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Cambria Math" panose="02040503050406030204" pitchFamily="18" charset="0"/>
      <p:regular r:id="rId36"/>
    </p:embeddedFont>
    <p:embeddedFont>
      <p:font typeface="SanamDeklenchaya" panose="02000000000000000000" pitchFamily="2" charset="0"/>
      <p:regular r:id="rId37"/>
    </p:embeddedFont>
    <p:embeddedFont>
      <p:font typeface="Sitka Display" panose="02000505000000020004" pitchFamily="2" charset="0"/>
      <p:regular r:id="rId38"/>
      <p:bold r:id="rId39"/>
      <p:italic r:id="rId40"/>
      <p:boldItalic r:id="rId41"/>
    </p:embeddedFont>
    <p:embeddedFont>
      <p:font typeface="supermarket" panose="02000000000000000000" pitchFamily="2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1" autoAdjust="0"/>
    <p:restoredTop sz="94660"/>
  </p:normalViewPr>
  <p:slideViewPr>
    <p:cSldViewPr snapToGrid="0">
      <p:cViewPr varScale="1">
        <p:scale>
          <a:sx n="83" d="100"/>
          <a:sy n="83" d="100"/>
        </p:scale>
        <p:origin x="6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C4F2E-C824-4FF0-B5A4-CAE4918A6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2D494B-08F5-4124-95E9-5D82CC198E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6EDC1E-856B-4562-9CBF-221E17A6A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80F6-5B0B-4BCA-B7FE-7A53BAA9492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44B92-F508-46DE-990A-8D09ED0C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22056-AE6E-4C50-BAFF-1AB40DA3F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89A2-ADD8-4747-833B-25286B332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82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047E1-2E9D-4890-9911-0E5418A9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F80C10-37E1-4359-9393-4B5B2E9DF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F1377-B255-486A-B390-0EBED3DA5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80F6-5B0B-4BCA-B7FE-7A53BAA9492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23DA3-9E2D-4182-8528-5986EA151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33168-5779-450D-89DD-CD45936C5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89A2-ADD8-4747-833B-25286B332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95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8227A2-B46A-44DD-9D83-36A9BF1E8B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A5F28-4D2F-4E0F-B04D-2155641BD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CCAF2-28AC-4F64-B153-EEE8689F8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80F6-5B0B-4BCA-B7FE-7A53BAA9492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FAC16-BC88-41B9-9BD1-CC18795BD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375B9-5DF8-41A5-AC4D-313EDA25E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89A2-ADD8-4747-833B-25286B332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1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B233D-657F-481B-BB62-1AF13146B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B4982-44B2-44E4-A6F3-0180B5D30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1FF7D-3FF1-4CE8-98CA-0EEE360D4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80F6-5B0B-4BCA-B7FE-7A53BAA9492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9CD07-63A8-449C-9541-A5064324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13944-C647-448D-AB2E-2EB16E75E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89A2-ADD8-4747-833B-25286B332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6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6C8B6-8E7B-435D-B3BB-3CB4FEF50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8894B-E153-49BC-8457-BA40B29A6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A3572-6641-4A30-ACA2-73228B02C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80F6-5B0B-4BCA-B7FE-7A53BAA9492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EF86F-7B1D-4EE3-AFF1-F5312226A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8AAC8-F44E-4F71-8615-C99122DE9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89A2-ADD8-4747-833B-25286B332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8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B678A-A776-4EF9-A1B6-DF0D44871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00B51-9659-4F6F-8E54-279D63EBC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419C3-1CB6-4F5D-9552-EF4F0A801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0689F-707F-488D-912B-B0901B967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80F6-5B0B-4BCA-B7FE-7A53BAA9492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3DCE2-C5AC-4215-B6AC-8F03C3CD5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A2A07-FFA9-4C35-9AA0-C4F31C29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89A2-ADD8-4747-833B-25286B332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39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72D78-23F1-4227-8784-E211235C2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BA8893-4F5E-4972-8A78-1DF58BAB3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83B62C-6BCB-4039-A8E4-DB55964F8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08A3C5-3D51-4808-83B6-BA5F82D31F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67264A-9EFA-460A-8AFE-361DA4B646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1B3742-CE27-446E-871E-3AA403841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80F6-5B0B-4BCA-B7FE-7A53BAA9492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B1CD57-BD98-49F8-92CD-FB857DFCD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B07C49-8307-471A-8535-4639F000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89A2-ADD8-4747-833B-25286B332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4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D5C-31BE-4005-9D29-A54E9B81B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1CD517-516A-4261-9785-EA778EC76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80F6-5B0B-4BCA-B7FE-7A53BAA9492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987E7D-E8F7-4F9B-83BC-60248B54A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99FF9-B168-4CB4-B82E-BF308A6E2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89A2-ADD8-4747-833B-25286B332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0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74665B-14C2-4643-9175-563DCFBED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80F6-5B0B-4BCA-B7FE-7A53BAA9492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588757-17CE-426C-968A-519CF3784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AEA2E-40A6-4C94-AE22-FE363BCE3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89A2-ADD8-4747-833B-25286B332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5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CD4B-E616-478A-B983-6CE1A84B6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69D84-BD44-4E8B-BDDB-3EAA11E1E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56067-8B96-45BA-82C0-9DAAF81B7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6C51F2-B655-4BEA-A0B2-908248352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80F6-5B0B-4BCA-B7FE-7A53BAA9492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2A4B8-E467-4CC9-A0BB-7F23D1B01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4F9A4-5B4D-4003-81CB-F56B4E9C2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89A2-ADD8-4747-833B-25286B332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86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C5DA3-0D7C-41B6-8E6E-8503DDD4C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AAE749-EA1A-45D0-B803-84014759CB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E33A45-A838-420C-BC6F-8270469FD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08194-B526-4046-8AB2-61A2DD55A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80F6-5B0B-4BCA-B7FE-7A53BAA9492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DE126-D309-43AF-AABA-1FCD35EE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891E9-24FF-4FB9-9C82-A1A7902EC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589A2-ADD8-4747-833B-25286B332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5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DDAA6F-6A04-4D78-BB0B-0586CDFA1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799C6-AAC4-45F3-8AB1-F4FA832A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28819-C692-4A4D-8C07-749A8CAA2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A80F6-5B0B-4BCA-B7FE-7A53BAA9492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4AD22-91BD-4B0B-8BDD-1B797E3DE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47545-9FF7-4FB7-A008-65F765813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589A2-ADD8-4747-833B-25286B332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7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EDB8D4-93D4-4097-AABE-2D547AC3E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314450" cy="13144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122805" y="344543"/>
            <a:ext cx="112608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ความสัมพันธ์ระหว่างความเค้นกับความเครียด</a:t>
            </a:r>
            <a:endParaRPr lang="en-US" sz="6000" dirty="0">
              <a:solidFill>
                <a:srgbClr val="F7E6E1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369297" y="1782818"/>
            <a:ext cx="114534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	ความสัมพันธ์ระหว่างความเค้นกับความเครียดนั้นหาได้จากการทดสอบแรงดึง (</a:t>
            </a:r>
            <a:r>
              <a:rPr lang="en-US" sz="3600" dirty="0">
                <a:latin typeface="supermarket" panose="02000000000000000000" pitchFamily="2" charset="0"/>
                <a:cs typeface="supermarket" panose="02000000000000000000" pitchFamily="2" charset="0"/>
              </a:rPr>
              <a:t>Tensile</a:t>
            </a:r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sz="3600" dirty="0">
                <a:latin typeface="supermarket" panose="02000000000000000000" pitchFamily="2" charset="0"/>
                <a:cs typeface="supermarket" panose="02000000000000000000" pitchFamily="2" charset="0"/>
              </a:rPr>
              <a:t>Test)</a:t>
            </a:r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 สามารถเขียนกราฟแสดงความสัมพันธ์ระหว่างความเค้นกับความเครียดได้ ดังรูป</a:t>
            </a:r>
            <a:endParaRPr lang="en-US" sz="36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975188-8946-4700-AC36-D06E7C00C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40" y="3128855"/>
            <a:ext cx="7042052" cy="3136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8B3259-CDFA-4930-A881-F6F194F8F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5453"/>
            <a:ext cx="1472547" cy="147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45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EDB8D4-93D4-4097-AABE-2D547AC3E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314450" cy="13144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472547" y="137296"/>
            <a:ext cx="112608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ความเค้นและความเครียดที่เกิดขึ้นเนื่องจากอุณหภูมิเปลี่ยนแปลง</a:t>
            </a:r>
            <a:endParaRPr lang="en-US" sz="4400" dirty="0">
              <a:solidFill>
                <a:srgbClr val="F7E6E1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B3259-CDFA-4930-A881-F6F194F8F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5453"/>
            <a:ext cx="1472547" cy="14725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">
                <a:extLst>
                  <a:ext uri="{FF2B5EF4-FFF2-40B4-BE49-F238E27FC236}">
                    <a16:creationId xmlns:a16="http://schemas.microsoft.com/office/drawing/2014/main" id="{B97F63F1-C407-43C8-8013-A13420B8D006}"/>
                  </a:ext>
                </a:extLst>
              </p:cNvPr>
              <p:cNvSpPr txBox="1"/>
              <p:nvPr/>
            </p:nvSpPr>
            <p:spPr>
              <a:xfrm>
                <a:off x="2151111" y="1721142"/>
                <a:ext cx="11682844" cy="48436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จาก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	</a:t>
                </a:r>
                <a:r>
                  <a:rPr lang="el-GR" sz="2800" dirty="0">
                    <a:cs typeface="supermarket" panose="02000000000000000000" pitchFamily="2" charset="0"/>
                  </a:rPr>
                  <a:t> </a:t>
                </a: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E</a:t>
                </a:r>
                <a:r>
                  <a:rPr lang="en-US" sz="2800" b="1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:r>
                  <a:rPr lang="en-US" sz="2800" b="1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=	</a:t>
                </a:r>
                <a:r>
                  <a:rPr lang="en-US" sz="24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  <a:sym typeface="Symbol" panose="05050102010706020507" pitchFamily="18" charset="2"/>
                          </a:rPr>
                          <m:t>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80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ε</m:t>
                        </m:r>
                      </m:den>
                    </m:f>
                  </m:oMath>
                </a14:m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sz="2400" b="1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	</a:t>
                </a:r>
                <a:r>
                  <a:rPr lang="el-GR" sz="2800" dirty="0">
                    <a:cs typeface="supermarket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latin typeface="supermarket" panose="02000000000000000000" pitchFamily="2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</m:t>
                    </m:r>
                    <m:r>
                      <a:rPr lang="en-US" sz="2800" i="1" smtClean="0">
                        <a:latin typeface="Cambria Math" panose="02040503050406030204" pitchFamily="18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8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=	</a:t>
                </a: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E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800" smtClean="0">
                        <a:latin typeface="supermarket" panose="02000000000000000000" pitchFamily="2" charset="0"/>
                        <a:cs typeface="supermarket" panose="02000000000000000000" pitchFamily="2" charset="0"/>
                      </a:rPr>
                      <m:t>ε</m:t>
                    </m:r>
                  </m:oMath>
                </a14:m>
                <a:endParaRPr lang="th-TH" sz="2800" dirty="0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th-TH" sz="28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จะได้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latin typeface="supermarket" panose="02000000000000000000" pitchFamily="2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</m:t>
                    </m:r>
                    <m:r>
                      <a:rPr lang="en-US" sz="2800" i="1" smtClean="0">
                        <a:latin typeface="Cambria Math" panose="02040503050406030204" pitchFamily="18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:r>
                  <a:rPr lang="en-US" sz="32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=</a:t>
                </a:r>
                <a:r>
                  <a:rPr lang="th-TH" sz="32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Eα</a:t>
                </a:r>
                <a:r>
                  <a:rPr lang="en-US" sz="2800" dirty="0" err="1">
                    <a:latin typeface="supermarket" panose="02000000000000000000" pitchFamily="2" charset="0"/>
                    <a:cs typeface="supermarket" panose="02000000000000000000" pitchFamily="2" charset="0"/>
                  </a:rPr>
                  <a:t>Δt</a:t>
                </a:r>
                <a:endParaRPr lang="en-US" sz="2800" b="1" dirty="0">
                  <a:latin typeface="supermarket" panose="02000000000000000000" pitchFamily="2" charset="0"/>
                  <a:ea typeface="Microsoft JhengHei" panose="020B0604030504040204" pitchFamily="34" charset="-120"/>
                  <a:cs typeface="supermarket" panose="02000000000000000000" pitchFamily="2" charset="0"/>
                </a:endParaRPr>
              </a:p>
              <a:p>
                <a:pPr>
                  <a:lnSpc>
                    <a:spcPct val="107000"/>
                  </a:lnSpc>
                </a:pPr>
                <a:endParaRPr lang="en-US" sz="2800" dirty="0">
                  <a:effectLst/>
                  <a:latin typeface="supermarket" panose="02000000000000000000" pitchFamily="2" charset="0"/>
                  <a:ea typeface="Microsoft JhengHei" panose="020B0604030504040204" pitchFamily="34" charset="-12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 ∴ 	ความเค้นเนื่องจากอุณหภูมิเปลี่ยนแปลง 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latin typeface="supermarket" panose="02000000000000000000" pitchFamily="2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</m:t>
                    </m:r>
                  </m:oMath>
                </a14:m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) 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=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E</a:t>
                </a: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α</a:t>
                </a:r>
                <a:r>
                  <a:rPr lang="en-US" sz="2800" dirty="0" err="1">
                    <a:latin typeface="supermarket" panose="02000000000000000000" pitchFamily="2" charset="0"/>
                    <a:cs typeface="supermarket" panose="02000000000000000000" pitchFamily="2" charset="0"/>
                  </a:rPr>
                  <a:t>Δt</a:t>
                </a:r>
                <a:endParaRPr lang="en-US" sz="2800" dirty="0">
                  <a:effectLst/>
                  <a:latin typeface="SanamDeklenchaya" panose="02000000000000000000" pitchFamily="2" charset="0"/>
                  <a:ea typeface="Calibri" panose="020F0502020204030204" pitchFamily="34" charset="0"/>
                  <a:cs typeface="SanamDeklenchaya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 Box 1">
                <a:extLst>
                  <a:ext uri="{FF2B5EF4-FFF2-40B4-BE49-F238E27FC236}">
                    <a16:creationId xmlns:a16="http://schemas.microsoft.com/office/drawing/2014/main" id="{B97F63F1-C407-43C8-8013-A13420B8D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111" y="1721142"/>
                <a:ext cx="11682844" cy="4843605"/>
              </a:xfrm>
              <a:prstGeom prst="rect">
                <a:avLst/>
              </a:prstGeom>
              <a:blipFill>
                <a:blip r:embed="rId4"/>
                <a:stretch>
                  <a:fillRect l="-1096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497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EDB8D4-93D4-4097-AABE-2D547AC3E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314450" cy="13144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472547" y="137296"/>
            <a:ext cx="112608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ความเค้นและความเครียดที่เกิดขึ้นเนื่องจากอุณหภูมิเปลี่ยนแปลง</a:t>
            </a:r>
            <a:endParaRPr lang="en-US" sz="4400" dirty="0">
              <a:solidFill>
                <a:srgbClr val="F7E6E1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B3259-CDFA-4930-A881-F6F194F8F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5453"/>
            <a:ext cx="1472547" cy="14725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">
                <a:extLst>
                  <a:ext uri="{FF2B5EF4-FFF2-40B4-BE49-F238E27FC236}">
                    <a16:creationId xmlns:a16="http://schemas.microsoft.com/office/drawing/2014/main" id="{7435FCE3-D860-4EDF-8350-A2E8104DB86B}"/>
                  </a:ext>
                </a:extLst>
              </p:cNvPr>
              <p:cNvSpPr txBox="1"/>
              <p:nvPr/>
            </p:nvSpPr>
            <p:spPr>
              <a:xfrm>
                <a:off x="779850" y="2122583"/>
                <a:ext cx="11682844" cy="3905537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เมื่อ 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800">
                        <a:latin typeface="supermarket" panose="02000000000000000000" pitchFamily="2" charset="0"/>
                        <a:cs typeface="supermarket" panose="02000000000000000000" pitchFamily="2" charset="0"/>
                      </a:rPr>
                      <m:t>ε</m:t>
                    </m:r>
                  </m:oMath>
                </a14:m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=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	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ความเครียดเนื่องจากอุณหภูมิเปลี่ยนแปลง</a:t>
                </a:r>
                <a:endParaRPr lang="en-US" sz="2800" dirty="0">
                  <a:latin typeface="supermarket" panose="02000000000000000000" pitchFamily="2" charset="0"/>
                  <a:ea typeface="Microsoft JhengHei" panose="020B0604030504040204" pitchFamily="34" charset="-12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latin typeface="supermarket" panose="02000000000000000000" pitchFamily="2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</m:t>
                    </m:r>
                  </m:oMath>
                </a14:m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= 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ความเค้นเนื่องจากอุณหภูมิเปลี่ยนแปลง 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  <m:t>N</m:t>
                        </m:r>
                        <m: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  <m:t>mm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/</a:t>
                </a:r>
                <a:r>
                  <a:rPr lang="en-US" sz="2800" dirty="0">
                    <a:effectLst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  <m:t>MN</m:t>
                        </m:r>
                        <m: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m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)</a:t>
                </a:r>
                <a:endParaRPr lang="th-TH" sz="2800" dirty="0">
                  <a:latin typeface="supermarket" panose="02000000000000000000" pitchFamily="2" charset="0"/>
                  <a:ea typeface="Microsoft JhengHei" panose="020B0604030504040204" pitchFamily="34" charset="-12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800" i="1">
                        <a:latin typeface="supermarket" panose="02000000000000000000" pitchFamily="2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δ</m:t>
                    </m:r>
                  </m:oMath>
                </a14:m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= 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ความยาวที่เปลี่ยนไปของวัตถุเมื่ออุณหภูมิเปลี่ยนไป 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</m:oMath>
                </a14:m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)</a:t>
                </a:r>
              </a:p>
              <a:p>
                <a:pPr algn="thaiDist">
                  <a:lnSpc>
                    <a:spcPct val="107000"/>
                  </a:lnSpc>
                </a:pP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	L  =	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ความยาวของวัสดุ 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</m:oMath>
                </a14:m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)</a:t>
                </a:r>
                <a:endParaRPr lang="th-TH" sz="2800" dirty="0">
                  <a:latin typeface="supermarket" panose="02000000000000000000" pitchFamily="2" charset="0"/>
                  <a:ea typeface="Microsoft JhengHei" panose="020B0604030504040204" pitchFamily="34" charset="-12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	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E 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= 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โมดูลัสของการยืดหยุ่น 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(GN/</a:t>
                </a:r>
                <a:r>
                  <a:rPr lang="en-US" sz="2800" dirty="0">
                    <a:effectLst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m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)</a:t>
                </a:r>
                <a:endParaRPr lang="th-TH" sz="2800" dirty="0">
                  <a:latin typeface="supermarket" panose="02000000000000000000" pitchFamily="2" charset="0"/>
                  <a:ea typeface="Microsoft JhengHei" panose="020B0604030504040204" pitchFamily="34" charset="-12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	</a:t>
                </a: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α  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=   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ค่าสัมประสิทธิ์การขยายตัวของวัตถุตามเส้น 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(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/ </a:t>
                </a:r>
                <a:r>
                  <a:rPr lang="th-TH" sz="2800" dirty="0">
                    <a:effectLst/>
                    <a:latin typeface="supermarket" panose="02000000000000000000" pitchFamily="2" charset="0"/>
                    <a:ea typeface="Times New Roman" panose="02020603050405020304" pitchFamily="18" charset="0"/>
                    <a:cs typeface="supermarket" panose="02000000000000000000" pitchFamily="2" charset="0"/>
                  </a:rPr>
                  <a:t>˚</a:t>
                </a:r>
                <a:r>
                  <a:rPr lang="en-US" sz="2800" dirty="0">
                    <a:effectLst/>
                    <a:latin typeface="supermarket" panose="02000000000000000000" pitchFamily="2" charset="0"/>
                    <a:ea typeface="Times New Roman" panose="02020603050405020304" pitchFamily="18" charset="0"/>
                    <a:cs typeface="supermarket" panose="02000000000000000000" pitchFamily="2" charset="0"/>
                  </a:rPr>
                  <a:t>C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)</a:t>
                </a:r>
              </a:p>
              <a:p>
                <a:pPr algn="thaiDist">
                  <a:lnSpc>
                    <a:spcPct val="107000"/>
                  </a:lnSpc>
                </a:pP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       </a:t>
                </a:r>
                <a:r>
                  <a:rPr lang="en-US" sz="2800" dirty="0" err="1">
                    <a:latin typeface="supermarket" panose="02000000000000000000" pitchFamily="2" charset="0"/>
                    <a:cs typeface="supermarket" panose="02000000000000000000" pitchFamily="2" charset="0"/>
                  </a:rPr>
                  <a:t>Δt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 =   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อุณหภูมิเปลี่ยนไป  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(</a:t>
                </a:r>
                <a:r>
                  <a:rPr lang="th-TH" sz="2800" dirty="0">
                    <a:effectLst/>
                    <a:latin typeface="supermarket" panose="02000000000000000000" pitchFamily="2" charset="0"/>
                    <a:ea typeface="Times New Roman" panose="02020603050405020304" pitchFamily="18" charset="0"/>
                    <a:cs typeface="supermarket" panose="02000000000000000000" pitchFamily="2" charset="0"/>
                  </a:rPr>
                  <a:t>˚</a:t>
                </a:r>
                <a:r>
                  <a:rPr lang="en-US" sz="2800" dirty="0">
                    <a:effectLst/>
                    <a:latin typeface="supermarket" panose="02000000000000000000" pitchFamily="2" charset="0"/>
                    <a:ea typeface="Times New Roman" panose="02020603050405020304" pitchFamily="18" charset="0"/>
                    <a:cs typeface="supermarket" panose="02000000000000000000" pitchFamily="2" charset="0"/>
                  </a:rPr>
                  <a:t>C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)</a:t>
                </a:r>
              </a:p>
              <a:p>
                <a:pPr algn="thaiDist">
                  <a:lnSpc>
                    <a:spcPct val="107000"/>
                  </a:lnSpc>
                </a:pPr>
                <a:endParaRPr lang="th-TH" sz="2800" dirty="0">
                  <a:latin typeface="supermarket" panose="02000000000000000000" pitchFamily="2" charset="0"/>
                  <a:ea typeface="Microsoft JhengHei" panose="020B0604030504040204" pitchFamily="34" charset="-12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	</a:t>
                </a:r>
              </a:p>
            </p:txBody>
          </p:sp>
        </mc:Choice>
        <mc:Fallback xmlns="">
          <p:sp>
            <p:nvSpPr>
              <p:cNvPr id="2" name="Text Box 1">
                <a:extLst>
                  <a:ext uri="{FF2B5EF4-FFF2-40B4-BE49-F238E27FC236}">
                    <a16:creationId xmlns:a16="http://schemas.microsoft.com/office/drawing/2014/main" id="{7435FCE3-D860-4EDF-8350-A2E8104DB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50" y="2122583"/>
                <a:ext cx="11682844" cy="3905537"/>
              </a:xfrm>
              <a:prstGeom prst="rect">
                <a:avLst/>
              </a:prstGeom>
              <a:blipFill>
                <a:blip r:embed="rId4"/>
                <a:stretch>
                  <a:fillRect l="-1096" t="-780" b="-11856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383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EDB8D4-93D4-4097-AABE-2D547AC3E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314450" cy="13144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472547" y="137296"/>
            <a:ext cx="112608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ความเค้นและความเครียดที่เกิดขึ้นเนื่องจากอุณหภูมิเปลี่ยนแปลง</a:t>
            </a:r>
            <a:endParaRPr lang="en-US" sz="4400" dirty="0">
              <a:solidFill>
                <a:srgbClr val="F7E6E1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B3259-CDFA-4930-A881-F6F194F8F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5453"/>
            <a:ext cx="1472547" cy="1472547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BD28792F-314A-484E-A896-AC85E970C3D6}"/>
              </a:ext>
            </a:extLst>
          </p:cNvPr>
          <p:cNvSpPr txBox="1"/>
          <p:nvPr/>
        </p:nvSpPr>
        <p:spPr>
          <a:xfrm>
            <a:off x="254577" y="1510622"/>
            <a:ext cx="11937423" cy="95986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800" u="sng" dirty="0"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ตัวอย่างที่1.</a:t>
            </a:r>
            <a:r>
              <a:rPr lang="th-TH" sz="28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13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</a:t>
            </a:r>
            <a:r>
              <a:rPr lang="th-TH" sz="2800" dirty="0"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จงหาส่วนที่หดลงของเสาเหล็ก เมื่ออยู่ภายใต้แรงกด 95 กิโลนิวตัน ซึ่งเสาเหล็กมีขนาดเส้นผ่านศูนย์กลาง 20 มิลลิเมตร ยาว 2 เมตร ถ้าให้ค่า </a:t>
            </a:r>
            <a:r>
              <a:rPr lang="en-US" sz="2800" dirty="0"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E </a:t>
            </a:r>
            <a:r>
              <a:rPr lang="th-TH" sz="2800" dirty="0"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ของเสาเหล็กเท่ากับ 205 จิกะนิวตันต่อตารางเมตร </a:t>
            </a:r>
            <a:endParaRPr lang="en-US" sz="2800" dirty="0">
              <a:effectLst/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">
                <a:extLst>
                  <a:ext uri="{FF2B5EF4-FFF2-40B4-BE49-F238E27FC236}">
                    <a16:creationId xmlns:a16="http://schemas.microsoft.com/office/drawing/2014/main" id="{015721B8-2D9C-4004-967C-A6A469AAEA9B}"/>
                  </a:ext>
                </a:extLst>
              </p:cNvPr>
              <p:cNvSpPr txBox="1"/>
              <p:nvPr/>
            </p:nvSpPr>
            <p:spPr>
              <a:xfrm>
                <a:off x="1727124" y="2470488"/>
                <a:ext cx="11353798" cy="521334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thaiDist">
                  <a:lnSpc>
                    <a:spcPct val="107000"/>
                  </a:lnSpc>
                </a:pPr>
                <a:r>
                  <a:rPr lang="th-TH" sz="24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วิธีทำ  จากสูตร	</a:t>
                </a:r>
                <a:r>
                  <a:rPr lang="en-US" sz="24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i="1" smtClean="0">
                        <a:latin typeface="supermarket" panose="02000000000000000000" pitchFamily="2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δ</m:t>
                    </m:r>
                  </m:oMath>
                </a14:m>
                <a:r>
                  <a:rPr lang="en-US" sz="24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th-TH" sz="2400" baseline="-250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</a:t>
                </a:r>
                <a:r>
                  <a:rPr lang="en-US" sz="24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</a:rPr>
                  <a:t>=</a:t>
                </a:r>
                <a:r>
                  <a:rPr lang="th-TH" sz="24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A</m:t>
                        </m:r>
                      </m:den>
                    </m:f>
                  </m:oMath>
                </a14:m>
                <a:r>
                  <a:rPr lang="th-TH" sz="24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I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E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supermarket" panose="02000000000000000000" pitchFamily="2" charset="0"/>
                  <a:ea typeface="Microsoft JhengHei" panose="020B0604030504040204" pitchFamily="34" charset="-12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en-US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:r>
                  <a:rPr lang="th-TH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เมื่อ</a:t>
                </a:r>
                <a:r>
                  <a:rPr lang="en-US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:r>
                  <a:rPr lang="el-GR" sz="2400" dirty="0">
                    <a:cs typeface="supermarket" panose="02000000000000000000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i="1" smtClean="0">
                        <a:latin typeface="supermarket" panose="02000000000000000000" pitchFamily="2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δ</m:t>
                    </m:r>
                    <m:r>
                      <a:rPr lang="el-GR" sz="2400" i="1" smtClean="0">
                        <a:latin typeface="Cambria Math" panose="02040503050406030204" pitchFamily="18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=	</a:t>
                </a:r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?</a:t>
                </a:r>
                <a:endParaRPr lang="th-TH" sz="2400" dirty="0">
                  <a:effectLst/>
                  <a:latin typeface="supermarket" panose="02000000000000000000" pitchFamily="2" charset="0"/>
                  <a:ea typeface="Microsoft JhengHei" panose="020B0604030504040204" pitchFamily="34" charset="-120"/>
                  <a:cs typeface="supermarket" panose="02000000000000000000" pitchFamily="2" charset="0"/>
                </a:endParaRPr>
              </a:p>
              <a:p>
                <a:pPr marL="0" marR="0" algn="thaiDi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th-TH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		</a:t>
                </a:r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F</a:t>
                </a:r>
                <a:r>
                  <a:rPr lang="en-US" sz="2400" baseline="-250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th-TH" sz="2400" baseline="-250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</a:t>
                </a:r>
                <a:r>
                  <a:rPr lang="en-US" sz="2400" baseline="-250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effectLst/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</a:rPr>
                  <a:t>= 	95,000 N</a:t>
                </a:r>
                <a:endParaRPr lang="en-US" sz="2400" baseline="-25000" dirty="0">
                  <a:effectLst/>
                  <a:latin typeface="supermarket" panose="02000000000000000000" pitchFamily="2" charset="0"/>
                  <a:ea typeface="Calibri" panose="020F0502020204030204" pitchFamily="34" charset="0"/>
                  <a:cs typeface="supermarket" panose="02000000000000000000" pitchFamily="2" charset="0"/>
                  <a:sym typeface="Symbol" panose="05050102010706020507" pitchFamily="18" charset="2"/>
                </a:endParaRPr>
              </a:p>
              <a:p>
                <a:pPr marL="0" marR="0" algn="thaiDi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aseline="-25000" dirty="0">
                    <a:latin typeface="supermarket" panose="02000000000000000000" pitchFamily="2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		</a:t>
                </a:r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L	= 	2,000	</a:t>
                </a:r>
                <a:r>
                  <a:rPr lang="en-US" sz="2400" dirty="0">
                    <a:ea typeface="Calibri" panose="020F0502020204030204" pitchFamily="34" charset="0"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</m:oMath>
                </a14:m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 </a:t>
                </a:r>
                <a:endParaRPr lang="th-TH" sz="2400" dirty="0">
                  <a:latin typeface="supermarket" panose="02000000000000000000" pitchFamily="2" charset="0"/>
                  <a:ea typeface="Microsoft JhengHei" panose="020B0604030504040204" pitchFamily="34" charset="-12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th-TH" sz="24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			</a:t>
                </a:r>
                <a:r>
                  <a:rPr lang="en-US" sz="24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A</a:t>
                </a:r>
                <a:r>
                  <a:rPr lang="th-TH" sz="24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</a:t>
                </a:r>
                <a:r>
                  <a:rPr lang="en-US" sz="24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i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ngsana New" panose="02020603050405020304" pitchFamily="18" charset="-34"/>
                          </a:rPr>
                          <m:t>π</m:t>
                        </m:r>
                        <m:sSup>
                          <m:sSupPr>
                            <m:ctrlP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ngsana New" panose="02020603050405020304" pitchFamily="18" charset="-34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ngsana New" panose="02020603050405020304" pitchFamily="18" charset="-34"/>
                              </a:rPr>
                              <m:t>D</m:t>
                            </m:r>
                          </m:e>
                          <m:sup>
                            <m:r>
                              <a:rPr lang="en-US" sz="2400" b="0" i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ngsana New" panose="02020603050405020304" pitchFamily="18" charset="-34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  = 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i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ngsana New" panose="02020603050405020304" pitchFamily="18" charset="-34"/>
                          </a:rPr>
                          <m:t>π</m:t>
                        </m:r>
                        <m:sSup>
                          <m:sSupPr>
                            <m:ctrlP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ngsana New" panose="02020603050405020304" pitchFamily="18" charset="-34"/>
                              </a:rPr>
                            </m:ctrlPr>
                          </m:sSupPr>
                          <m:e>
                            <m:r>
                              <a:rPr lang="en-US" sz="2400" b="0" i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ngsana New" panose="02020603050405020304" pitchFamily="18" charset="-34"/>
                              </a:rPr>
                              <m:t>(</m:t>
                            </m:r>
                            <m:r>
                              <a:rPr lang="en-US" sz="2400" b="0" i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ngsana New" panose="02020603050405020304" pitchFamily="18" charset="-34"/>
                              </a:rPr>
                              <m:t>20</m:t>
                            </m:r>
                            <m:r>
                              <a:rPr lang="en-US" sz="2400" b="0" i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ngsana New" panose="02020603050405020304" pitchFamily="18" charset="-34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ngsana New" panose="02020603050405020304" pitchFamily="18" charset="-34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 	=  314.16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m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		E	=	205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ngsana New" panose="02020603050405020304" pitchFamily="18" charset="-34"/>
                          </a:rPr>
                          <m:t>10</m:t>
                        </m:r>
                      </m:e>
                      <m:sup>
                        <m: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ngsana New" panose="02020603050405020304" pitchFamily="18" charset="-34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N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/</m:t>
                    </m:r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m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</a:t>
                </a:r>
                <a:r>
                  <a:rPr lang="th-TH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แทนค่า</a:t>
                </a:r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	</a:t>
                </a:r>
                <a:r>
                  <a:rPr lang="el-GR" sz="2400" dirty="0">
                    <a:cs typeface="supermarket" panose="02000000000000000000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i="1" smtClean="0">
                        <a:latin typeface="supermarket" panose="02000000000000000000" pitchFamily="2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δ</m:t>
                    </m:r>
                    <m:r>
                      <a:rPr lang="el-GR" sz="2400" i="1" smtClean="0">
                        <a:latin typeface="Cambria Math" panose="02040503050406030204" pitchFamily="18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=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95</m:t>
                        </m:r>
                        <m:r>
                          <m:rPr>
                            <m:nor/>
                          </m:rPr>
                          <a:rPr lang="en-US" sz="2400" b="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000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3141</m:t>
                        </m:r>
                        <m:r>
                          <m:rPr>
                            <m:nor/>
                          </m:rPr>
                          <a:rPr lang="en-US" sz="2400" b="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400" b="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000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205</m:t>
                        </m:r>
                        <m:r>
                          <m:rPr>
                            <m:nor/>
                          </m:rPr>
                          <a:rPr lang="en-US" sz="2400" b="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</m:oMath>
                </a14:m>
                <a:endParaRPr lang="en-US" sz="2400" dirty="0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			= 	2.95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</m:oMath>
                </a14:m>
                <a:endParaRPr lang="en-US" sz="2400" dirty="0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	</a:t>
                </a:r>
                <a:r>
                  <a:rPr lang="th-TH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∴</a:t>
                </a:r>
                <a:r>
                  <a:rPr lang="en-US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th-TH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เสาเหล็กจะหดลง</a:t>
                </a:r>
                <a:r>
                  <a:rPr lang="en-US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  </a:t>
                </a:r>
                <a:r>
                  <a:rPr lang="th-TH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= </a:t>
                </a:r>
                <a:r>
                  <a:rPr lang="en-US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2.95	</a:t>
                </a:r>
                <a:r>
                  <a:rPr lang="en-US" sz="2400" dirty="0">
                    <a:ea typeface="Calibri" panose="020F0502020204030204" pitchFamily="34" charset="0"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</m:oMath>
                </a14:m>
                <a:r>
                  <a:rPr lang="en-US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th-TH" sz="2400" dirty="0">
                    <a:effectLst/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</a:rPr>
                  <a:t>     ตอบ</a:t>
                </a:r>
                <a:endParaRPr lang="en-US" sz="2400" dirty="0">
                  <a:effectLst/>
                  <a:latin typeface="supermarket" panose="02000000000000000000" pitchFamily="2" charset="0"/>
                  <a:ea typeface="Calibri" panose="020F0502020204030204" pitchFamily="34" charset="0"/>
                  <a:cs typeface="supermarket" panose="02000000000000000000" pitchFamily="2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th-TH" sz="2400" dirty="0">
                    <a:effectLst/>
                    <a:latin typeface="SanamDeklenchaya" panose="02000000000000000000" pitchFamily="2" charset="0"/>
                    <a:ea typeface="Calibri" panose="020F0502020204030204" pitchFamily="34" charset="0"/>
                    <a:cs typeface="SanamDeklenchaya" panose="02000000000000000000" pitchFamily="2" charset="0"/>
                  </a:rPr>
                  <a:t>	</a:t>
                </a:r>
                <a:endParaRPr lang="en-US" sz="2400" dirty="0">
                  <a:effectLst/>
                  <a:latin typeface="SanamDeklenchaya" panose="02000000000000000000" pitchFamily="2" charset="0"/>
                  <a:ea typeface="Calibri" panose="020F0502020204030204" pitchFamily="34" charset="0"/>
                  <a:cs typeface="SanamDeklenchaya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 Box 1">
                <a:extLst>
                  <a:ext uri="{FF2B5EF4-FFF2-40B4-BE49-F238E27FC236}">
                    <a16:creationId xmlns:a16="http://schemas.microsoft.com/office/drawing/2014/main" id="{015721B8-2D9C-4004-967C-A6A469AAE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124" y="2470488"/>
                <a:ext cx="11353798" cy="5213345"/>
              </a:xfrm>
              <a:prstGeom prst="rect">
                <a:avLst/>
              </a:prstGeom>
              <a:blipFill>
                <a:blip r:embed="rId4"/>
                <a:stretch>
                  <a:fillRect l="-805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2DB7C6A1-E2D8-4383-A077-0B9A46E81B50}"/>
              </a:ext>
            </a:extLst>
          </p:cNvPr>
          <p:cNvSpPr/>
          <p:nvPr/>
        </p:nvSpPr>
        <p:spPr>
          <a:xfrm>
            <a:off x="5740399" y="2807204"/>
            <a:ext cx="67734" cy="508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25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EDB8D4-93D4-4097-AABE-2D547AC3E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314450" cy="13144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472547" y="137296"/>
            <a:ext cx="112608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ความเค้นและความเครียดที่เกิดขึ้นเนื่องจากอุณหภูมิเปลี่ยนแปลง</a:t>
            </a:r>
            <a:endParaRPr lang="en-US" sz="4400" dirty="0">
              <a:solidFill>
                <a:srgbClr val="F7E6E1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B3259-CDFA-4930-A881-F6F194F8F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5453"/>
            <a:ext cx="1472547" cy="1472547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BD28792F-314A-484E-A896-AC85E970C3D6}"/>
              </a:ext>
            </a:extLst>
          </p:cNvPr>
          <p:cNvSpPr txBox="1"/>
          <p:nvPr/>
        </p:nvSpPr>
        <p:spPr>
          <a:xfrm>
            <a:off x="254577" y="1510622"/>
            <a:ext cx="11937423" cy="95986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800" u="sng" dirty="0"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ตัวอย่างที่1.</a:t>
            </a:r>
            <a:r>
              <a:rPr lang="th-TH" sz="28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14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</a:t>
            </a:r>
            <a:r>
              <a:rPr lang="th-TH" sz="2800" dirty="0"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จงหาโมดูลัสของการยืดหยุ่นของท่อนโลหะขนาดเส้นผ่านศูนย์กลาง 50 มิลลิเมตร ยาว 1.5 เมตร เมื่ออยู่ภายใต้แรงดึง 120 กิโลนิวตัน จะยืดออก 0.6 มิลลิเมตร</a:t>
            </a:r>
            <a:endParaRPr lang="en-US" sz="2800" dirty="0">
              <a:effectLst/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">
                <a:extLst>
                  <a:ext uri="{FF2B5EF4-FFF2-40B4-BE49-F238E27FC236}">
                    <a16:creationId xmlns:a16="http://schemas.microsoft.com/office/drawing/2014/main" id="{015721B8-2D9C-4004-967C-A6A469AAEA9B}"/>
                  </a:ext>
                </a:extLst>
              </p:cNvPr>
              <p:cNvSpPr txBox="1"/>
              <p:nvPr/>
            </p:nvSpPr>
            <p:spPr>
              <a:xfrm>
                <a:off x="1727124" y="2470489"/>
                <a:ext cx="11353798" cy="425021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thaiDist">
                  <a:lnSpc>
                    <a:spcPct val="107000"/>
                  </a:lnSpc>
                </a:pPr>
                <a:r>
                  <a:rPr lang="th-TH" sz="24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วิธีทำ  จากสูตร	</a:t>
                </a:r>
                <a:r>
                  <a:rPr lang="en-US" sz="24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i="1" smtClean="0">
                        <a:latin typeface="supermarket" panose="02000000000000000000" pitchFamily="2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δ</m:t>
                    </m:r>
                  </m:oMath>
                </a14:m>
                <a:r>
                  <a:rPr lang="en-US" sz="24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th-TH" sz="2400" baseline="-250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</a:t>
                </a:r>
                <a:r>
                  <a:rPr lang="en-US" sz="24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</a:rPr>
                  <a:t>=</a:t>
                </a:r>
                <a:r>
                  <a:rPr lang="th-TH" sz="24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A</m:t>
                        </m:r>
                      </m:den>
                    </m:f>
                  </m:oMath>
                </a14:m>
                <a:r>
                  <a:rPr lang="th-TH" sz="24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I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E</m:t>
                        </m:r>
                      </m:den>
                    </m:f>
                  </m:oMath>
                </a14:m>
                <a:r>
                  <a:rPr lang="th-TH" sz="24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en-US" sz="24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,</a:t>
                </a:r>
                <a:r>
                  <a:rPr lang="en-US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      </a:t>
                </a:r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E	=	</a:t>
                </a:r>
                <a:r>
                  <a:rPr lang="en-US" sz="2400" dirty="0">
                    <a:ea typeface="Calibri" panose="020F0502020204030204" pitchFamily="34" charset="0"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A</m:t>
                        </m:r>
                      </m:den>
                    </m:f>
                  </m:oMath>
                </a14:m>
                <a:r>
                  <a:rPr lang="th-TH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dirty="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L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400" i="1">
                            <a:latin typeface="supermarket" panose="02000000000000000000" pitchFamily="2" charset="0"/>
                            <a:cs typeface="supermarket" panose="02000000000000000000" pitchFamily="2" charset="0"/>
                            <a:sym typeface="Symbol" panose="05050102010706020507" pitchFamily="18" charset="2"/>
                          </a:rPr>
                          <m:t>δ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supermarket" panose="02000000000000000000" pitchFamily="2" charset="0"/>
                  <a:ea typeface="Microsoft JhengHei" panose="020B0604030504040204" pitchFamily="34" charset="-12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en-US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:r>
                  <a:rPr lang="th-TH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เมื่อ</a:t>
                </a:r>
                <a:r>
                  <a:rPr lang="en-US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E</a:t>
                </a:r>
                <a14:m>
                  <m:oMath xmlns:m="http://schemas.openxmlformats.org/officeDocument/2006/math">
                    <m:r>
                      <a:rPr lang="el-GR" sz="2400" i="1" smtClean="0">
                        <a:latin typeface="Cambria Math" panose="02040503050406030204" pitchFamily="18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=	</a:t>
                </a:r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?</a:t>
                </a:r>
                <a:endParaRPr lang="th-TH" sz="2400" dirty="0">
                  <a:effectLst/>
                  <a:latin typeface="supermarket" panose="02000000000000000000" pitchFamily="2" charset="0"/>
                  <a:ea typeface="Microsoft JhengHei" panose="020B0604030504040204" pitchFamily="34" charset="-120"/>
                  <a:cs typeface="supermarket" panose="02000000000000000000" pitchFamily="2" charset="0"/>
                </a:endParaRPr>
              </a:p>
              <a:p>
                <a:pPr marL="0" marR="0" algn="thaiDi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th-TH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		</a:t>
                </a:r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F</a:t>
                </a:r>
                <a:r>
                  <a:rPr lang="en-US" sz="2400" baseline="-250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th-TH" sz="2400" baseline="-250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</a:t>
                </a:r>
                <a:r>
                  <a:rPr lang="en-US" sz="2400" baseline="-250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effectLst/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</a:rPr>
                  <a:t>= 	120,000 N</a:t>
                </a:r>
                <a:endParaRPr lang="en-US" sz="2400" baseline="-25000" dirty="0">
                  <a:effectLst/>
                  <a:latin typeface="supermarket" panose="02000000000000000000" pitchFamily="2" charset="0"/>
                  <a:ea typeface="Calibri" panose="020F0502020204030204" pitchFamily="34" charset="0"/>
                  <a:cs typeface="supermarket" panose="02000000000000000000" pitchFamily="2" charset="0"/>
                  <a:sym typeface="Symbol" panose="05050102010706020507" pitchFamily="18" charset="2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en-US" sz="2400" baseline="-25000" dirty="0">
                    <a:latin typeface="supermarket" panose="02000000000000000000" pitchFamily="2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		</a:t>
                </a:r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L	= 	1,500	</a:t>
                </a:r>
                <a:r>
                  <a:rPr lang="en-US" sz="2400" dirty="0">
                    <a:ea typeface="Calibri" panose="020F0502020204030204" pitchFamily="34" charset="0"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</m:oMath>
                </a14:m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 </a:t>
                </a:r>
                <a:endParaRPr lang="th-TH" sz="2400" dirty="0">
                  <a:latin typeface="supermarket" panose="02000000000000000000" pitchFamily="2" charset="0"/>
                  <a:ea typeface="Microsoft JhengHei" panose="020B0604030504040204" pitchFamily="34" charset="-12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th-TH" sz="24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			</a:t>
                </a:r>
                <a:r>
                  <a:rPr lang="en-US" sz="24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A</a:t>
                </a:r>
                <a:r>
                  <a:rPr lang="th-TH" sz="24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</a:t>
                </a:r>
                <a:r>
                  <a:rPr lang="en-US" sz="24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i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ngsana New" panose="02020603050405020304" pitchFamily="18" charset="-34"/>
                          </a:rPr>
                          <m:t>π</m:t>
                        </m:r>
                        <m:sSup>
                          <m:sSupPr>
                            <m:ctrlP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ngsana New" panose="02020603050405020304" pitchFamily="18" charset="-34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ngsana New" panose="02020603050405020304" pitchFamily="18" charset="-34"/>
                              </a:rPr>
                              <m:t>D</m:t>
                            </m:r>
                          </m:e>
                          <m:sup>
                            <m:r>
                              <a:rPr lang="en-US" sz="2400" b="0" i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ngsana New" panose="02020603050405020304" pitchFamily="18" charset="-34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  = 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i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ngsana New" panose="02020603050405020304" pitchFamily="18" charset="-34"/>
                          </a:rPr>
                          <m:t>π</m:t>
                        </m:r>
                        <m:sSup>
                          <m:sSupPr>
                            <m:ctrlP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ngsana New" panose="02020603050405020304" pitchFamily="18" charset="-34"/>
                              </a:rPr>
                            </m:ctrlPr>
                          </m:sSupPr>
                          <m:e>
                            <m:r>
                              <a:rPr lang="en-US" sz="2400" b="0" i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ngsana New" panose="02020603050405020304" pitchFamily="18" charset="-34"/>
                              </a:rPr>
                              <m:t>(</m:t>
                            </m:r>
                            <m:r>
                              <a:rPr lang="en-US" sz="2400" b="0" i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ngsana New" panose="02020603050405020304" pitchFamily="18" charset="-34"/>
                              </a:rPr>
                              <m:t>50</m:t>
                            </m:r>
                            <m:r>
                              <a:rPr lang="en-US" sz="2400" b="0" i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ngsana New" panose="02020603050405020304" pitchFamily="18" charset="-34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ngsana New" panose="02020603050405020304" pitchFamily="18" charset="-34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 	=  1,963.50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m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		</a:t>
                </a:r>
                <a:r>
                  <a:rPr lang="el-GR" sz="2400" dirty="0">
                    <a:cs typeface="supermarket" panose="02000000000000000000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i="1">
                        <a:latin typeface="supermarket" panose="02000000000000000000" pitchFamily="2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δ</m:t>
                    </m:r>
                    <m:r>
                      <a:rPr lang="el-GR" sz="2400" i="1">
                        <a:latin typeface="Cambria Math" panose="02040503050406030204" pitchFamily="18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=	0.6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m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</a:t>
                </a:r>
                <a:r>
                  <a:rPr lang="th-TH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แทนค่า</a:t>
                </a:r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	E	=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120</m:t>
                        </m:r>
                        <m:r>
                          <m:rPr>
                            <m:nor/>
                          </m:rPr>
                          <a:rPr lang="en-US" sz="2400" b="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000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400" b="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963</m:t>
                        </m:r>
                        <m:r>
                          <m:rPr>
                            <m:nor/>
                          </m:rPr>
                          <a:rPr lang="en-US" sz="2400" b="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400" b="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500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2400" b="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</m:oMath>
                </a14:m>
                <a:endParaRPr lang="en-US" sz="2400" dirty="0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			= 	152,788.39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N</m:t>
                    </m:r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/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m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	</a:t>
                </a:r>
                <a:r>
                  <a:rPr lang="th-TH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∴</a:t>
                </a:r>
                <a:r>
                  <a:rPr lang="en-US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th-TH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โมดูลัสของการยืดหยุ่น</a:t>
                </a:r>
                <a:r>
                  <a:rPr lang="en-US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 </a:t>
                </a:r>
                <a:r>
                  <a:rPr lang="th-TH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= </a:t>
                </a:r>
                <a:r>
                  <a:rPr lang="en-US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152.788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GN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m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effectLst/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</a:rPr>
                  <a:t>		</a:t>
                </a:r>
                <a:r>
                  <a:rPr lang="th-TH" sz="2400" dirty="0">
                    <a:effectLst/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</a:rPr>
                  <a:t>ตอบ</a:t>
                </a:r>
                <a:endParaRPr lang="en-US" sz="2400" dirty="0">
                  <a:effectLst/>
                  <a:latin typeface="supermarket" panose="02000000000000000000" pitchFamily="2" charset="0"/>
                  <a:ea typeface="Calibri" panose="020F0502020204030204" pitchFamily="34" charset="0"/>
                  <a:cs typeface="supermarket" panose="02000000000000000000" pitchFamily="2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th-TH" sz="2400" dirty="0">
                    <a:effectLst/>
                    <a:latin typeface="SanamDeklenchaya" panose="02000000000000000000" pitchFamily="2" charset="0"/>
                    <a:ea typeface="Calibri" panose="020F0502020204030204" pitchFamily="34" charset="0"/>
                    <a:cs typeface="SanamDeklenchaya" panose="02000000000000000000" pitchFamily="2" charset="0"/>
                  </a:rPr>
                  <a:t>	</a:t>
                </a:r>
                <a:endParaRPr lang="en-US" sz="2400" dirty="0">
                  <a:effectLst/>
                  <a:latin typeface="SanamDeklenchaya" panose="02000000000000000000" pitchFamily="2" charset="0"/>
                  <a:ea typeface="Calibri" panose="020F0502020204030204" pitchFamily="34" charset="0"/>
                  <a:cs typeface="SanamDeklenchaya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 Box 1">
                <a:extLst>
                  <a:ext uri="{FF2B5EF4-FFF2-40B4-BE49-F238E27FC236}">
                    <a16:creationId xmlns:a16="http://schemas.microsoft.com/office/drawing/2014/main" id="{015721B8-2D9C-4004-967C-A6A469AAE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124" y="2470489"/>
                <a:ext cx="11353798" cy="4250216"/>
              </a:xfrm>
              <a:prstGeom prst="rect">
                <a:avLst/>
              </a:prstGeom>
              <a:blipFill>
                <a:blip r:embed="rId4"/>
                <a:stretch>
                  <a:fillRect l="-805" b="-4591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2DB7C6A1-E2D8-4383-A077-0B9A46E81B50}"/>
              </a:ext>
            </a:extLst>
          </p:cNvPr>
          <p:cNvSpPr/>
          <p:nvPr/>
        </p:nvSpPr>
        <p:spPr>
          <a:xfrm>
            <a:off x="5740399" y="2807204"/>
            <a:ext cx="67734" cy="508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578D0BB-34EC-4CE5-B3B9-3FB3C64B5043}"/>
              </a:ext>
            </a:extLst>
          </p:cNvPr>
          <p:cNvSpPr/>
          <p:nvPr/>
        </p:nvSpPr>
        <p:spPr>
          <a:xfrm>
            <a:off x="8602132" y="2807204"/>
            <a:ext cx="67734" cy="508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80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EDB8D4-93D4-4097-AABE-2D547AC3E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314450" cy="13144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472547" y="137296"/>
            <a:ext cx="112608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ความเค้นและความเครียดที่เกิดขึ้นเนื่องจากอุณหภูมิเปลี่ยนแปลง</a:t>
            </a:r>
            <a:endParaRPr lang="en-US" sz="4400" dirty="0">
              <a:solidFill>
                <a:srgbClr val="F7E6E1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B3259-CDFA-4930-A881-F6F194F8F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5453"/>
            <a:ext cx="1472547" cy="1472547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BD28792F-314A-484E-A896-AC85E970C3D6}"/>
              </a:ext>
            </a:extLst>
          </p:cNvPr>
          <p:cNvSpPr txBox="1"/>
          <p:nvPr/>
        </p:nvSpPr>
        <p:spPr>
          <a:xfrm>
            <a:off x="254577" y="1510622"/>
            <a:ext cx="11937423" cy="95986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800" u="sng" dirty="0"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ตัวอย่างที่1.</a:t>
            </a:r>
            <a:r>
              <a:rPr lang="th-TH" sz="28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1</a:t>
            </a:r>
            <a:r>
              <a:rPr lang="en-US" sz="28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5</a:t>
            </a: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จงหาความเค้นดึง ความเครียดดึง และโมดูลัสของการยืดหยุ่นของท่อนโลหะขนาดเส้นผ่านศูนย์กลาง 45 มิลลิเมตร ยาว 3 เมตร เมื่ออยู่ภายใต้แรงดึง 100</a:t>
            </a: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กิโลนิวตัน จะยืดออก 2 มิลลิเมตร</a:t>
            </a:r>
            <a:endParaRPr lang="en-US" sz="2800" dirty="0">
              <a:effectLst/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">
                <a:extLst>
                  <a:ext uri="{FF2B5EF4-FFF2-40B4-BE49-F238E27FC236}">
                    <a16:creationId xmlns:a16="http://schemas.microsoft.com/office/drawing/2014/main" id="{015721B8-2D9C-4004-967C-A6A469AAEA9B}"/>
                  </a:ext>
                </a:extLst>
              </p:cNvPr>
              <p:cNvSpPr txBox="1"/>
              <p:nvPr/>
            </p:nvSpPr>
            <p:spPr>
              <a:xfrm>
                <a:off x="1760991" y="2539136"/>
                <a:ext cx="11353798" cy="425021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thaiDist">
                  <a:lnSpc>
                    <a:spcPct val="107000"/>
                  </a:lnSpc>
                </a:pPr>
                <a:r>
                  <a:rPr lang="th-TH" sz="24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วิธีทำ  จากสูตร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latin typeface="supermarket" panose="02000000000000000000" pitchFamily="2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</m:t>
                    </m:r>
                    <m:r>
                      <m:rPr>
                        <m:nor/>
                      </m:rPr>
                      <a:rPr lang="en-US" sz="2400" b="0" i="0" baseline="-25000" smtClean="0">
                        <a:latin typeface="supermarket" panose="02000000000000000000" pitchFamily="2" charset="0"/>
                        <a:cs typeface="supermarket" panose="02000000000000000000" pitchFamily="2" charset="0"/>
                      </a:rPr>
                      <m:t>t</m:t>
                    </m:r>
                  </m:oMath>
                </a14:m>
                <a:r>
                  <a:rPr lang="th-TH" sz="2400" baseline="-250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</a:t>
                </a:r>
                <a:r>
                  <a:rPr lang="en-US" sz="24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</a:rPr>
                  <a:t>=</a:t>
                </a:r>
                <a:r>
                  <a:rPr lang="th-TH" sz="24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F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A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supermarket" panose="02000000000000000000" pitchFamily="2" charset="0"/>
                  <a:ea typeface="Microsoft JhengHei" panose="020B0604030504040204" pitchFamily="34" charset="-12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en-US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:r>
                  <a:rPr lang="th-TH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เมื่อ</a:t>
                </a:r>
                <a:r>
                  <a:rPr lang="en-US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latin typeface="supermarket" panose="02000000000000000000" pitchFamily="2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</m:t>
                    </m:r>
                    <m:r>
                      <m:rPr>
                        <m:nor/>
                      </m:rPr>
                      <a:rPr lang="en-US" sz="2400" baseline="-25000">
                        <a:latin typeface="supermarket" panose="02000000000000000000" pitchFamily="2" charset="0"/>
                        <a:cs typeface="supermarket" panose="02000000000000000000" pitchFamily="2" charset="0"/>
                      </a:rPr>
                      <m:t>t</m:t>
                    </m:r>
                    <m:r>
                      <a:rPr lang="el-GR" sz="2400" i="1" smtClean="0">
                        <a:latin typeface="Cambria Math" panose="02040503050406030204" pitchFamily="18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=	</a:t>
                </a:r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?</a:t>
                </a:r>
                <a:endParaRPr lang="th-TH" sz="2400" dirty="0">
                  <a:effectLst/>
                  <a:latin typeface="supermarket" panose="02000000000000000000" pitchFamily="2" charset="0"/>
                  <a:ea typeface="Microsoft JhengHei" panose="020B0604030504040204" pitchFamily="34" charset="-120"/>
                  <a:cs typeface="supermarket" panose="02000000000000000000" pitchFamily="2" charset="0"/>
                </a:endParaRPr>
              </a:p>
              <a:p>
                <a:pPr marL="0" marR="0" algn="thaiDi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th-TH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		</a:t>
                </a:r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F</a:t>
                </a:r>
                <a:r>
                  <a:rPr lang="en-US" sz="2400" baseline="-250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th-TH" sz="2400" baseline="-250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</a:t>
                </a:r>
                <a:r>
                  <a:rPr lang="en-US" sz="2400" baseline="-250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effectLst/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</a:rPr>
                  <a:t>= 	100,000  N0</a:t>
                </a:r>
                <a:endParaRPr lang="en-US" sz="2400" baseline="-25000" dirty="0">
                  <a:effectLst/>
                  <a:latin typeface="supermarket" panose="02000000000000000000" pitchFamily="2" charset="0"/>
                  <a:ea typeface="Calibri" panose="020F0502020204030204" pitchFamily="34" charset="0"/>
                  <a:cs typeface="supermarket" panose="02000000000000000000" pitchFamily="2" charset="0"/>
                  <a:sym typeface="Symbol" panose="05050102010706020507" pitchFamily="18" charset="2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en-US" sz="2400" baseline="-25000" dirty="0">
                    <a:latin typeface="supermarket" panose="02000000000000000000" pitchFamily="2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		</a:t>
                </a:r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L	= 	1,500	</a:t>
                </a:r>
                <a:r>
                  <a:rPr lang="en-US" sz="2400" dirty="0">
                    <a:ea typeface="Calibri" panose="020F0502020204030204" pitchFamily="34" charset="0"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</m:oMath>
                </a14:m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 </a:t>
                </a:r>
                <a:endParaRPr lang="th-TH" sz="2400" dirty="0">
                  <a:latin typeface="supermarket" panose="02000000000000000000" pitchFamily="2" charset="0"/>
                  <a:ea typeface="Microsoft JhengHei" panose="020B0604030504040204" pitchFamily="34" charset="-12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th-TH" sz="24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			</a:t>
                </a:r>
                <a:r>
                  <a:rPr lang="en-US" sz="24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A</a:t>
                </a:r>
                <a:r>
                  <a:rPr lang="th-TH" sz="24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</a:t>
                </a:r>
                <a:r>
                  <a:rPr lang="en-US" sz="24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i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ngsana New" panose="02020603050405020304" pitchFamily="18" charset="-34"/>
                          </a:rPr>
                          <m:t>π</m:t>
                        </m:r>
                        <m:sSup>
                          <m:sSupPr>
                            <m:ctrlP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ngsana New" panose="02020603050405020304" pitchFamily="18" charset="-34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ngsana New" panose="02020603050405020304" pitchFamily="18" charset="-34"/>
                              </a:rPr>
                              <m:t>D</m:t>
                            </m:r>
                          </m:e>
                          <m:sup>
                            <m:r>
                              <a:rPr lang="en-US" sz="2400" b="0" i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ngsana New" panose="02020603050405020304" pitchFamily="18" charset="-34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  = </a:t>
                </a:r>
                <a:r>
                  <a:rPr lang="en-US" sz="2400" dirty="0">
                    <a:effectLst/>
                    <a:ea typeface="Calibri" panose="020F0502020204030204" pitchFamily="34" charset="0"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400" i="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ngsana New" panose="02020603050405020304" pitchFamily="18" charset="-34"/>
                          </a:rPr>
                          <m:t>π</m:t>
                        </m:r>
                        <m:sSup>
                          <m:sSupPr>
                            <m:ctrlPr>
                              <a:rPr lang="en-US" sz="24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ngsana New" panose="02020603050405020304" pitchFamily="18" charset="-34"/>
                              </a:rPr>
                            </m:ctrlPr>
                          </m:sSupPr>
                          <m:e>
                            <m:r>
                              <a:rPr lang="en-US" sz="2400" b="0" i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ngsana New" panose="02020603050405020304" pitchFamily="18" charset="-34"/>
                              </a:rPr>
                              <m:t>(</m:t>
                            </m:r>
                            <m:r>
                              <a:rPr lang="en-US" sz="2400" b="0" i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ngsana New" panose="02020603050405020304" pitchFamily="18" charset="-34"/>
                              </a:rPr>
                              <m:t>45</m:t>
                            </m:r>
                            <m:r>
                              <a:rPr lang="en-US" sz="2400" b="0" i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ngsana New" panose="02020603050405020304" pitchFamily="18" charset="-34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0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ngsana New" panose="02020603050405020304" pitchFamily="18" charset="-34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 	=  1,590.43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m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</a:t>
                </a:r>
                <a:r>
                  <a:rPr lang="th-TH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แทนค่า</a:t>
                </a:r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	E	=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100</m:t>
                        </m:r>
                        <m:r>
                          <m:rPr>
                            <m:nor/>
                          </m:rPr>
                          <a:rPr lang="en-US" sz="2400" b="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000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400" b="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590</m:t>
                        </m:r>
                        <m:r>
                          <m:rPr>
                            <m:nor/>
                          </m:rPr>
                          <a:rPr lang="en-US" sz="2400" b="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43</m:t>
                        </m:r>
                      </m:den>
                    </m:f>
                  </m:oMath>
                </a14:m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400" b="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500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2400" b="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N</m:t>
                    </m:r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/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m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			= 	62.88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N</m:t>
                    </m:r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/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m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	</a:t>
                </a:r>
                <a:r>
                  <a:rPr lang="th-TH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∴</a:t>
                </a:r>
                <a:r>
                  <a:rPr lang="en-US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th-TH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ความเค้นดึงในท่อนโลหะ</a:t>
                </a:r>
                <a:r>
                  <a:rPr lang="en-US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 </a:t>
                </a:r>
                <a:r>
                  <a:rPr lang="th-TH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=</a:t>
                </a:r>
                <a:r>
                  <a:rPr lang="en-US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th-TH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en-US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62.88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N</m:t>
                    </m:r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/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m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effectLst/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</a:rPr>
                  <a:t>		</a:t>
                </a:r>
                <a:r>
                  <a:rPr lang="th-TH" sz="2400" dirty="0">
                    <a:effectLst/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</a:rPr>
                  <a:t>ตอบ</a:t>
                </a:r>
                <a:endParaRPr lang="en-US" sz="2400" dirty="0">
                  <a:effectLst/>
                  <a:latin typeface="supermarket" panose="02000000000000000000" pitchFamily="2" charset="0"/>
                  <a:ea typeface="Calibri" panose="020F0502020204030204" pitchFamily="34" charset="0"/>
                  <a:cs typeface="supermarket" panose="02000000000000000000" pitchFamily="2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th-TH" sz="2400" dirty="0">
                    <a:effectLst/>
                    <a:latin typeface="SanamDeklenchaya" panose="02000000000000000000" pitchFamily="2" charset="0"/>
                    <a:ea typeface="Calibri" panose="020F0502020204030204" pitchFamily="34" charset="0"/>
                    <a:cs typeface="SanamDeklenchaya" panose="02000000000000000000" pitchFamily="2" charset="0"/>
                  </a:rPr>
                  <a:t>	</a:t>
                </a:r>
                <a:endParaRPr lang="en-US" sz="2400" dirty="0">
                  <a:effectLst/>
                  <a:latin typeface="SanamDeklenchaya" panose="02000000000000000000" pitchFamily="2" charset="0"/>
                  <a:ea typeface="Calibri" panose="020F0502020204030204" pitchFamily="34" charset="0"/>
                  <a:cs typeface="SanamDeklenchaya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 Box 1">
                <a:extLst>
                  <a:ext uri="{FF2B5EF4-FFF2-40B4-BE49-F238E27FC236}">
                    <a16:creationId xmlns:a16="http://schemas.microsoft.com/office/drawing/2014/main" id="{015721B8-2D9C-4004-967C-A6A469AAE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991" y="2539136"/>
                <a:ext cx="11353798" cy="4250216"/>
              </a:xfrm>
              <a:prstGeom prst="rect">
                <a:avLst/>
              </a:prstGeom>
              <a:blipFill>
                <a:blip r:embed="rId4"/>
                <a:stretch>
                  <a:fillRect l="-859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784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EDB8D4-93D4-4097-AABE-2D547AC3E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314450" cy="13144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472547" y="137296"/>
            <a:ext cx="112608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ความเค้นและความเครียดที่เกิดขึ้นเนื่องจากอุณหภูมิเปลี่ยนแปลง</a:t>
            </a:r>
            <a:endParaRPr lang="en-US" sz="4400" dirty="0">
              <a:solidFill>
                <a:srgbClr val="F7E6E1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B3259-CDFA-4930-A881-F6F194F8F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5453"/>
            <a:ext cx="1472547" cy="14725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">
                <a:extLst>
                  <a:ext uri="{FF2B5EF4-FFF2-40B4-BE49-F238E27FC236}">
                    <a16:creationId xmlns:a16="http://schemas.microsoft.com/office/drawing/2014/main" id="{015721B8-2D9C-4004-967C-A6A469AAEA9B}"/>
                  </a:ext>
                </a:extLst>
              </p:cNvPr>
              <p:cNvSpPr txBox="1"/>
              <p:nvPr/>
            </p:nvSpPr>
            <p:spPr>
              <a:xfrm>
                <a:off x="1155375" y="1871510"/>
                <a:ext cx="11353798" cy="425021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thaiDist">
                  <a:lnSpc>
                    <a:spcPct val="107000"/>
                  </a:lnSpc>
                </a:pPr>
                <a:r>
                  <a:rPr lang="th-TH" sz="24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จากสูตร</a:t>
                </a:r>
                <a:r>
                  <a:rPr lang="en-US" sz="24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:r>
                  <a:rPr lang="th-TH" sz="24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800">
                        <a:latin typeface="supermarket" panose="02000000000000000000" pitchFamily="2" charset="0"/>
                        <a:cs typeface="supermarket" panose="02000000000000000000" pitchFamily="2" charset="0"/>
                      </a:rPr>
                      <m:t>ε</m:t>
                    </m:r>
                    <m:r>
                      <m:rPr>
                        <m:nor/>
                      </m:rPr>
                      <a:rPr lang="en-US" sz="2800" b="0" i="0" baseline="-25000" smtClean="0">
                        <a:latin typeface="supermarket" panose="02000000000000000000" pitchFamily="2" charset="0"/>
                        <a:cs typeface="supermarket" panose="02000000000000000000" pitchFamily="2" charset="0"/>
                      </a:rPr>
                      <m:t>t</m:t>
                    </m:r>
                  </m:oMath>
                </a14:m>
                <a:r>
                  <a:rPr lang="th-TH" sz="2400" baseline="-250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</a:t>
                </a:r>
                <a:r>
                  <a:rPr lang="en-US" sz="24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</a:rPr>
                  <a:t>=</a:t>
                </a:r>
                <a:r>
                  <a:rPr lang="th-TH" sz="24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400" i="1">
                            <a:latin typeface="supermarket" panose="02000000000000000000" pitchFamily="2" charset="0"/>
                            <a:cs typeface="supermarket" panose="02000000000000000000" pitchFamily="2" charset="0"/>
                            <a:sym typeface="Symbol" panose="05050102010706020507" pitchFamily="18" charset="2"/>
                          </a:rPr>
                          <m:t>δ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L</m:t>
                        </m:r>
                      </m:den>
                    </m:f>
                  </m:oMath>
                </a14:m>
                <a:endParaRPr lang="en-US" sz="2400" dirty="0">
                  <a:effectLst/>
                  <a:latin typeface="supermarket" panose="02000000000000000000" pitchFamily="2" charset="0"/>
                  <a:ea typeface="Microsoft JhengHei" panose="020B0604030504040204" pitchFamily="34" charset="-12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en-US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:r>
                  <a:rPr lang="th-TH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เมื่อ</a:t>
                </a:r>
                <a:r>
                  <a:rPr lang="en-US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>
                        <a:latin typeface="supermarket" panose="02000000000000000000" pitchFamily="2" charset="0"/>
                        <a:cs typeface="supermarket" panose="02000000000000000000" pitchFamily="2" charset="0"/>
                      </a:rPr>
                      <m:t>ε</m:t>
                    </m:r>
                    <m:r>
                      <m:rPr>
                        <m:nor/>
                      </m:rPr>
                      <a:rPr lang="en-US" sz="2400" baseline="-25000">
                        <a:latin typeface="supermarket" panose="02000000000000000000" pitchFamily="2" charset="0"/>
                        <a:cs typeface="supermarket" panose="02000000000000000000" pitchFamily="2" charset="0"/>
                      </a:rPr>
                      <m:t>t</m:t>
                    </m:r>
                  </m:oMath>
                </a14:m>
                <a:r>
                  <a:rPr lang="en-US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=	</a:t>
                </a:r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?</a:t>
                </a:r>
                <a:endParaRPr lang="th-TH" sz="2400" dirty="0">
                  <a:effectLst/>
                  <a:latin typeface="supermarket" panose="02000000000000000000" pitchFamily="2" charset="0"/>
                  <a:ea typeface="Microsoft JhengHei" panose="020B0604030504040204" pitchFamily="34" charset="-12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th-TH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800">
                        <a:latin typeface="supermarket" panose="02000000000000000000" pitchFamily="2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δ</m:t>
                    </m:r>
                  </m:oMath>
                </a14:m>
                <a:r>
                  <a:rPr lang="en-US" sz="2400" baseline="-250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th-TH" sz="2400" baseline="-250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</a:t>
                </a:r>
                <a:r>
                  <a:rPr lang="en-US" sz="2400" baseline="-250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effectLst/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</a:rPr>
                  <a:t>= 	</a:t>
                </a:r>
                <a:r>
                  <a:rPr lang="en-US" sz="24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</a:rPr>
                  <a:t>2  </a:t>
                </a:r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</a:t>
                </a:r>
                <a:r>
                  <a:rPr lang="en-US" sz="2400" dirty="0">
                    <a:ea typeface="Calibri" panose="020F0502020204030204" pitchFamily="34" charset="0"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mm</m:t>
                    </m:r>
                  </m:oMath>
                </a14:m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 </a:t>
                </a:r>
                <a:endParaRPr lang="th-TH" sz="2400" dirty="0">
                  <a:latin typeface="supermarket" panose="02000000000000000000" pitchFamily="2" charset="0"/>
                  <a:ea typeface="Microsoft JhengHei" panose="020B0604030504040204" pitchFamily="34" charset="-12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en-US" sz="2400" baseline="-25000" dirty="0">
                    <a:latin typeface="supermarket" panose="02000000000000000000" pitchFamily="2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		</a:t>
                </a:r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L	= 	3,000	</a:t>
                </a:r>
                <a:r>
                  <a:rPr lang="en-US" sz="2400" dirty="0">
                    <a:ea typeface="Calibri" panose="020F0502020204030204" pitchFamily="34" charset="0"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</m:oMath>
                </a14:m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 </a:t>
                </a:r>
              </a:p>
              <a:p>
                <a:pPr algn="thaiDist">
                  <a:lnSpc>
                    <a:spcPct val="107000"/>
                  </a:lnSpc>
                </a:pPr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</a:t>
                </a:r>
                <a:r>
                  <a:rPr lang="th-TH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แทนค่า</a:t>
                </a:r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	</a:t>
                </a:r>
                <a:r>
                  <a:rPr lang="el-GR" sz="2400" dirty="0">
                    <a:cs typeface="supermarket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800">
                        <a:latin typeface="supermarket" panose="02000000000000000000" pitchFamily="2" charset="0"/>
                        <a:cs typeface="supermarket" panose="02000000000000000000" pitchFamily="2" charset="0"/>
                      </a:rPr>
                      <m:t>ε</m:t>
                    </m:r>
                    <m:r>
                      <m:rPr>
                        <m:nor/>
                      </m:rPr>
                      <a:rPr lang="en-US" sz="2800" baseline="-25000">
                        <a:latin typeface="supermarket" panose="02000000000000000000" pitchFamily="2" charset="0"/>
                        <a:cs typeface="supermarket" panose="02000000000000000000" pitchFamily="2" charset="0"/>
                      </a:rPr>
                      <m:t>t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cs typeface="supermarket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=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400" b="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	</a:t>
                </a:r>
                <a:r>
                  <a:rPr lang="en-US" sz="2400" dirty="0">
                    <a:ea typeface="Calibri" panose="020F0502020204030204" pitchFamily="34" charset="0"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mm</m:t>
                    </m:r>
                  </m:oMath>
                </a14:m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/</a:t>
                </a:r>
                <a:r>
                  <a:rPr lang="en-US" sz="2400" dirty="0">
                    <a:ea typeface="Calibri" panose="020F0502020204030204" pitchFamily="34" charset="0"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mm</m:t>
                    </m:r>
                  </m:oMath>
                </a14:m>
                <a:endParaRPr lang="en-US" sz="2400" dirty="0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			= 	0.00067	</a:t>
                </a:r>
              </a:p>
              <a:p>
                <a:pPr algn="thaiDist">
                  <a:lnSpc>
                    <a:spcPct val="107000"/>
                  </a:lnSpc>
                </a:pPr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	</a:t>
                </a:r>
                <a:r>
                  <a:rPr lang="th-TH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∴</a:t>
                </a:r>
                <a:r>
                  <a:rPr lang="en-US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 </a:t>
                </a:r>
                <a:r>
                  <a:rPr lang="th-TH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ความเครียดในท่อนโลหะ</a:t>
                </a:r>
                <a:r>
                  <a:rPr lang="en-US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 </a:t>
                </a:r>
                <a:r>
                  <a:rPr lang="th-TH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=</a:t>
                </a:r>
                <a:r>
                  <a:rPr lang="en-US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th-TH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en-US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0.00067	</a:t>
                </a:r>
                <a:r>
                  <a:rPr lang="en-US" sz="2400" dirty="0">
                    <a:effectLst/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</a:rPr>
                  <a:t>		</a:t>
                </a:r>
                <a:r>
                  <a:rPr lang="th-TH" sz="2400" dirty="0">
                    <a:effectLst/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</a:rPr>
                  <a:t>ตอบ</a:t>
                </a:r>
                <a:endParaRPr lang="en-US" sz="2400" dirty="0">
                  <a:effectLst/>
                  <a:latin typeface="supermarket" panose="02000000000000000000" pitchFamily="2" charset="0"/>
                  <a:ea typeface="Calibri" panose="020F0502020204030204" pitchFamily="34" charset="0"/>
                  <a:cs typeface="supermarket" panose="02000000000000000000" pitchFamily="2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th-TH" sz="2400" dirty="0">
                    <a:effectLst/>
                    <a:latin typeface="SanamDeklenchaya" panose="02000000000000000000" pitchFamily="2" charset="0"/>
                    <a:ea typeface="Calibri" panose="020F0502020204030204" pitchFamily="34" charset="0"/>
                    <a:cs typeface="SanamDeklenchaya" panose="02000000000000000000" pitchFamily="2" charset="0"/>
                  </a:rPr>
                  <a:t>	</a:t>
                </a:r>
                <a:endParaRPr lang="en-US" sz="2400" dirty="0">
                  <a:effectLst/>
                  <a:latin typeface="SanamDeklenchaya" panose="02000000000000000000" pitchFamily="2" charset="0"/>
                  <a:ea typeface="Calibri" panose="020F0502020204030204" pitchFamily="34" charset="0"/>
                  <a:cs typeface="SanamDeklenchaya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 Box 1">
                <a:extLst>
                  <a:ext uri="{FF2B5EF4-FFF2-40B4-BE49-F238E27FC236}">
                    <a16:creationId xmlns:a16="http://schemas.microsoft.com/office/drawing/2014/main" id="{015721B8-2D9C-4004-967C-A6A469AAE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375" y="1871510"/>
                <a:ext cx="11353798" cy="4250216"/>
              </a:xfrm>
              <a:prstGeom prst="rect">
                <a:avLst/>
              </a:prstGeom>
              <a:blipFill>
                <a:blip r:embed="rId4"/>
                <a:stretch>
                  <a:fillRect l="-859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6360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EDB8D4-93D4-4097-AABE-2D547AC3E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314450" cy="13144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472547" y="137296"/>
            <a:ext cx="112608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ความเค้นและความเครียดที่เกิดขึ้นเนื่องจากอุณหภูมิเปลี่ยนแปลง</a:t>
            </a:r>
            <a:endParaRPr lang="en-US" sz="4400" dirty="0">
              <a:solidFill>
                <a:srgbClr val="F7E6E1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B3259-CDFA-4930-A881-F6F194F8F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5453"/>
            <a:ext cx="1472547" cy="14725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">
                <a:extLst>
                  <a:ext uri="{FF2B5EF4-FFF2-40B4-BE49-F238E27FC236}">
                    <a16:creationId xmlns:a16="http://schemas.microsoft.com/office/drawing/2014/main" id="{015721B8-2D9C-4004-967C-A6A469AAEA9B}"/>
                  </a:ext>
                </a:extLst>
              </p:cNvPr>
              <p:cNvSpPr txBox="1"/>
              <p:nvPr/>
            </p:nvSpPr>
            <p:spPr>
              <a:xfrm>
                <a:off x="1155375" y="1871510"/>
                <a:ext cx="11353798" cy="425021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จากสูตร</a:t>
                </a:r>
                <a:r>
                  <a:rPr lang="en-US" sz="28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:r>
                  <a:rPr lang="th-TH" sz="28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supermarket" panose="02000000000000000000" pitchFamily="2" charset="0"/>
                        <a:cs typeface="supermarket" panose="02000000000000000000" pitchFamily="2" charset="0"/>
                      </a:rPr>
                      <m:t>E</m:t>
                    </m:r>
                  </m:oMath>
                </a14:m>
                <a:r>
                  <a:rPr lang="th-TH" sz="2800" baseline="-250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</a:t>
                </a:r>
                <a:r>
                  <a:rPr lang="en-US" sz="28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</a:rPr>
                  <a:t>=</a:t>
                </a:r>
                <a:r>
                  <a:rPr lang="th-TH" sz="28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latin typeface="supermarket" panose="02000000000000000000" pitchFamily="2" charset="0"/>
                            <a:cs typeface="supermarket" panose="02000000000000000000" pitchFamily="2" charset="0"/>
                            <a:sym typeface="Symbol" panose="05050102010706020507" pitchFamily="18" charset="2"/>
                          </a:rPr>
                          <m:t></m:t>
                        </m:r>
                        <m:r>
                          <m:rPr>
                            <m:nor/>
                          </m:rPr>
                          <a:rPr lang="en-US" sz="2800" baseline="-250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t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8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ε</m:t>
                        </m:r>
                        <m:r>
                          <m:rPr>
                            <m:nor/>
                          </m:rPr>
                          <a:rPr lang="en-US" sz="2800" baseline="-250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t</m:t>
                        </m:r>
                      </m:den>
                    </m:f>
                  </m:oMath>
                </a14:m>
                <a:endParaRPr lang="en-US" sz="2800" dirty="0">
                  <a:effectLst/>
                  <a:latin typeface="supermarket" panose="02000000000000000000" pitchFamily="2" charset="0"/>
                  <a:ea typeface="Microsoft JhengHei" panose="020B0604030504040204" pitchFamily="34" charset="-12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เมื่อ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supermarket" panose="02000000000000000000" pitchFamily="2" charset="0"/>
                        <a:cs typeface="supermarket" panose="02000000000000000000" pitchFamily="2" charset="0"/>
                      </a:rPr>
                      <m:t>E</m:t>
                    </m:r>
                  </m:oMath>
                </a14:m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=	</a:t>
                </a: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?</a:t>
                </a:r>
                <a:endParaRPr lang="th-TH" sz="2800" dirty="0">
                  <a:effectLst/>
                  <a:latin typeface="supermarket" panose="02000000000000000000" pitchFamily="2" charset="0"/>
                  <a:ea typeface="Microsoft JhengHei" panose="020B0604030504040204" pitchFamily="34" charset="-12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supermarket" panose="02000000000000000000" pitchFamily="2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</m:t>
                    </m:r>
                    <m:r>
                      <m:rPr>
                        <m:nor/>
                      </m:rPr>
                      <a:rPr lang="en-US" sz="2800" baseline="-25000">
                        <a:latin typeface="supermarket" panose="02000000000000000000" pitchFamily="2" charset="0"/>
                        <a:cs typeface="supermarket" panose="02000000000000000000" pitchFamily="2" charset="0"/>
                      </a:rPr>
                      <m:t>t</m:t>
                    </m:r>
                  </m:oMath>
                </a14:m>
                <a:r>
                  <a:rPr lang="th-TH" sz="2800" baseline="-250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</a:t>
                </a:r>
                <a:r>
                  <a:rPr lang="en-US" sz="2800" baseline="-250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en-US" sz="2800" dirty="0">
                    <a:effectLst/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</a:rPr>
                  <a:t>= 	</a:t>
                </a:r>
                <a:r>
                  <a:rPr lang="en-US" sz="28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</a:rPr>
                  <a:t>62.88  </a:t>
                </a: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</a:t>
                </a:r>
                <a:r>
                  <a:rPr lang="en-US" sz="2800" dirty="0">
                    <a:ea typeface="Calibri" panose="020F0502020204030204" pitchFamily="34" charset="0"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/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m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2</m:t>
                        </m:r>
                      </m:sup>
                    </m:sSup>
                  </m:oMath>
                </a14:m>
                <a:endParaRPr lang="th-TH" sz="2800" dirty="0">
                  <a:latin typeface="supermarket" panose="02000000000000000000" pitchFamily="2" charset="0"/>
                  <a:ea typeface="Microsoft JhengHei" panose="020B0604030504040204" pitchFamily="34" charset="-12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en-US" sz="2800" baseline="-25000" dirty="0">
                    <a:latin typeface="supermarket" panose="02000000000000000000" pitchFamily="2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800">
                        <a:latin typeface="supermarket" panose="02000000000000000000" pitchFamily="2" charset="0"/>
                        <a:cs typeface="supermarket" panose="02000000000000000000" pitchFamily="2" charset="0"/>
                      </a:rPr>
                      <m:t>ε</m:t>
                    </m:r>
                    <m:r>
                      <m:rPr>
                        <m:nor/>
                      </m:rPr>
                      <a:rPr lang="en-US" sz="2800" baseline="-25000">
                        <a:latin typeface="supermarket" panose="02000000000000000000" pitchFamily="2" charset="0"/>
                        <a:cs typeface="supermarket" panose="02000000000000000000" pitchFamily="2" charset="0"/>
                      </a:rPr>
                      <m:t>t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cs typeface="supermarket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= 	0.00067	</a:t>
                </a:r>
              </a:p>
              <a:p>
                <a:pPr algn="thaiDist">
                  <a:lnSpc>
                    <a:spcPct val="107000"/>
                  </a:lnSpc>
                </a:pP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</a:t>
                </a:r>
                <a:r>
                  <a:rPr lang="th-TH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แทนค่า</a:t>
                </a: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	</a:t>
                </a:r>
                <a:r>
                  <a:rPr lang="en-US" sz="2800" dirty="0">
                    <a:cs typeface="supermarket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supermarket" panose="02000000000000000000" pitchFamily="2" charset="0"/>
                        <a:cs typeface="supermarket" panose="02000000000000000000" pitchFamily="2" charset="0"/>
                      </a:rPr>
                      <m:t>E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cs typeface="supermarket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=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62</m:t>
                        </m:r>
                        <m:r>
                          <m:rPr>
                            <m:nor/>
                          </m:rPr>
                          <a:rPr lang="en-US" sz="2800" b="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8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88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2800" b="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8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00067</m:t>
                        </m:r>
                      </m:den>
                    </m:f>
                  </m:oMath>
                </a14:m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	</a:t>
                </a:r>
                <a:r>
                  <a:rPr lang="en-US" sz="2800" dirty="0">
                    <a:ea typeface="Calibri" panose="020F0502020204030204" pitchFamily="34" charset="0"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/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m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			= 	93,850.75	</a:t>
                </a:r>
                <a:r>
                  <a:rPr lang="en-US" sz="2800" dirty="0">
                    <a:ea typeface="Calibri" panose="020F0502020204030204" pitchFamily="34" charset="0"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/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m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	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∴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โมดูลัสของการยืดหยุ่น 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 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=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93.85 	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/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m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effectLst/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</a:rPr>
                  <a:t>	</a:t>
                </a:r>
                <a:r>
                  <a:rPr lang="th-TH" sz="2800" dirty="0">
                    <a:effectLst/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</a:rPr>
                  <a:t>ตอบ</a:t>
                </a:r>
                <a:endParaRPr lang="en-US" sz="2800" dirty="0">
                  <a:effectLst/>
                  <a:latin typeface="supermarket" panose="02000000000000000000" pitchFamily="2" charset="0"/>
                  <a:ea typeface="Calibri" panose="020F0502020204030204" pitchFamily="34" charset="0"/>
                  <a:cs typeface="supermarket" panose="02000000000000000000" pitchFamily="2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th-TH" sz="2800" dirty="0">
                    <a:effectLst/>
                    <a:latin typeface="SanamDeklenchaya" panose="02000000000000000000" pitchFamily="2" charset="0"/>
                    <a:ea typeface="Calibri" panose="020F0502020204030204" pitchFamily="34" charset="0"/>
                    <a:cs typeface="SanamDeklenchaya" panose="02000000000000000000" pitchFamily="2" charset="0"/>
                  </a:rPr>
                  <a:t>	</a:t>
                </a:r>
                <a:endParaRPr lang="en-US" sz="2800" dirty="0">
                  <a:effectLst/>
                  <a:latin typeface="SanamDeklenchaya" panose="02000000000000000000" pitchFamily="2" charset="0"/>
                  <a:ea typeface="Calibri" panose="020F0502020204030204" pitchFamily="34" charset="0"/>
                  <a:cs typeface="SanamDeklenchaya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 Box 1">
                <a:extLst>
                  <a:ext uri="{FF2B5EF4-FFF2-40B4-BE49-F238E27FC236}">
                    <a16:creationId xmlns:a16="http://schemas.microsoft.com/office/drawing/2014/main" id="{015721B8-2D9C-4004-967C-A6A469AAE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375" y="1871510"/>
                <a:ext cx="11353798" cy="4250216"/>
              </a:xfrm>
              <a:prstGeom prst="rect">
                <a:avLst/>
              </a:prstGeom>
              <a:blipFill>
                <a:blip r:embed="rId4"/>
                <a:stretch>
                  <a:fillRect l="-1128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027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EDB8D4-93D4-4097-AABE-2D547AC3E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314450" cy="13144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472547" y="137296"/>
            <a:ext cx="112608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ความเค้นและความเครียดที่เกิดขึ้นเนื่องจากอุณหภูมิเปลี่ยนแปลง</a:t>
            </a:r>
            <a:endParaRPr lang="en-US" sz="4400" dirty="0">
              <a:solidFill>
                <a:srgbClr val="F7E6E1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B3259-CDFA-4930-A881-F6F194F8F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5453"/>
            <a:ext cx="1472547" cy="1472547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BD28792F-314A-484E-A896-AC85E970C3D6}"/>
              </a:ext>
            </a:extLst>
          </p:cNvPr>
          <p:cNvSpPr txBox="1"/>
          <p:nvPr/>
        </p:nvSpPr>
        <p:spPr>
          <a:xfrm>
            <a:off x="254577" y="1575571"/>
            <a:ext cx="11937423" cy="154747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800" u="sng" dirty="0"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ตัวอย่างที่1.</a:t>
            </a:r>
            <a:r>
              <a:rPr lang="th-TH" sz="28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1</a:t>
            </a:r>
            <a:r>
              <a:rPr lang="en-US" sz="28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6</a:t>
            </a: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จงหาส่วนที่ยืดของท่อนโลหะ ซึ่งอยู่ภายใต้แรงดึง 20 กิโลนิวตัน เมื่อท่อนโลหะยาว 5 เมตร ตลอดความยาว 3 เมตร มีพื้นที่หน้าตัด 600 ตารางมิลลิเมตรและตลอดความยาว 2 เมตร มีพื้นที่หน้าตัด 400 ตารางมิลลิเมตร (ดังรูป) ถ้าให้</a:t>
            </a: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E 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เท่ากับ 95 จิกะนิวตันต่อตารางเมตร</a:t>
            </a:r>
            <a:endParaRPr lang="en-US" sz="2800" dirty="0">
              <a:effectLst/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E39386-B404-492A-A910-ADE202D4D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77" y="3204735"/>
            <a:ext cx="3874855" cy="1239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">
                <a:extLst>
                  <a:ext uri="{FF2B5EF4-FFF2-40B4-BE49-F238E27FC236}">
                    <a16:creationId xmlns:a16="http://schemas.microsoft.com/office/drawing/2014/main" id="{43D01943-40B8-4ED0-AA95-2E9A98164DCC}"/>
                  </a:ext>
                </a:extLst>
              </p:cNvPr>
              <p:cNvSpPr txBox="1"/>
              <p:nvPr/>
            </p:nvSpPr>
            <p:spPr>
              <a:xfrm>
                <a:off x="4129432" y="2865417"/>
                <a:ext cx="11353798" cy="425021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วิธีทำ  จากสูตร	</a:t>
                </a:r>
                <a:r>
                  <a:rPr lang="en-US" sz="28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800" i="1" smtClean="0">
                        <a:latin typeface="supermarket" panose="02000000000000000000" pitchFamily="2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δ</m:t>
                    </m:r>
                  </m:oMath>
                </a14:m>
                <a:r>
                  <a:rPr lang="en-US" sz="28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th-TH" sz="2800" baseline="-250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</a:t>
                </a:r>
                <a:r>
                  <a:rPr lang="en-US" sz="28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F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upermarket" panose="02000000000000000000" pitchFamily="2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800" baseline="-250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 .   </m:t>
                    </m:r>
                    <m:f>
                      <m:f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2800" baseline="-250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8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E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F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cs typeface="supermarket" panose="02000000000000000000" pitchFamily="2" charset="0"/>
                          </a:rPr>
                          <m:t>A</m:t>
                        </m:r>
                        <m:r>
                          <a:rPr lang="en-US" sz="2800" b="0" i="1" baseline="-25000" smtClean="0">
                            <a:latin typeface="Cambria Math" panose="02040503050406030204" pitchFamily="18" charset="0"/>
                            <a:cs typeface="supermarket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L</m:t>
                        </m:r>
                        <m:r>
                          <m:rPr>
                            <m:nor/>
                          </m:rPr>
                          <a:rPr lang="en-US" sz="2800" b="0" i="0" baseline="-2500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28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E</m:t>
                        </m:r>
                      </m:den>
                    </m:f>
                  </m:oMath>
                </a14:m>
                <a:endParaRPr lang="en-US" sz="2800" dirty="0">
                  <a:effectLst/>
                  <a:latin typeface="supermarket" panose="02000000000000000000" pitchFamily="2" charset="0"/>
                  <a:ea typeface="Microsoft JhengHei" panose="020B0604030504040204" pitchFamily="34" charset="-12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เมื่อ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800" i="1">
                        <a:latin typeface="supermarket" panose="02000000000000000000" pitchFamily="2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δ</m:t>
                    </m:r>
                    <m:r>
                      <a:rPr lang="el-GR" sz="2800" i="1" smtClean="0">
                        <a:latin typeface="Cambria Math" panose="02040503050406030204" pitchFamily="18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=	</a:t>
                </a: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?</a:t>
                </a:r>
                <a:endParaRPr lang="th-TH" sz="2800" dirty="0">
                  <a:effectLst/>
                  <a:latin typeface="supermarket" panose="02000000000000000000" pitchFamily="2" charset="0"/>
                  <a:ea typeface="Microsoft JhengHei" panose="020B0604030504040204" pitchFamily="34" charset="-120"/>
                  <a:cs typeface="supermarket" panose="02000000000000000000" pitchFamily="2" charset="0"/>
                </a:endParaRPr>
              </a:p>
              <a:p>
                <a:pPr marL="0" marR="0" algn="thaiDi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		</a:t>
                </a: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F</a:t>
                </a:r>
                <a:r>
                  <a:rPr lang="en-US" sz="2800" baseline="-250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th-TH" sz="2800" baseline="-250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</a:t>
                </a:r>
                <a:r>
                  <a:rPr lang="en-US" sz="2800" baseline="-250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en-US" sz="2800" dirty="0">
                    <a:effectLst/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</a:rPr>
                  <a:t>= 	20,000 N</a:t>
                </a:r>
                <a:endParaRPr lang="en-US" sz="2800" baseline="-25000" dirty="0">
                  <a:effectLst/>
                  <a:latin typeface="supermarket" panose="02000000000000000000" pitchFamily="2" charset="0"/>
                  <a:ea typeface="Calibri" panose="020F0502020204030204" pitchFamily="34" charset="0"/>
                  <a:cs typeface="supermarket" panose="02000000000000000000" pitchFamily="2" charset="0"/>
                  <a:sym typeface="Symbol" panose="05050102010706020507" pitchFamily="18" charset="2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en-US" sz="2800" baseline="-25000" dirty="0">
                    <a:latin typeface="supermarket" panose="02000000000000000000" pitchFamily="2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latin typeface="supermarket" panose="02000000000000000000" pitchFamily="2" charset="0"/>
                        <a:cs typeface="supermarket" panose="02000000000000000000" pitchFamily="2" charset="0"/>
                      </a:rPr>
                      <m:t>L</m:t>
                    </m:r>
                    <m:r>
                      <m:rPr>
                        <m:nor/>
                      </m:rPr>
                      <a:rPr lang="en-US" sz="2800" baseline="-25000" smtClean="0">
                        <a:latin typeface="supermarket" panose="02000000000000000000" pitchFamily="2" charset="0"/>
                        <a:cs typeface="supermarket" panose="02000000000000000000" pitchFamily="2" charset="0"/>
                      </a:rPr>
                      <m:t>1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cs typeface="supermarket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= 	3,000	</a:t>
                </a:r>
                <a:r>
                  <a:rPr lang="en-US" sz="2800" dirty="0">
                    <a:ea typeface="Calibri" panose="020F0502020204030204" pitchFamily="34" charset="0"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</m:oMath>
                </a14:m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 </a:t>
                </a:r>
              </a:p>
              <a:p>
                <a:pPr algn="thaiDist">
                  <a:lnSpc>
                    <a:spcPct val="107000"/>
                  </a:lnSpc>
                </a:pP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supermarket" panose="02000000000000000000" pitchFamily="2" charset="0"/>
                        <a:cs typeface="supermarket" panose="02000000000000000000" pitchFamily="2" charset="0"/>
                      </a:rPr>
                      <m:t>L</m:t>
                    </m:r>
                    <m:r>
                      <m:rPr>
                        <m:nor/>
                      </m:rPr>
                      <a:rPr lang="en-US" sz="2800" b="0" i="0" baseline="-25000" smtClean="0">
                        <a:latin typeface="supermarket" panose="02000000000000000000" pitchFamily="2" charset="0"/>
                        <a:cs typeface="supermarket" panose="02000000000000000000" pitchFamily="2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= 	2,000 	</a:t>
                </a:r>
                <a:r>
                  <a:rPr lang="en-US" sz="2800" dirty="0">
                    <a:ea typeface="Calibri" panose="020F0502020204030204" pitchFamily="34" charset="0"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mm</m:t>
                    </m:r>
                  </m:oMath>
                </a14:m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</a:t>
                </a:r>
              </a:p>
              <a:p>
                <a:pPr algn="thaiDist">
                  <a:lnSpc>
                    <a:spcPct val="107000"/>
                  </a:lnSpc>
                </a:pP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cs typeface="supermarket" panose="02000000000000000000" pitchFamily="2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baseline="-25000">
                        <a:latin typeface="supermarket" panose="02000000000000000000" pitchFamily="2" charset="0"/>
                        <a:cs typeface="supermarket" panose="02000000000000000000" pitchFamily="2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= 	600	</a:t>
                </a:r>
                <a:r>
                  <a:rPr lang="en-US" sz="2800" dirty="0">
                    <a:ea typeface="Calibri" panose="020F0502020204030204" pitchFamily="34" charset="0"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m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supermarket" panose="02000000000000000000" pitchFamily="2" charset="0"/>
                  <a:ea typeface="Microsoft JhengHei" panose="020B0604030504040204" pitchFamily="34" charset="-12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cs typeface="supermarket" panose="02000000000000000000" pitchFamily="2" charset="0"/>
                      </a:rPr>
                      <m:t>A</m:t>
                    </m:r>
                    <m:r>
                      <m:rPr>
                        <m:nor/>
                      </m:rPr>
                      <a:rPr lang="en-US" sz="2800" b="0" i="0" baseline="-25000" smtClean="0">
                        <a:latin typeface="supermarket" panose="02000000000000000000" pitchFamily="2" charset="0"/>
                        <a:cs typeface="supermarket" panose="02000000000000000000" pitchFamily="2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= 	400	</a:t>
                </a:r>
                <a:r>
                  <a:rPr lang="en-US" sz="2800" dirty="0">
                    <a:ea typeface="Calibri" panose="020F0502020204030204" pitchFamily="34" charset="0"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m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2</m:t>
                        </m:r>
                      </m:sup>
                    </m:sSup>
                  </m:oMath>
                </a14:m>
                <a:endParaRPr lang="th-TH" sz="2800" dirty="0">
                  <a:latin typeface="supermarket" panose="02000000000000000000" pitchFamily="2" charset="0"/>
                  <a:ea typeface="Microsoft JhengHei" panose="020B0604030504040204" pitchFamily="34" charset="-12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en-US" sz="28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		E	</a:t>
                </a:r>
                <a:r>
                  <a:rPr lang="th-TH" sz="28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= </a:t>
                </a:r>
                <a:r>
                  <a:rPr lang="en-US" sz="28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:r>
                  <a:rPr lang="th-TH" sz="28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95</a:t>
                </a:r>
                <a:r>
                  <a:rPr lang="en-US" sz="28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x </a:t>
                </a:r>
                <a:r>
                  <a:rPr lang="en-US" sz="2800" dirty="0">
                    <a:effectLst/>
                    <a:latin typeface="supermarket" panose="02000000000000000000" pitchFamily="2" charset="0"/>
                    <a:ea typeface="Times New Roman" panose="02020603050405020304" pitchFamily="18" charset="0"/>
                    <a:cs typeface="supermarket" panose="02000000000000000000" pitchFamily="2" charset="0"/>
                  </a:rPr>
                  <a:t>10</a:t>
                </a:r>
                <a:r>
                  <a:rPr lang="en-US" sz="2800" baseline="30000" dirty="0">
                    <a:effectLst/>
                    <a:latin typeface="supermarket" panose="02000000000000000000" pitchFamily="2" charset="0"/>
                    <a:ea typeface="Times New Roman" panose="02020603050405020304" pitchFamily="18" charset="0"/>
                    <a:cs typeface="supermarket" panose="02000000000000000000" pitchFamily="2" charset="0"/>
                  </a:rPr>
                  <a:t>3</a:t>
                </a:r>
                <a:r>
                  <a:rPr lang="en-US" sz="2800" dirty="0">
                    <a:ea typeface="Calibri" panose="020F0502020204030204" pitchFamily="34" charset="0"/>
                    <a:cs typeface="Angsana New" panose="02020603050405020304" pitchFamily="18" charset="-34"/>
                  </a:rPr>
                  <a:t>   N/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m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effectLst/>
                  <a:latin typeface="supermarket" panose="02000000000000000000" pitchFamily="2" charset="0"/>
                  <a:ea typeface="Calibri" panose="020F0502020204030204" pitchFamily="34" charset="0"/>
                  <a:cs typeface="supermarket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 Box 1">
                <a:extLst>
                  <a:ext uri="{FF2B5EF4-FFF2-40B4-BE49-F238E27FC236}">
                    <a16:creationId xmlns:a16="http://schemas.microsoft.com/office/drawing/2014/main" id="{43D01943-40B8-4ED0-AA95-2E9A98164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432" y="2865417"/>
                <a:ext cx="11353798" cy="4250216"/>
              </a:xfrm>
              <a:prstGeom prst="rect">
                <a:avLst/>
              </a:prstGeom>
              <a:blipFill>
                <a:blip r:embed="rId5"/>
                <a:stretch>
                  <a:fillRect l="-1074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532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EDB8D4-93D4-4097-AABE-2D547AC3E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314450" cy="13144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472547" y="137296"/>
            <a:ext cx="112608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ความเค้นและความเครียดที่เกิดขึ้นเนื่องจากอุณหภูมิเปลี่ยนแปลง</a:t>
            </a:r>
            <a:endParaRPr lang="en-US" sz="4400" dirty="0">
              <a:solidFill>
                <a:srgbClr val="F7E6E1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B3259-CDFA-4930-A881-F6F194F8F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5453"/>
            <a:ext cx="1472547" cy="1472547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BD28792F-314A-484E-A896-AC85E970C3D6}"/>
              </a:ext>
            </a:extLst>
          </p:cNvPr>
          <p:cNvSpPr txBox="1"/>
          <p:nvPr/>
        </p:nvSpPr>
        <p:spPr>
          <a:xfrm>
            <a:off x="254577" y="1575571"/>
            <a:ext cx="11937423" cy="154747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800" u="sng" dirty="0"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ตัวอย่างที่1.</a:t>
            </a:r>
            <a:r>
              <a:rPr lang="th-TH" sz="28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1</a:t>
            </a:r>
            <a:r>
              <a:rPr lang="en-US" sz="28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6</a:t>
            </a: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จงหาส่วนที่ยืดของท่อนโลหะ ซึ่งอยู่ภายใต้แรงดึง 20 กิโลนิวตัน เมื่อท่อนโลหะยาว 5 เมตร ตลอดความยาว 3 เมตร มีพื้นที่หน้าตัด 600 ตารางมิลลิเมตรและตลอดความยาว 2 เมตร มีพื้นที่หน้าตัด 400 ตารางมิลลิเมตร (ดังรูป) ถ้าให้</a:t>
            </a: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E 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เท่ากับ 95 จิกะนิวตันต่อตารางเมตร</a:t>
            </a:r>
            <a:endParaRPr lang="en-US" sz="2800" dirty="0">
              <a:effectLst/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E39386-B404-492A-A910-ADE202D4D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06" y="3035177"/>
            <a:ext cx="3874855" cy="1239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1">
                <a:extLst>
                  <a:ext uri="{FF2B5EF4-FFF2-40B4-BE49-F238E27FC236}">
                    <a16:creationId xmlns:a16="http://schemas.microsoft.com/office/drawing/2014/main" id="{43D01943-40B8-4ED0-AA95-2E9A98164DCC}"/>
                  </a:ext>
                </a:extLst>
              </p:cNvPr>
              <p:cNvSpPr txBox="1"/>
              <p:nvPr/>
            </p:nvSpPr>
            <p:spPr>
              <a:xfrm>
                <a:off x="1108896" y="4088148"/>
                <a:ext cx="11353798" cy="2067723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thaiDist">
                  <a:lnSpc>
                    <a:spcPct val="107000"/>
                  </a:lnSpc>
                </a:pPr>
                <a:endParaRPr lang="en-US" sz="2400" dirty="0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</a:t>
                </a:r>
                <a:r>
                  <a:rPr lang="th-TH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แทนค่า</a:t>
                </a:r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	</a:t>
                </a:r>
                <a:r>
                  <a:rPr lang="el-GR" sz="2400" dirty="0">
                    <a:cs typeface="supermarket" panose="02000000000000000000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i="1">
                        <a:latin typeface="supermarket" panose="02000000000000000000" pitchFamily="2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δ</m:t>
                    </m:r>
                    <m:r>
                      <a:rPr lang="el-GR" sz="2400" i="1">
                        <a:latin typeface="Cambria Math" panose="02040503050406030204" pitchFamily="18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= 	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20,000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600</m:t>
                        </m:r>
                      </m:den>
                    </m:f>
                  </m:oMath>
                </a14:m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400" b="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000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95</m:t>
                        </m:r>
                        <m:r>
                          <m:rPr>
                            <m:nor/>
                          </m:rPr>
                          <a:rPr lang="en-US" sz="2400" b="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) 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20,000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400</m:t>
                        </m:r>
                      </m:den>
                    </m:f>
                  </m:oMath>
                </a14:m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2,000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95,000</m:t>
                        </m:r>
                      </m:den>
                    </m:f>
                  </m:oMath>
                </a14:m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) 	</a:t>
                </a:r>
              </a:p>
              <a:p>
                <a:pPr algn="thaiDist">
                  <a:lnSpc>
                    <a:spcPct val="107000"/>
                  </a:lnSpc>
                </a:pPr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			= 	1.052 + 1.052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mm</m:t>
                    </m:r>
                  </m:oMath>
                </a14:m>
                <a:endParaRPr lang="en-US" sz="2400" dirty="0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	</a:t>
                </a:r>
                <a:r>
                  <a:rPr lang="th-TH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∴</a:t>
                </a:r>
                <a:r>
                  <a:rPr lang="en-US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th-TH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ท่อนโลหะยืดออก</a:t>
                </a:r>
                <a:r>
                  <a:rPr lang="en-US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 </a:t>
                </a:r>
                <a:r>
                  <a:rPr lang="th-TH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=</a:t>
                </a:r>
                <a:r>
                  <a:rPr lang="en-US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th-TH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en-US" sz="24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2.104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mm</m:t>
                    </m:r>
                  </m:oMath>
                </a14:m>
                <a:r>
                  <a:rPr lang="en-US" sz="2400" dirty="0">
                    <a:effectLst/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</a:rPr>
                  <a:t>		</a:t>
                </a:r>
                <a:r>
                  <a:rPr lang="th-TH" sz="2400" dirty="0">
                    <a:effectLst/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</a:rPr>
                  <a:t>ตอบ</a:t>
                </a:r>
                <a:endParaRPr lang="en-US" sz="2400" dirty="0">
                  <a:effectLst/>
                  <a:latin typeface="supermarket" panose="02000000000000000000" pitchFamily="2" charset="0"/>
                  <a:ea typeface="Calibri" panose="020F0502020204030204" pitchFamily="34" charset="0"/>
                  <a:cs typeface="supermarket" panose="02000000000000000000" pitchFamily="2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th-TH" sz="2400" dirty="0">
                    <a:effectLst/>
                    <a:latin typeface="SanamDeklenchaya" panose="02000000000000000000" pitchFamily="2" charset="0"/>
                    <a:ea typeface="Calibri" panose="020F0502020204030204" pitchFamily="34" charset="0"/>
                    <a:cs typeface="SanamDeklenchaya" panose="02000000000000000000" pitchFamily="2" charset="0"/>
                  </a:rPr>
                  <a:t>	</a:t>
                </a:r>
                <a:endParaRPr lang="en-US" sz="2400" dirty="0">
                  <a:effectLst/>
                  <a:latin typeface="SanamDeklenchaya" panose="02000000000000000000" pitchFamily="2" charset="0"/>
                  <a:ea typeface="Calibri" panose="020F0502020204030204" pitchFamily="34" charset="0"/>
                  <a:cs typeface="SanamDeklenchaya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 Box 1">
                <a:extLst>
                  <a:ext uri="{FF2B5EF4-FFF2-40B4-BE49-F238E27FC236}">
                    <a16:creationId xmlns:a16="http://schemas.microsoft.com/office/drawing/2014/main" id="{43D01943-40B8-4ED0-AA95-2E9A98164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896" y="4088148"/>
                <a:ext cx="11353798" cy="20677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5999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EDB8D4-93D4-4097-AABE-2D547AC3E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314450" cy="13144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472547" y="137296"/>
            <a:ext cx="112608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ความเค้นและความเครียดที่เกิดขึ้นเนื่องจากอุณหภูมิเปลี่ยนแปลง</a:t>
            </a:r>
            <a:endParaRPr lang="en-US" sz="4400" dirty="0">
              <a:solidFill>
                <a:srgbClr val="F7E6E1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B3259-CDFA-4930-A881-F6F194F8F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5453"/>
            <a:ext cx="1472547" cy="1472547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BD28792F-314A-484E-A896-AC85E970C3D6}"/>
              </a:ext>
            </a:extLst>
          </p:cNvPr>
          <p:cNvSpPr txBox="1"/>
          <p:nvPr/>
        </p:nvSpPr>
        <p:spPr>
          <a:xfrm>
            <a:off x="254577" y="1575571"/>
            <a:ext cx="11937423" cy="154747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800" u="sng" dirty="0"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ตัวอย่างที่1.</a:t>
            </a:r>
            <a:r>
              <a:rPr lang="th-TH" sz="28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1</a:t>
            </a:r>
            <a:r>
              <a:rPr lang="en-US" sz="28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7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จงหาโมดูลัสของความเฉือนของท่อนโลหะยาว 600 มิลลิเมตร กว้าง 25 มิลลิเมตรและมีความสูง 380 มิลลิเมตร (ดังรูป) มีแรงมากระท าที่ผิวบน 850 นิวตัน</a:t>
            </a: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ทำให้ผิวบนของท่อนโลหะเฉไป 7.5 มิลลิเมตร</a:t>
            </a:r>
            <a:endParaRPr lang="en-US" sz="2800" dirty="0">
              <a:effectLst/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C7390D-9EFD-44AB-AAF6-529E7F829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734" y="2644820"/>
            <a:ext cx="9541325" cy="380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68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EDB8D4-93D4-4097-AABE-2D547AC3E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314450" cy="13144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122805" y="344543"/>
            <a:ext cx="112608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ความสัมพันธ์ระหว่างความเค้นกับความเครียด</a:t>
            </a:r>
            <a:endParaRPr lang="en-US" sz="6000" dirty="0">
              <a:solidFill>
                <a:srgbClr val="F7E6E1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437030" y="1685925"/>
            <a:ext cx="1161950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	1. จุด 0 ถึง </a:t>
            </a:r>
            <a:r>
              <a:rPr lang="en-US" sz="3600" dirty="0">
                <a:latin typeface="supermarket" panose="02000000000000000000" pitchFamily="2" charset="0"/>
                <a:cs typeface="supermarket" panose="02000000000000000000" pitchFamily="2" charset="0"/>
              </a:rPr>
              <a:t>A</a:t>
            </a:r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 กราฟจะเป็นเส้นตรง ซึ่งความเค้นเป็นปฏิภาคโดยตรงกับ        ความเครียด</a:t>
            </a:r>
          </a:p>
          <a:p>
            <a:pPr algn="thaiDist"/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	2. จุด </a:t>
            </a:r>
            <a:r>
              <a:rPr lang="en-US" sz="3600" dirty="0">
                <a:latin typeface="supermarket" panose="02000000000000000000" pitchFamily="2" charset="0"/>
                <a:cs typeface="supermarket" panose="02000000000000000000" pitchFamily="2" charset="0"/>
              </a:rPr>
              <a:t>A</a:t>
            </a:r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 เป็นจุดสุดท้ายที่กราฟจะเป็นเส้นตรง หลังจากจุดนี้ความเค้นจะไม่เป็นปฏิภาคโดยตรงกับความเครียดอีกต่อไป เรียกว่า ขีดจ ากัดสัดส่วน(</a:t>
            </a:r>
            <a:r>
              <a:rPr lang="en-US" sz="3600" dirty="0">
                <a:latin typeface="supermarket" panose="02000000000000000000" pitchFamily="2" charset="0"/>
                <a:cs typeface="supermarket" panose="02000000000000000000" pitchFamily="2" charset="0"/>
              </a:rPr>
              <a:t>Proportional Limit)</a:t>
            </a:r>
            <a:endParaRPr lang="th-TH" sz="3600" dirty="0">
              <a:latin typeface="supermarket" panose="02000000000000000000" pitchFamily="2" charset="0"/>
              <a:cs typeface="supermarket" panose="02000000000000000000" pitchFamily="2" charset="0"/>
            </a:endParaRPr>
          </a:p>
          <a:p>
            <a:pPr algn="thaiDist"/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	3. จุด </a:t>
            </a:r>
            <a:r>
              <a:rPr lang="en-US" sz="3600" dirty="0">
                <a:latin typeface="supermarket" panose="02000000000000000000" pitchFamily="2" charset="0"/>
                <a:cs typeface="supermarket" panose="02000000000000000000" pitchFamily="2" charset="0"/>
              </a:rPr>
              <a:t>B</a:t>
            </a:r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 เป็นจุดสุดท้ายที่วัตถุยืดออกแล้วจะหดกลับยาวเท่าเดิมได้อีก        	    เรียกว่า จุดจ ากัดยืดหยุ่น (</a:t>
            </a:r>
            <a:r>
              <a:rPr lang="en-US" sz="3600" dirty="0">
                <a:latin typeface="supermarket" panose="02000000000000000000" pitchFamily="2" charset="0"/>
                <a:cs typeface="supermarket" panose="02000000000000000000" pitchFamily="2" charset="0"/>
              </a:rPr>
              <a:t>Elastic Limit)</a:t>
            </a:r>
            <a:endParaRPr lang="th-TH" sz="3600" dirty="0">
              <a:latin typeface="supermarket" panose="02000000000000000000" pitchFamily="2" charset="0"/>
              <a:cs typeface="supermarket" panose="02000000000000000000" pitchFamily="2" charset="0"/>
            </a:endParaRPr>
          </a:p>
          <a:p>
            <a:pPr algn="thaiDist"/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		4. จุด </a:t>
            </a:r>
            <a:r>
              <a:rPr lang="en-US" sz="3600" dirty="0">
                <a:latin typeface="supermarket" panose="02000000000000000000" pitchFamily="2" charset="0"/>
                <a:cs typeface="supermarket" panose="02000000000000000000" pitchFamily="2" charset="0"/>
              </a:rPr>
              <a:t>C </a:t>
            </a:r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เป็นจุดที่ความเครียดของวัตถุเพิ่มขึ้นแต่ความเค้นไม่ 				เพิ่มขึ้นเลย เรียกว่า จุดคราก(</a:t>
            </a:r>
            <a:r>
              <a:rPr lang="en-US" sz="3600" dirty="0">
                <a:latin typeface="supermarket" panose="02000000000000000000" pitchFamily="2" charset="0"/>
                <a:cs typeface="supermarket" panose="02000000000000000000" pitchFamily="2" charset="0"/>
              </a:rPr>
              <a:t>Yield Point)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B3259-CDFA-4930-A881-F6F194F8F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5453"/>
            <a:ext cx="1472547" cy="147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0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EDB8D4-93D4-4097-AABE-2D547AC3E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314450" cy="13144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472547" y="137296"/>
            <a:ext cx="112608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ความเค้นและความเครียดที่เกิดขึ้นเนื่องจากอุณหภูมิเปลี่ยนแปลง</a:t>
            </a:r>
            <a:endParaRPr lang="en-US" sz="4400" dirty="0">
              <a:solidFill>
                <a:srgbClr val="F7E6E1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B3259-CDFA-4930-A881-F6F194F8F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5453"/>
            <a:ext cx="1472547" cy="1472547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BD28792F-314A-484E-A896-AC85E970C3D6}"/>
              </a:ext>
            </a:extLst>
          </p:cNvPr>
          <p:cNvSpPr txBox="1"/>
          <p:nvPr/>
        </p:nvSpPr>
        <p:spPr>
          <a:xfrm>
            <a:off x="254577" y="1575571"/>
            <a:ext cx="11937423" cy="154747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800" u="sng" dirty="0"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ตัวอย่างที่1.</a:t>
            </a:r>
            <a:r>
              <a:rPr lang="th-TH" sz="28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1</a:t>
            </a:r>
            <a:r>
              <a:rPr lang="en-US" sz="28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7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จงหาโมดูลัสของความเฉือนของท่อนโลหะยาว 600 มิลลิเมตร กว้าง 25 มิลลิเมตรและมีความสูง 380 มิลลิเมตร (ดังรูป) มีแรงมากระท าที่ผิวบน 850 นิวตัน</a:t>
            </a: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ทำให้ผิวบนของท่อนโลหะเฉไป 7.5 มิลลิเมตร</a:t>
            </a:r>
            <a:endParaRPr lang="en-US" sz="2800" dirty="0">
              <a:effectLst/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6449F9-7FDC-4C00-9AF0-F365DC9FE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71" y="2596997"/>
            <a:ext cx="8284300" cy="418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78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EDB8D4-93D4-4097-AABE-2D547AC3E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314450" cy="13144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472547" y="137296"/>
            <a:ext cx="112608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ความเค้นและความเครียดที่เกิดขึ้นเนื่องจากอุณหภูมิเปลี่ยนแปลง</a:t>
            </a:r>
            <a:endParaRPr lang="en-US" sz="4400" dirty="0">
              <a:solidFill>
                <a:srgbClr val="F7E6E1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B3259-CDFA-4930-A881-F6F194F8F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5453"/>
            <a:ext cx="1472547" cy="1472547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BD28792F-314A-484E-A896-AC85E970C3D6}"/>
              </a:ext>
            </a:extLst>
          </p:cNvPr>
          <p:cNvSpPr txBox="1"/>
          <p:nvPr/>
        </p:nvSpPr>
        <p:spPr>
          <a:xfrm>
            <a:off x="254577" y="1575571"/>
            <a:ext cx="11937423" cy="185342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400" u="sng" dirty="0"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ตัวอย่างที่1.</a:t>
            </a:r>
            <a:r>
              <a:rPr lang="th-TH" sz="24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1</a:t>
            </a:r>
            <a:r>
              <a:rPr lang="en-US" sz="24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8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จงหาความเค้นที่เกิดขึ้น ส่วนที่ยืดออก และค่าความปลอดภัยของท่อนเหล็กกลมกลวง มีขนาดเส้นผ่านศูนย์กลางภายนอก 25 มิลลิเมตร และเส้นผ่านศูนย์กลางภายใน 15 มิลลิเมตร ท่อนเหล็กยาว 5 เมตร อยู่ภายใต้แรงดึง 20 กิโลนิวตัน กำหนดให้ค่า </a:t>
            </a:r>
            <a:r>
              <a:rPr lang="en-US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E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เท่ากับ 205 จิกะนิวตันต่อตารางเมตร และความเค้นเฉือนสูงสุดเท่ากับ 380 นิวตันต่อตารางมิลลิเมตร</a:t>
            </a:r>
            <a:endParaRPr lang="en-US" sz="2400" dirty="0">
              <a:effectLst/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074A02-D30E-4C42-AFEF-6CF9C0314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969" y="2943960"/>
            <a:ext cx="8152972" cy="377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74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EDB8D4-93D4-4097-AABE-2D547AC3E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314450" cy="13144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472547" y="137296"/>
            <a:ext cx="112608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ความเค้นและความเครียดที่เกิดขึ้นเนื่องจากอุณหภูมิเปลี่ยนแปลง</a:t>
            </a:r>
            <a:endParaRPr lang="en-US" sz="4400" dirty="0">
              <a:solidFill>
                <a:srgbClr val="F7E6E1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B3259-CDFA-4930-A881-F6F194F8F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5453"/>
            <a:ext cx="1472547" cy="1472547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BD28792F-314A-484E-A896-AC85E970C3D6}"/>
              </a:ext>
            </a:extLst>
          </p:cNvPr>
          <p:cNvSpPr txBox="1"/>
          <p:nvPr/>
        </p:nvSpPr>
        <p:spPr>
          <a:xfrm>
            <a:off x="254577" y="1575571"/>
            <a:ext cx="11937423" cy="185342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400" u="sng" dirty="0"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ตัวอย่างที่1.</a:t>
            </a:r>
            <a:r>
              <a:rPr lang="th-TH" sz="24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1</a:t>
            </a:r>
            <a:r>
              <a:rPr lang="en-US" sz="24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8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จงหาความเค้นที่เกิดขึ้น ส่วนที่ยืดออก และค่าความปลอดภัยของท่อนเหล็กกลมกลวง มีขนาดเส้นผ่านศูนย์กลางภายนอก 25 มิลลิเมตร และเส้นผ่านศูนย์กลางภายใน 15 มิลลิเมตร ท่อนเหล็กยาว 5 เมตร อยู่ภายใต้แรงดึง 20 กิโลนิวตัน กำหนดให้ค่า </a:t>
            </a:r>
            <a:r>
              <a:rPr lang="en-US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E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เท่ากับ 205 จิกะนิวตันต่อตารางเมตร และความเค้นเฉือนสูงสุดเท่ากับ 380 นิวตันต่อตารางมิลลิเมตร</a:t>
            </a:r>
            <a:endParaRPr lang="en-US" sz="2400" dirty="0">
              <a:effectLst/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EA4510-DF74-4CFE-8978-D1186F19FF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573" y="2788375"/>
            <a:ext cx="6062798" cy="401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50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EDB8D4-93D4-4097-AABE-2D547AC3E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314450" cy="13144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472547" y="137296"/>
            <a:ext cx="112608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ความเค้นและความเครียดที่เกิดขึ้นเนื่องจากอุณหภูมิเปลี่ยนแปลง</a:t>
            </a:r>
            <a:endParaRPr lang="en-US" sz="4400" dirty="0">
              <a:solidFill>
                <a:srgbClr val="F7E6E1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B3259-CDFA-4930-A881-F6F194F8F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5453"/>
            <a:ext cx="1472547" cy="1472547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BD28792F-314A-484E-A896-AC85E970C3D6}"/>
              </a:ext>
            </a:extLst>
          </p:cNvPr>
          <p:cNvSpPr txBox="1"/>
          <p:nvPr/>
        </p:nvSpPr>
        <p:spPr>
          <a:xfrm>
            <a:off x="254577" y="1575571"/>
            <a:ext cx="11937423" cy="185342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400" u="sng" dirty="0"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ตัวอย่างที่1.</a:t>
            </a:r>
            <a:r>
              <a:rPr lang="th-TH" sz="24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1</a:t>
            </a:r>
            <a:r>
              <a:rPr lang="en-US" sz="24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8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จงหาความเค้นที่เกิดขึ้น ส่วนที่ยืดออก และค่าความปลอดภัยของท่อนเหล็กกลมกลวง มีขนาดเส้นผ่านศูนย์กลางภายนอก 25 มิลลิเมตร และเส้นผ่านศูนย์กลางภายใน 15 มิลลิเมตร ท่อนเหล็กยาว 5 เมตร อยู่ภายใต้แรงดึง 20 กิโลนิวตัน กำหนดให้ค่า </a:t>
            </a:r>
            <a:r>
              <a:rPr lang="en-US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E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เท่ากับ 205 จิกะนิวตันต่อตารางเมตร และความเค้นเฉือนสูงสุดเท่ากับ 380 นิวตันต่อตารางมิลลิเมตร</a:t>
            </a:r>
            <a:endParaRPr lang="en-US" sz="2400" dirty="0">
              <a:effectLst/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781E2-1F7B-4D3F-94F0-4CAE203836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274" y="2893293"/>
            <a:ext cx="6388133" cy="1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03C86C-10E9-42BD-AE4A-CED6EB31EB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480" y="3991648"/>
            <a:ext cx="9134300" cy="248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069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EDB8D4-93D4-4097-AABE-2D547AC3E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314450" cy="13144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472547" y="137296"/>
            <a:ext cx="112608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ความเค้นและความเครียดที่เกิดขึ้นเนื่องจากอุณหภูมิเปลี่ยนแปลง</a:t>
            </a:r>
            <a:endParaRPr lang="en-US" sz="4400" dirty="0">
              <a:solidFill>
                <a:srgbClr val="F7E6E1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B3259-CDFA-4930-A881-F6F194F8F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5453"/>
            <a:ext cx="1472547" cy="1472547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BD28792F-314A-484E-A896-AC85E970C3D6}"/>
              </a:ext>
            </a:extLst>
          </p:cNvPr>
          <p:cNvSpPr txBox="1"/>
          <p:nvPr/>
        </p:nvSpPr>
        <p:spPr>
          <a:xfrm>
            <a:off x="254577" y="1575571"/>
            <a:ext cx="11937423" cy="156210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800" u="sng" dirty="0"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ตัวอย่างที่1.</a:t>
            </a:r>
            <a:r>
              <a:rPr lang="th-TH" sz="28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19 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จงหาระยะการยืดตัวของท่อนทองแดง ยาว 18 เมตร ที่อุณหภูมิ30 องศาเซลเซียส </a:t>
            </a: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      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เมื่ออุณหภูมิเปลี่ยนไปเป็น 85 องศาเซลเซียส หาความเค้นและความเครียด ที่เกิดขึ้นเมื่อท่อนทองแดงยืดตัวไม่ได้อีก ถ้าให้ </a:t>
            </a:r>
            <a:r>
              <a:rPr lang="en-US" sz="2800" dirty="0">
                <a:effectLst/>
                <a:latin typeface="supermarket" panose="02000000000000000000" pitchFamily="2" charset="0"/>
                <a:ea typeface="Times New Roman" panose="02020603050405020304" pitchFamily="18" charset="0"/>
                <a:cs typeface="supermarket" panose="02000000000000000000" pitchFamily="2" charset="0"/>
              </a:rPr>
              <a:t>α</a:t>
            </a:r>
            <a:r>
              <a:rPr lang="th-TH" sz="1800" dirty="0">
                <a:effectLst/>
                <a:latin typeface="Sitka Display" panose="02000505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เท่ากับ 17 </a:t>
            </a: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x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</a:t>
            </a:r>
            <a:r>
              <a:rPr lang="en-US" sz="2800" dirty="0">
                <a:effectLst/>
                <a:latin typeface="supermarket" panose="02000000000000000000" pitchFamily="2" charset="0"/>
                <a:ea typeface="Times New Roman" panose="02020603050405020304" pitchFamily="18" charset="0"/>
                <a:cs typeface="supermarket" panose="02000000000000000000" pitchFamily="2" charset="0"/>
              </a:rPr>
              <a:t>10</a:t>
            </a:r>
            <a:r>
              <a:rPr lang="en-US" sz="2800" baseline="30000" dirty="0">
                <a:effectLst/>
                <a:latin typeface="supermarket" panose="02000000000000000000" pitchFamily="2" charset="0"/>
                <a:ea typeface="Times New Roman" panose="02020603050405020304" pitchFamily="18" charset="0"/>
                <a:cs typeface="supermarket" panose="02000000000000000000" pitchFamily="2" charset="0"/>
              </a:rPr>
              <a:t>3 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องศาเซลเซียสและ </a:t>
            </a: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E 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เท่ากับ 131 จิกะนิวตันต่อตารางเมตร</a:t>
            </a:r>
          </a:p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D6EB91-9E53-410D-8034-D2085CBD88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2" y="2921610"/>
            <a:ext cx="8336551" cy="38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523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EDB8D4-93D4-4097-AABE-2D547AC3E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314450" cy="13144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472547" y="137296"/>
            <a:ext cx="112608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ความเค้นและความเครียดที่เกิดขึ้นเนื่องจากอุณหภูมิเปลี่ยนแปลง</a:t>
            </a:r>
            <a:endParaRPr lang="en-US" sz="4400" dirty="0">
              <a:solidFill>
                <a:srgbClr val="F7E6E1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B3259-CDFA-4930-A881-F6F194F8F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5453"/>
            <a:ext cx="1472547" cy="1472547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BD28792F-314A-484E-A896-AC85E970C3D6}"/>
              </a:ext>
            </a:extLst>
          </p:cNvPr>
          <p:cNvSpPr txBox="1"/>
          <p:nvPr/>
        </p:nvSpPr>
        <p:spPr>
          <a:xfrm>
            <a:off x="254577" y="1575571"/>
            <a:ext cx="11937423" cy="156210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800" u="sng" dirty="0"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ตัวอย่างที่1.</a:t>
            </a:r>
            <a:r>
              <a:rPr lang="th-TH" sz="28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19 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จงหาระยะการยืดตัวของท่อนทองแดง ยาว 18 เมตร ที่อุณหภูมิ30 องศาเซลเซียส </a:t>
            </a: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      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เมื่ออุณหภูมิเปลี่ยนไปเป็น 85 องศาเซลเซียส หาความเค้นและความเครียด ที่เกิดขึ้นเมื่อท่อนทองแดงยืดตัวไม่ได้อีก ถ้าให้ </a:t>
            </a:r>
            <a:r>
              <a:rPr lang="en-US" sz="2800" dirty="0">
                <a:effectLst/>
                <a:latin typeface="supermarket" panose="02000000000000000000" pitchFamily="2" charset="0"/>
                <a:ea typeface="Times New Roman" panose="02020603050405020304" pitchFamily="18" charset="0"/>
                <a:cs typeface="supermarket" panose="02000000000000000000" pitchFamily="2" charset="0"/>
              </a:rPr>
              <a:t>α</a:t>
            </a:r>
            <a:r>
              <a:rPr lang="th-TH" sz="1800" dirty="0">
                <a:effectLst/>
                <a:latin typeface="Sitka Display" panose="02000505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เท่ากับ 17 </a:t>
            </a: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x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</a:t>
            </a:r>
            <a:r>
              <a:rPr lang="en-US" sz="2800" dirty="0">
                <a:effectLst/>
                <a:latin typeface="supermarket" panose="02000000000000000000" pitchFamily="2" charset="0"/>
                <a:ea typeface="Times New Roman" panose="02020603050405020304" pitchFamily="18" charset="0"/>
                <a:cs typeface="supermarket" panose="02000000000000000000" pitchFamily="2" charset="0"/>
              </a:rPr>
              <a:t>10</a:t>
            </a:r>
            <a:r>
              <a:rPr lang="en-US" sz="2800" baseline="30000" dirty="0">
                <a:effectLst/>
                <a:latin typeface="supermarket" panose="02000000000000000000" pitchFamily="2" charset="0"/>
                <a:ea typeface="Times New Roman" panose="02020603050405020304" pitchFamily="18" charset="0"/>
                <a:cs typeface="supermarket" panose="02000000000000000000" pitchFamily="2" charset="0"/>
              </a:rPr>
              <a:t>3 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องศาเซลเซียสและ </a:t>
            </a: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E 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เท่ากับ 131 จิกะนิวตันต่อตารางเมตร</a:t>
            </a:r>
          </a:p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89B0E9-52F4-420F-8D0F-1276C2422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31" y="3061504"/>
            <a:ext cx="7319553" cy="359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380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EDB8D4-93D4-4097-AABE-2D547AC3E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314450" cy="13144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472547" y="137296"/>
            <a:ext cx="112608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ความเค้นและความเครียดที่เกิดขึ้นเนื่องจากอุณหภูมิเปลี่ยนแปลง</a:t>
            </a:r>
            <a:endParaRPr lang="en-US" sz="4400" dirty="0">
              <a:solidFill>
                <a:srgbClr val="F7E6E1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B3259-CDFA-4930-A881-F6F194F8F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5453"/>
            <a:ext cx="1472547" cy="1472547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BD28792F-314A-484E-A896-AC85E970C3D6}"/>
              </a:ext>
            </a:extLst>
          </p:cNvPr>
          <p:cNvSpPr txBox="1"/>
          <p:nvPr/>
        </p:nvSpPr>
        <p:spPr>
          <a:xfrm>
            <a:off x="254577" y="1575571"/>
            <a:ext cx="11937423" cy="156210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800" u="sng" dirty="0"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ตัวอย่างที่1.</a:t>
            </a:r>
            <a:r>
              <a:rPr lang="th-TH" sz="28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19 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จงหาระยะการยืดตัวของท่อนทองแดง ยาว 18 เมตร ที่อุณหภูมิ30 องศาเซลเซียส </a:t>
            </a: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      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เมื่ออุณหภูมิเปลี่ยนไปเป็น 85 องศาเซลเซียส หาความเค้นและความเครียด ที่เกิดขึ้นเมื่อท่อนทองแดงยืดตัวไม่ได้อีก ถ้าให้ </a:t>
            </a:r>
            <a:r>
              <a:rPr lang="en-US" sz="2800" dirty="0">
                <a:effectLst/>
                <a:latin typeface="supermarket" panose="02000000000000000000" pitchFamily="2" charset="0"/>
                <a:ea typeface="Times New Roman" panose="02020603050405020304" pitchFamily="18" charset="0"/>
                <a:cs typeface="supermarket" panose="02000000000000000000" pitchFamily="2" charset="0"/>
              </a:rPr>
              <a:t>α</a:t>
            </a:r>
            <a:r>
              <a:rPr lang="th-TH" sz="1800" dirty="0">
                <a:effectLst/>
                <a:latin typeface="Sitka Display" panose="02000505000000020004" pitchFamily="2" charset="0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เท่ากับ 17 </a:t>
            </a: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x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</a:t>
            </a:r>
            <a:r>
              <a:rPr lang="en-US" sz="2800" dirty="0">
                <a:effectLst/>
                <a:latin typeface="supermarket" panose="02000000000000000000" pitchFamily="2" charset="0"/>
                <a:ea typeface="Times New Roman" panose="02020603050405020304" pitchFamily="18" charset="0"/>
                <a:cs typeface="supermarket" panose="02000000000000000000" pitchFamily="2" charset="0"/>
              </a:rPr>
              <a:t>10</a:t>
            </a:r>
            <a:r>
              <a:rPr lang="en-US" sz="2800" baseline="30000" dirty="0">
                <a:effectLst/>
                <a:latin typeface="supermarket" panose="02000000000000000000" pitchFamily="2" charset="0"/>
                <a:ea typeface="Times New Roman" panose="02020603050405020304" pitchFamily="18" charset="0"/>
                <a:cs typeface="supermarket" panose="02000000000000000000" pitchFamily="2" charset="0"/>
              </a:rPr>
              <a:t>3 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องศาเซลเซียสและ </a:t>
            </a: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E 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เท่ากับ 131 จิกะนิวตันต่อตารางเมตร</a:t>
            </a:r>
          </a:p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D074F6-F0BA-4DA8-B434-9BC1CF960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360" y="3137672"/>
            <a:ext cx="4910950" cy="9497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8843B9-9ABB-4788-9A54-0B22959D44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28" y="4063171"/>
            <a:ext cx="8306542" cy="243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782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EDB8D4-93D4-4097-AABE-2D547AC3E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314450" cy="13144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472547" y="137296"/>
            <a:ext cx="112608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ความเค้นและความเครียดที่เกิดขึ้นเนื่องจากอุณหภูมิเปลี่ยนแปลง</a:t>
            </a:r>
            <a:endParaRPr lang="en-US" sz="4400" dirty="0">
              <a:solidFill>
                <a:srgbClr val="F7E6E1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B3259-CDFA-4930-A881-F6F194F8F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5453"/>
            <a:ext cx="1472547" cy="1472547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BD28792F-314A-484E-A896-AC85E970C3D6}"/>
              </a:ext>
            </a:extLst>
          </p:cNvPr>
          <p:cNvSpPr txBox="1"/>
          <p:nvPr/>
        </p:nvSpPr>
        <p:spPr>
          <a:xfrm>
            <a:off x="127288" y="1575571"/>
            <a:ext cx="11937423" cy="156210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800" u="sng" dirty="0"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ตัวอย่างที่1.</a:t>
            </a:r>
            <a:r>
              <a:rPr lang="en-US" sz="2800" u="sng" dirty="0"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20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จงคำนวณหาระยะยืดตัวของเหล็กรางรถไฟยาว 10 เมตร ถ้าให้ความเค้นที่เกิดขึ้นในรางรถไฟห้ามเกิน 50 นิวตันต่อตารางมิลลิเมตร เมื่ออุณหภูมิเพิ่มขึ้น38 องศาเซลเซียส และหาระยะห่างระหว่างปลายของรางรถไฟ ถ้าให้ค่า </a:t>
            </a: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E 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เท่ากับ</a:t>
            </a: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205 จิกะนิวตันต่อตารางเมตร และ </a:t>
            </a:r>
            <a:r>
              <a:rPr lang="en-US" sz="2800" dirty="0">
                <a:effectLst/>
                <a:latin typeface="supermarket" panose="02000000000000000000" pitchFamily="2" charset="0"/>
                <a:ea typeface="Times New Roman" panose="02020603050405020304" pitchFamily="18" charset="0"/>
                <a:cs typeface="supermarket" panose="02000000000000000000" pitchFamily="2" charset="0"/>
              </a:rPr>
              <a:t>α</a:t>
            </a:r>
            <a:r>
              <a:rPr lang="th-TH" sz="2800" dirty="0">
                <a:effectLst/>
                <a:latin typeface="supermarket" panose="02000000000000000000" pitchFamily="2" charset="0"/>
                <a:ea typeface="Times New Roman" panose="02020603050405020304" pitchFamily="18" charset="0"/>
                <a:cs typeface="supermarket" panose="02000000000000000000" pitchFamily="2" charset="0"/>
              </a:rPr>
              <a:t> 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12 </a:t>
            </a: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x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</a:t>
            </a:r>
            <a:r>
              <a:rPr lang="en-US" sz="2800" dirty="0">
                <a:effectLst/>
                <a:latin typeface="supermarket" panose="02000000000000000000" pitchFamily="2" charset="0"/>
                <a:ea typeface="Times New Roman" panose="02020603050405020304" pitchFamily="18" charset="0"/>
                <a:cs typeface="supermarket" panose="02000000000000000000" pitchFamily="2" charset="0"/>
              </a:rPr>
              <a:t>10</a:t>
            </a:r>
            <a:r>
              <a:rPr lang="th-TH" sz="2800" baseline="30000" dirty="0">
                <a:effectLst/>
                <a:latin typeface="supermarket" panose="02000000000000000000" pitchFamily="2" charset="0"/>
                <a:ea typeface="Times New Roman" panose="02020603050405020304" pitchFamily="18" charset="0"/>
                <a:cs typeface="supermarket" panose="02000000000000000000" pitchFamily="2" charset="0"/>
              </a:rPr>
              <a:t>-3 </a:t>
            </a:r>
            <a:r>
              <a:rPr lang="th-TH" sz="2800" dirty="0">
                <a:latin typeface="supermarket" panose="02000000000000000000" pitchFamily="2" charset="0"/>
                <a:cs typeface="supermarket" panose="02000000000000000000" pitchFamily="2" charset="0"/>
              </a:rPr>
              <a:t>/องศาเซลเซียส </a:t>
            </a:r>
            <a:endParaRPr lang="th-TH" sz="2800" dirty="0"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AF62D5-CBAC-4EC6-8369-17D9882A1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359" y="3003841"/>
            <a:ext cx="8805455" cy="37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42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EDB8D4-93D4-4097-AABE-2D547AC3E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314450" cy="13144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472547" y="137296"/>
            <a:ext cx="112608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ความเค้นและความเครียดที่เกิดขึ้นเนื่องจากอุณหภูมิเปลี่ยนแปลง</a:t>
            </a:r>
            <a:endParaRPr lang="en-US" sz="4400" dirty="0">
              <a:solidFill>
                <a:srgbClr val="F7E6E1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B3259-CDFA-4930-A881-F6F194F8F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5453"/>
            <a:ext cx="1472547" cy="1472547"/>
          </a:xfrm>
          <a:prstGeom prst="rect">
            <a:avLst/>
          </a:prstGeom>
        </p:spPr>
      </p:pic>
      <p:sp>
        <p:nvSpPr>
          <p:cNvPr id="3" name="Text Box 1">
            <a:extLst>
              <a:ext uri="{FF2B5EF4-FFF2-40B4-BE49-F238E27FC236}">
                <a16:creationId xmlns:a16="http://schemas.microsoft.com/office/drawing/2014/main" id="{BD28792F-314A-484E-A896-AC85E970C3D6}"/>
              </a:ext>
            </a:extLst>
          </p:cNvPr>
          <p:cNvSpPr txBox="1"/>
          <p:nvPr/>
        </p:nvSpPr>
        <p:spPr>
          <a:xfrm>
            <a:off x="127288" y="1575571"/>
            <a:ext cx="11937423" cy="156210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800" u="sng" dirty="0"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ตัวอย่างที่1.</a:t>
            </a:r>
            <a:r>
              <a:rPr lang="en-US" sz="2800" u="sng" dirty="0">
                <a:effectLst/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20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จงคำนวณหาระยะยืดตัวของเหล็กรางรถไฟยาว 10 เมตร ถ้าให้ความเค้นที่เกิดขึ้นในรางรถไฟห้ามเกิน 50 นิวตันต่อตารางมิลลิเมตร เมื่ออุณหภูมิเพิ่มขึ้น38 องศาเซลเซียส และหาระยะห่างระหว่างปลายของรางรถไฟ ถ้าให้ค่า </a:t>
            </a: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E 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เท่ากับ</a:t>
            </a: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205 จิกะนิวตันต่อตารางเมตร และ </a:t>
            </a:r>
            <a:r>
              <a:rPr lang="en-US" sz="2800" dirty="0">
                <a:effectLst/>
                <a:latin typeface="supermarket" panose="02000000000000000000" pitchFamily="2" charset="0"/>
                <a:ea typeface="Times New Roman" panose="02020603050405020304" pitchFamily="18" charset="0"/>
                <a:cs typeface="supermarket" panose="02000000000000000000" pitchFamily="2" charset="0"/>
              </a:rPr>
              <a:t>α</a:t>
            </a:r>
            <a:r>
              <a:rPr lang="th-TH" sz="2800" dirty="0">
                <a:effectLst/>
                <a:latin typeface="supermarket" panose="02000000000000000000" pitchFamily="2" charset="0"/>
                <a:ea typeface="Times New Roman" panose="02020603050405020304" pitchFamily="18" charset="0"/>
                <a:cs typeface="supermarket" panose="02000000000000000000" pitchFamily="2" charset="0"/>
              </a:rPr>
              <a:t> 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12 </a:t>
            </a: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x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</a:t>
            </a:r>
            <a:r>
              <a:rPr lang="en-US" sz="2800" dirty="0">
                <a:effectLst/>
                <a:latin typeface="supermarket" panose="02000000000000000000" pitchFamily="2" charset="0"/>
                <a:ea typeface="Times New Roman" panose="02020603050405020304" pitchFamily="18" charset="0"/>
                <a:cs typeface="supermarket" panose="02000000000000000000" pitchFamily="2" charset="0"/>
              </a:rPr>
              <a:t>10</a:t>
            </a:r>
            <a:r>
              <a:rPr lang="th-TH" sz="2800" baseline="30000" dirty="0">
                <a:effectLst/>
                <a:latin typeface="supermarket" panose="02000000000000000000" pitchFamily="2" charset="0"/>
                <a:ea typeface="Times New Roman" panose="02020603050405020304" pitchFamily="18" charset="0"/>
                <a:cs typeface="supermarket" panose="02000000000000000000" pitchFamily="2" charset="0"/>
              </a:rPr>
              <a:t>-3 </a:t>
            </a:r>
            <a:r>
              <a:rPr lang="th-TH" sz="2800" dirty="0">
                <a:latin typeface="supermarket" panose="02000000000000000000" pitchFamily="2" charset="0"/>
                <a:cs typeface="supermarket" panose="02000000000000000000" pitchFamily="2" charset="0"/>
              </a:rPr>
              <a:t>/องศาเซลเซียส </a:t>
            </a:r>
            <a:endParaRPr lang="th-TH" sz="2800" dirty="0"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96AE33-3B71-43F1-9B65-2A5BB5033C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594" y="2936353"/>
            <a:ext cx="7437120" cy="38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9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EDB8D4-93D4-4097-AABE-2D547AC3E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314450" cy="13144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122805" y="344543"/>
            <a:ext cx="112608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ความสัมพันธ์ระหว่างความเค้นกับความเครียด</a:t>
            </a:r>
            <a:endParaRPr lang="en-US" sz="6000" dirty="0">
              <a:solidFill>
                <a:srgbClr val="F7E6E1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437030" y="1685925"/>
            <a:ext cx="1161950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	5. จุด </a:t>
            </a:r>
            <a:r>
              <a:rPr lang="en-US" sz="3600" dirty="0">
                <a:latin typeface="supermarket" panose="02000000000000000000" pitchFamily="2" charset="0"/>
                <a:cs typeface="supermarket" panose="02000000000000000000" pitchFamily="2" charset="0"/>
              </a:rPr>
              <a:t>C </a:t>
            </a:r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ถึงจุด </a:t>
            </a:r>
            <a:r>
              <a:rPr lang="en-US" sz="3600" dirty="0">
                <a:latin typeface="supermarket" panose="02000000000000000000" pitchFamily="2" charset="0"/>
                <a:cs typeface="supermarket" panose="02000000000000000000" pitchFamily="2" charset="0"/>
              </a:rPr>
              <a:t>E </a:t>
            </a:r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เป็นการเปลี่ยนแปลงแบบพลาสติก (</a:t>
            </a:r>
            <a:r>
              <a:rPr lang="en-US" sz="3600" dirty="0">
                <a:latin typeface="supermarket" panose="02000000000000000000" pitchFamily="2" charset="0"/>
                <a:cs typeface="supermarket" panose="02000000000000000000" pitchFamily="2" charset="0"/>
              </a:rPr>
              <a:t>Plastic) </a:t>
            </a:r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นั่นคือวัตถุจะยืดออกจากกันอย่างถาวร </a:t>
            </a:r>
          </a:p>
          <a:p>
            <a:pPr algn="thaiDist"/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	6. จุด </a:t>
            </a:r>
            <a:r>
              <a:rPr lang="en-US" sz="3600" dirty="0">
                <a:latin typeface="supermarket" panose="02000000000000000000" pitchFamily="2" charset="0"/>
                <a:cs typeface="supermarket" panose="02000000000000000000" pitchFamily="2" charset="0"/>
              </a:rPr>
              <a:t>D </a:t>
            </a:r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คือจุดที่วัตถุได้รับความเค้นมากที่สุด เรียกว่า ความแข็งแรงสูงสุด (</a:t>
            </a:r>
            <a:r>
              <a:rPr lang="en-US" sz="3600" dirty="0">
                <a:latin typeface="supermarket" panose="02000000000000000000" pitchFamily="2" charset="0"/>
                <a:cs typeface="supermarket" panose="02000000000000000000" pitchFamily="2" charset="0"/>
              </a:rPr>
              <a:t>Ultimate</a:t>
            </a:r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sz="3600" dirty="0">
                <a:latin typeface="supermarket" panose="02000000000000000000" pitchFamily="2" charset="0"/>
                <a:cs typeface="supermarket" panose="02000000000000000000" pitchFamily="2" charset="0"/>
              </a:rPr>
              <a:t>Strength)</a:t>
            </a:r>
            <a:endParaRPr lang="th-TH" sz="3600" dirty="0">
              <a:latin typeface="supermarket" panose="02000000000000000000" pitchFamily="2" charset="0"/>
              <a:cs typeface="supermarket" panose="02000000000000000000" pitchFamily="2" charset="0"/>
            </a:endParaRPr>
          </a:p>
          <a:p>
            <a:pPr algn="thaiDist"/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	7. จุด </a:t>
            </a:r>
            <a:r>
              <a:rPr lang="en-US" sz="3600" dirty="0">
                <a:latin typeface="supermarket" panose="02000000000000000000" pitchFamily="2" charset="0"/>
                <a:cs typeface="supermarket" panose="02000000000000000000" pitchFamily="2" charset="0"/>
              </a:rPr>
              <a:t>D</a:t>
            </a:r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 ถึง </a:t>
            </a:r>
            <a:r>
              <a:rPr lang="en-US" sz="3600" dirty="0">
                <a:latin typeface="supermarket" panose="02000000000000000000" pitchFamily="2" charset="0"/>
                <a:cs typeface="supermarket" panose="02000000000000000000" pitchFamily="2" charset="0"/>
              </a:rPr>
              <a:t>E</a:t>
            </a:r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 การยืดของวัตถุที่เกิดขึ้นอย่างรวดเร็ว ซึ่งจะเกิดเฉพาะบริเวณที่จะเกิดการหักหรือขาดออกจากกันเท่านั้น</a:t>
            </a:r>
          </a:p>
          <a:p>
            <a:pPr algn="thaiDist"/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		8. จุด </a:t>
            </a:r>
            <a:r>
              <a:rPr lang="en-US" sz="3600" dirty="0">
                <a:latin typeface="supermarket" panose="02000000000000000000" pitchFamily="2" charset="0"/>
                <a:cs typeface="supermarket" panose="02000000000000000000" pitchFamily="2" charset="0"/>
              </a:rPr>
              <a:t>E</a:t>
            </a:r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 เป็นจุดที่วัตถุขาดแยกออกจากกัน เรียกว่า จุดแตกหัก   			(</a:t>
            </a:r>
            <a:r>
              <a:rPr lang="en-US" sz="3600" dirty="0" err="1">
                <a:latin typeface="supermarket" panose="02000000000000000000" pitchFamily="2" charset="0"/>
                <a:cs typeface="supermarket" panose="02000000000000000000" pitchFamily="2" charset="0"/>
              </a:rPr>
              <a:t>Rupsture</a:t>
            </a:r>
            <a:r>
              <a:rPr lang="en-US" sz="3600" dirty="0">
                <a:latin typeface="supermarket" panose="02000000000000000000" pitchFamily="2" charset="0"/>
                <a:cs typeface="supermarket" panose="02000000000000000000" pitchFamily="2" charset="0"/>
              </a:rPr>
              <a:t> Point)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B3259-CDFA-4930-A881-F6F194F8F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5453"/>
            <a:ext cx="1472547" cy="147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7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EDB8D4-93D4-4097-AABE-2D547AC3E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314450" cy="13144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122805" y="344543"/>
            <a:ext cx="112608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กฎของฮุค (</a:t>
            </a:r>
            <a:r>
              <a:rPr lang="en-US" sz="60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Hooke’s Law)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286248" y="1464545"/>
            <a:ext cx="1161950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600" dirty="0">
                <a:latin typeface="supermarket" panose="02000000000000000000" pitchFamily="2" charset="0"/>
                <a:cs typeface="supermarket" panose="02000000000000000000" pitchFamily="2" charset="0"/>
              </a:rPr>
              <a:t>	</a:t>
            </a:r>
            <a:r>
              <a:rPr lang="th-TH" sz="2400" dirty="0">
                <a:latin typeface="supermarket" panose="02000000000000000000" pitchFamily="2" charset="0"/>
                <a:cs typeface="supermarket" panose="02000000000000000000" pitchFamily="2" charset="0"/>
              </a:rPr>
              <a:t>จากกราฟรูป ในช่วงจุด 0-</a:t>
            </a:r>
            <a:r>
              <a:rPr lang="en-US" sz="2400" dirty="0">
                <a:latin typeface="supermarket" panose="02000000000000000000" pitchFamily="2" charset="0"/>
                <a:cs typeface="supermarket" panose="02000000000000000000" pitchFamily="2" charset="0"/>
              </a:rPr>
              <a:t>A </a:t>
            </a:r>
            <a:r>
              <a:rPr lang="th-TH" sz="2400" dirty="0">
                <a:latin typeface="supermarket" panose="02000000000000000000" pitchFamily="2" charset="0"/>
                <a:cs typeface="supermarket" panose="02000000000000000000" pitchFamily="2" charset="0"/>
              </a:rPr>
              <a:t>เป็นเส้นตรง </a:t>
            </a:r>
            <a:r>
              <a:rPr lang="th-TH" sz="2400" dirty="0" err="1">
                <a:latin typeface="supermarket" panose="02000000000000000000" pitchFamily="2" charset="0"/>
                <a:cs typeface="supermarket" panose="02000000000000000000" pitchFamily="2" charset="0"/>
              </a:rPr>
              <a:t>โรเบิร์ต</a:t>
            </a:r>
            <a:r>
              <a:rPr lang="th-TH" sz="2400" dirty="0">
                <a:latin typeface="supermarket" panose="02000000000000000000" pitchFamily="2" charset="0"/>
                <a:cs typeface="supermarket" panose="02000000000000000000" pitchFamily="2" charset="0"/>
              </a:rPr>
              <a:t> ฮุค (</a:t>
            </a:r>
            <a:r>
              <a:rPr lang="en-US" sz="2400" dirty="0">
                <a:latin typeface="supermarket" panose="02000000000000000000" pitchFamily="2" charset="0"/>
                <a:cs typeface="supermarket" panose="02000000000000000000" pitchFamily="2" charset="0"/>
              </a:rPr>
              <a:t>Robert Hook) </a:t>
            </a:r>
            <a:r>
              <a:rPr lang="th-TH" sz="2400" dirty="0">
                <a:latin typeface="supermarket" panose="02000000000000000000" pitchFamily="2" charset="0"/>
                <a:cs typeface="supermarket" panose="02000000000000000000" pitchFamily="2" charset="0"/>
              </a:rPr>
              <a:t>ได้กล่าวไว้ว่าความเค้นจะเป็นปฏิภาคโดยตรงกับความเครียด และจะมีค่าคงที่สำหรับวัตถุชนิดหนึ่งๆ เรียกว่า </a:t>
            </a:r>
            <a:r>
              <a:rPr lang="en-US" sz="2400" dirty="0">
                <a:latin typeface="supermarket" panose="02000000000000000000" pitchFamily="2" charset="0"/>
                <a:cs typeface="supermarket" panose="02000000000000000000" pitchFamily="2" charset="0"/>
              </a:rPr>
              <a:t>Young’s Modulus </a:t>
            </a:r>
            <a:r>
              <a:rPr lang="th-TH" sz="2400" dirty="0">
                <a:latin typeface="supermarket" panose="02000000000000000000" pitchFamily="2" charset="0"/>
                <a:cs typeface="supermarket" panose="02000000000000000000" pitchFamily="2" charset="0"/>
              </a:rPr>
              <a:t>หรือ </a:t>
            </a:r>
            <a:r>
              <a:rPr lang="en-US" sz="2400" dirty="0" err="1">
                <a:latin typeface="supermarket" panose="02000000000000000000" pitchFamily="2" charset="0"/>
                <a:cs typeface="supermarket" panose="02000000000000000000" pitchFamily="2" charset="0"/>
              </a:rPr>
              <a:t>Modulusof</a:t>
            </a:r>
            <a:r>
              <a:rPr lang="en-US" sz="2400" dirty="0">
                <a:latin typeface="supermarket" panose="02000000000000000000" pitchFamily="2" charset="0"/>
                <a:cs typeface="supermarket" panose="02000000000000000000" pitchFamily="2" charset="0"/>
              </a:rPr>
              <a:t> Elasticity (E) </a:t>
            </a:r>
            <a:r>
              <a:rPr lang="th-TH" sz="2400" dirty="0">
                <a:latin typeface="supermarket" panose="02000000000000000000" pitchFamily="2" charset="0"/>
                <a:cs typeface="supermarket" panose="02000000000000000000" pitchFamily="2" charset="0"/>
              </a:rPr>
              <a:t>ดังนั้น </a:t>
            </a:r>
            <a:endParaRPr lang="en-US" sz="24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B3259-CDFA-4930-A881-F6F194F8F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5453"/>
            <a:ext cx="1472547" cy="14725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">
                <a:extLst>
                  <a:ext uri="{FF2B5EF4-FFF2-40B4-BE49-F238E27FC236}">
                    <a16:creationId xmlns:a16="http://schemas.microsoft.com/office/drawing/2014/main" id="{21A6D13B-48F3-4A6F-9E13-7C8F8AF99F75}"/>
                  </a:ext>
                </a:extLst>
              </p:cNvPr>
              <p:cNvSpPr txBox="1"/>
              <p:nvPr/>
            </p:nvSpPr>
            <p:spPr>
              <a:xfrm>
                <a:off x="3133244" y="2358937"/>
                <a:ext cx="11682844" cy="48436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จะได้ ค่าคงที่</a:t>
                </a:r>
                <a:r>
                  <a:rPr lang="th-TH" sz="28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:r>
                  <a:rPr lang="th-TH" sz="2800" baseline="-250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</a:t>
                </a:r>
                <a:r>
                  <a:rPr lang="en-US" sz="28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</a:rPr>
                  <a:t> =</a:t>
                </a:r>
                <a:r>
                  <a:rPr lang="th-TH" sz="28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8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ค</m:t>
                        </m:r>
                        <m:r>
                          <m:rPr>
                            <m:nor/>
                          </m:rPr>
                          <a:rPr lang="th-TH" sz="280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วา</m:t>
                        </m:r>
                        <m:r>
                          <m:rPr>
                            <m:nor/>
                          </m:rPr>
                          <a:rPr lang="th-TH" sz="28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มเค้น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8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ความเครียด</m:t>
                        </m:r>
                      </m:den>
                    </m:f>
                  </m:oMath>
                </a14:m>
                <a:endParaRPr lang="th-TH" sz="2800" b="1" dirty="0">
                  <a:effectLst/>
                  <a:latin typeface="supermarket" panose="02000000000000000000" pitchFamily="2" charset="0"/>
                  <a:ea typeface="Microsoft JhengHei" panose="020B0604030504040204" pitchFamily="34" charset="-12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 ∴ 		</a:t>
                </a:r>
                <a:r>
                  <a:rPr lang="en-US" sz="2800" dirty="0">
                    <a:effectLst/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E</a:t>
                </a:r>
                <a:r>
                  <a:rPr lang="th-TH" sz="2800" baseline="-250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</a:t>
                </a:r>
                <a:r>
                  <a:rPr lang="en-US" sz="2800" baseline="-250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en-US" sz="2800" dirty="0">
                    <a:effectLst/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</a:rPr>
                  <a:t>= </a:t>
                </a:r>
                <a:r>
                  <a:rPr lang="th-TH" sz="2800" baseline="-250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</a:t>
                </a:r>
                <a:r>
                  <a:rPr lang="en-US" sz="2800" dirty="0">
                    <a:effectLst/>
                    <a:ea typeface="Calibri" panose="020F0502020204030204" pitchFamily="34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+mj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>
                            <a:latin typeface="supermarket" panose="02000000000000000000" pitchFamily="2" charset="0"/>
                            <a:cs typeface="supermarket" panose="02000000000000000000" pitchFamily="2" charset="0"/>
                            <a:sym typeface="Symbol" panose="05050102010706020507" pitchFamily="18" charset="2"/>
                          </a:rPr>
                          <m:t>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320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ε</m:t>
                        </m:r>
                      </m:den>
                    </m:f>
                  </m:oMath>
                </a14:m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</a:t>
                </a:r>
                <a:endParaRPr lang="th-TH" sz="2800" dirty="0">
                  <a:latin typeface="supermarket" panose="02000000000000000000" pitchFamily="2" charset="0"/>
                  <a:ea typeface="Microsoft JhengHei" panose="020B0604030504040204" pitchFamily="34" charset="-12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en-US" sz="28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:r>
                  <a:rPr lang="th-TH" sz="28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เมื่อ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supermarket" panose="02000000000000000000" pitchFamily="2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</m:t>
                    </m:r>
                  </m:oMath>
                </a14:m>
                <a:r>
                  <a:rPr lang="pt-BR" sz="28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th-TH" sz="28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:r>
                  <a:rPr lang="en-US" sz="2800" baseline="-250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en-US" sz="2800" dirty="0">
                    <a:effectLst/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</a:rPr>
                  <a:t>=</a:t>
                </a:r>
                <a:r>
                  <a:rPr lang="pt-BR" sz="28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th-TH" sz="28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atin typeface="supermarket" panose="02000000000000000000" pitchFamily="2" charset="0"/>
                            <a:ea typeface="Calibri" panose="020F0502020204030204" pitchFamily="34" charset="0"/>
                            <a:cs typeface="supermarket" panose="02000000000000000000" pitchFamily="2" charset="0"/>
                          </a:rPr>
                          <m:t>F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  <a:sym typeface="Symbol" panose="05050102010706020507" pitchFamily="18" charset="2"/>
                          </a:rPr>
                          <m:t>A</m:t>
                        </m:r>
                      </m:den>
                    </m:f>
                  </m:oMath>
                </a14:m>
                <a:endParaRPr lang="en-US" sz="2800" dirty="0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</a:t>
                </a:r>
                <a:r>
                  <a:rPr lang="th-TH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และ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800">
                        <a:latin typeface="supermarket" panose="02000000000000000000" pitchFamily="2" charset="0"/>
                        <a:cs typeface="supermarket" panose="02000000000000000000" pitchFamily="2" charset="0"/>
                      </a:rPr>
                      <m:t>ε</m:t>
                    </m:r>
                  </m:oMath>
                </a14:m>
                <a:r>
                  <a:rPr lang="th-TH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</a:t>
                </a: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=	  </a:t>
                </a:r>
                <a:r>
                  <a:rPr lang="en-US" sz="24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800" i="1">
                            <a:latin typeface="supermarket" panose="02000000000000000000" pitchFamily="2" charset="0"/>
                            <a:cs typeface="supermarket" panose="02000000000000000000" pitchFamily="2" charset="0"/>
                            <a:sym typeface="Symbol" panose="05050102010706020507" pitchFamily="18" charset="2"/>
                          </a:rPr>
                          <m:t>δ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upermarket" panose="02000000000000000000" pitchFamily="2" charset="0"/>
                            <a:sym typeface="Symbol" panose="05050102010706020507" pitchFamily="18" charset="2"/>
                          </a:rPr>
                          <m:t>L</m:t>
                        </m:r>
                      </m:den>
                    </m:f>
                  </m:oMath>
                </a14:m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</a:t>
                </a:r>
                <a:endParaRPr lang="en-US" sz="2800" dirty="0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</a:t>
                </a:r>
                <a:r>
                  <a:rPr lang="th-TH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จะได้</a:t>
                </a: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	</a:t>
                </a:r>
                <a:r>
                  <a:rPr lang="en-US" sz="2800" dirty="0">
                    <a:effectLst/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 E</a:t>
                </a: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	</a:t>
                </a:r>
                <a:r>
                  <a:rPr lang="en-US" sz="28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</a:rPr>
                  <a:t> = </a:t>
                </a:r>
                <a:r>
                  <a:rPr lang="en-US" sz="2800" baseline="-250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</a:t>
                </a:r>
                <a:r>
                  <a:rPr lang="th-TH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atin typeface="supermarket" panose="02000000000000000000" pitchFamily="2" charset="0"/>
                            <a:ea typeface="Calibri" panose="020F0502020204030204" pitchFamily="34" charset="0"/>
                            <a:cs typeface="supermarket" panose="02000000000000000000" pitchFamily="2" charset="0"/>
                          </a:rPr>
                          <m:t>F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  <a:sym typeface="Symbol" panose="05050102010706020507" pitchFamily="18" charset="2"/>
                          </a:rPr>
                          <m:t>A</m:t>
                        </m:r>
                      </m:den>
                    </m:f>
                  </m:oMath>
                </a14:m>
                <a:r>
                  <a:rPr lang="th-TH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upermarket" panose="02000000000000000000" pitchFamily="2" charset="0"/>
                            <a:sym typeface="Symbol" panose="05050102010706020507" pitchFamily="18" charset="2"/>
                          </a:rPr>
                          <m:t>L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800" i="1" smtClean="0">
                            <a:latin typeface="supermarket" panose="02000000000000000000" pitchFamily="2" charset="0"/>
                            <a:cs typeface="supermarket" panose="02000000000000000000" pitchFamily="2" charset="0"/>
                            <a:sym typeface="Symbol" panose="05050102010706020507" pitchFamily="18" charset="2"/>
                          </a:rPr>
                          <m:t>δ</m:t>
                        </m:r>
                      </m:den>
                    </m:f>
                  </m:oMath>
                </a14:m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</a:t>
                </a:r>
                <a:endParaRPr lang="en-US" sz="2800" dirty="0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</a:t>
                </a:r>
                <a:r>
                  <a:rPr lang="th-TH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หรือ </a:t>
                </a:r>
                <a:r>
                  <a:rPr lang="en-US" sz="2800" dirty="0">
                    <a:effectLst/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 </a:t>
                </a:r>
                <a:r>
                  <a:rPr lang="th-TH" sz="2800" dirty="0">
                    <a:effectLst/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</a:t>
                </a:r>
                <a:r>
                  <a:rPr lang="en-US" sz="2800" baseline="-250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</a:t>
                </a:r>
                <a:r>
                  <a:rPr lang="el-GR" sz="2800" dirty="0">
                    <a:cs typeface="supermarket" panose="02000000000000000000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800" i="1">
                        <a:latin typeface="supermarket" panose="02000000000000000000" pitchFamily="2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δ</m:t>
                    </m:r>
                    <m:r>
                      <a:rPr lang="el-GR" sz="2800" i="1">
                        <a:latin typeface="Cambria Math" panose="02040503050406030204" pitchFamily="18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th-TH" sz="2800" baseline="-25000" dirty="0">
                    <a:effectLst/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</a:t>
                </a:r>
                <a:r>
                  <a:rPr lang="en-US" sz="28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</a:rPr>
                  <a:t> = </a:t>
                </a:r>
                <a:r>
                  <a:rPr lang="en-US" sz="2800" baseline="-25000" dirty="0">
                    <a:effectLst/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atin typeface="supermarket" panose="02000000000000000000" pitchFamily="2" charset="0"/>
                            <a:ea typeface="Calibri" panose="020F0502020204030204" pitchFamily="34" charset="0"/>
                            <a:cs typeface="supermarket" panose="02000000000000000000" pitchFamily="2" charset="0"/>
                          </a:rPr>
                          <m:t>F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  <a:sym typeface="Symbol" panose="05050102010706020507" pitchFamily="18" charset="2"/>
                          </a:rPr>
                          <m:t>A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      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upermarket" panose="02000000000000000000" pitchFamily="2" charset="0"/>
                            <a:sym typeface="Symbol" panose="05050102010706020507" pitchFamily="18" charset="2"/>
                          </a:rPr>
                          <m:t>L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 smtClean="0">
                            <a:effectLst/>
                            <a:latin typeface="supermarket" panose="02000000000000000000" pitchFamily="2" charset="0"/>
                            <a:ea typeface="Calibri" panose="020F0502020204030204" pitchFamily="34" charset="0"/>
                            <a:cs typeface="supermarket" panose="02000000000000000000" pitchFamily="2" charset="0"/>
                            <a:sym typeface="Symbol" panose="05050102010706020507" pitchFamily="18" charset="2"/>
                          </a:rPr>
                          <m:t>E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SanamDeklenchaya" panose="02000000000000000000" pitchFamily="2" charset="0"/>
                    <a:ea typeface="Calibri" panose="020F0502020204030204" pitchFamily="34" charset="0"/>
                    <a:cs typeface="SanamDeklenchaya" panose="02000000000000000000" pitchFamily="2" charset="0"/>
                  </a:rPr>
                  <a:t> </a:t>
                </a:r>
                <a:r>
                  <a:rPr lang="th-TH" sz="2800" dirty="0">
                    <a:effectLst/>
                    <a:latin typeface="SanamDeklenchaya" panose="02000000000000000000" pitchFamily="2" charset="0"/>
                    <a:ea typeface="Calibri" panose="020F0502020204030204" pitchFamily="34" charset="0"/>
                    <a:cs typeface="SanamDeklenchaya" panose="02000000000000000000" pitchFamily="2" charset="0"/>
                  </a:rPr>
                  <a:t>	</a:t>
                </a:r>
                <a:endParaRPr lang="en-US" sz="2000" dirty="0">
                  <a:effectLst/>
                  <a:latin typeface="SanamDeklenchaya" panose="02000000000000000000" pitchFamily="2" charset="0"/>
                  <a:ea typeface="Calibri" panose="020F0502020204030204" pitchFamily="34" charset="0"/>
                  <a:cs typeface="SanamDeklenchaya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 Box 1">
                <a:extLst>
                  <a:ext uri="{FF2B5EF4-FFF2-40B4-BE49-F238E27FC236}">
                    <a16:creationId xmlns:a16="http://schemas.microsoft.com/office/drawing/2014/main" id="{21A6D13B-48F3-4A6F-9E13-7C8F8AF99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244" y="2358937"/>
                <a:ext cx="11682844" cy="4843605"/>
              </a:xfrm>
              <a:prstGeom prst="rect">
                <a:avLst/>
              </a:prstGeom>
              <a:blipFill>
                <a:blip r:embed="rId4"/>
                <a:stretch>
                  <a:fillRect l="-1096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725DF702-9CDD-47C7-B0C7-647AD9425152}"/>
              </a:ext>
            </a:extLst>
          </p:cNvPr>
          <p:cNvSpPr/>
          <p:nvPr/>
        </p:nvSpPr>
        <p:spPr>
          <a:xfrm>
            <a:off x="8314266" y="5732259"/>
            <a:ext cx="67733" cy="508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2FF6C64-0E75-4B4A-A146-7EC6B594F1BD}"/>
              </a:ext>
            </a:extLst>
          </p:cNvPr>
          <p:cNvSpPr/>
          <p:nvPr/>
        </p:nvSpPr>
        <p:spPr>
          <a:xfrm>
            <a:off x="8280399" y="6462657"/>
            <a:ext cx="67733" cy="5080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58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EDB8D4-93D4-4097-AABE-2D547AC3E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314450" cy="13144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122805" y="344543"/>
            <a:ext cx="112608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กฎของฮุค (</a:t>
            </a:r>
            <a:r>
              <a:rPr lang="en-US" sz="60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Hooke’s Law)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B3259-CDFA-4930-A881-F6F194F8F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5453"/>
            <a:ext cx="1472547" cy="14725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">
                <a:extLst>
                  <a:ext uri="{FF2B5EF4-FFF2-40B4-BE49-F238E27FC236}">
                    <a16:creationId xmlns:a16="http://schemas.microsoft.com/office/drawing/2014/main" id="{21A6D13B-48F3-4A6F-9E13-7C8F8AF99F75}"/>
                  </a:ext>
                </a:extLst>
              </p:cNvPr>
              <p:cNvSpPr txBox="1"/>
              <p:nvPr/>
            </p:nvSpPr>
            <p:spPr>
              <a:xfrm>
                <a:off x="1880179" y="1849451"/>
                <a:ext cx="11682844" cy="48436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เมื่อ 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	E 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=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โมดูลัสของการยืดหยุ่น (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GN/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m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2</m:t>
                        </m:r>
                      </m:sup>
                    </m:sSup>
                  </m:oMath>
                </a14:m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)</a:t>
                </a:r>
                <a:endParaRPr lang="en-US" sz="2800" dirty="0">
                  <a:latin typeface="supermarket" panose="02000000000000000000" pitchFamily="2" charset="0"/>
                  <a:ea typeface="Microsoft JhengHei" panose="020B0604030504040204" pitchFamily="34" charset="-12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F 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= 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แรงภายนอกที่กระทำกับวัตถุ</a:t>
                </a: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(N, MN)</a:t>
                </a:r>
                <a:endParaRPr lang="th-TH" sz="2800" dirty="0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	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A 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= 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พื้นที่หน้าตัดของวัตถุ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m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/</a:t>
                </a:r>
                <a:r>
                  <a:rPr lang="en-US" sz="2800" dirty="0">
                    <a:effectLst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m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)</a:t>
                </a:r>
                <a:endParaRPr lang="th-TH" sz="2800" dirty="0">
                  <a:latin typeface="supermarket" panose="02000000000000000000" pitchFamily="2" charset="0"/>
                  <a:ea typeface="Microsoft JhengHei" panose="020B0604030504040204" pitchFamily="34" charset="-12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800" i="1">
                        <a:latin typeface="supermarket" panose="02000000000000000000" pitchFamily="2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δ</m:t>
                    </m:r>
                    <m:r>
                      <a:rPr lang="el-GR" sz="2800" i="1">
                        <a:latin typeface="Cambria Math" panose="02040503050406030204" pitchFamily="18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=   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ความยาวที่เปลี่ยนไปของวัตถุ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  <m:r>
                      <a:rPr lang="en-US" sz="2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,</m:t>
                    </m:r>
                  </m:oMath>
                </a14:m>
                <a:r>
                  <a:rPr lang="en-US" sz="2800" dirty="0">
                    <a:effectLst/>
                    <a:ea typeface="Calibri" panose="020F0502020204030204" pitchFamily="34" charset="0"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</m:oMath>
                </a14:m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)</a:t>
                </a:r>
              </a:p>
              <a:p>
                <a:pPr algn="thaiDist">
                  <a:lnSpc>
                    <a:spcPct val="107000"/>
                  </a:lnSpc>
                </a:pP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	L  =   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ความยาวเดิมของวัตถุ 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  <m:r>
                      <a:rPr lang="en-US" sz="2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,</m:t>
                    </m:r>
                  </m:oMath>
                </a14:m>
                <a:r>
                  <a:rPr lang="en-US" sz="2800" dirty="0">
                    <a:effectLst/>
                    <a:ea typeface="Calibri" panose="020F0502020204030204" pitchFamily="34" charset="0"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</m:t>
                    </m:r>
                  </m:oMath>
                </a14:m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)</a:t>
                </a:r>
                <a:endParaRPr lang="th-TH" sz="2800" dirty="0">
                  <a:latin typeface="supermarket" panose="02000000000000000000" pitchFamily="2" charset="0"/>
                  <a:ea typeface="Microsoft JhengHei" panose="020B0604030504040204" pitchFamily="34" charset="-12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	</a:t>
                </a:r>
              </a:p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:r>
                  <a:rPr lang="th-TH" sz="28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ในท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ำ</a:t>
                </a:r>
                <a:r>
                  <a:rPr lang="th-TH" sz="28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นองเดียวกันความสัมพันธ์ระหว่างความเค้นเฉือนกับความเครียดเฉือนก็สามารถ</a:t>
                </a:r>
              </a:p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เขียนเป็นสมการได้ดังนี้</a:t>
                </a:r>
                <a:r>
                  <a:rPr lang="en-US" sz="28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</a:t>
                </a:r>
              </a:p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		</a:t>
                </a: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G =</a:t>
                </a:r>
                <a:r>
                  <a:rPr lang="en-US" sz="2800" baseline="-25000" dirty="0">
                    <a:effectLst/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800">
                            <a:latin typeface="supermarket" panose="02000000000000000000" pitchFamily="2" charset="0"/>
                            <a:ea typeface="Calibri" panose="020F0502020204030204" pitchFamily="34" charset="0"/>
                            <a:cs typeface="supermarket" panose="02000000000000000000" pitchFamily="2" charset="0"/>
                          </a:rPr>
                          <m:t>τ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800">
                            <a:latin typeface="supermarket" panose="02000000000000000000" pitchFamily="2" charset="0"/>
                            <a:cs typeface="supermarket" panose="02000000000000000000" pitchFamily="2" charset="0"/>
                            <a:sym typeface="Symbol" panose="05050102010706020507" pitchFamily="18" charset="2"/>
                          </a:rPr>
                          <m:t>γ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      </m:t>
                    </m:r>
                  </m:oMath>
                </a14:m>
                <a:r>
                  <a:rPr lang="th-TH" sz="2800" dirty="0">
                    <a:effectLst/>
                    <a:latin typeface="SanamDeklenchaya" panose="02000000000000000000" pitchFamily="2" charset="0"/>
                    <a:ea typeface="Calibri" panose="020F0502020204030204" pitchFamily="34" charset="0"/>
                    <a:cs typeface="SanamDeklenchaya" panose="02000000000000000000" pitchFamily="2" charset="0"/>
                  </a:rPr>
                  <a:t>	</a:t>
                </a:r>
                <a:endParaRPr lang="en-US" sz="2000" dirty="0">
                  <a:effectLst/>
                  <a:latin typeface="SanamDeklenchaya" panose="02000000000000000000" pitchFamily="2" charset="0"/>
                  <a:ea typeface="Calibri" panose="020F0502020204030204" pitchFamily="34" charset="0"/>
                  <a:cs typeface="SanamDeklenchaya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 Box 1">
                <a:extLst>
                  <a:ext uri="{FF2B5EF4-FFF2-40B4-BE49-F238E27FC236}">
                    <a16:creationId xmlns:a16="http://schemas.microsoft.com/office/drawing/2014/main" id="{21A6D13B-48F3-4A6F-9E13-7C8F8AF99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0179" y="1849451"/>
                <a:ext cx="11682844" cy="4843605"/>
              </a:xfrm>
              <a:prstGeom prst="rect">
                <a:avLst/>
              </a:prstGeom>
              <a:blipFill>
                <a:blip r:embed="rId4"/>
                <a:stretch>
                  <a:fillRect l="-1043" t="-629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267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EDB8D4-93D4-4097-AABE-2D547AC3E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314450" cy="13144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122805" y="344543"/>
            <a:ext cx="112608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กฎของฮุค (</a:t>
            </a:r>
            <a:r>
              <a:rPr lang="en-US" sz="60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Hooke’s Law)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B3259-CDFA-4930-A881-F6F194F8F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5453"/>
            <a:ext cx="1472547" cy="14725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">
                <a:extLst>
                  <a:ext uri="{FF2B5EF4-FFF2-40B4-BE49-F238E27FC236}">
                    <a16:creationId xmlns:a16="http://schemas.microsoft.com/office/drawing/2014/main" id="{21A6D13B-48F3-4A6F-9E13-7C8F8AF99F75}"/>
                  </a:ext>
                </a:extLst>
              </p:cNvPr>
              <p:cNvSpPr txBox="1"/>
              <p:nvPr/>
            </p:nvSpPr>
            <p:spPr>
              <a:xfrm>
                <a:off x="1370947" y="1704749"/>
                <a:ext cx="11682844" cy="48436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เมื่อ 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         G 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=	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โมดูลัสของความเฉือน (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Modulus of Rigidity)   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(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GN/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m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2</m:t>
                        </m:r>
                      </m:sup>
                    </m:sSup>
                  </m:oMath>
                </a14:m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)</a:t>
                </a:r>
                <a:endParaRPr lang="en-US" sz="2800" dirty="0">
                  <a:latin typeface="supermarket" panose="02000000000000000000" pitchFamily="2" charset="0"/>
                  <a:ea typeface="Microsoft JhengHei" panose="020B0604030504040204" pitchFamily="34" charset="-12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800">
                        <a:latin typeface="supermarket" panose="02000000000000000000" pitchFamily="2" charset="0"/>
                        <a:ea typeface="Calibri" panose="020F0502020204030204" pitchFamily="34" charset="0"/>
                        <a:cs typeface="supermarket" panose="02000000000000000000" pitchFamily="2" charset="0"/>
                      </a:rPr>
                      <m:t>τ</m:t>
                    </m:r>
                  </m:oMath>
                </a14:m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=	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ความเค้นเฉือน</a:t>
                </a: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(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N/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m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, MN/</a:t>
                </a:r>
                <a:r>
                  <a:rPr lang="en-US" sz="2800" dirty="0">
                    <a:effectLst/>
                    <a:cs typeface="Angsana New" panose="02020603050405020304" pitchFamily="18" charset="-34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m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)</a:t>
                </a:r>
                <a:endParaRPr lang="th-TH" sz="2800" dirty="0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	</a:t>
                </a:r>
                <a:r>
                  <a:rPr lang="el-GR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γ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= 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ความเครียดเฉือน</a:t>
                </a: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</a:t>
                </a:r>
              </a:p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เปอร์เซ็นต์การยืดตัว (</a:t>
                </a: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Percentage of Elongation)</a:t>
                </a:r>
              </a:p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	เปอร์เซ็นต์การยืด </a:t>
                </a: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</a:t>
                </a:r>
                <a:r>
                  <a:rPr lang="th-TH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=</a:t>
                </a:r>
                <a:r>
                  <a:rPr lang="en-US" sz="2800" baseline="-25000" dirty="0">
                    <a:effectLst/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800">
                            <a:latin typeface="supermarket" panose="02000000000000000000" pitchFamily="2" charset="0"/>
                            <a:ea typeface="Calibri" panose="020F0502020204030204" pitchFamily="34" charset="0"/>
                            <a:cs typeface="supermarket" panose="02000000000000000000" pitchFamily="2" charset="0"/>
                          </a:rPr>
                          <m:t>ความยาวส</m:t>
                        </m:r>
                        <m:r>
                          <m:rPr>
                            <m:nor/>
                          </m:rPr>
                          <a:rPr lang="th-TH" sz="2800" b="0" smtClean="0">
                            <a:latin typeface="supermarket" panose="02000000000000000000" pitchFamily="2" charset="0"/>
                            <a:ea typeface="Calibri" panose="020F0502020204030204" pitchFamily="34" charset="0"/>
                            <a:cs typeface="supermarket" panose="02000000000000000000" pitchFamily="2" charset="0"/>
                          </a:rPr>
                          <m:t>ุ</m:t>
                        </m:r>
                        <m:r>
                          <m:rPr>
                            <m:nor/>
                          </m:rPr>
                          <a:rPr lang="th-TH" sz="2800">
                            <a:latin typeface="supermarket" panose="02000000000000000000" pitchFamily="2" charset="0"/>
                            <a:ea typeface="Calibri" panose="020F0502020204030204" pitchFamily="34" charset="0"/>
                            <a:cs typeface="supermarket" panose="02000000000000000000" pitchFamily="2" charset="0"/>
                          </a:rPr>
                          <m:t>ดท</m:t>
                        </m:r>
                        <m:r>
                          <m:rPr>
                            <m:nor/>
                          </m:rPr>
                          <a:rPr lang="th-TH" sz="2800" b="0" smtClean="0">
                            <a:latin typeface="supermarket" panose="02000000000000000000" pitchFamily="2" charset="0"/>
                            <a:ea typeface="Calibri" panose="020F0502020204030204" pitchFamily="34" charset="0"/>
                            <a:cs typeface="supermarket" panose="02000000000000000000" pitchFamily="2" charset="0"/>
                          </a:rPr>
                          <m:t>้</m:t>
                        </m:r>
                        <m:r>
                          <m:rPr>
                            <m:nor/>
                          </m:rPr>
                          <a:rPr lang="th-TH" sz="2800">
                            <a:latin typeface="supermarket" panose="02000000000000000000" pitchFamily="2" charset="0"/>
                            <a:ea typeface="Calibri" panose="020F0502020204030204" pitchFamily="34" charset="0"/>
                            <a:cs typeface="supermarket" panose="02000000000000000000" pitchFamily="2" charset="0"/>
                          </a:rPr>
                          <m:t>าย </m:t>
                        </m:r>
                        <m:r>
                          <m:rPr>
                            <m:nor/>
                          </m:rPr>
                          <a:rPr lang="en-US" sz="2800" b="0" smtClean="0">
                            <a:latin typeface="supermarket" panose="02000000000000000000" pitchFamily="2" charset="0"/>
                            <a:ea typeface="Calibri" panose="020F0502020204030204" pitchFamily="34" charset="0"/>
                            <a:cs typeface="supermarket" panose="02000000000000000000" pitchFamily="2" charset="0"/>
                          </a:rPr>
                          <m:t>− </m:t>
                        </m:r>
                        <m:r>
                          <m:rPr>
                            <m:nor/>
                          </m:rPr>
                          <a:rPr lang="th-TH" sz="2800">
                            <a:latin typeface="supermarket" panose="02000000000000000000" pitchFamily="2" charset="0"/>
                            <a:ea typeface="Calibri" panose="020F0502020204030204" pitchFamily="34" charset="0"/>
                            <a:cs typeface="supermarket" panose="02000000000000000000" pitchFamily="2" charset="0"/>
                          </a:rPr>
                          <m:t>ความยาวเด</m:t>
                        </m:r>
                        <m:r>
                          <m:rPr>
                            <m:nor/>
                          </m:rPr>
                          <a:rPr lang="th-TH" sz="2800" b="0" smtClean="0">
                            <a:latin typeface="supermarket" panose="02000000000000000000" pitchFamily="2" charset="0"/>
                            <a:ea typeface="Calibri" panose="020F0502020204030204" pitchFamily="34" charset="0"/>
                            <a:cs typeface="supermarket" panose="02000000000000000000" pitchFamily="2" charset="0"/>
                          </a:rPr>
                          <m:t>ิ</m:t>
                        </m:r>
                        <m:r>
                          <m:rPr>
                            <m:nor/>
                          </m:rPr>
                          <a:rPr lang="th-TH" sz="2800">
                            <a:latin typeface="supermarket" panose="02000000000000000000" pitchFamily="2" charset="0"/>
                            <a:ea typeface="Calibri" panose="020F0502020204030204" pitchFamily="34" charset="0"/>
                            <a:cs typeface="supermarket" panose="02000000000000000000" pitchFamily="2" charset="0"/>
                          </a:rPr>
                          <m:t>ม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800">
                            <a:latin typeface="supermarket" panose="02000000000000000000" pitchFamily="2" charset="0"/>
                            <a:cs typeface="supermarket" panose="02000000000000000000" pitchFamily="2" charset="0"/>
                            <a:sym typeface="Symbol" panose="05050102010706020507" pitchFamily="18" charset="2"/>
                          </a:rPr>
                          <m:t>ความยาวเด</m:t>
                        </m:r>
                        <m:r>
                          <m:rPr>
                            <m:nor/>
                          </m:rPr>
                          <a:rPr lang="th-TH" sz="2800" b="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  <a:sym typeface="Symbol" panose="05050102010706020507" pitchFamily="18" charset="2"/>
                          </a:rPr>
                          <m:t>ิ</m:t>
                        </m:r>
                        <m:r>
                          <m:rPr>
                            <m:nor/>
                          </m:rPr>
                          <a:rPr lang="th-TH" sz="2800">
                            <a:latin typeface="supermarket" panose="02000000000000000000" pitchFamily="2" charset="0"/>
                            <a:cs typeface="supermarket" panose="02000000000000000000" pitchFamily="2" charset="0"/>
                            <a:sym typeface="Symbol" panose="05050102010706020507" pitchFamily="18" charset="2"/>
                          </a:rPr>
                          <m:t>ม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    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x</m:t>
                    </m:r>
                  </m:oMath>
                </a14:m>
                <a:r>
                  <a:rPr lang="en-US" sz="2800" dirty="0">
                    <a:effectLst/>
                    <a:latin typeface="SanamDeklenchaya" panose="02000000000000000000" pitchFamily="2" charset="0"/>
                    <a:ea typeface="Calibri" panose="020F0502020204030204" pitchFamily="34" charset="0"/>
                    <a:cs typeface="SanamDeklenchaya" panose="02000000000000000000" pitchFamily="2" charset="0"/>
                  </a:rPr>
                  <a:t> </a:t>
                </a:r>
                <a:r>
                  <a:rPr lang="en-US" sz="2800" dirty="0">
                    <a:effectLst/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</a:rPr>
                  <a:t>100</a:t>
                </a:r>
              </a:p>
              <a:p>
                <a:pPr algn="thaiDist">
                  <a:lnSpc>
                    <a:spcPct val="107000"/>
                  </a:lnSpc>
                </a:pPr>
                <a:endParaRPr lang="en-US" sz="2000" dirty="0">
                  <a:latin typeface="SanamDeklenchaya" panose="02000000000000000000" pitchFamily="2" charset="0"/>
                  <a:ea typeface="Calibri" panose="020F0502020204030204" pitchFamily="34" charset="0"/>
                  <a:cs typeface="SanamDeklenchaya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effectLst/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</a:rPr>
                  <a:t>เปอร์เซ็นต์การลดพื้นที่หน้าตัดของวัตถุ (</a:t>
                </a:r>
                <a:r>
                  <a:rPr lang="en-US" sz="2800" dirty="0">
                    <a:effectLst/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</a:rPr>
                  <a:t>Percentage of Area Reduction) </a:t>
                </a:r>
              </a:p>
              <a:p>
                <a:pPr algn="thaiDist">
                  <a:lnSpc>
                    <a:spcPct val="107000"/>
                  </a:lnSpc>
                </a:pP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	</a:t>
                </a:r>
                <a:r>
                  <a:rPr lang="th-TH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เปอร์เซ็นต์การยืด </a:t>
                </a: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</a:t>
                </a:r>
                <a:r>
                  <a:rPr lang="th-TH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=</a:t>
                </a:r>
                <a:r>
                  <a:rPr lang="en-US" sz="2800" baseline="-25000" dirty="0">
                    <a:effectLst/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800">
                            <a:latin typeface="supermarket" panose="02000000000000000000" pitchFamily="2" charset="0"/>
                            <a:ea typeface="Calibri" panose="020F0502020204030204" pitchFamily="34" charset="0"/>
                            <a:cs typeface="supermarket" panose="02000000000000000000" pitchFamily="2" charset="0"/>
                          </a:rPr>
                          <m:t>พื้นที่หน้าตัดเดิม</m:t>
                        </m:r>
                        <m:r>
                          <m:rPr>
                            <m:nor/>
                          </m:rPr>
                          <a:rPr lang="th-TH" sz="2800">
                            <a:latin typeface="supermarket" panose="02000000000000000000" pitchFamily="2" charset="0"/>
                            <a:ea typeface="Calibri" panose="020F0502020204030204" pitchFamily="34" charset="0"/>
                            <a:cs typeface="supermarket" panose="02000000000000000000" pitchFamily="2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th-TH" sz="2800">
                            <a:latin typeface="supermarket" panose="02000000000000000000" pitchFamily="2" charset="0"/>
                            <a:ea typeface="Calibri" panose="020F0502020204030204" pitchFamily="34" charset="0"/>
                            <a:cs typeface="supermarket" panose="02000000000000000000" pitchFamily="2" charset="0"/>
                          </a:rPr>
                          <m:t>พื้นที่หน้าตัดส่วนที่ขาด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800" b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supermarket" panose="02000000000000000000" pitchFamily="2" charset="0"/>
                          </a:rPr>
                          <m:t>ความยาวเดิม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    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x</m:t>
                    </m:r>
                  </m:oMath>
                </a14:m>
                <a:r>
                  <a:rPr lang="en-US" sz="2800" dirty="0">
                    <a:effectLst/>
                    <a:latin typeface="SanamDeklenchaya" panose="02000000000000000000" pitchFamily="2" charset="0"/>
                    <a:ea typeface="Calibri" panose="020F0502020204030204" pitchFamily="34" charset="0"/>
                    <a:cs typeface="SanamDeklenchaya" panose="02000000000000000000" pitchFamily="2" charset="0"/>
                  </a:rPr>
                  <a:t> </a:t>
                </a:r>
                <a:r>
                  <a:rPr lang="en-US" sz="2800" dirty="0">
                    <a:effectLst/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</a:rPr>
                  <a:t>100</a:t>
                </a:r>
              </a:p>
            </p:txBody>
          </p:sp>
        </mc:Choice>
        <mc:Fallback xmlns="">
          <p:sp>
            <p:nvSpPr>
              <p:cNvPr id="2" name="Text Box 1">
                <a:extLst>
                  <a:ext uri="{FF2B5EF4-FFF2-40B4-BE49-F238E27FC236}">
                    <a16:creationId xmlns:a16="http://schemas.microsoft.com/office/drawing/2014/main" id="{21A6D13B-48F3-4A6F-9E13-7C8F8AF99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947" y="1704749"/>
                <a:ext cx="11682844" cy="4843605"/>
              </a:xfrm>
              <a:prstGeom prst="rect">
                <a:avLst/>
              </a:prstGeom>
              <a:blipFill>
                <a:blip r:embed="rId4"/>
                <a:stretch>
                  <a:fillRect l="-1096" t="-756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938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EDB8D4-93D4-4097-AABE-2D547AC3E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314450" cy="13144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122805" y="344543"/>
            <a:ext cx="112608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การหาค่าความปลอดภัย (</a:t>
            </a:r>
            <a:r>
              <a:rPr lang="en-US" sz="54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Design Factor, 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B3259-CDFA-4930-A881-F6F194F8F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5453"/>
            <a:ext cx="1472547" cy="14725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">
                <a:extLst>
                  <a:ext uri="{FF2B5EF4-FFF2-40B4-BE49-F238E27FC236}">
                    <a16:creationId xmlns:a16="http://schemas.microsoft.com/office/drawing/2014/main" id="{21A6D13B-48F3-4A6F-9E13-7C8F8AF99F75}"/>
                  </a:ext>
                </a:extLst>
              </p:cNvPr>
              <p:cNvSpPr txBox="1"/>
              <p:nvPr/>
            </p:nvSpPr>
            <p:spPr>
              <a:xfrm>
                <a:off x="509156" y="1605592"/>
                <a:ext cx="11682844" cy="48436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ค่าความปลอดภัยในการออกแบบเพื่อน าไปใช้งานที่เหมาะสม ท าให้แน่ใจว่าในการออกแบบนั้นมีความปลอดภัยสูง สามารถหาค่าความปลอดภัยได้จากสมการดังต่อไปนี้</a:t>
                </a:r>
                <a:endParaRPr lang="en-US" sz="2800" dirty="0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	ค่าความปลอดภัย </a:t>
                </a: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</a:t>
                </a:r>
                <a:r>
                  <a:rPr lang="th-TH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=</a:t>
                </a:r>
                <a:r>
                  <a:rPr lang="en-US" sz="2800" baseline="-25000" dirty="0">
                    <a:effectLst/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800" i="0" smtClean="0">
                            <a:latin typeface="supermarket" panose="02000000000000000000" pitchFamily="2" charset="0"/>
                            <a:ea typeface="Calibri" panose="020F0502020204030204" pitchFamily="34" charset="0"/>
                            <a:cs typeface="supermarket" panose="02000000000000000000" pitchFamily="2" charset="0"/>
                          </a:rPr>
                          <m:t>ค</m:t>
                        </m:r>
                        <m:r>
                          <m:rPr>
                            <m:nor/>
                          </m:rPr>
                          <a:rPr lang="th-TH" sz="2800" b="0" i="0" smtClean="0">
                            <a:latin typeface="supermarket" panose="02000000000000000000" pitchFamily="2" charset="0"/>
                            <a:ea typeface="Calibri" panose="020F0502020204030204" pitchFamily="34" charset="0"/>
                            <a:cs typeface="supermarket" panose="02000000000000000000" pitchFamily="2" charset="0"/>
                          </a:rPr>
                          <m:t>่าควา</m:t>
                        </m:r>
                        <m:r>
                          <a:rPr lang="th-TH" sz="28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supermarket" panose="02000000000000000000" pitchFamily="2" charset="0"/>
                          </a:rPr>
                          <m:t>มเค้นสูงสุด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800" i="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  <a:sym typeface="Symbol" panose="05050102010706020507" pitchFamily="18" charset="2"/>
                          </a:rPr>
                          <m:t>ค</m:t>
                        </m:r>
                        <m:r>
                          <m:rPr>
                            <m:nor/>
                          </m:rPr>
                          <a:rPr lang="th-TH" sz="2800" b="0" i="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  <a:sym typeface="Symbol" panose="05050102010706020507" pitchFamily="18" charset="2"/>
                          </a:rPr>
                          <m:t>่าความเค้นใช้งาน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     </m:t>
                    </m:r>
                  </m:oMath>
                </a14:m>
                <a:endParaRPr lang="th-TH" sz="2800" b="0" i="0" dirty="0">
                  <a:latin typeface="Cambria Math" panose="02040503050406030204" pitchFamily="18" charset="0"/>
                  <a:cs typeface="supermarket" panose="02000000000000000000" pitchFamily="2" charset="0"/>
                  <a:sym typeface="Symbol" panose="05050102010706020507" pitchFamily="18" charset="2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latin typeface="Cambria Math" panose="02040503050406030204" pitchFamily="18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	</a:t>
                </a:r>
                <a:r>
                  <a:rPr lang="en-US" sz="2800" dirty="0">
                    <a:latin typeface="Cambria Math" panose="02040503050406030204" pitchFamily="18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</a:t>
                </a:r>
                <a:r>
                  <a:rPr lang="th-TH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</a:t>
                </a: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N   		</a:t>
                </a:r>
                <a:r>
                  <a:rPr lang="th-TH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=</a:t>
                </a: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  <a:sym typeface="Symbol" panose="05050102010706020507" pitchFamily="18" charset="2"/>
                          </a:rPr>
                          <m:t></m:t>
                        </m:r>
                        <m:r>
                          <m:rPr>
                            <m:nor/>
                          </m:rPr>
                          <a:rPr lang="en-US" sz="3200" b="0" i="0" baseline="-2500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u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  <a:sym typeface="Symbol" panose="05050102010706020507" pitchFamily="18" charset="2"/>
                          </a:rPr>
                          <m:t></m:t>
                        </m:r>
                        <m:r>
                          <m:rPr>
                            <m:nor/>
                          </m:rPr>
                          <a:rPr lang="en-US" sz="3200" b="0" i="0" baseline="-2500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w</m:t>
                        </m:r>
                      </m:den>
                    </m:f>
                  </m:oMath>
                </a14:m>
                <a:endParaRPr lang="th-TH" sz="3200" b="0" i="0" dirty="0">
                  <a:latin typeface="Cambria Math" panose="02040503050406030204" pitchFamily="18" charset="0"/>
                  <a:cs typeface="supermarket" panose="02000000000000000000" pitchFamily="2" charset="0"/>
                  <a:sym typeface="Symbol" panose="05050102010706020507" pitchFamily="18" charset="2"/>
                </a:endParaRPr>
              </a:p>
              <a:p>
                <a:pPr algn="thaiDist">
                  <a:lnSpc>
                    <a:spcPct val="107000"/>
                  </a:lnSpc>
                </a:pPr>
                <a:endParaRPr lang="en-US" sz="2000" dirty="0">
                  <a:latin typeface="SanamDeklenchaya" panose="02000000000000000000" pitchFamily="2" charset="0"/>
                  <a:ea typeface="Calibri" panose="020F0502020204030204" pitchFamily="34" charset="0"/>
                  <a:cs typeface="SanamDeklenchaya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effectLst/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</a:rPr>
                  <a:t>หรือ ค่าความปลอดภัย</a:t>
                </a:r>
                <a:r>
                  <a:rPr lang="en-US" sz="2800" dirty="0">
                    <a:effectLst/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</a:rPr>
                  <a:t>			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th-TH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=</a:t>
                </a: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	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h-TH" sz="2800" i="0" smtClean="0">
                            <a:latin typeface="supermarket" panose="02000000000000000000" pitchFamily="2" charset="0"/>
                            <a:ea typeface="Calibri" panose="020F0502020204030204" pitchFamily="34" charset="0"/>
                            <a:cs typeface="supermarket" panose="02000000000000000000" pitchFamily="2" charset="0"/>
                          </a:rPr>
                          <m:t>ค</m:t>
                        </m:r>
                        <m:r>
                          <m:rPr>
                            <m:nor/>
                          </m:rPr>
                          <a:rPr lang="th-TH" sz="2800" b="0" i="0" smtClean="0">
                            <a:latin typeface="supermarket" panose="02000000000000000000" pitchFamily="2" charset="0"/>
                            <a:ea typeface="Calibri" panose="020F0502020204030204" pitchFamily="34" charset="0"/>
                            <a:cs typeface="supermarket" panose="02000000000000000000" pitchFamily="2" charset="0"/>
                          </a:rPr>
                          <m:t>่าควา</m:t>
                        </m:r>
                        <m:r>
                          <a:rPr lang="th-TH" sz="28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supermarket" panose="02000000000000000000" pitchFamily="2" charset="0"/>
                          </a:rPr>
                          <m:t>มเค้นคราก</m:t>
                        </m:r>
                      </m:num>
                      <m:den>
                        <m:r>
                          <m:rPr>
                            <m:nor/>
                          </m:rPr>
                          <a:rPr lang="th-TH" sz="2800" i="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  <a:sym typeface="Symbol" panose="05050102010706020507" pitchFamily="18" charset="2"/>
                          </a:rPr>
                          <m:t>ค</m:t>
                        </m:r>
                        <m:r>
                          <m:rPr>
                            <m:nor/>
                          </m:rPr>
                          <a:rPr lang="th-TH" sz="2800" b="0" i="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  <a:sym typeface="Symbol" panose="05050102010706020507" pitchFamily="18" charset="2"/>
                          </a:rPr>
                          <m:t>่าความเค้นใช้งาน</m:t>
                        </m:r>
                      </m:den>
                    </m:f>
                  </m:oMath>
                </a14:m>
                <a:endParaRPr lang="en-US" sz="2800" dirty="0">
                  <a:effectLst/>
                  <a:latin typeface="supermarket" panose="02000000000000000000" pitchFamily="2" charset="0"/>
                  <a:ea typeface="Calibri" panose="020F0502020204030204" pitchFamily="34" charset="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	 </a:t>
                </a:r>
                <a:r>
                  <a:rPr lang="th-TH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</a:t>
                </a: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N   		</a:t>
                </a:r>
                <a:r>
                  <a:rPr lang="th-TH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=</a:t>
                </a: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	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  <a:sym typeface="Symbol" panose="05050102010706020507" pitchFamily="18" charset="2"/>
                          </a:rPr>
                          <m:t></m:t>
                        </m:r>
                        <m:r>
                          <m:rPr>
                            <m:nor/>
                          </m:rPr>
                          <a:rPr lang="en-US" sz="3200" b="0" i="0" baseline="-2500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y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  <a:sym typeface="Symbol" panose="05050102010706020507" pitchFamily="18" charset="2"/>
                          </a:rPr>
                          <m:t></m:t>
                        </m:r>
                        <m:r>
                          <m:rPr>
                            <m:nor/>
                          </m:rPr>
                          <a:rPr lang="en-US" sz="3200" b="0" i="0" baseline="-2500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w</m:t>
                        </m:r>
                      </m:den>
                    </m:f>
                  </m:oMath>
                </a14:m>
                <a:endParaRPr lang="en-US" sz="2800" dirty="0">
                  <a:effectLst/>
                  <a:latin typeface="supermarket" panose="02000000000000000000" pitchFamily="2" charset="0"/>
                  <a:ea typeface="Calibri" panose="020F0502020204030204" pitchFamily="34" charset="0"/>
                  <a:cs typeface="supermarket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 Box 1">
                <a:extLst>
                  <a:ext uri="{FF2B5EF4-FFF2-40B4-BE49-F238E27FC236}">
                    <a16:creationId xmlns:a16="http://schemas.microsoft.com/office/drawing/2014/main" id="{21A6D13B-48F3-4A6F-9E13-7C8F8AF99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56" y="1605592"/>
                <a:ext cx="11682844" cy="4843605"/>
              </a:xfrm>
              <a:prstGeom prst="rect">
                <a:avLst/>
              </a:prstGeom>
              <a:blipFill>
                <a:blip r:embed="rId4"/>
                <a:stretch>
                  <a:fillRect l="-1096" t="-629" r="-992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003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EDB8D4-93D4-4097-AABE-2D547AC3E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314450" cy="13144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122805" y="344543"/>
            <a:ext cx="112608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54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การหาค่าความปลอดภัย (</a:t>
            </a:r>
            <a:r>
              <a:rPr lang="en-US" sz="54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Design Factor, 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B3259-CDFA-4930-A881-F6F194F8F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5453"/>
            <a:ext cx="1472547" cy="14725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">
                <a:extLst>
                  <a:ext uri="{FF2B5EF4-FFF2-40B4-BE49-F238E27FC236}">
                    <a16:creationId xmlns:a16="http://schemas.microsoft.com/office/drawing/2014/main" id="{21A6D13B-48F3-4A6F-9E13-7C8F8AF99F75}"/>
                  </a:ext>
                </a:extLst>
              </p:cNvPr>
              <p:cNvSpPr txBox="1"/>
              <p:nvPr/>
            </p:nvSpPr>
            <p:spPr>
              <a:xfrm>
                <a:off x="509156" y="2209485"/>
                <a:ext cx="11682844" cy="288174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latin typeface="Cambria Math" panose="02040503050406030204" pitchFamily="18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เมื่อ		</a:t>
                </a: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N   		</a:t>
                </a:r>
                <a:r>
                  <a:rPr lang="th-TH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=	ค่าความปลอดภัย	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  <m:t>N</m:t>
                        </m:r>
                        <m: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  <m:t>mm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,  </m:t>
                    </m:r>
                    <m:r>
                      <m:rPr>
                        <m:sty m:val="p"/>
                      </m:rPr>
                      <a:rPr lang="en-US" sz="2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MN</m:t>
                    </m:r>
                    <m:r>
                      <a:rPr lang="en-US" sz="2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/</m:t>
                    </m:r>
                    <m:sSup>
                      <m:sSup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m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)</a:t>
                </a:r>
                <a:endParaRPr lang="th-TH" sz="2800" dirty="0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latin typeface="supermarket" panose="02000000000000000000" pitchFamily="2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latin typeface="supermarket" panose="02000000000000000000" pitchFamily="2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</m:t>
                    </m:r>
                    <m:r>
                      <m:rPr>
                        <m:nor/>
                      </m:rPr>
                      <a:rPr lang="en-US" sz="2800" b="0" i="0" baseline="-25000" smtClean="0">
                        <a:latin typeface="supermarket" panose="02000000000000000000" pitchFamily="2" charset="0"/>
                        <a:cs typeface="supermarket" panose="02000000000000000000" pitchFamily="2" charset="0"/>
                      </a:rPr>
                      <m:t>u</m:t>
                    </m:r>
                  </m:oMath>
                </a14:m>
                <a:r>
                  <a:rPr lang="th-TH" sz="2800" dirty="0">
                    <a:latin typeface="Cambria Math" panose="02040503050406030204" pitchFamily="18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	= 	ค่าความเค้นสูงสุด</a:t>
                </a:r>
                <a:r>
                  <a:rPr lang="en-US" sz="2800" dirty="0">
                    <a:latin typeface="Cambria Math" panose="02040503050406030204" pitchFamily="18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  <m:t>N</m:t>
                        </m:r>
                        <m: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  <m:t>mm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,  </m:t>
                    </m:r>
                    <m:r>
                      <m:rPr>
                        <m:sty m:val="p"/>
                      </m:rPr>
                      <a:rPr lang="en-US" sz="2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MN</m:t>
                    </m:r>
                    <m:r>
                      <a:rPr lang="en-US" sz="2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/</m:t>
                    </m:r>
                    <m:sSup>
                      <m:sSup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m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)</a:t>
                </a:r>
                <a:endParaRPr lang="en-US" sz="2800" dirty="0">
                  <a:latin typeface="Cambria Math" panose="02040503050406030204" pitchFamily="18" charset="0"/>
                  <a:cs typeface="supermarket" panose="02000000000000000000" pitchFamily="2" charset="0"/>
                  <a:sym typeface="Symbol" panose="05050102010706020507" pitchFamily="18" charset="2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en-US" sz="2800" dirty="0">
                    <a:latin typeface="Cambria Math" panose="02040503050406030204" pitchFamily="18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	</a:t>
                </a:r>
                <a:r>
                  <a:rPr lang="en-US" sz="2800" dirty="0">
                    <a:cs typeface="supermarket" panose="02000000000000000000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latin typeface="supermarket" panose="02000000000000000000" pitchFamily="2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</m:t>
                    </m:r>
                    <m:r>
                      <m:rPr>
                        <m:nor/>
                      </m:rPr>
                      <a:rPr lang="th-TH" sz="2800" dirty="0" smtClean="0">
                        <a:latin typeface="Cambria Math" panose="02040503050406030204" pitchFamily="18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	</m:t>
                    </m:r>
                    <m:r>
                      <m:rPr>
                        <m:nor/>
                      </m:rPr>
                      <a:rPr lang="en-US" sz="2800" b="0" i="0" baseline="-25000" smtClean="0">
                        <a:latin typeface="supermarket" panose="02000000000000000000" pitchFamily="2" charset="0"/>
                        <a:cs typeface="supermarket" panose="02000000000000000000" pitchFamily="2" charset="0"/>
                      </a:rPr>
                      <m:t>w</m:t>
                    </m:r>
                  </m:oMath>
                </a14:m>
                <a:r>
                  <a:rPr lang="th-TH" sz="2800" dirty="0">
                    <a:latin typeface="Cambria Math" panose="02040503050406030204" pitchFamily="18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</a:t>
                </a:r>
                <a:r>
                  <a:rPr lang="en-US" sz="2800" dirty="0">
                    <a:latin typeface="Cambria Math" panose="02040503050406030204" pitchFamily="18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</a:t>
                </a:r>
                <a:r>
                  <a:rPr lang="th-TH" sz="2800" dirty="0">
                    <a:latin typeface="Cambria Math" panose="02040503050406030204" pitchFamily="18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=</a:t>
                </a:r>
                <a:r>
                  <a:rPr lang="en-US" sz="2800" dirty="0">
                    <a:latin typeface="Cambria Math" panose="02040503050406030204" pitchFamily="18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</a:t>
                </a:r>
                <a:r>
                  <a:rPr lang="th-TH" sz="2800" dirty="0">
                    <a:latin typeface="Cambria Math" panose="02040503050406030204" pitchFamily="18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ค่าความเค้นใช้งาน</a:t>
                </a:r>
                <a:r>
                  <a:rPr lang="en-US" sz="2800" dirty="0">
                    <a:latin typeface="Cambria Math" panose="02040503050406030204" pitchFamily="18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  <m:t>N</m:t>
                        </m:r>
                        <m: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  <m:t>mm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,  </m:t>
                    </m:r>
                    <m:r>
                      <m:rPr>
                        <m:sty m:val="p"/>
                      </m:rPr>
                      <a:rPr lang="en-US" sz="2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MN</m:t>
                    </m:r>
                    <m:r>
                      <a:rPr lang="en-US" sz="2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/</m:t>
                    </m:r>
                    <m:sSup>
                      <m:sSup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m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)</a:t>
                </a:r>
              </a:p>
              <a:p>
                <a:pPr algn="thaiDist">
                  <a:lnSpc>
                    <a:spcPct val="107000"/>
                  </a:lnSpc>
                </a:pP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  <a:sym typeface="Symbol" panose="05050102010706020507" pitchFamily="18" charset="2"/>
                  </a:rPr>
                  <a:t>		</a:t>
                </a:r>
                <a:r>
                  <a:rPr lang="en-US" sz="2800" dirty="0">
                    <a:cs typeface="supermarket" panose="02000000000000000000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latin typeface="supermarket" panose="02000000000000000000" pitchFamily="2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</m:t>
                    </m:r>
                    <m:r>
                      <m:rPr>
                        <m:nor/>
                      </m:rPr>
                      <a:rPr lang="th-TH" sz="2800" dirty="0" smtClean="0">
                        <a:latin typeface="Cambria Math" panose="02040503050406030204" pitchFamily="18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	</m:t>
                    </m:r>
                    <m:r>
                      <m:rPr>
                        <m:nor/>
                      </m:rPr>
                      <a:rPr lang="en-US" sz="2800" b="0" i="0" baseline="-25000" smtClean="0">
                        <a:latin typeface="supermarket" panose="02000000000000000000" pitchFamily="2" charset="0"/>
                        <a:cs typeface="supermarket" panose="02000000000000000000" pitchFamily="2" charset="0"/>
                      </a:rPr>
                      <m:t>y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	</a:t>
                </a:r>
                <a:r>
                  <a:rPr lang="th-TH" sz="2800" dirty="0">
                    <a:latin typeface="Cambria Math" panose="02040503050406030204" pitchFamily="18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= </a:t>
                </a:r>
                <a:r>
                  <a:rPr lang="en-US" sz="2800" dirty="0">
                    <a:latin typeface="Cambria Math" panose="02040503050406030204" pitchFamily="18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</a:t>
                </a:r>
                <a:r>
                  <a:rPr lang="th-TH" sz="2800" dirty="0">
                    <a:latin typeface="Cambria Math" panose="02040503050406030204" pitchFamily="18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ค่าความเค้นคราก</a:t>
                </a:r>
                <a:r>
                  <a:rPr lang="en-US" sz="2800" dirty="0">
                    <a:latin typeface="Cambria Math" panose="02040503050406030204" pitchFamily="18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  <m:t>N</m:t>
                        </m:r>
                        <m: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  <m:t>mm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,  </m:t>
                    </m:r>
                    <m:r>
                      <m:rPr>
                        <m:sty m:val="p"/>
                      </m:rPr>
                      <a:rPr lang="en-US" sz="2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MN</m:t>
                    </m:r>
                    <m:r>
                      <a:rPr lang="en-US" sz="2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ngsana New" panose="02020603050405020304" pitchFamily="18" charset="-34"/>
                      </a:rPr>
                      <m:t>/</m:t>
                    </m:r>
                    <m:sSup>
                      <m:sSupPr>
                        <m:ctrlPr>
                          <a:rPr lang="en-US" sz="2800" i="1" smtClean="0">
                            <a:effectLst/>
                            <a:latin typeface="Cambria Math" panose="02040503050406030204" pitchFamily="18" charset="0"/>
                            <a:cs typeface="Angsana New" panose="02020603050405020304" pitchFamily="18" charset="-34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m</m:t>
                        </m:r>
                      </m:e>
                      <m:sup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ngsana New" panose="02020603050405020304" pitchFamily="18" charset="-34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)</a:t>
                </a:r>
                <a:endParaRPr lang="en-US" sz="2800" dirty="0">
                  <a:latin typeface="Cambria Math" panose="02040503050406030204" pitchFamily="18" charset="0"/>
                  <a:cs typeface="supermarket" panose="02000000000000000000" pitchFamily="2" charset="0"/>
                  <a:sym typeface="Symbol" panose="05050102010706020507" pitchFamily="18" charset="2"/>
                </a:endParaRPr>
              </a:p>
              <a:p>
                <a:pPr algn="thaiDist">
                  <a:lnSpc>
                    <a:spcPct val="107000"/>
                  </a:lnSpc>
                </a:pPr>
                <a:endParaRPr lang="en-US" sz="2800" dirty="0">
                  <a:latin typeface="Cambria Math" panose="02040503050406030204" pitchFamily="18" charset="0"/>
                  <a:cs typeface="supermarket" panose="02000000000000000000" pitchFamily="2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" name="Text Box 1">
                <a:extLst>
                  <a:ext uri="{FF2B5EF4-FFF2-40B4-BE49-F238E27FC236}">
                    <a16:creationId xmlns:a16="http://schemas.microsoft.com/office/drawing/2014/main" id="{21A6D13B-48F3-4A6F-9E13-7C8F8AF99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156" y="2209485"/>
                <a:ext cx="11682844" cy="2881741"/>
              </a:xfrm>
              <a:prstGeom prst="rect">
                <a:avLst/>
              </a:prstGeom>
              <a:blipFill>
                <a:blip r:embed="rId4"/>
                <a:stretch>
                  <a:fillRect l="-1096" t="-1057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597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EDB8D4-93D4-4097-AABE-2D547AC3E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25"/>
            <a:ext cx="1314450" cy="13144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472547" y="137296"/>
            <a:ext cx="112608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4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ความเค้นและความเครียดที่เกิดขึ้นเนื่องจากอุณหภูมิเปลี่ยนแปลง</a:t>
            </a:r>
            <a:endParaRPr lang="en-US" sz="4400" dirty="0">
              <a:solidFill>
                <a:srgbClr val="F7E6E1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8B3259-CDFA-4930-A881-F6F194F8F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5453"/>
            <a:ext cx="1472547" cy="1472547"/>
          </a:xfrm>
          <a:prstGeom prst="rect">
            <a:avLst/>
          </a:prstGeom>
        </p:spPr>
      </p:pic>
      <p:sp>
        <p:nvSpPr>
          <p:cNvPr id="2" name="Text Box 1">
            <a:extLst>
              <a:ext uri="{FF2B5EF4-FFF2-40B4-BE49-F238E27FC236}">
                <a16:creationId xmlns:a16="http://schemas.microsoft.com/office/drawing/2014/main" id="{21A6D13B-48F3-4A6F-9E13-7C8F8AF99F75}"/>
              </a:ext>
            </a:extLst>
          </p:cNvPr>
          <p:cNvSpPr txBox="1"/>
          <p:nvPr/>
        </p:nvSpPr>
        <p:spPr>
          <a:xfrm>
            <a:off x="254578" y="1554213"/>
            <a:ext cx="11682844" cy="131445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thaiDist">
              <a:lnSpc>
                <a:spcPct val="107000"/>
              </a:lnSpc>
            </a:pPr>
            <a:r>
              <a:rPr lang="en-US" sz="2800" dirty="0">
                <a:latin typeface="supermarket" panose="02000000000000000000" pitchFamily="2" charset="0"/>
                <a:ea typeface="Microsoft JhengHei" panose="020B0604030504040204" pitchFamily="34" charset="-120"/>
                <a:cs typeface="supermarket" panose="02000000000000000000" pitchFamily="2" charset="0"/>
              </a:rPr>
              <a:t>	</a:t>
            </a:r>
            <a:r>
              <a:rPr lang="th-TH" sz="2800" dirty="0">
                <a:latin typeface="supermarket" panose="02000000000000000000" pitchFamily="2" charset="0"/>
                <a:ea typeface="Microsoft JhengHei" panose="020B0604030504040204" pitchFamily="34" charset="-120"/>
                <a:cs typeface="supermarket" panose="02000000000000000000" pitchFamily="2" charset="0"/>
              </a:rPr>
              <a:t>วัตถุจะขยายตัวเมื่อถูกความร้อนและจะหดตัวเมื่อเย็นลง และถ้ายึดปลายทั้งสองข้างของแท่งโลหะให้แน่นเมื่ออุณหภูมิเปลี่ยนแปลงแท่งโลหะไม่สามารถยืดหรือหดตัวได้จะท าให้มีความเค้นและความเครียดเกิดขึ้น สามารถหาได้จากสมการดังต่อไปนี้ </a:t>
            </a:r>
            <a:endParaRPr lang="en-US" sz="2800" dirty="0">
              <a:latin typeface="supermarket" panose="02000000000000000000" pitchFamily="2" charset="0"/>
              <a:ea typeface="Microsoft JhengHei" panose="020B0604030504040204" pitchFamily="34" charset="-120"/>
              <a:cs typeface="supermarket" panose="02000000000000000000" pitchFamily="2" charset="0"/>
            </a:endParaRPr>
          </a:p>
          <a:p>
            <a:pPr algn="thaiDist">
              <a:lnSpc>
                <a:spcPct val="107000"/>
              </a:lnSpc>
            </a:pPr>
            <a:endParaRPr lang="en-US" sz="2800" dirty="0">
              <a:latin typeface="supermarket" panose="02000000000000000000" pitchFamily="2" charset="0"/>
              <a:ea typeface="Microsoft JhengHei" panose="020B0604030504040204" pitchFamily="34" charset="-120"/>
              <a:cs typeface="supermarket" panose="02000000000000000000" pitchFamily="2" charset="0"/>
            </a:endParaRPr>
          </a:p>
          <a:p>
            <a:pPr algn="thaiDist">
              <a:lnSpc>
                <a:spcPct val="107000"/>
              </a:lnSpc>
            </a:pPr>
            <a:endParaRPr lang="en-US" sz="2800" dirty="0">
              <a:latin typeface="supermarket" panose="02000000000000000000" pitchFamily="2" charset="0"/>
              <a:ea typeface="Microsoft JhengHei" panose="020B0604030504040204" pitchFamily="34" charset="-120"/>
              <a:cs typeface="supermarket" panose="02000000000000000000" pitchFamily="2" charset="0"/>
            </a:endParaRPr>
          </a:p>
          <a:p>
            <a:pPr algn="thaiDist">
              <a:lnSpc>
                <a:spcPct val="107000"/>
              </a:lnSpc>
            </a:pPr>
            <a:endParaRPr lang="en-US" sz="2800" dirty="0">
              <a:latin typeface="supermarket" panose="02000000000000000000" pitchFamily="2" charset="0"/>
              <a:ea typeface="Microsoft JhengHei" panose="020B0604030504040204" pitchFamily="34" charset="-120"/>
              <a:cs typeface="supermarket" panose="02000000000000000000" pitchFamily="2" charset="0"/>
            </a:endParaRPr>
          </a:p>
          <a:p>
            <a:pPr algn="thaiDist">
              <a:lnSpc>
                <a:spcPct val="107000"/>
              </a:lnSpc>
            </a:pPr>
            <a:endParaRPr lang="en-US" sz="2800" dirty="0">
              <a:latin typeface="supermarket" panose="02000000000000000000" pitchFamily="2" charset="0"/>
              <a:ea typeface="Microsoft JhengHei" panose="020B0604030504040204" pitchFamily="34" charset="-120"/>
              <a:cs typeface="supermarket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1">
                <a:extLst>
                  <a:ext uri="{FF2B5EF4-FFF2-40B4-BE49-F238E27FC236}">
                    <a16:creationId xmlns:a16="http://schemas.microsoft.com/office/drawing/2014/main" id="{B97F63F1-C407-43C8-8013-A13420B8D006}"/>
                  </a:ext>
                </a:extLst>
              </p:cNvPr>
              <p:cNvSpPr txBox="1"/>
              <p:nvPr/>
            </p:nvSpPr>
            <p:spPr>
              <a:xfrm>
                <a:off x="3471911" y="2656804"/>
                <a:ext cx="11682844" cy="48436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	</a:t>
                </a:r>
                <a:r>
                  <a:rPr lang="el-GR" sz="2800" dirty="0">
                    <a:cs typeface="supermarket" panose="02000000000000000000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800" i="1">
                        <a:latin typeface="supermarket" panose="02000000000000000000" pitchFamily="2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δ</m:t>
                    </m:r>
                    <m:r>
                      <a:rPr lang="el-GR" sz="2800" i="1">
                        <a:latin typeface="Cambria Math" panose="02040503050406030204" pitchFamily="18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th-TH" sz="2800" baseline="-250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  <a:sym typeface="Symbol" panose="05050102010706020507" pitchFamily="18" charset="2"/>
                  </a:rPr>
                  <a:t>	</a:t>
                </a:r>
                <a:r>
                  <a:rPr lang="en-US" sz="2800" dirty="0">
                    <a:latin typeface="supermarket" panose="02000000000000000000" pitchFamily="2" charset="0"/>
                    <a:ea typeface="Calibri" panose="020F0502020204030204" pitchFamily="34" charset="0"/>
                    <a:cs typeface="supermarket" panose="02000000000000000000" pitchFamily="2" charset="0"/>
                  </a:rPr>
                  <a:t>=	</a:t>
                </a: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Lα</a:t>
                </a:r>
                <a:r>
                  <a:rPr lang="en-US" sz="2800" dirty="0" err="1">
                    <a:latin typeface="supermarket" panose="02000000000000000000" pitchFamily="2" charset="0"/>
                    <a:cs typeface="supermarket" panose="02000000000000000000" pitchFamily="2" charset="0"/>
                  </a:rPr>
                  <a:t>Δt</a:t>
                </a:r>
                <a:endParaRPr lang="en-US" sz="2800" dirty="0">
                  <a:latin typeface="supermarket" panose="02000000000000000000" pitchFamily="2" charset="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แต่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	</a:t>
                </a:r>
                <a:r>
                  <a:rPr lang="el-GR" sz="2800" dirty="0">
                    <a:cs typeface="supermarket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800">
                        <a:latin typeface="supermarket" panose="02000000000000000000" pitchFamily="2" charset="0"/>
                        <a:cs typeface="supermarket" panose="02000000000000000000" pitchFamily="2" charset="0"/>
                      </a:rPr>
                      <m:t>ε</m:t>
                    </m:r>
                  </m:oMath>
                </a14:m>
                <a:r>
                  <a:rPr lang="en-US" sz="2800" b="1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:r>
                  <a:rPr lang="en-US" sz="2800" b="1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=	</a:t>
                </a:r>
                <a:r>
                  <a:rPr lang="en-US" sz="24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800" i="1">
                            <a:latin typeface="supermarket" panose="02000000000000000000" pitchFamily="2" charset="0"/>
                            <a:cs typeface="supermarket" panose="02000000000000000000" pitchFamily="2" charset="0"/>
                            <a:sym typeface="Symbol" panose="05050102010706020507" pitchFamily="18" charset="2"/>
                          </a:rPr>
                          <m:t>δ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upermarket" panose="02000000000000000000" pitchFamily="2" charset="0"/>
                            <a:sym typeface="Symbol" panose="05050102010706020507" pitchFamily="18" charset="2"/>
                          </a:rPr>
                          <m:t>L</m:t>
                        </m:r>
                      </m:den>
                    </m:f>
                  </m:oMath>
                </a14:m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</a:pPr>
                <a:r>
                  <a:rPr lang="en-US" sz="2400" b="1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	</a:t>
                </a:r>
                <a:r>
                  <a:rPr lang="el-GR" sz="2800" dirty="0">
                    <a:cs typeface="supermarket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800">
                        <a:latin typeface="supermarket" panose="02000000000000000000" pitchFamily="2" charset="0"/>
                        <a:cs typeface="supermarket" panose="02000000000000000000" pitchFamily="2" charset="0"/>
                      </a:rPr>
                      <m:t>ε</m:t>
                    </m:r>
                  </m:oMath>
                </a14:m>
                <a:r>
                  <a:rPr lang="en-US" sz="2800" b="1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.</a:t>
                </a:r>
                <a:r>
                  <a:rPr lang="en-US" sz="28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L</a:t>
                </a:r>
                <a:r>
                  <a:rPr lang="en-US" sz="24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:r>
                  <a:rPr lang="en-US" sz="32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=	</a:t>
                </a:r>
                <a:r>
                  <a:rPr lang="el-GR" sz="2400" dirty="0">
                    <a:cs typeface="supermarket" panose="02000000000000000000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400" i="1">
                        <a:latin typeface="supermarket" panose="02000000000000000000" pitchFamily="2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δ</m:t>
                    </m:r>
                    <m:r>
                      <a:rPr lang="el-GR" sz="2400" i="1">
                        <a:latin typeface="Cambria Math" panose="02040503050406030204" pitchFamily="18" charset="0"/>
                        <a:cs typeface="supermarket" panose="02000000000000000000" pitchFamily="2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endParaRPr lang="en-US" sz="2400" dirty="0">
                  <a:effectLst/>
                  <a:latin typeface="supermarket" panose="02000000000000000000" pitchFamily="2" charset="0"/>
                  <a:ea typeface="Microsoft JhengHei" panose="020B0604030504040204" pitchFamily="34" charset="-120"/>
                  <a:cs typeface="supermarket" panose="02000000000000000000" pitchFamily="2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th-TH" sz="24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แทนค่า		</a:t>
                </a:r>
                <a:r>
                  <a:rPr lang="el-GR" sz="2400" dirty="0">
                    <a:cs typeface="supermarket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800">
                        <a:latin typeface="supermarket" panose="02000000000000000000" pitchFamily="2" charset="0"/>
                        <a:cs typeface="supermarket" panose="02000000000000000000" pitchFamily="2" charset="0"/>
                      </a:rPr>
                      <m:t>ε</m:t>
                    </m:r>
                  </m:oMath>
                </a14:m>
                <a:r>
                  <a:rPr lang="en-US" sz="2800" b="1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.</a:t>
                </a:r>
                <a:r>
                  <a:rPr lang="en-US" sz="28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L</a:t>
                </a:r>
                <a:r>
                  <a:rPr lang="en-US" sz="24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:r>
                  <a:rPr lang="en-US" sz="28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=</a:t>
                </a:r>
                <a:r>
                  <a:rPr lang="th-TH" sz="28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:r>
                  <a:rPr lang="en-US" sz="24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</a:t>
                </a: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Lα</a:t>
                </a:r>
                <a:r>
                  <a:rPr lang="en-US" sz="2800" dirty="0" err="1">
                    <a:latin typeface="supermarket" panose="02000000000000000000" pitchFamily="2" charset="0"/>
                    <a:cs typeface="supermarket" panose="02000000000000000000" pitchFamily="2" charset="0"/>
                  </a:rPr>
                  <a:t>Δt</a:t>
                </a:r>
                <a:endParaRPr lang="en-US" sz="2400" dirty="0">
                  <a:effectLst/>
                  <a:latin typeface="supermarket" panose="02000000000000000000" pitchFamily="2" charset="0"/>
                  <a:ea typeface="Microsoft JhengHei" panose="020B0604030504040204" pitchFamily="34" charset="-12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th-TH" sz="2400" b="1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	</a:t>
                </a:r>
                <a:r>
                  <a:rPr lang="el-GR" sz="2400" dirty="0">
                    <a:cs typeface="supermarket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800">
                        <a:latin typeface="supermarket" panose="02000000000000000000" pitchFamily="2" charset="0"/>
                        <a:cs typeface="supermarket" panose="02000000000000000000" pitchFamily="2" charset="0"/>
                      </a:rPr>
                      <m:t>ε</m:t>
                    </m:r>
                  </m:oMath>
                </a14:m>
                <a:r>
                  <a:rPr lang="th-TH" sz="2800" b="1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:r>
                  <a:rPr lang="en-US" sz="28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=</a:t>
                </a:r>
                <a:r>
                  <a:rPr lang="th-TH" sz="28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LαΔ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latin typeface="supermarket" panose="02000000000000000000" pitchFamily="2" charset="0"/>
                            <a:cs typeface="supermarket" panose="02000000000000000000" pitchFamily="2" charset="0"/>
                          </a:rPr>
                          <m:t>t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supermarket" panose="02000000000000000000" pitchFamily="2" charset="0"/>
                            <a:sym typeface="Symbol" panose="05050102010706020507" pitchFamily="18" charset="2"/>
                          </a:rPr>
                          <m:t>L</m:t>
                        </m:r>
                      </m:den>
                    </m:f>
                  </m:oMath>
                </a14:m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 </a:t>
                </a:r>
                <a:endParaRPr lang="en-US" sz="2800" b="1" dirty="0">
                  <a:latin typeface="supermarket" panose="02000000000000000000" pitchFamily="2" charset="0"/>
                  <a:ea typeface="Microsoft JhengHei" panose="020B0604030504040204" pitchFamily="34" charset="-12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จะได้		</a:t>
                </a:r>
                <a:r>
                  <a:rPr lang="el-GR" sz="2800" dirty="0">
                    <a:cs typeface="supermarket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200">
                        <a:latin typeface="supermarket" panose="02000000000000000000" pitchFamily="2" charset="0"/>
                        <a:cs typeface="supermarket" panose="02000000000000000000" pitchFamily="2" charset="0"/>
                      </a:rPr>
                      <m:t>ε</m:t>
                    </m:r>
                  </m:oMath>
                </a14:m>
                <a:r>
                  <a:rPr lang="th-TH" sz="28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:r>
                  <a:rPr lang="en-US" sz="28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=</a:t>
                </a:r>
                <a:r>
                  <a:rPr lang="th-TH" sz="2800" dirty="0">
                    <a:effectLst/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</a:t>
                </a: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α</a:t>
                </a:r>
                <a:r>
                  <a:rPr lang="en-US" sz="2800" dirty="0" err="1">
                    <a:latin typeface="supermarket" panose="02000000000000000000" pitchFamily="2" charset="0"/>
                    <a:cs typeface="supermarket" panose="02000000000000000000" pitchFamily="2" charset="0"/>
                  </a:rPr>
                  <a:t>Δt</a:t>
                </a:r>
                <a:endParaRPr lang="th-TH" sz="2800" dirty="0">
                  <a:effectLst/>
                  <a:latin typeface="supermarket" panose="02000000000000000000" pitchFamily="2" charset="0"/>
                  <a:ea typeface="Microsoft JhengHei" panose="020B0604030504040204" pitchFamily="34" charset="-120"/>
                  <a:cs typeface="supermarket" panose="02000000000000000000" pitchFamily="2" charset="0"/>
                </a:endParaRPr>
              </a:p>
              <a:p>
                <a:pPr algn="thaiDist">
                  <a:lnSpc>
                    <a:spcPct val="107000"/>
                  </a:lnSpc>
                </a:pP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	 ∴ 	ความเครียดเนื่องจากอุณหภูมิเปลี่ยนแปลง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800" smtClean="0">
                        <a:latin typeface="supermarket" panose="02000000000000000000" pitchFamily="2" charset="0"/>
                        <a:cs typeface="supermarket" panose="02000000000000000000" pitchFamily="2" charset="0"/>
                      </a:rPr>
                      <m:t>ε</m:t>
                    </m:r>
                  </m:oMath>
                </a14:m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) </a:t>
                </a:r>
                <a:r>
                  <a:rPr lang="en-US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=</a:t>
                </a:r>
                <a:r>
                  <a:rPr lang="th-TH" sz="2800" dirty="0">
                    <a:latin typeface="supermarket" panose="02000000000000000000" pitchFamily="2" charset="0"/>
                    <a:ea typeface="Microsoft JhengHei" panose="020B0604030504040204" pitchFamily="34" charset="-120"/>
                    <a:cs typeface="supermarket" panose="02000000000000000000" pitchFamily="2" charset="0"/>
                  </a:rPr>
                  <a:t> </a:t>
                </a:r>
                <a:r>
                  <a:rPr lang="en-US" sz="2800" dirty="0">
                    <a:latin typeface="supermarket" panose="02000000000000000000" pitchFamily="2" charset="0"/>
                    <a:cs typeface="supermarket" panose="02000000000000000000" pitchFamily="2" charset="0"/>
                  </a:rPr>
                  <a:t>α</a:t>
                </a:r>
                <a:r>
                  <a:rPr lang="en-US" sz="2800" dirty="0" err="1">
                    <a:latin typeface="supermarket" panose="02000000000000000000" pitchFamily="2" charset="0"/>
                    <a:cs typeface="supermarket" panose="02000000000000000000" pitchFamily="2" charset="0"/>
                  </a:rPr>
                  <a:t>Δt</a:t>
                </a:r>
                <a:endParaRPr lang="en-US" sz="2800" dirty="0">
                  <a:effectLst/>
                  <a:latin typeface="SanamDeklenchaya" panose="02000000000000000000" pitchFamily="2" charset="0"/>
                  <a:ea typeface="Calibri" panose="020F0502020204030204" pitchFamily="34" charset="0"/>
                  <a:cs typeface="SanamDeklenchaya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 Box 1">
                <a:extLst>
                  <a:ext uri="{FF2B5EF4-FFF2-40B4-BE49-F238E27FC236}">
                    <a16:creationId xmlns:a16="http://schemas.microsoft.com/office/drawing/2014/main" id="{B97F63F1-C407-43C8-8013-A13420B8D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1911" y="2656804"/>
                <a:ext cx="11682844" cy="4843605"/>
              </a:xfrm>
              <a:prstGeom prst="rect">
                <a:avLst/>
              </a:prstGeom>
              <a:blipFill>
                <a:blip r:embed="rId4"/>
                <a:stretch>
                  <a:fillRect l="-1096" t="-1637"/>
                </a:stretch>
              </a:blipFill>
              <a:ln w="63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311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2787</Words>
  <Application>Microsoft Office PowerPoint</Application>
  <PresentationFormat>Widescreen</PresentationFormat>
  <Paragraphs>168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Cambria Math</vt:lpstr>
      <vt:lpstr>SanamDeklenchaya</vt:lpstr>
      <vt:lpstr>Arial</vt:lpstr>
      <vt:lpstr>supermarket</vt:lpstr>
      <vt:lpstr>Sitka Display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Raviwan</dc:creator>
  <cp:lastModifiedBy>Raviwan</cp:lastModifiedBy>
  <cp:revision>41</cp:revision>
  <dcterms:created xsi:type="dcterms:W3CDTF">2020-11-08T01:54:29Z</dcterms:created>
  <dcterms:modified xsi:type="dcterms:W3CDTF">2020-11-15T08:53:20Z</dcterms:modified>
</cp:coreProperties>
</file>