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5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supermarket" panose="02000000000000000000" pitchFamily="2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B7DB3-365A-4005-B0CE-3C14893A0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324DD-C0E0-45FC-BE9B-DB77B8ABB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80E0C-BFF9-444D-8B3A-6D2B8C822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97F65-6C1A-495D-8027-6B97826D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3E2B9-3CE2-4CA0-BA20-EC8E53BC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4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1436A-551A-4068-B9F0-14CD16052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AD7E2-F907-4B5A-A8BD-78093EC47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BECC9-6A47-4EDE-9FBE-2FDCB066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3656B-791F-4F11-A922-FBA63B0F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1AEEC-9D83-4FDF-B35D-E458FD302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98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08C821-2079-49B6-A90C-668A470A1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7E276-D7A6-4300-B3BD-F0ABD1373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94D89-3F66-4681-8651-059EEACBF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5B807-D5E3-4701-9300-58D0780AB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74662-AAA3-4BF2-A91A-8619C468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1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FF8E-4979-4E7B-88A4-E820DF38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6A0C1-2D8D-4275-BFF7-3EEB6A47E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0A1AF-FA97-40B3-8112-4BE8155BD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34DFA-6F35-45CB-97B6-A70B2F3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A181F-9087-4843-8D81-1E2264DB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10972-74EF-4365-B96B-57AA998B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EADB5D-2B81-45BC-8AB4-7D53D76EE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7ECE1-497C-4B43-A11B-4B12DCFF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1BE7-CD0D-4D19-A323-5BD1642E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9F8A-0283-4E39-BE16-F857A53E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61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2F53-B5DC-4F5B-899A-4F20A95B8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E7ED6-00FB-41B0-B3A9-5D4F48E1A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DDE963-0BB3-4D58-968C-76796AB0D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2F526B-EA54-4C6C-811B-8E42E3F1B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C3240-E9D7-483E-B32A-CC898A438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B0816-54AE-437C-92AA-9432DAA5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524ED-B62B-46A7-8007-A6F1E8B21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3C9F3-1B1D-47D8-97B0-D65AADAD2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DC667-8989-4EA2-A91A-2B0C081A0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D0062-1586-406C-8B6C-3F48007C1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561295-2984-4112-A9E9-84BD331FF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973B9A-C242-4FC5-98CC-50FB0256C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BA87A7-AAE0-4104-94DC-12EF5FF5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9BF630-3467-46F4-AF96-88E4DEF2A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4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D52D-3951-4186-9052-040296BF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2FEF2-6A4E-439D-9EEC-507E1DE5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1C0F6-E5D2-43F1-B14A-F5F800E65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A701C-26D4-4F14-B308-251B1BC8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19C3C3-291F-418F-9DB8-F8930DE38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337343-AA7A-4AAE-AD64-225C710B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D3EC6-96B6-40FA-830E-3BBB028C8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90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80DF-FE29-4F86-B862-F9D451CF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2CD65-C3F5-4495-9DF0-DAA34D403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4A2CF-6F8F-4751-BD57-014FCABCAE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0E4296-C803-49B8-A030-4747AFA3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2F0CB-6045-407C-9432-0532265F1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3CDDC-A051-4378-8A9D-9DF2025EA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8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C7A12-AAAE-43AE-857D-BB86F1904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4FBEA-0BEA-4DB2-A5C7-F6709C81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D78D40-1B7C-444D-9310-A1FAAFB01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1CD62-8E60-441A-BE10-B6F49D374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62141-F6FD-4DB1-9C91-723EA004E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3DEDF-D968-4569-9902-66E0A59CA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31A90C-49C1-4965-A702-EEBBF45D0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42D949-2F47-447F-B8F6-2F3F0DA0A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B2978-00F5-44E9-B2F7-9C2ED416A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0DAB-B7BB-4115-AD0D-C3705AC9202B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1C99B-8521-414E-AD6A-E3074E03E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CC4EB-A299-4FFC-ADA9-17F282080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AA270-71A3-441D-821D-E407FD0EF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การต่อแผ่นโลหะโดยใช้หมุดย้ำ (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Reveted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joine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)</a:t>
            </a: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BD28792F-314A-484E-A896-AC85E970C3D6}"/>
              </a:ext>
            </a:extLst>
          </p:cNvPr>
          <p:cNvSpPr txBox="1"/>
          <p:nvPr/>
        </p:nvSpPr>
        <p:spPr>
          <a:xfrm>
            <a:off x="127288" y="1657348"/>
            <a:ext cx="11937423" cy="20300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ในการออกแบบโครงสร้างต่าง ๆ ซึ่งจะต้องประกอบแผ่นโลหะเข้าด้วยกันให้เป็นรูปทรงที่ต้องการมีหลายวิธีด้วยกัน และการต่อโดยใช้หมุดย้ำก็เป็นวิธีการหนึ่งที่นิยมใช้กัน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ชนิดของการต่อโดยใช้หมุดย้ำ มีอยู่ 2 ชนิด คือ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1. การต่อแบบปลายแผ่นโลหะเกยกัน (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Lap Joint) </a:t>
            </a:r>
            <a:endParaRPr lang="th-TH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D7DF63-F4BE-48A8-AD6C-CEA3D7F3C1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3" y="3429000"/>
            <a:ext cx="7307091" cy="1328562"/>
          </a:xfrm>
          <a:prstGeom prst="rect">
            <a:avLst/>
          </a:prstGeom>
        </p:spPr>
      </p:pic>
      <p:sp>
        <p:nvSpPr>
          <p:cNvPr id="11" name="Text Box 1">
            <a:extLst>
              <a:ext uri="{FF2B5EF4-FFF2-40B4-BE49-F238E27FC236}">
                <a16:creationId xmlns:a16="http://schemas.microsoft.com/office/drawing/2014/main" id="{A266BC83-1429-47FA-A4C5-861BF4FA83F8}"/>
              </a:ext>
            </a:extLst>
          </p:cNvPr>
          <p:cNvSpPr txBox="1"/>
          <p:nvPr/>
        </p:nvSpPr>
        <p:spPr>
          <a:xfrm>
            <a:off x="1886093" y="4757562"/>
            <a:ext cx="11937423" cy="55456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2. การต่อแบบปลายแผ่นโลหะชนกัน (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Butt Joint) </a:t>
            </a:r>
            <a:endParaRPr lang="th-TH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DE08C5-6EEA-4A92-BE2D-7446B6A908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156" y="5558649"/>
            <a:ext cx="368808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9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10927"/>
            <a:ext cx="11937423" cy="20300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ตัวอย่างที่2.7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จงหาประสิทธิภาพของรอยต่อหมุดย้ำ เมื่อใช้หมุดย้ำ 2 ตัว ต่อแผ่นเหล็กหนา 22 มิลลิเมตร เป็นแบบต่อเกยมีระยะพิตช์เท่ากับ 85 มิลลิเมตร ขนาดเส้นผ่านศูนย์กลางของหมุดย้ำเท่ากับ 30 มิลลิเมตร ถ้าให้ความเค้นเฉือนมีค่าเท่ากับ 340 นิวตันต่อตารางมิลลิเมตร ความเค้นดึงของหมุดย้ำเท่ากับ 420 นิวตันต่อตารางมิลลิเมตร และความเค้นอัดมีค่าเท่ากับ 550 นิวตันต่อตารางมิลลิเมตร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BCF92C-979D-4A25-B67C-A28E279E76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72" y="2948364"/>
            <a:ext cx="4837428" cy="385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55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10927"/>
            <a:ext cx="11937423" cy="20300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ตัวอย่างที่2.7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จงหาประสิทธิภาพของรอยต่อหมุดย้ำ เมื่อใช้หมุดย้ำ 2 ตัว ต่อแผ่นเหล็กหนา 22 มิลลิเมตร เป็นแบบต่อเกยมีระยะพิตช์เท่ากับ 85 มิลลิเมตร ขนาดเส้นผ่านศูนย์กลางของหมุดย้ำเท่ากับ 30 มิลลิเมตร ถ้าให้ความเค้นเฉือนมีค่าเท่ากับ 340 นิวตันต่อตารางมิลลิเมตร ความเค้นดึงของหมุดย้ำเท่ากับ 420 นิวตันต่อตารางมิลลิเมตร และความเค้นอัดมีค่าเท่ากับ 550 นิวตันต่อตารางมิลลิเมตร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6B4369-A5A5-40C7-8B51-52C580367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37" y="2912224"/>
            <a:ext cx="6069329" cy="39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8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10927"/>
            <a:ext cx="11937423" cy="20300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ตัวอย่างที่2.7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จงหาประสิทธิภาพของรอยต่อหมุดย้ำ เมื่อใช้หมุดย้ำ 2 ตัว ต่อแผ่นเหล็กหนา 22 มิลลิเมตร เป็นแบบต่อเกยมีระยะพิตช์เท่ากับ 85 มิลลิเมตร ขนาดเส้นผ่านศูนย์กลางของหมุดย้ำเท่ากับ 30 มิลลิเมตร ถ้าให้ความเค้นเฉือนมีค่าเท่ากับ 340 นิวตันต่อตารางมิลลิเมตร ความเค้นดึงของหมุดย้ำเท่ากับ 420 นิวตันต่อตารางมิลลิเมตร และความเค้นอัดมีค่าเท่ากับ 550 นิวตันต่อตารางมิลลิเมตร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B4F20-BD5A-4CE0-B8D2-20823D593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53" y="3365746"/>
            <a:ext cx="5714691" cy="14098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00FE97-8303-4D1A-978F-3F4CBF5E19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512" y="4876799"/>
            <a:ext cx="5096307" cy="140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83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10927"/>
            <a:ext cx="11937423" cy="20300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ตัวอย่างที่2.7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จงหาประสิทธิภาพของรอยต่อหมุดย้ำ เมื่อใช้หมุดย้ำ 2 ตัว ต่อแผ่นเหล็กหนา 22 มิลลิเมตร เป็นแบบต่อเกยมีระยะพิตช์เท่ากับ 85 มิลลิเมตร ขนาดเส้นผ่านศูนย์กลางของหมุดย้ำเท่ากับ 30 มิลลิเมตร ถ้าให้ความเค้นเฉือนมีค่าเท่ากับ 340 นิวตันต่อตารางมิลลิเมตร ความเค้นดึงของหมุดย้ำเท่ากับ 420 นิวตันต่อตารางมิลลิเมตร และความเค้นอัดมีค่าเท่ากับ 550 นิวตันต่อตารางมิลลิเมตร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D1FA6D-9483-4109-AD58-5B61262282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10" y="2868790"/>
            <a:ext cx="5434379" cy="376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8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10927"/>
            <a:ext cx="11937423" cy="203002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ตัวอย่างที่2.7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จงหาประสิทธิภาพของรอยต่อหมุดย้ำ เมื่อใช้หมุดย้ำ 2 ตัว ต่อแผ่นเหล็กหนา 22 มิลลิเมตร เป็นแบบต่อเกยมีระยะพิตช์เท่ากับ 85 มิลลิเมตร ขนาดเส้นผ่านศูนย์กลางของหมุดย้ำเท่ากับ 30 มิลลิเมตร ถ้าให้ความเค้นเฉือนมีค่าเท่ากับ 340 นิวตันต่อตารางมิลลิเมตร ความเค้นดึงของหมุดย้ำเท่ากับ 420 นิวตันต่อตารางมิลลิเมตร และความเค้นอัดมีค่าเท่ากับ 550 นิวตันต่อตารางมิลลิเมตร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CFA6F-DC3E-4030-8A14-08EE27107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086" y="3271412"/>
            <a:ext cx="8695237" cy="229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30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10928"/>
            <a:ext cx="11937423" cy="13693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ตัวอย่างที่2.8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จงหาแรงเฉือนสูงสุด ความเค้นอัดในหมุดย้ำ และความเค้นดึงในแผ่นต่อ สำหรับการต่อแผ่นโลหะแบบต่อชน (ดังรูป) ซึ่งแผ่นโลหะหนา 12 มิลลิเมตร กว้าง 55 มิลลิเมตร ใช้หมุดย้ำจำนวน 4 ตัว ขนาดเส้นผ่านศูนย์กลาง 15 มิลลิเมตร และวัสดุที่ใช้หมุดย้ำมีความเค้นเฉือนสูงสุด 180 นิวตันต่อตารางมิลลิเมตร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930F6-C435-4DC2-ADE1-F04BFCDDA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3093159"/>
            <a:ext cx="2608580" cy="12758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762B17-E342-4F18-B9D5-4FDF1B53AB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99" y="2923865"/>
            <a:ext cx="7533983" cy="390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21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10928"/>
            <a:ext cx="11937423" cy="13693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4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ตัวอย่างที่2.8</a:t>
            </a:r>
            <a:r>
              <a:rPr lang="th-TH" sz="24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จงหาแรงเฉือนสูงสุด ความเค้นอัดในหมุดย้ำ และความเค้นดึงในแผ่นต่อ สำหรับการต่อแผ่นโลหะแบบต่อชน (ดังรูป) ซึ่งแผ่นโลหะหนา 12 มิลลิเมตร กว้าง 55 มิลลิเมตร ใช้หมุดย้ำจำนวน 4 ตัว ขนาดเส้นผ่านศูนย์กลาง 15 มิลลิเมตร และวัสดุที่ใช้หมุดย้ำมีความเค้นเฉือนสูงสุด 180 นิวตันต่อตารางมิลลิเมตร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930F6-C435-4DC2-ADE1-F04BFCDDA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3093159"/>
            <a:ext cx="2608580" cy="1275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562AE-BE0D-486F-90E5-92B39DF15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805" y="2830658"/>
            <a:ext cx="7267927" cy="39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4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10928"/>
            <a:ext cx="11937423" cy="14032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0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ตัวอย่างที่2.9</a:t>
            </a:r>
            <a:r>
              <a:rPr lang="th-TH" sz="20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จงหาระยะพิตช์เพื่อให้รอยต่อมีประสิทธิภาพสูงสุด ของการต่อแผ่นโลหะแบบต่อชนแผ่นโลหะหนา 20 มิลลิเมตร ขนาดเส้นผ่านศูนย์กลางของหมุดย้ำ 25 มิลลิเมตร จำนวน 2 ตัว เป็นแบบแรงเฉือนคู่ (</a:t>
            </a:r>
            <a:r>
              <a:rPr lang="en-US" sz="20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Double Shear) </a:t>
            </a:r>
            <a:r>
              <a:rPr lang="th-TH" sz="20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ความเค้นเฉือนของหมุดย้ำเท่ากับ 320 นิวตันต่อตารางมิลลิเมตร ความเค้นดึงของแผ่นโลหะเท่ากับ 380 นิวตันต่อตารางมิลลิเมตร และความเค้นอัดของหมุดย้ำกับแผ่นโลหะเท่ากับ 650 นิวตันต่อตารางมิลลิเมตร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3A8C2-DFFF-4439-929A-F2C56957FE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105" y="2709608"/>
            <a:ext cx="4937336" cy="383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74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10928"/>
            <a:ext cx="11937423" cy="14032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0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ตัวอย่างที่2.9</a:t>
            </a:r>
            <a:r>
              <a:rPr lang="th-TH" sz="20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จงหาระยะพิตช์เพื่อให้รอยต่อมีประสิทธิภาพสูงสุด ของการต่อแผ่นโลหะแบบต่อชนแผ่นโลหะหนา 20 มิลลิเมตร ขนาดเส้นผ่านศูนย์กลางของหมุดย้ำ 25 มิลลิเมตร จำนวน 2 ตัว เป็นแบบแรงเฉือนคู่ (</a:t>
            </a:r>
            <a:r>
              <a:rPr lang="en-US" sz="20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Double Shear) </a:t>
            </a:r>
            <a:r>
              <a:rPr lang="th-TH" sz="20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ความเค้นเฉือนของหมุดย้ำเท่ากับ 320 นิวตันต่อตารางมิลลิเมตร ความเค้นดึงของแผ่นโลหะเท่ากับ 380 นิวตันต่อตารางมิลลิเมตร และความเค้นอัดของหมุดย้ำกับแผ่นโลหะเท่ากับ 650 นิวตันต่อตารางมิลลิเมตร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B32DE6-9E21-47C6-B8E4-E6C0FFF65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77" y="3014133"/>
            <a:ext cx="7692158" cy="316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41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10928"/>
            <a:ext cx="11937423" cy="140320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000" u="sng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ตัวอย่างที่2.9</a:t>
            </a:r>
            <a:r>
              <a:rPr lang="th-TH" sz="20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จงหาระยะพิตช์เพื่อให้รอยต่อมีประสิทธิภาพสูงสุด ของการต่อแผ่นโลหะแบบต่อชนแผ่นโลหะหนา 20 มิลลิเมตร ขนาดเส้นผ่านศูนย์กลางของหมุดย้ำ 25 มิลลิเมตร จำนวน 2 ตัว เป็นแบบแรงเฉือนคู่ (</a:t>
            </a:r>
            <a:r>
              <a:rPr lang="en-US" sz="20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Double Shear) </a:t>
            </a:r>
            <a:r>
              <a:rPr lang="th-TH" sz="20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ความเค้นเฉือนของหมุดย้ำเท่ากับ 320 นิวตันต่อตารางมิลลิเมตร ความเค้นดึงของแผ่นโลหะเท่ากับ 380 นิวตันต่อตารางมิลลิเมตร และความเค้นอัดของหมุดย้ำกับแผ่นโลหะเท่ากับ 650 นิวตันต่อตารางมิลลิเมตร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89B14-4633-4085-81F9-02BCB4A06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30" y="2911545"/>
            <a:ext cx="9661032" cy="29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1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การต่อแผ่นโลหะโดยใช้หมุดย้ำ (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Reveted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joine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00421"/>
            <a:ext cx="11937423" cy="9565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ชนิดของการแตกหกัหรือขาดของหมุดย้ำและแผ่นต่อ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1.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หมุดย้ำโดนเฉือนขาดเนื่องจากแรงเฉือน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C0CD3B-6D28-4D52-B69F-90B327D86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79" y="1693443"/>
            <a:ext cx="4639923" cy="7704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FCFFE7-85F5-40A2-AB8F-715A6E0CF4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3" y="2619801"/>
            <a:ext cx="6734790" cy="11224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DB64F22-B426-4F4D-805C-DD476FEA58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67" y="3960186"/>
            <a:ext cx="6146800" cy="285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5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การต่อแผ่นโลหะโดยใช้หมุดย้ำ (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Reveted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joine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00421"/>
            <a:ext cx="11937423" cy="9565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ชนิดของการแตกหกัหรือขาดของหมุดย้ำและแผ่นต่อ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2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.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หมุดย้ำโดนแผ่นต่ออัดเสียหาย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th-TH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C0CD3B-6D28-4D52-B69F-90B327D86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79" y="1693443"/>
            <a:ext cx="4639923" cy="770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3EB8FC-6EBE-43A9-9EF2-EC9163451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22" y="3036711"/>
            <a:ext cx="8444815" cy="334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3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การต่อแผ่นโลหะโดยใช้หมุดย้ำ (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Reveted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joine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00421"/>
            <a:ext cx="11937423" cy="9565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ชนิดของการแตกหกัหรือขาดของหมุดย้ำและแผ่นต่อ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3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.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แผ่นต่อขาดตามแนวขนานกับตะเข็บ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th-TH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C0CD3B-6D28-4D52-B69F-90B327D86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79" y="1693443"/>
            <a:ext cx="4639923" cy="770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1AC8D0-00C2-4B94-B41C-EFA52B2F20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167" y="2745687"/>
            <a:ext cx="7698023" cy="3344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0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การต่อแผ่นโลหะโดยใช้หมุดย้ำ (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Reveted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joine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00421"/>
            <a:ext cx="11937423" cy="95651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ชนิดของการแตกหกัหรือขาดของหมุดย้ำและแผ่นต่อ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4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.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แผ่นต่อโดนเฉือนหน้าหมุดย้ำ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th-TH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C0CD3B-6D28-4D52-B69F-90B327D86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79" y="1693443"/>
            <a:ext cx="4639923" cy="7704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283DBC-05D1-4B3D-82C4-05CE91538E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027" y="2595255"/>
            <a:ext cx="9264506" cy="26707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0DABED-0C55-4039-AC1D-25A684BCDA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26" y="5365307"/>
            <a:ext cx="5371676" cy="121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46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การต่อแผ่นโลหะโดยใช้หมุดย้ำ (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Reveted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joine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127288" y="1600421"/>
            <a:ext cx="11937423" cy="15621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ชนิดของการแตกหกัหรือขาดของหมุดย้ำและแผ่นต่อ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5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.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แผ่นต่อฉีกบริเวณหน้าหมุดย้ำ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6. แผ่นต่อแถวนอกขาดพร้อมกับหมุดย้ำแถวในถูกเฉือนขาด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C0CD3B-6D28-4D52-B69F-90B327D86F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79" y="1693443"/>
            <a:ext cx="4639923" cy="7704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B934DA-23EF-41A3-AC3C-4E6913D24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59" y="3115641"/>
            <a:ext cx="6705959" cy="1888180"/>
          </a:xfrm>
          <a:prstGeom prst="rect">
            <a:avLst/>
          </a:prstGeom>
        </p:spPr>
      </p:pic>
      <p:sp>
        <p:nvSpPr>
          <p:cNvPr id="9" name="Text Box 1">
            <a:extLst>
              <a:ext uri="{FF2B5EF4-FFF2-40B4-BE49-F238E27FC236}">
                <a16:creationId xmlns:a16="http://schemas.microsoft.com/office/drawing/2014/main" id="{5BF2FA75-B43F-46A6-8E5C-6A651B4C202F}"/>
              </a:ext>
            </a:extLst>
          </p:cNvPr>
          <p:cNvSpPr txBox="1"/>
          <p:nvPr/>
        </p:nvSpPr>
        <p:spPr>
          <a:xfrm>
            <a:off x="1380729" y="5052647"/>
            <a:ext cx="11937423" cy="66220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7. แผ่นต่อแถวนอกขาดพร้อมกับหมุดย้ำแถวในถูกอัดแตก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C5B5390-76E5-4E5E-856B-1E2E82823B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10" y="5763674"/>
            <a:ext cx="6478008" cy="55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75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การต่อแผ่นโลหะโดยใช้หมุดย้ำ (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Reveted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 </a:t>
            </a:r>
            <a:r>
              <a:rPr lang="en-US" sz="4800" dirty="0" err="1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joine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398511" y="1981201"/>
            <a:ext cx="11937423" cy="136979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หมายเหตุ</a:t>
            </a: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32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	ในการออกแบบที่ดีที่สุดแผ่นต่อหมุดย้ำทุกชิ้นจะต้องเสียหายพร้อมกันหมด นั่นคือ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BD36B-8C1D-4518-92A5-844CD2A7DA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776" y="3311101"/>
            <a:ext cx="5808891" cy="7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4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254577" y="1610928"/>
            <a:ext cx="11937423" cy="116614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ประสิทธิภาพของรอยต่อคิดจากแรงต้านทาน นั่นคือ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F</a:t>
            </a:r>
            <a:r>
              <a:rPr lang="en-US" sz="2800" baseline="-25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s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, F</a:t>
            </a:r>
            <a:r>
              <a:rPr lang="en-US" sz="2800" baseline="-25000" dirty="0"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c</a:t>
            </a:r>
            <a:r>
              <a:rPr lang="th-TH" sz="2800" baseline="-25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 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และ 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F</a:t>
            </a:r>
            <a:r>
              <a:rPr lang="en-US" sz="2800" baseline="-25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t  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เทียบกับแรงต้านของแผ่นต่อ (</a:t>
            </a:r>
            <a:r>
              <a:rPr lang="en-US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F) </a:t>
            </a: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    เมื่อยังไม่ได้เจาะรูใส่หมุดย้ำ ซึ่งสามารถหาได้จากสมการดังต่อไปนี้</a:t>
            </a:r>
            <a:endParaRPr lang="en-US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aseline="-25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 </a:t>
            </a:r>
            <a:endParaRPr lang="en-US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0634F-E9B7-4173-A454-B937189B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45" y="2875880"/>
            <a:ext cx="7112509" cy="308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9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368A5-F0E5-4A05-8C54-C477F538C0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0B802-47EC-4AAD-BD01-38B3FF2F00A9}"/>
              </a:ext>
            </a:extLst>
          </p:cNvPr>
          <p:cNvSpPr/>
          <p:nvPr/>
        </p:nvSpPr>
        <p:spPr>
          <a:xfrm>
            <a:off x="0" y="0"/>
            <a:ext cx="12192000" cy="15621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5A657E8-4F4C-4E99-8F4F-94DEF5D3F673}"/>
              </a:ext>
            </a:extLst>
          </p:cNvPr>
          <p:cNvSpPr txBox="1"/>
          <p:nvPr/>
        </p:nvSpPr>
        <p:spPr>
          <a:xfrm>
            <a:off x="1719021" y="315605"/>
            <a:ext cx="112608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ประสิทธิภาพของรอยต่อ (</a:t>
            </a:r>
            <a:r>
              <a:rPr lang="en-US" sz="4800" dirty="0">
                <a:solidFill>
                  <a:srgbClr val="F7E6E1"/>
                </a:solidFill>
                <a:latin typeface="supermarket" panose="02000000000000000000" pitchFamily="2" charset="0"/>
                <a:cs typeface="supermarket" panose="02000000000000000000" pitchFamily="2" charset="0"/>
              </a:rPr>
              <a:t>Efficiency)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92E71-A6DB-45C1-BF20-2BE84ADB8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8" y="48827"/>
            <a:ext cx="1464445" cy="1464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C15EFB-1660-4762-92B9-9F1889C997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934" y="4876799"/>
            <a:ext cx="2030027" cy="2030027"/>
          </a:xfrm>
          <a:prstGeom prst="rect">
            <a:avLst/>
          </a:prstGeom>
        </p:spPr>
      </p:pic>
      <p:sp>
        <p:nvSpPr>
          <p:cNvPr id="7" name="Text Box 1">
            <a:extLst>
              <a:ext uri="{FF2B5EF4-FFF2-40B4-BE49-F238E27FC236}">
                <a16:creationId xmlns:a16="http://schemas.microsoft.com/office/drawing/2014/main" id="{AE7A6767-5C31-4531-8F32-0E593BC2A4D3}"/>
              </a:ext>
            </a:extLst>
          </p:cNvPr>
          <p:cNvSpPr txBox="1"/>
          <p:nvPr/>
        </p:nvSpPr>
        <p:spPr>
          <a:xfrm>
            <a:off x="254577" y="1610928"/>
            <a:ext cx="11937423" cy="82747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thaiDi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2800" dirty="0">
                <a:latin typeface="supermarket" panose="02000000000000000000" pitchFamily="2" charset="0"/>
                <a:ea typeface="Calibri" panose="020F0502020204030204" pitchFamily="34" charset="0"/>
                <a:cs typeface="supermarket" panose="02000000000000000000" pitchFamily="2" charset="0"/>
              </a:rPr>
              <a:t>ดังนั้น ประสิทธิภาพของรอยต่อสามารถคำนวณได้จากสมการดังนี้</a:t>
            </a:r>
            <a:r>
              <a:rPr lang="en-US" sz="2800" baseline="-25000" dirty="0">
                <a:effectLst/>
                <a:latin typeface="supermarket" panose="02000000000000000000" pitchFamily="2" charset="0"/>
                <a:ea typeface="Times New Roman" panose="02020603050405020304" pitchFamily="18" charset="0"/>
                <a:cs typeface="supermarket" panose="02000000000000000000" pitchFamily="2" charset="0"/>
              </a:rPr>
              <a:t> </a:t>
            </a:r>
            <a:endParaRPr lang="en-US" sz="2800" dirty="0">
              <a:latin typeface="supermarket" panose="02000000000000000000" pitchFamily="2" charset="0"/>
              <a:ea typeface="Calibri" panose="020F0502020204030204" pitchFamily="34" charset="0"/>
              <a:cs typeface="supermarke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2E40B-3669-4AF0-90CD-1DCE00036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3" y="2378285"/>
            <a:ext cx="7359507" cy="1534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2EE399-6B44-4EF3-A95E-1AD0C8BA8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3" y="3961649"/>
            <a:ext cx="9967240" cy="13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39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1264</Words>
  <Application>Microsoft Office PowerPoint</Application>
  <PresentationFormat>Widescreen</PresentationFormat>
  <Paragraphs>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supermarket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Raviwan</dc:creator>
  <cp:lastModifiedBy>Raviwan</cp:lastModifiedBy>
  <cp:revision>13</cp:revision>
  <dcterms:created xsi:type="dcterms:W3CDTF">2020-11-11T14:40:01Z</dcterms:created>
  <dcterms:modified xsi:type="dcterms:W3CDTF">2020-11-15T08:53:52Z</dcterms:modified>
</cp:coreProperties>
</file>