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supermarket" panose="02000000000000000000" pitchFamily="2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3" autoAdjust="0"/>
    <p:restoredTop sz="94660"/>
  </p:normalViewPr>
  <p:slideViewPr>
    <p:cSldViewPr snapToGrid="0">
      <p:cViewPr varScale="1">
        <p:scale>
          <a:sx n="83" d="100"/>
          <a:sy n="83" d="100"/>
        </p:scale>
        <p:origin x="52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88298-79CC-497F-A9ED-E710B2EC1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DE63F-5A39-47C1-93C7-63A0ADDE2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166DD-3CFA-4BB7-B2B9-4A7BFC263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6BED-A3F7-4EE4-B5B4-CC4AC369842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E849A-BD05-4264-AE41-29047A03E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4B11-4E8B-4EB5-8661-F5076759E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3B22-4236-4E7E-A8AE-9FA1123D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0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0C8C-09E7-4E40-8EAC-83E1408F8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65CAF-EE90-4D3C-BBC6-2A13A852D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894C2-FA97-4220-95ED-884D2B922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6BED-A3F7-4EE4-B5B4-CC4AC369842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F5C58-C879-4164-9CA3-6C8A79A06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C7F76-0FDD-49A6-8FEB-F80543C8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3B22-4236-4E7E-A8AE-9FA1123D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5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85DA39-8DB5-4B2C-9C54-65BB15AC45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F2FCC-9733-4214-9B6A-1B64B92D5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B28D8-ACF1-454F-95FD-C928DC6E8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6BED-A3F7-4EE4-B5B4-CC4AC369842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5430B-876C-48CF-B90B-CED56CB1D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B4BAE-B9D9-4E84-94B1-5F356263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3B22-4236-4E7E-A8AE-9FA1123D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2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190F-69BE-4770-B97F-6A4803BDF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6F51E-B632-4B0C-B764-DEEBAAB25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68CB4-E25B-4722-B048-6E07402D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6BED-A3F7-4EE4-B5B4-CC4AC369842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E150E-8E8A-49CB-9632-A886D54FD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82BF3-6450-4F0F-9CBF-1AAC0D54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3B22-4236-4E7E-A8AE-9FA1123D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3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D3CB-053E-450F-AB75-B30E283C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F5C80-8093-4524-A5D1-71959BDE4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527F9-33AC-4583-BC86-C9D1B034B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6BED-A3F7-4EE4-B5B4-CC4AC369842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19850-676D-491C-A0C2-2A8D5A6CA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A269A-7C64-4CA0-B92C-78B4A7CAC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3B22-4236-4E7E-A8AE-9FA1123D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0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E9EA5-B273-4F6B-AB3B-C4F71F311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66BA8-9A8B-4F3F-BE1C-79782E835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C5299-2724-4A13-84F1-D1BEEF3FB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215FF-E872-4237-AECF-4358DB459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6BED-A3F7-4EE4-B5B4-CC4AC369842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08BB8F-EB99-47F2-92BE-05C312C06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EB293-6C00-4897-A8A5-C6E76F13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3B22-4236-4E7E-A8AE-9FA1123D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2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4435E-9FD7-4533-B822-4CCCEED6E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26262-5490-422E-B78B-3C21DFC99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DD162-312E-4661-8644-7CAAD4179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A62B2D-C6A1-402F-BFD0-E02403692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2AFAB-C02B-4F12-89EE-3FCB358F27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9E63FC-C676-4967-B98C-629DA0A8F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6BED-A3F7-4EE4-B5B4-CC4AC369842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B7798D-C092-4DB4-8E16-2BB211C4D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9E041D-856F-4CE6-8E98-979A8C640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3B22-4236-4E7E-A8AE-9FA1123D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4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BD441-0C28-4EC3-BAE7-807A402FD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0C701-ADFC-4D6B-A5CA-76EF706CF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6BED-A3F7-4EE4-B5B4-CC4AC369842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81324-921A-4AB5-A397-70F26C65D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4111C-A59F-4990-938E-E90173CE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3B22-4236-4E7E-A8AE-9FA1123D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3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034DBB-20C4-4298-BDE7-31064B94B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6BED-A3F7-4EE4-B5B4-CC4AC369842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CAE42B-4F79-424D-B9C3-8FBF775FF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94D76-673C-4F64-887A-DF61DCC32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3B22-4236-4E7E-A8AE-9FA1123D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2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5EA2-B3A6-40A6-A41E-580A8F027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655E6-0708-434E-AC3E-C7C59E03F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F483C-4038-4AE4-9D93-2999038B1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B124E-2A25-466A-85DE-304E04E1F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6BED-A3F7-4EE4-B5B4-CC4AC369842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C7F74-A0DA-47B4-93F6-EE833A94D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3D7A8-DFAB-4B40-831E-0B86B412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3B22-4236-4E7E-A8AE-9FA1123D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8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89E7-6206-43BA-855D-D7BF47485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5D0743-BBB0-4B58-B666-4C8271D0B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A8A5F-B1D9-4D61-A428-1D7B6FA6E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2957D-9CF6-4B09-8CFB-694DF7296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6BED-A3F7-4EE4-B5B4-CC4AC369842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B6CE5-9954-40E3-ABE7-8A7A51378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8B1E5-45DD-4D7E-AEA9-04EC6A6D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3B22-4236-4E7E-A8AE-9FA1123D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920B90-A399-462F-90B2-EA87D0F2A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FA33B-44B0-43CE-9423-9D19D8E27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3E011-6875-48DB-ADE4-475F69E58C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26BED-A3F7-4EE4-B5B4-CC4AC369842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F7CCB-E5E5-4C60-B6C4-52DA1CD96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C0742-CA9B-4C28-9B42-E3D27FB8B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23B22-4236-4E7E-A8AE-9FA1123D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3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546212" y="71739"/>
            <a:ext cx="107344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การต่อเพลาโดยใช้ประกันหน้าแปลน </a:t>
            </a:r>
          </a:p>
          <a:p>
            <a:r>
              <a:rPr lang="th-TH" sz="48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(</a:t>
            </a:r>
            <a:r>
              <a:rPr lang="en-US" sz="48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Shaft Couplings)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23DE3-6D4C-4001-8EA8-F3C2E64EE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4"/>
            <a:ext cx="1432687" cy="1432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8593A-1C6B-42DA-931E-56F57F6B0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27" y="5220900"/>
            <a:ext cx="1659739" cy="1659739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id="{73BD8374-5B77-412A-83E6-978AC16A68B6}"/>
              </a:ext>
            </a:extLst>
          </p:cNvPr>
          <p:cNvSpPr txBox="1"/>
          <p:nvPr/>
        </p:nvSpPr>
        <p:spPr>
          <a:xfrm>
            <a:off x="716342" y="3772459"/>
            <a:ext cx="11057466" cy="954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ct val="107000"/>
              </a:lnSpc>
            </a:pPr>
            <a:r>
              <a:rPr lang="th-TH" sz="26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	พิจารณาเพลาที่ต่อกันโดยยึดด้วยสลักเกลียว แรงบิดและความเค้นเฉือนที่เกิดจะขึ้นอยู่กับระยะทางที่สลักเกลียวยึดห่างจากจุดศูนย์กลางของเพลา ยิ่งมีระยะทางห่างมากก็จะเกิดความเค้นเฉือนมากขึ้นดังนี้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B95F05-4FAF-4588-9566-823A99546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97" y="1592868"/>
            <a:ext cx="5463540" cy="17830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420F3E-FA81-4615-923C-5F1C96E43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164" y="4796866"/>
            <a:ext cx="5301671" cy="142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08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546212" y="365551"/>
            <a:ext cx="10734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เพลาสองเพลามีแกนร่วมกัน แต่มีขนาดไม่เท่ากัน</a:t>
            </a:r>
            <a:endParaRPr lang="en-US" sz="48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23DE3-6D4C-4001-8EA8-F3C2E64EE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4"/>
            <a:ext cx="1432687" cy="1432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8593A-1C6B-42DA-931E-56F57F6B0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27" y="5220900"/>
            <a:ext cx="1659739" cy="1659739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id="{77F9671D-7138-402A-A60A-0CD863DF4B4A}"/>
              </a:ext>
            </a:extLst>
          </p:cNvPr>
          <p:cNvSpPr txBox="1"/>
          <p:nvPr/>
        </p:nvSpPr>
        <p:spPr>
          <a:xfrm>
            <a:off x="152400" y="1612214"/>
            <a:ext cx="11887200" cy="165973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ct val="107000"/>
              </a:lnSpc>
            </a:pPr>
            <a:r>
              <a:rPr lang="th-TH" sz="24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ตัวอย่างที่3.8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จงหากำลังที่ส่งได้ของเพลาซึ่งต่อกันด้วยสลักเกลียว ขนาดเส้นผ่านศูนย์กลาง 10มิลลิเมตร จำนวน 2 แถว โดยจำนวนสลักเกลียวแถวนอกสุดมีจำนวน 6 ตัว ยึดห่างจากจุดศูนย์กลางของเพลา 120 มิลลิเมตร และสลักเกลียวแถวในมีจำนวน 4 ตัว ยึดห่างจากจุดศูนย์กลางของเพลา 60 มิลลิเมตร เมื่อเพลาหมุนด้วยความเร็ว 150 รอบต่อนาที และให้ความเค้นเฉือนของสลักเกลียววงนอกมีค่าเท่ากับ 250 นิวตันต่อตารางมิลลิเมตร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F4BB0F-3F65-45D3-9F0E-787C7E8A2B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23" y="3271953"/>
            <a:ext cx="7823353" cy="341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87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546212" y="365551"/>
            <a:ext cx="10734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เพลาสองเพลามีแกนร่วมกัน แต่มีขนาดไม่เท่ากัน</a:t>
            </a:r>
            <a:endParaRPr lang="en-US" sz="48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23DE3-6D4C-4001-8EA8-F3C2E64EE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4"/>
            <a:ext cx="1432687" cy="1432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8593A-1C6B-42DA-931E-56F57F6B0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27" y="5220900"/>
            <a:ext cx="1659739" cy="1659739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id="{77F9671D-7138-402A-A60A-0CD863DF4B4A}"/>
              </a:ext>
            </a:extLst>
          </p:cNvPr>
          <p:cNvSpPr txBox="1"/>
          <p:nvPr/>
        </p:nvSpPr>
        <p:spPr>
          <a:xfrm>
            <a:off x="152400" y="1612214"/>
            <a:ext cx="11887200" cy="165973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ct val="107000"/>
              </a:lnSpc>
            </a:pPr>
            <a:r>
              <a:rPr lang="th-TH" sz="24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ตัวอย่างที่3.8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จงหากำลังที่ส่งได้ของเพลาซึ่งต่อกันด้วยสลักเกลียว ขนาดเส้นผ่านศูนย์กลาง 10มิลลิเมตร จำนวน 2 แถว โดยจำนวนสลักเกลียวแถวนอกสุดมีจำนวน 6 ตัว ยึดห่างจากจุดศูนย์กลางของเพลา 120 มิลลิเมตร และสลักเกลียวแถวในมีจำนวน 4 ตัว ยึดห่างจากจุดศูนย์กลางของเพลา 60 มิลลิเมตร เมื่อเพลาหมุนด้วยความเร็ว 150 รอบต่อนาที และให้ความเค้นเฉือนของสลักเกลียววงนอกมีค่าเท่ากับ 250 นิวตันต่อตารางมิลลิเมตร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9500F-6AFF-4B91-A2ED-6FA5D0296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459" y="3429000"/>
            <a:ext cx="8371983" cy="235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68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546212" y="365551"/>
            <a:ext cx="10734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เพลาสองเพลามีแกนร่วมกัน แต่มีขนาดไม่เท่ากัน</a:t>
            </a:r>
            <a:endParaRPr lang="en-US" sz="48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23DE3-6D4C-4001-8EA8-F3C2E64EE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4"/>
            <a:ext cx="1432687" cy="1432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8593A-1C6B-42DA-931E-56F57F6B0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27" y="5220900"/>
            <a:ext cx="1659739" cy="1659739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id="{77F9671D-7138-402A-A60A-0CD863DF4B4A}"/>
              </a:ext>
            </a:extLst>
          </p:cNvPr>
          <p:cNvSpPr txBox="1"/>
          <p:nvPr/>
        </p:nvSpPr>
        <p:spPr>
          <a:xfrm>
            <a:off x="152400" y="1612214"/>
            <a:ext cx="11887200" cy="201151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ct val="107000"/>
              </a:lnSpc>
            </a:pPr>
            <a:r>
              <a:rPr lang="th-TH" sz="24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ตัวอย่างที่3.9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จงหาแรงบิดที่มากระทำและมุมบิดที่เกิดขึ้นในเพลา ซึ่งท าด้วยเหล็กและทองเหลืองขนาดเส้นผ่านศูนย์กลางของแต่ละท่อนเท่ากับ 65 มิลลิเมตร ยาว 1,500 มิลลิเมตร นำมายึดติดกันแน่น โดยปลายเพลาทั้งสองข้างสวมอยู่ในแบริง       ซึ่งเพลาสามารถส่งกำลังได้ 180 กิโลวัตต์ ที่ความเร็วรอบ 200 รอบต่อนาทีความเค้นเฉือนที่เกิดขึ้นในเพลาไม่เกิน 80 นิวตันต่อตารางมิลลิเมตร โดยให้ค่า </a:t>
            </a:r>
            <a:r>
              <a:rPr lang="en-US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G 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ของเหล็กเท่ากับ 85 จิกะนิวตันต่อตารางเมตร และค่า </a:t>
            </a:r>
            <a:r>
              <a:rPr lang="en-US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G 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ของทองเหลืองเท่ากับ 45 จิกะนิวตันต่อตารางเมตร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268922-D24F-4BE8-8246-ACEF24646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272" y="3233081"/>
            <a:ext cx="7606650" cy="349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40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546212" y="365551"/>
            <a:ext cx="10734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เพลาสองเพลามีแกนร่วมกัน แต่มีขนาดไม่เท่ากัน</a:t>
            </a:r>
            <a:endParaRPr lang="en-US" sz="48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23DE3-6D4C-4001-8EA8-F3C2E64EE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4"/>
            <a:ext cx="1432687" cy="1432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8593A-1C6B-42DA-931E-56F57F6B0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27" y="5220900"/>
            <a:ext cx="1659739" cy="1659739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id="{77F9671D-7138-402A-A60A-0CD863DF4B4A}"/>
              </a:ext>
            </a:extLst>
          </p:cNvPr>
          <p:cNvSpPr txBox="1"/>
          <p:nvPr/>
        </p:nvSpPr>
        <p:spPr>
          <a:xfrm>
            <a:off x="152400" y="1612214"/>
            <a:ext cx="11887200" cy="201151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ct val="107000"/>
              </a:lnSpc>
            </a:pPr>
            <a:r>
              <a:rPr lang="th-TH" sz="24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ตัวอย่างที่3.9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จงหาแรงบิดที่มากระทำและมุมบิดที่เกิดขึ้นในเพลา ซึ่งท าด้วยเหล็กและทองเหลืองขนาดเส้นผ่านศูนย์กลางของแต่ละท่อนเท่ากับ 65 มิลลิเมตร ยาว 1,500 มิลลิเมตร นำมายึดติดกันแน่น โดยปลายเพลาทั้งสองข้างสวมอยู่ในแบริง       ซึ่งเพลาสามารถส่งกำลังได้ 180 กิโลวัตต์ ที่ความเร็วรอบ 200 รอบต่อนาทีความเค้นเฉือนที่เกิดขึ้นในเพลาไม่เกิน 80 นิวตันต่อตารางมิลลิเมตร โดยให้ค่า </a:t>
            </a:r>
            <a:r>
              <a:rPr lang="en-US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G 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ของเหล็กเท่ากับ 85 จิกะนิวตันต่อตารางเมตร และค่า </a:t>
            </a:r>
            <a:r>
              <a:rPr lang="en-US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G 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ของทองเหลืองเท่ากับ 45 จิกะนิวตันต่อตารางเมตร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2879C-6F4D-4F72-8582-AD6704747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35" y="3673847"/>
            <a:ext cx="8108049" cy="165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97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546212" y="365551"/>
            <a:ext cx="10734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เพลาสองเพลามีแกนร่วมกัน แต่มีขนาดไม่เท่ากัน</a:t>
            </a:r>
            <a:endParaRPr lang="en-US" sz="48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23DE3-6D4C-4001-8EA8-F3C2E64EE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4"/>
            <a:ext cx="1432687" cy="1432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8593A-1C6B-42DA-931E-56F57F6B0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27" y="5220900"/>
            <a:ext cx="1659739" cy="1659739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id="{77F9671D-7138-402A-A60A-0CD863DF4B4A}"/>
              </a:ext>
            </a:extLst>
          </p:cNvPr>
          <p:cNvSpPr txBox="1"/>
          <p:nvPr/>
        </p:nvSpPr>
        <p:spPr>
          <a:xfrm>
            <a:off x="152400" y="1612214"/>
            <a:ext cx="11887200" cy="201151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ct val="107000"/>
              </a:lnSpc>
            </a:pPr>
            <a:r>
              <a:rPr lang="th-TH" sz="24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ตัวอย่างที่3.9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จงหาแรงบิดที่มากระทำและมุมบิดที่เกิดขึ้นในเพลา ซึ่งท าด้วยเหล็กและทองเหลืองขนาดเส้นผ่านศูนย์กลางของแต่ละท่อนเท่ากับ 65 มิลลิเมตร ยาว 1,500 มิลลิเมตร นำมายึดติดกันแน่น โดยปลายเพลาทั้งสองข้างสวมอยู่ในแบริง       ซึ่งเพลาสามารถส่งกำลังได้ 180 กิโลวัตต์ ที่ความเร็วรอบ 200 รอบต่อนาทีความเค้นเฉือนที่เกิดขึ้นในเพลาไม่เกิน 80 นิวตันต่อตารางมิลลิเมตร โดยให้ค่า </a:t>
            </a:r>
            <a:r>
              <a:rPr lang="en-US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G 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ของเหล็กเท่ากับ 85 จิกะนิวตันต่อตารางเมตร และค่า </a:t>
            </a:r>
            <a:r>
              <a:rPr lang="en-US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G 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ของทองเหลืองเท่ากับ 45 จิกะนิวตันต่อตารางเมตร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CFF52A-E419-408D-853B-C969BB04B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02" y="3429000"/>
            <a:ext cx="7782677" cy="301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56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546212" y="365551"/>
            <a:ext cx="10734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เพลาสองเพลามีแกนร่วมกัน แต่มีขนาดไม่เท่ากัน</a:t>
            </a:r>
            <a:endParaRPr lang="en-US" sz="48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23DE3-6D4C-4001-8EA8-F3C2E64EE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4"/>
            <a:ext cx="1432687" cy="1432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8593A-1C6B-42DA-931E-56F57F6B0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27" y="5220900"/>
            <a:ext cx="1659739" cy="1659739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id="{77F9671D-7138-402A-A60A-0CD863DF4B4A}"/>
              </a:ext>
            </a:extLst>
          </p:cNvPr>
          <p:cNvSpPr txBox="1"/>
          <p:nvPr/>
        </p:nvSpPr>
        <p:spPr>
          <a:xfrm>
            <a:off x="152400" y="1612215"/>
            <a:ext cx="11887200" cy="16597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ct val="107000"/>
              </a:lnSpc>
            </a:pPr>
            <a:r>
              <a:rPr lang="th-TH" sz="24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ตัวอย่างที่3.10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จงหาค่าความเค้นเฉือนสูงสุดของเพลาแต่ละอันและมุมบิดรวมของเพลา เมื่อเพลาทำด้วยทองแดงขนาดเส้นผ่านศูนย์กลาง 180 มิลลิเมตร ยาว 1,200 มิลลิเมตรต่อกับเพลาเหล็กตันขนาดเส้นผ่านศูนย์กลาง 150 มิลลิเมตร ยาว 800 มิลลิเมตร มีแรงบิดมากระท าที่ปลายเพลาแต่ละข้าง 22 กิโลนิวตัน-เมตร โดยให้ค่า </a:t>
            </a:r>
            <a:r>
              <a:rPr lang="en-US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G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ของทองแดงเท่ากับ 45 จิกะนิวตันต่อตารางเมตร และค่า </a:t>
            </a:r>
            <a:r>
              <a:rPr lang="en-US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G 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ของเหล็กเท่ากับ 85 จิกะนิวตันต่อตารางเมตร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67587-E755-4A51-B88E-E3D96E7C5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915" y="3322070"/>
            <a:ext cx="6304170" cy="322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58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546212" y="365551"/>
            <a:ext cx="10734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เพลาสองเพลามีแกนร่วมกัน แต่มีขนาดไม่เท่ากัน</a:t>
            </a:r>
            <a:endParaRPr lang="en-US" sz="48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23DE3-6D4C-4001-8EA8-F3C2E64EE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4"/>
            <a:ext cx="1432687" cy="1432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8593A-1C6B-42DA-931E-56F57F6B0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27" y="5220900"/>
            <a:ext cx="1659739" cy="1659739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id="{77F9671D-7138-402A-A60A-0CD863DF4B4A}"/>
              </a:ext>
            </a:extLst>
          </p:cNvPr>
          <p:cNvSpPr txBox="1"/>
          <p:nvPr/>
        </p:nvSpPr>
        <p:spPr>
          <a:xfrm>
            <a:off x="152400" y="1612215"/>
            <a:ext cx="11887200" cy="16597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ct val="107000"/>
              </a:lnSpc>
            </a:pPr>
            <a:r>
              <a:rPr lang="th-TH" sz="24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ตัวอย่างที่3.10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จงหาค่าความเค้นเฉือนสูงสุดของเพลาแต่ละอันและมุมบิดรวมของเพลา เมื่อเพลาทำด้วยทองแดงขนาดเส้นผ่านศูนย์กลาง 180 มิลลิเมตร ยาว 1,200 มิลลิเมตรต่อกับเพลาเหล็กตันขนาดเส้นผ่านศูนย์กลาง 150 มิลลิเมตร ยาว 800 มิลลิเมตร มีแรงบิดมากระท าที่ปลายเพลาแต่ละข้าง 22 กิโลนิวตัน-เมตร โดยให้ค่า </a:t>
            </a:r>
            <a:r>
              <a:rPr lang="en-US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G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ของทองแดงเท่ากับ 45 จิกะนิวตันต่อตารางเมตร และค่า </a:t>
            </a:r>
            <a:r>
              <a:rPr lang="en-US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G 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ของเหล็กเท่ากับ 85 จิกะนิวตันต่อตารางเมตร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D5D891-113A-49E4-B853-7BC380850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63" y="3429000"/>
            <a:ext cx="7859146" cy="304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95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546212" y="365551"/>
            <a:ext cx="10734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เพลาสองเพลามีแกนร่วมกัน แต่มีขนาดไม่เท่ากัน</a:t>
            </a:r>
            <a:endParaRPr lang="en-US" sz="48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23DE3-6D4C-4001-8EA8-F3C2E64EE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4"/>
            <a:ext cx="1432687" cy="1432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8593A-1C6B-42DA-931E-56F57F6B0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27" y="5220900"/>
            <a:ext cx="1659739" cy="1659739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id="{77F9671D-7138-402A-A60A-0CD863DF4B4A}"/>
              </a:ext>
            </a:extLst>
          </p:cNvPr>
          <p:cNvSpPr txBox="1"/>
          <p:nvPr/>
        </p:nvSpPr>
        <p:spPr>
          <a:xfrm>
            <a:off x="152400" y="1612215"/>
            <a:ext cx="11887200" cy="16597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ct val="107000"/>
              </a:lnSpc>
            </a:pPr>
            <a:r>
              <a:rPr lang="th-TH" sz="24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ตัวอย่างที่3.10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จงหาค่าความเค้นเฉือนสูงสุดของเพลาแต่ละอันและมุมบิดรวมของเพลา เมื่อเพลาทำด้วยทองแดงขนาดเส้นผ่านศูนย์กลาง 180 มิลลิเมตร ยาว 1,200 มิลลิเมตรต่อกับเพลาเหล็กตันขนาดเส้นผ่านศูนย์กลาง 150 มิลลิเมตร ยาว 800 มิลลิเมตร มีแรงบิดมากระท าที่ปลายเพลาแต่ละข้าง 22 กิโลนิวตัน-เมตร โดยให้ค่า </a:t>
            </a:r>
            <a:r>
              <a:rPr lang="en-US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G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ของทองแดงเท่ากับ 45 จิกะนิวตันต่อตารางเมตร และค่า </a:t>
            </a:r>
            <a:r>
              <a:rPr lang="en-US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G 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ของเหล็กเท่ากับ 85 จิกะนิวตันต่อตารางเมตร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0AE326-06E7-4F7F-855A-E6D5483D6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386" y="3173594"/>
            <a:ext cx="6727613" cy="365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85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546212" y="365551"/>
            <a:ext cx="10734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เพลาสองเพลามีแกนร่วมกัน แต่มีขนาดไม่เท่ากัน</a:t>
            </a:r>
            <a:endParaRPr lang="en-US" sz="48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23DE3-6D4C-4001-8EA8-F3C2E64EE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4"/>
            <a:ext cx="1432687" cy="1432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8593A-1C6B-42DA-931E-56F57F6B0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27" y="5220900"/>
            <a:ext cx="1659739" cy="1659739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id="{77F9671D-7138-402A-A60A-0CD863DF4B4A}"/>
              </a:ext>
            </a:extLst>
          </p:cNvPr>
          <p:cNvSpPr txBox="1"/>
          <p:nvPr/>
        </p:nvSpPr>
        <p:spPr>
          <a:xfrm>
            <a:off x="152400" y="1612215"/>
            <a:ext cx="11887200" cy="12833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ct val="107000"/>
              </a:lnSpc>
            </a:pPr>
            <a:r>
              <a:rPr lang="th-TH" sz="24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ตัวอย่างที่3.11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จงหาขนาดเส้นผ่านศูนย์กลางของเพลาแต่ละท่อนซึ่งต่อกัน (ดังรูป) เพลาท่อน </a:t>
            </a:r>
            <a:r>
              <a:rPr lang="en-US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A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ทำด้วยทองเหลือง รับแรงบิดเท่ากับ 12 กิโลนิวตัน-เมตร ความเค้นเฉือนห้ามเกิน 65 นิวตันต่อตารางมิลลิเมตร และเพลาท่อน </a:t>
            </a:r>
            <a:r>
              <a:rPr lang="en-US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B 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ทำด้วยเหล็กรับแรงบิดเท่ากับ 8 กิโลนิวตัน-เมตร ความเค้นเฉือนที่เกิดขึ้นห้ามเกิน 95 นิตันต่อตารางมิลลิเมตร</a:t>
            </a:r>
          </a:p>
          <a:p>
            <a:pPr algn="thaiDist">
              <a:lnSpc>
                <a:spcPct val="107000"/>
              </a:lnSpc>
            </a:pPr>
            <a:endParaRPr lang="th-TH" sz="2400" dirty="0"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B27197-391C-4304-BB7C-8667A6423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441" y="2673965"/>
            <a:ext cx="2598768" cy="11589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776D32-4D6B-4A33-A9A4-DFD1DAAC5C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99" y="3270669"/>
            <a:ext cx="7786636" cy="27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0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546212" y="365551"/>
            <a:ext cx="10734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เพลาสองเพลามีแกนร่วมกัน แต่มีขนาดไม่เท่ากัน</a:t>
            </a:r>
            <a:endParaRPr lang="en-US" sz="48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23DE3-6D4C-4001-8EA8-F3C2E64EE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4"/>
            <a:ext cx="1432687" cy="1432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8593A-1C6B-42DA-931E-56F57F6B0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27" y="5220900"/>
            <a:ext cx="1659739" cy="1659739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id="{77F9671D-7138-402A-A60A-0CD863DF4B4A}"/>
              </a:ext>
            </a:extLst>
          </p:cNvPr>
          <p:cNvSpPr txBox="1"/>
          <p:nvPr/>
        </p:nvSpPr>
        <p:spPr>
          <a:xfrm>
            <a:off x="152400" y="1612215"/>
            <a:ext cx="11887200" cy="12833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ct val="107000"/>
              </a:lnSpc>
            </a:pPr>
            <a:r>
              <a:rPr lang="th-TH" sz="24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ตัวอย่างที่3.11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จงหาขนาดเส้นผ่านศูนย์กลางของเพลาแต่ละท่อนซึ่งต่อกัน (ดังรูป) เพลาท่อน </a:t>
            </a:r>
            <a:r>
              <a:rPr lang="en-US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A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ทำด้วยทองเหลือง รับแรงบิดเท่ากับ 12 กิโลนิวตัน-เมตร ความเค้นเฉือนห้ามเกิน 65 นิวตันต่อตารางมิลลิเมตร และเพลาท่อน </a:t>
            </a:r>
            <a:r>
              <a:rPr lang="en-US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B 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ทำด้วยเหล็กรับแรงบิดเท่ากับ 8 กิโลนิวตัน-เมตร ความเค้นเฉือนที่เกิดขึ้นห้ามเกิน 95 นิตันต่อตารางมิลลิเมตร</a:t>
            </a:r>
          </a:p>
          <a:p>
            <a:pPr algn="thaiDist">
              <a:lnSpc>
                <a:spcPct val="107000"/>
              </a:lnSpc>
            </a:pPr>
            <a:endParaRPr lang="th-TH" sz="2400" dirty="0"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B27197-391C-4304-BB7C-8667A6423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4" y="2785608"/>
            <a:ext cx="2598768" cy="11589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7C91C8-7AB9-4BF1-B9CF-9108BAFE7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56" y="3288206"/>
            <a:ext cx="8590799" cy="28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10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546212" y="71739"/>
            <a:ext cx="107344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การต่อเพลาโดยใช้ประกันหน้าแปลน </a:t>
            </a:r>
          </a:p>
          <a:p>
            <a:r>
              <a:rPr lang="th-TH" sz="48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(</a:t>
            </a:r>
            <a:r>
              <a:rPr lang="en-US" sz="48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Shaft Couplings)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23DE3-6D4C-4001-8EA8-F3C2E64EE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4"/>
            <a:ext cx="1432687" cy="1432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8593A-1C6B-42DA-931E-56F57F6B0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27" y="5220900"/>
            <a:ext cx="1659739" cy="16597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476A2C-2791-46B6-94DF-19E918DC2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72" y="1875367"/>
            <a:ext cx="2621280" cy="2057400"/>
          </a:xfrm>
          <a:prstGeom prst="rect">
            <a:avLst/>
          </a:prstGeom>
        </p:spPr>
      </p:pic>
      <p:sp>
        <p:nvSpPr>
          <p:cNvPr id="10" name="Text Box 1">
            <a:extLst>
              <a:ext uri="{FF2B5EF4-FFF2-40B4-BE49-F238E27FC236}">
                <a16:creationId xmlns:a16="http://schemas.microsoft.com/office/drawing/2014/main" id="{7A9052E6-FB48-4159-884D-A7BA5F626D58}"/>
              </a:ext>
            </a:extLst>
          </p:cNvPr>
          <p:cNvSpPr txBox="1"/>
          <p:nvPr/>
        </p:nvSpPr>
        <p:spPr>
          <a:xfrm>
            <a:off x="3092424" y="1875367"/>
            <a:ext cx="8235976" cy="180367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ct val="107000"/>
              </a:lnSpc>
            </a:pP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	สำหรับเพลาที่ต่อกันโดยใช้สลักเกลียวต่อจำนวน 2 แถว ดังรูป 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    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ให้สลักเกลียวที่ยึดวงนอกและวงในเป็นจำนวน 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n</a:t>
            </a:r>
            <a:r>
              <a:rPr lang="en-US" sz="2800" baseline="-25000" dirty="0">
                <a:effectLst/>
                <a:latin typeface="supermarket" panose="02000000000000000000" pitchFamily="2" charset="0"/>
                <a:ea typeface="Times New Roman" panose="02020603050405020304" pitchFamily="18" charset="0"/>
                <a:cs typeface="supermarket" panose="02000000000000000000" pitchFamily="2" charset="0"/>
              </a:rPr>
              <a:t>1 ,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n</a:t>
            </a:r>
            <a:r>
              <a:rPr lang="en-US" sz="2800" baseline="-25000" dirty="0">
                <a:effectLst/>
                <a:latin typeface="supermarket" panose="02000000000000000000" pitchFamily="2" charset="0"/>
                <a:ea typeface="Times New Roman" panose="02020603050405020304" pitchFamily="18" charset="0"/>
                <a:cs typeface="supermarket" panose="02000000000000000000" pitchFamily="2" charset="0"/>
              </a:rPr>
              <a:t>2 </a:t>
            </a:r>
            <a:r>
              <a:rPr lang="th-TH" sz="2800" dirty="0">
                <a:latin typeface="supermarket" panose="02000000000000000000" pitchFamily="2" charset="0"/>
                <a:cs typeface="supermarket" panose="02000000000000000000" pitchFamily="2" charset="0"/>
              </a:rPr>
              <a:t>และมีระยะห่างจากจุดศูนย์กลางของเพลาเป็นระยะ</a:t>
            </a:r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 r</a:t>
            </a:r>
            <a:r>
              <a:rPr lang="en-US" sz="2800" baseline="-25000" dirty="0">
                <a:effectLst/>
                <a:latin typeface="supermarket" panose="02000000000000000000" pitchFamily="2" charset="0"/>
                <a:ea typeface="Times New Roman" panose="02020603050405020304" pitchFamily="18" charset="0"/>
                <a:cs typeface="supermarket" panose="02000000000000000000" pitchFamily="2" charset="0"/>
              </a:rPr>
              <a:t>1 ,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r</a:t>
            </a:r>
            <a:r>
              <a:rPr lang="en-US" sz="2800" baseline="-25000" dirty="0">
                <a:effectLst/>
                <a:latin typeface="supermarket" panose="02000000000000000000" pitchFamily="2" charset="0"/>
                <a:ea typeface="Times New Roman" panose="02020603050405020304" pitchFamily="18" charset="0"/>
                <a:cs typeface="supermarket" panose="02000000000000000000" pitchFamily="2" charset="0"/>
              </a:rPr>
              <a:t>2 </a:t>
            </a:r>
            <a:endParaRPr lang="th-TH" sz="2800" dirty="0"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74EEC5-EF1D-426E-BB73-743D77C74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33" y="3553330"/>
            <a:ext cx="6100040" cy="5181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5790D2-0F5C-41D8-98E9-66CF47009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385" y="4150780"/>
            <a:ext cx="8810054" cy="259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79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546212" y="365551"/>
            <a:ext cx="10734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เพลาสองเพลามีแกนร่วมกัน แต่มีขนาดไม่เท่ากัน</a:t>
            </a:r>
            <a:endParaRPr lang="en-US" sz="48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23DE3-6D4C-4001-8EA8-F3C2E64EE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4"/>
            <a:ext cx="1432687" cy="1432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8593A-1C6B-42DA-931E-56F57F6B0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27" y="5220900"/>
            <a:ext cx="1659739" cy="1659739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id="{77F9671D-7138-402A-A60A-0CD863DF4B4A}"/>
              </a:ext>
            </a:extLst>
          </p:cNvPr>
          <p:cNvSpPr txBox="1"/>
          <p:nvPr/>
        </p:nvSpPr>
        <p:spPr>
          <a:xfrm>
            <a:off x="152400" y="1612215"/>
            <a:ext cx="11887200" cy="12833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ct val="107000"/>
              </a:lnSpc>
            </a:pPr>
            <a:r>
              <a:rPr lang="th-TH" sz="24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ตัวอย่างที่3.11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จงหาขนาดเส้นผ่านศูนย์กลางของเพลาแต่ละท่อนซึ่งต่อกัน (ดังรูป) เพลาท่อน </a:t>
            </a:r>
            <a:r>
              <a:rPr lang="en-US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A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ทำด้วยทองเหลือง รับแรงบิดเท่ากับ 12 กิโลนิวตัน-เมตร ความเค้นเฉือนห้ามเกิน 65 นิวตันต่อตารางมิลลิเมตร และเพลาท่อน </a:t>
            </a:r>
            <a:r>
              <a:rPr lang="en-US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B 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ทำด้วยเหล็กรับแรงบิดเท่ากับ 8 กิโลนิวตัน-เมตร ความเค้นเฉือนที่เกิดขึ้นห้ามเกิน 95 นิตันต่อตารางมิลลิเมตร</a:t>
            </a:r>
          </a:p>
          <a:p>
            <a:pPr algn="thaiDist">
              <a:lnSpc>
                <a:spcPct val="107000"/>
              </a:lnSpc>
            </a:pPr>
            <a:endParaRPr lang="th-TH" sz="2400" dirty="0"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B27197-391C-4304-BB7C-8667A6423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4" y="2785608"/>
            <a:ext cx="2598768" cy="11589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79B488-6B5C-4F53-8240-C03F86796B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633" y="3044292"/>
            <a:ext cx="8412894" cy="276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16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546212" y="365551"/>
            <a:ext cx="10734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เพลาสองเพลามีแกนร่วมกัน แต่มีขนาดไม่เท่ากัน</a:t>
            </a:r>
            <a:endParaRPr lang="en-US" sz="48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23DE3-6D4C-4001-8EA8-F3C2E64EE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4"/>
            <a:ext cx="1432687" cy="1432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8593A-1C6B-42DA-931E-56F57F6B0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27" y="5220900"/>
            <a:ext cx="1659739" cy="1659739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id="{77F9671D-7138-402A-A60A-0CD863DF4B4A}"/>
              </a:ext>
            </a:extLst>
          </p:cNvPr>
          <p:cNvSpPr txBox="1"/>
          <p:nvPr/>
        </p:nvSpPr>
        <p:spPr>
          <a:xfrm>
            <a:off x="152400" y="1612215"/>
            <a:ext cx="11887200" cy="165973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ct val="107000"/>
              </a:lnSpc>
            </a:pPr>
            <a:r>
              <a:rPr lang="th-TH" sz="24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ตัวอย่างที่3.12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จงหาแรงบิดทั้งหมดในเพลาและความเค้นเฉือนสูงสุดในเพลาแต่ละท่อน เมื่อเพลาเหล็กตันขนาดเส้นผ่านศูนย์กลาง 40 มิลลิเมตรสวมอยู่ในเพลาทองเหลืองกลวงขนาดเส้นผ่านศูนย์กลางภายนอกเท่ากับ 60 มิลลิเมตร และขนาดเส้นผ่านศูนย์กลางภายใน 40 มิลลิเมตร โดยเพลาทั้งสองยาว 550 มิลลิเมตร และเพลาบิดไป 2.5 องศา เมื่อมีแรงบิดมากระทำให้ค่า </a:t>
            </a:r>
            <a:r>
              <a:rPr lang="en-US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G 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ของทองเหลืองเท่ากับ 45 จิกะนิวตันต่อตารางเมตรและค่า </a:t>
            </a:r>
            <a:r>
              <a:rPr lang="en-US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G 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ของเหล็กเท่ากับ 85 จิกะนิวตันต่อตารางเมตร</a:t>
            </a:r>
          </a:p>
          <a:p>
            <a:pPr algn="thaiDist">
              <a:lnSpc>
                <a:spcPct val="107000"/>
              </a:lnSpc>
            </a:pPr>
            <a:endParaRPr lang="th-TH" sz="2400" dirty="0"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9639E-B79A-4B38-8C6F-D2A5E3A73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24" y="3271954"/>
            <a:ext cx="7360472" cy="34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60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546212" y="365551"/>
            <a:ext cx="10734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เพลาสองเพลามีแกนร่วมกัน แต่มีขนาดไม่เท่ากัน</a:t>
            </a:r>
            <a:endParaRPr lang="en-US" sz="48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23DE3-6D4C-4001-8EA8-F3C2E64EE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4"/>
            <a:ext cx="1432687" cy="1432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8593A-1C6B-42DA-931E-56F57F6B0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27" y="5220900"/>
            <a:ext cx="1659739" cy="1659739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id="{77F9671D-7138-402A-A60A-0CD863DF4B4A}"/>
              </a:ext>
            </a:extLst>
          </p:cNvPr>
          <p:cNvSpPr txBox="1"/>
          <p:nvPr/>
        </p:nvSpPr>
        <p:spPr>
          <a:xfrm>
            <a:off x="152400" y="1612215"/>
            <a:ext cx="11887200" cy="165973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ct val="107000"/>
              </a:lnSpc>
            </a:pPr>
            <a:r>
              <a:rPr lang="th-TH" sz="24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ตัวอย่างที่3.12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จงหาแรงบิดทั้งหมดในเพลาและความเค้นเฉือนสูงสุดในเพลาแต่ละท่อน เมื่อเพลาเหล็กตันขนาดเส้นผ่านศูนย์กลาง 40 มิลลิเมตรสวมอยู่ในเพลาทองเหลืองกลวงขนาดเส้นผ่านศูนย์กลางภายนอกเท่ากับ 60 มิลลิเมตร และขนาดเส้นผ่านศูนย์กลางภายใน 40 มิลลิเมตร โดยเพลาทั้งสองยาว 550 มิลลิเมตร และเพลาบิดไป 2.5 องศา เมื่อมีแรงบิดมากระทำให้ค่า </a:t>
            </a:r>
            <a:r>
              <a:rPr lang="en-US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G 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ของทองเหลืองเท่ากับ 45 จิกะนิวตันต่อตารางเมตรและค่า </a:t>
            </a:r>
            <a:r>
              <a:rPr lang="en-US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G 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ของเหล็กเท่ากับ 85 จิกะนิวตันต่อตารางเมตร</a:t>
            </a:r>
          </a:p>
          <a:p>
            <a:pPr algn="thaiDist">
              <a:lnSpc>
                <a:spcPct val="107000"/>
              </a:lnSpc>
            </a:pPr>
            <a:endParaRPr lang="th-TH" sz="2400" dirty="0"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3607A-D935-4CC9-91F3-8066EE559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80" y="3429000"/>
            <a:ext cx="6571989" cy="307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68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546212" y="365551"/>
            <a:ext cx="10734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เพลาสองเพลามีแกนร่วมกัน แต่มีขนาดไม่เท่ากัน</a:t>
            </a:r>
            <a:endParaRPr lang="en-US" sz="48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23DE3-6D4C-4001-8EA8-F3C2E64EE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4"/>
            <a:ext cx="1432687" cy="1432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8593A-1C6B-42DA-931E-56F57F6B0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27" y="5220900"/>
            <a:ext cx="1659739" cy="1659739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id="{77F9671D-7138-402A-A60A-0CD863DF4B4A}"/>
              </a:ext>
            </a:extLst>
          </p:cNvPr>
          <p:cNvSpPr txBox="1"/>
          <p:nvPr/>
        </p:nvSpPr>
        <p:spPr>
          <a:xfrm>
            <a:off x="152400" y="1612215"/>
            <a:ext cx="11887200" cy="165973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ct val="107000"/>
              </a:lnSpc>
            </a:pPr>
            <a:r>
              <a:rPr lang="th-TH" sz="24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ตัวอย่างที่3.12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จงหาแรงบิดทั้งหมดในเพลาและความเค้นเฉือนสูงสุดในเพลาแต่ละท่อน เมื่อเพลาเหล็กตันขนาดเส้นผ่านศูนย์กลาง 40 มิลลิเมตรสวมอยู่ในเพลาทองเหลืองกลวงขนาดเส้นผ่านศูนย์กลางภายนอกเท่ากับ 60 มิลลิเมตร และขนาดเส้นผ่านศูนย์กลางภายใน 40 มิลลิเมตร โดยเพลาทั้งสองยาว 550 มิลลิเมตร และเพลาบิดไป 2.5 องศา เมื่อมีแรงบิดมากระทำให้ค่า </a:t>
            </a:r>
            <a:r>
              <a:rPr lang="en-US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G 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ของทองเหลืองเท่ากับ 45 จิกะนิวตันต่อตารางเมตรและค่า </a:t>
            </a:r>
            <a:r>
              <a:rPr lang="en-US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G 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ของเหล็กเท่ากับ 85 จิกะนิวตันต่อตารางเมตร</a:t>
            </a:r>
          </a:p>
          <a:p>
            <a:pPr algn="thaiDist">
              <a:lnSpc>
                <a:spcPct val="107000"/>
              </a:lnSpc>
            </a:pPr>
            <a:endParaRPr lang="th-TH" sz="2400" dirty="0"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6A0CD2-4B79-4F98-BA72-EB5EBA541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17" y="3586047"/>
            <a:ext cx="8909418" cy="250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15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546212" y="365551"/>
            <a:ext cx="10734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เพลาสองเพลามีแกนร่วมกัน แต่มีขนาดไม่เท่ากัน</a:t>
            </a:r>
            <a:endParaRPr lang="en-US" sz="48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23DE3-6D4C-4001-8EA8-F3C2E64EE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4"/>
            <a:ext cx="1432687" cy="1432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8593A-1C6B-42DA-931E-56F57F6B0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27" y="5220900"/>
            <a:ext cx="1659739" cy="1659739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id="{77F9671D-7138-402A-A60A-0CD863DF4B4A}"/>
              </a:ext>
            </a:extLst>
          </p:cNvPr>
          <p:cNvSpPr txBox="1"/>
          <p:nvPr/>
        </p:nvSpPr>
        <p:spPr>
          <a:xfrm>
            <a:off x="152400" y="1612215"/>
            <a:ext cx="11887200" cy="165973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ct val="107000"/>
              </a:lnSpc>
            </a:pPr>
            <a:r>
              <a:rPr lang="th-TH" sz="24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ตัวอย่างที่3.12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จงหาแรงบิดทั้งหมดในเพลาและความเค้นเฉือนสูงสุดในเพลาแต่ละท่อน เมื่อเพลาเหล็กตันขนาดเส้นผ่านศูนย์กลาง 40 มิลลิเมตรสวมอยู่ในเพลาทองเหลืองกลวงขนาดเส้นผ่านศูนย์กลางภายนอกเท่ากับ 60 มิลลิเมตร และขนาดเส้นผ่านศูนย์กลางภายใน 40 มิลลิเมตร โดยเพลาทั้งสองยาว 550 มิลลิเมตร และเพลาบิดไป 2.5 องศา เมื่อมีแรงบิดมากระทำให้ค่า </a:t>
            </a:r>
            <a:r>
              <a:rPr lang="en-US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G 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ของทองเหลืองเท่ากับ 45 จิกะนิวตันต่อตารางเมตรและค่า </a:t>
            </a:r>
            <a:r>
              <a:rPr lang="en-US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G 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ของเหล็กเท่ากับ 85 จิกะนิวตันต่อตารางเมตร</a:t>
            </a:r>
          </a:p>
          <a:p>
            <a:pPr algn="thaiDist">
              <a:lnSpc>
                <a:spcPct val="107000"/>
              </a:lnSpc>
            </a:pPr>
            <a:endParaRPr lang="th-TH" sz="2400" dirty="0"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374FCB-D0E3-49F2-85B0-4FCE9FDC9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22" y="3586047"/>
            <a:ext cx="8757617" cy="226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97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546212" y="365551"/>
            <a:ext cx="10734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เพลาสองเพลามีแกนร่วมกัน แต่มีขนาดไม่เท่ากัน</a:t>
            </a:r>
            <a:endParaRPr lang="en-US" sz="48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23DE3-6D4C-4001-8EA8-F3C2E64EE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4"/>
            <a:ext cx="1432687" cy="1432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8593A-1C6B-42DA-931E-56F57F6B0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27" y="5220900"/>
            <a:ext cx="1659739" cy="1659739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id="{77F9671D-7138-402A-A60A-0CD863DF4B4A}"/>
              </a:ext>
            </a:extLst>
          </p:cNvPr>
          <p:cNvSpPr txBox="1"/>
          <p:nvPr/>
        </p:nvSpPr>
        <p:spPr>
          <a:xfrm>
            <a:off x="152400" y="1612215"/>
            <a:ext cx="11887200" cy="165973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ct val="107000"/>
              </a:lnSpc>
            </a:pPr>
            <a:r>
              <a:rPr lang="th-TH" sz="24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ตัวอย่างที่3.12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จงหาแรงบิดทั้งหมดในเพลาและความเค้นเฉือนสูงสุดในเพลาแต่ละท่อน เมื่อเพลาเหล็กตันขนาดเส้นผ่านศูนย์กลาง 40 มิลลิเมตรสวมอยู่ในเพลาทองเหลืองกลวงขนาดเส้นผ่านศูนย์กลางภายนอกเท่ากับ 60 มิลลิเมตร และขนาดเส้นผ่านศูนย์กลางภายใน 40 มิลลิเมตร โดยเพลาทั้งสองยาว 550 มิลลิเมตร และเพลาบิดไป 2.5 องศา เมื่อมีแรงบิดมากระทำให้ค่า </a:t>
            </a:r>
            <a:r>
              <a:rPr lang="en-US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G 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ของทองเหลืองเท่ากับ 45 จิกะนิวตันต่อตารางเมตรและค่า </a:t>
            </a:r>
            <a:r>
              <a:rPr lang="en-US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G 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ของเหล็กเท่ากับ 85 จิกะนิวตันต่อตารางเมตร</a:t>
            </a:r>
          </a:p>
          <a:p>
            <a:pPr algn="thaiDist">
              <a:lnSpc>
                <a:spcPct val="107000"/>
              </a:lnSpc>
            </a:pPr>
            <a:endParaRPr lang="th-TH" sz="2400" dirty="0"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A7111-0729-49F2-BFAA-6A6B52E10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322" y="3586047"/>
            <a:ext cx="8839195" cy="250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71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546212" y="365551"/>
            <a:ext cx="10734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เพลาที่มีขนาดเส้นผ่านศูนย์กลางไม่เท่ากัน</a:t>
            </a:r>
            <a:endParaRPr lang="en-US" sz="48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23DE3-6D4C-4001-8EA8-F3C2E64EE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4"/>
            <a:ext cx="1432687" cy="1432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8593A-1C6B-42DA-931E-56F57F6B0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27" y="5220900"/>
            <a:ext cx="1659739" cy="1659739"/>
          </a:xfrm>
          <a:prstGeom prst="rect">
            <a:avLst/>
          </a:prstGeom>
        </p:spPr>
      </p:pic>
      <p:sp>
        <p:nvSpPr>
          <p:cNvPr id="10" name="Text Box 1">
            <a:extLst>
              <a:ext uri="{FF2B5EF4-FFF2-40B4-BE49-F238E27FC236}">
                <a16:creationId xmlns:a16="http://schemas.microsoft.com/office/drawing/2014/main" id="{7A9052E6-FB48-4159-884D-A7BA5F626D58}"/>
              </a:ext>
            </a:extLst>
          </p:cNvPr>
          <p:cNvSpPr txBox="1"/>
          <p:nvPr/>
        </p:nvSpPr>
        <p:spPr>
          <a:xfrm>
            <a:off x="450824" y="1587828"/>
            <a:ext cx="11182376" cy="144323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ct val="107000"/>
              </a:lnSpc>
            </a:pP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	เพลาที่มีขนาดเส้นผ่านศูนย์กลางไม่เท่ากันหรือเพลาที่ทำจากวัสดุต่างชนิดกันนำมาใช้ใน</a:t>
            </a:r>
          </a:p>
          <a:p>
            <a:pPr algn="thaiDist">
              <a:lnSpc>
                <a:spcPct val="107000"/>
              </a:lnSpc>
            </a:pP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การทำงานอันเดียวกัน สามารถหาแรงบิดและมุมบิดโดยพิจารณาเป็น 2 แบบ คือ</a:t>
            </a:r>
          </a:p>
          <a:p>
            <a:pPr algn="thaiDist">
              <a:lnSpc>
                <a:spcPct val="107000"/>
              </a:lnSpc>
            </a:pP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	1. ปลายของเพลาอยู่ใ</a:t>
            </a:r>
            <a:r>
              <a:rPr lang="th-TH" sz="2800" dirty="0" err="1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ูน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แบ</a:t>
            </a:r>
            <a:r>
              <a:rPr lang="th-TH" sz="2800" dirty="0" err="1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ริ่ง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หรือปลายของเพลาทั้งสองข้างอิสระ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8B7DD0-2A2C-4408-8DB4-A904AAE39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246" y="3407340"/>
            <a:ext cx="5699036" cy="21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40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546212" y="365551"/>
            <a:ext cx="10734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เพลาที่มีขนาดเส้นผ่านศูนย์กลางไม่เท่ากัน</a:t>
            </a:r>
            <a:endParaRPr lang="en-US" sz="48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23DE3-6D4C-4001-8EA8-F3C2E64EE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4"/>
            <a:ext cx="1432687" cy="1432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8593A-1C6B-42DA-931E-56F57F6B0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27" y="5220900"/>
            <a:ext cx="1659739" cy="1659739"/>
          </a:xfrm>
          <a:prstGeom prst="rect">
            <a:avLst/>
          </a:prstGeom>
        </p:spPr>
      </p:pic>
      <p:sp>
        <p:nvSpPr>
          <p:cNvPr id="10" name="Text Box 1">
            <a:extLst>
              <a:ext uri="{FF2B5EF4-FFF2-40B4-BE49-F238E27FC236}">
                <a16:creationId xmlns:a16="http://schemas.microsoft.com/office/drawing/2014/main" id="{7A9052E6-FB48-4159-884D-A7BA5F626D58}"/>
              </a:ext>
            </a:extLst>
          </p:cNvPr>
          <p:cNvSpPr txBox="1"/>
          <p:nvPr/>
        </p:nvSpPr>
        <p:spPr>
          <a:xfrm>
            <a:off x="450824" y="1587828"/>
            <a:ext cx="11182376" cy="144323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ct val="107000"/>
              </a:lnSpc>
            </a:pP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	เนื่องจากเพลาอยู่ในแบ</a:t>
            </a:r>
            <a:r>
              <a:rPr lang="th-TH" sz="2800" dirty="0" err="1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ริ่ง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หรือปลายของเพลาทั้งสองข้างอิสระ แรงบิดรวมทั้งหมดมีค่าคงที่ตลอดเมื่อแรงบิดเท่ากันมุมบิดจะไม่เท่ากันเพราะขนาดของเพลาต่างกัน นั่นคือ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5590C1-94F1-4C20-B4DA-85E28AA36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393" y="3031067"/>
            <a:ext cx="7152959" cy="18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6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546212" y="365551"/>
            <a:ext cx="10734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เพลาที่มีขนาดเส้นผ่านศูนย์กลางไม่เท่ากัน</a:t>
            </a:r>
            <a:endParaRPr lang="en-US" sz="48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23DE3-6D4C-4001-8EA8-F3C2E64EE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4"/>
            <a:ext cx="1432687" cy="1432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8593A-1C6B-42DA-931E-56F57F6B0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27" y="5220900"/>
            <a:ext cx="1659739" cy="1659739"/>
          </a:xfrm>
          <a:prstGeom prst="rect">
            <a:avLst/>
          </a:prstGeom>
        </p:spPr>
      </p:pic>
      <p:sp>
        <p:nvSpPr>
          <p:cNvPr id="10" name="Text Box 1">
            <a:extLst>
              <a:ext uri="{FF2B5EF4-FFF2-40B4-BE49-F238E27FC236}">
                <a16:creationId xmlns:a16="http://schemas.microsoft.com/office/drawing/2014/main" id="{7A9052E6-FB48-4159-884D-A7BA5F626D58}"/>
              </a:ext>
            </a:extLst>
          </p:cNvPr>
          <p:cNvSpPr txBox="1"/>
          <p:nvPr/>
        </p:nvSpPr>
        <p:spPr>
          <a:xfrm>
            <a:off x="450824" y="1587828"/>
            <a:ext cx="11182376" cy="57963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ct val="107000"/>
              </a:lnSpc>
            </a:pP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	2. ปลายของเพลาทั้งสองข้างโดนยึดแน่น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7F1E871C-555B-4B9B-8134-D5645C4DFFD0}"/>
              </a:ext>
            </a:extLst>
          </p:cNvPr>
          <p:cNvSpPr txBox="1"/>
          <p:nvPr/>
        </p:nvSpPr>
        <p:spPr>
          <a:xfrm>
            <a:off x="1713637" y="4535016"/>
            <a:ext cx="10310937" cy="156210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ct val="107000"/>
              </a:lnSpc>
            </a:pP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	เนื่องจากปลายเพลาโดนยึดแน่นทั้งสองข้าง เพลาจะบิดไปเท่ากันตลอดความยาว    แต่แรงบิดของเพลาแต่ละท่อนจะไม่เท่ากัน เมื่อเพลาบิดเท่ากันตลอดความยาว ฉะนั้น มุมบิดของเพลาก็จะบิดเท่ากัน นั่นคือ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0BDBB6-0E53-406F-B418-D55612A19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386" y="2322984"/>
            <a:ext cx="4239284" cy="203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50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546212" y="365551"/>
            <a:ext cx="10734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เพลาที่มีขนาดเส้นผ่านศูนย์กลางไม่เท่ากัน</a:t>
            </a:r>
            <a:endParaRPr lang="en-US" sz="48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23DE3-6D4C-4001-8EA8-F3C2E64EE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4"/>
            <a:ext cx="1432687" cy="1432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8593A-1C6B-42DA-931E-56F57F6B0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27" y="5220900"/>
            <a:ext cx="1659739" cy="1659739"/>
          </a:xfrm>
          <a:prstGeom prst="rect">
            <a:avLst/>
          </a:prstGeom>
        </p:spPr>
      </p:pic>
      <p:sp>
        <p:nvSpPr>
          <p:cNvPr id="10" name="Text Box 1">
            <a:extLst>
              <a:ext uri="{FF2B5EF4-FFF2-40B4-BE49-F238E27FC236}">
                <a16:creationId xmlns:a16="http://schemas.microsoft.com/office/drawing/2014/main" id="{7A9052E6-FB48-4159-884D-A7BA5F626D58}"/>
              </a:ext>
            </a:extLst>
          </p:cNvPr>
          <p:cNvSpPr txBox="1"/>
          <p:nvPr/>
        </p:nvSpPr>
        <p:spPr>
          <a:xfrm>
            <a:off x="450824" y="1587828"/>
            <a:ext cx="11182376" cy="57963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ct val="107000"/>
              </a:lnSpc>
            </a:pP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	2. ปลายของเพลาทั้งสองข้างโดนยึดแน่น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0BDBB6-0E53-406F-B418-D55612A19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786" y="2243446"/>
            <a:ext cx="3780814" cy="1812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80F099-BAB2-42FF-B739-BE712DC0E5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63" y="4418001"/>
            <a:ext cx="5559170" cy="181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0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546212" y="365551"/>
            <a:ext cx="10734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เพลาสองเพลามีแกนร่วมกัน แต่มีขนาดไม่เท่ากัน</a:t>
            </a:r>
            <a:endParaRPr lang="en-US" sz="48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23DE3-6D4C-4001-8EA8-F3C2E64EE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4"/>
            <a:ext cx="1432687" cy="1432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8593A-1C6B-42DA-931E-56F57F6B0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27" y="5220900"/>
            <a:ext cx="1659739" cy="16597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8DA72-7EC0-4D45-A676-854AB346F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710" y="1600200"/>
            <a:ext cx="4293023" cy="1453209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id="{77F9671D-7138-402A-A60A-0CD863DF4B4A}"/>
              </a:ext>
            </a:extLst>
          </p:cNvPr>
          <p:cNvSpPr txBox="1"/>
          <p:nvPr/>
        </p:nvSpPr>
        <p:spPr>
          <a:xfrm>
            <a:off x="504812" y="3287818"/>
            <a:ext cx="11182376" cy="10619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ct val="107000"/>
              </a:lnSpc>
            </a:pP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	เนื่องจากปลายเพลาโดนยึดแน่นทั้งสองข้าง มุมบิดของเพลาทั้งสองจะเท่ากัน แต่แรงบิดของเพลาแต่ละท่อนจะไม่เท่ากัน นั่นคือ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71D1E7-DA23-41E0-A1AC-600D791CC7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96" y="4349773"/>
            <a:ext cx="6437659" cy="19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95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546212" y="365551"/>
            <a:ext cx="10734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เพลาสองเพลามีแกนร่วมกัน แต่มีขนาดไม่เท่ากัน</a:t>
            </a:r>
            <a:endParaRPr lang="en-US" sz="48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23DE3-6D4C-4001-8EA8-F3C2E64EE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4"/>
            <a:ext cx="1432687" cy="1432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8593A-1C6B-42DA-931E-56F57F6B0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27" y="5220900"/>
            <a:ext cx="1659739" cy="1659739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id="{77F9671D-7138-402A-A60A-0CD863DF4B4A}"/>
              </a:ext>
            </a:extLst>
          </p:cNvPr>
          <p:cNvSpPr txBox="1"/>
          <p:nvPr/>
        </p:nvSpPr>
        <p:spPr>
          <a:xfrm>
            <a:off x="152400" y="1612214"/>
            <a:ext cx="11887200" cy="10031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ct val="107000"/>
              </a:lnSpc>
            </a:pPr>
            <a:r>
              <a:rPr lang="th-TH" sz="24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ตัวอย่างที่3.7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จงหาค่าแรงบิดที่กระทำกับเพลาซึ่งถูกยึดต่อกันด้วยสลักเกลียวขนาดเส้นผ่านศูนย์กลาง 12 มิลลิเมตร จำนวน 6 ตัว ยึดห่างจากจุดกึ่งกลางของเพลาเป็นระยะ 80 มิลลิเมตร โดยให้ความเค้นเฉือนห้ามเกิน 75 นิวตันต่อตารางมิลลิเมตร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11C5E7-2A93-4874-A82D-1C339B60B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757" y="2478935"/>
            <a:ext cx="8292219" cy="427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00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546212" y="365551"/>
            <a:ext cx="10734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เพลาสองเพลามีแกนร่วมกัน แต่มีขนาดไม่เท่ากัน</a:t>
            </a:r>
            <a:endParaRPr lang="en-US" sz="48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23DE3-6D4C-4001-8EA8-F3C2E64EE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4"/>
            <a:ext cx="1432687" cy="1432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8593A-1C6B-42DA-931E-56F57F6B0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27" y="5220900"/>
            <a:ext cx="1659739" cy="1659739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id="{77F9671D-7138-402A-A60A-0CD863DF4B4A}"/>
              </a:ext>
            </a:extLst>
          </p:cNvPr>
          <p:cNvSpPr txBox="1"/>
          <p:nvPr/>
        </p:nvSpPr>
        <p:spPr>
          <a:xfrm>
            <a:off x="152400" y="1612214"/>
            <a:ext cx="11887200" cy="165973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ct val="107000"/>
              </a:lnSpc>
            </a:pPr>
            <a:r>
              <a:rPr lang="th-TH" sz="24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ตัวอย่างที่3.8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จงหากำลังที่ส่งได้ของเพลาซึ่งต่อกันด้วยสลักเกลียว ขนาดเส้นผ่านศูนย์กลาง 10มิลลิเมตร จำนวน 2 แถว โดยจำนวนสลักเกลียวแถวนอกสุดมีจำนวน 6 ตัว ยึดห่างจากจุดศูนย์กลางของเพลา 120 มิลลิเมตร และสลักเกลียวแถวในมีจำนวน 4 ตัว ยึดห่างจากจุดศูนย์กลางของเพลา 60 มิลลิเมตร เมื่อเพลาหมุนด้วยความเร็ว 150 รอบต่อนาที และให้ความเค้นเฉือนของสลักเกลียววงนอกมีค่าเท่ากับ 250 นิวตันต่อตารางมิลลิเมตร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382006-E94B-4FA8-B159-A6418BAF5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973" y="3322067"/>
            <a:ext cx="7598266" cy="330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57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2193</Words>
  <Application>Microsoft Office PowerPoint</Application>
  <PresentationFormat>Widescreen</PresentationFormat>
  <Paragraphs>55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supermarket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Raviwan</dc:creator>
  <cp:lastModifiedBy>Raviwan</cp:lastModifiedBy>
  <cp:revision>10</cp:revision>
  <dcterms:created xsi:type="dcterms:W3CDTF">2020-11-12T14:40:43Z</dcterms:created>
  <dcterms:modified xsi:type="dcterms:W3CDTF">2020-11-15T08:54:51Z</dcterms:modified>
</cp:coreProperties>
</file>