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75" r:id="rId13"/>
    <p:sldId id="280" r:id="rId14"/>
    <p:sldId id="276" r:id="rId15"/>
    <p:sldId id="277" r:id="rId16"/>
    <p:sldId id="278" r:id="rId17"/>
    <p:sldId id="279" r:id="rId18"/>
    <p:sldId id="274" r:id="rId19"/>
    <p:sldId id="273" r:id="rId20"/>
    <p:sldId id="268" r:id="rId21"/>
    <p:sldId id="269" r:id="rId22"/>
    <p:sldId id="270" r:id="rId23"/>
    <p:sldId id="271" r:id="rId24"/>
  </p:sldIdLst>
  <p:sldSz cx="9144000" cy="5143500" type="screen16x9"/>
  <p:notesSz cx="6858000" cy="9144000"/>
  <p:embeddedFontLst>
    <p:embeddedFont>
      <p:font typeface="Bai Jamjuree" panose="020B0604020202020204" charset="-34"/>
      <p:regular r:id="rId25"/>
      <p:bold r:id="rId26"/>
      <p:italic r:id="rId27"/>
      <p:boldItalic r:id="rId28"/>
    </p:embeddedFont>
    <p:embeddedFont>
      <p:font typeface="TH SarabunIT๙" panose="020B0500040200020003" pitchFamily="34" charset="-34"/>
      <p:regular r:id="rId29"/>
      <p:bold r:id="rId30"/>
      <p:italic r:id="rId31"/>
      <p:bold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" y="7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408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1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28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69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2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0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667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043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45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1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854F-3518-4685-9014-FB92B8BB2E6C}" type="datetimeFigureOut">
              <a:rPr lang="th-TH" smtClean="0"/>
              <a:t>02/07/67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C202-2738-432C-91AB-3336BC63B3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99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22135" r="39091" b="7319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663788" y="4443958"/>
            <a:ext cx="3996444" cy="14401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6667" r="22767" b="15781"/>
          <a:stretch/>
        </p:blipFill>
        <p:spPr bwMode="auto">
          <a:xfrm>
            <a:off x="874305" y="0"/>
            <a:ext cx="7298095" cy="444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67494"/>
            <a:ext cx="8136904" cy="4553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607026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BB4B44-F9B3-B921-B16F-F626663E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ใบงานที่ 1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BEAB5A-0C9E-41ED-C332-BB7DADE1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ให้นักศึกษาหาข้อมูลที่เกี่ยวข้องกับประเพณีวัฒนธรรมไทย </a:t>
            </a:r>
          </a:p>
          <a:p>
            <a:r>
              <a:rPr lang="th-TH" dirty="0"/>
              <a:t>สร้างเป็นใบความรู้ 1 ใบ โดยประเพณีวัฒนธรรมไทยนั้นห้ามซ้ำกัน</a:t>
            </a:r>
          </a:p>
          <a:p>
            <a:r>
              <a:rPr lang="th-TH" dirty="0"/>
              <a:t>กำหนดหัวข้อ ดังนี้</a:t>
            </a:r>
          </a:p>
          <a:p>
            <a:r>
              <a:rPr lang="th-TH" dirty="0"/>
              <a:t>1. รูปประเพณี</a:t>
            </a:r>
          </a:p>
          <a:p>
            <a:r>
              <a:rPr lang="th-TH" dirty="0"/>
              <a:t>2. ที่มาและความสำคัญ</a:t>
            </a:r>
          </a:p>
          <a:p>
            <a:r>
              <a:rPr lang="th-TH" dirty="0"/>
              <a:t>3. จังหวัดที่จัด</a:t>
            </a:r>
          </a:p>
          <a:p>
            <a:r>
              <a:rPr lang="th-TH" dirty="0"/>
              <a:t>4. ช่วงเวลาที่จัด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1746" r="33403" b="50595"/>
          <a:stretch/>
        </p:blipFill>
        <p:spPr bwMode="auto">
          <a:xfrm>
            <a:off x="755576" y="818008"/>
            <a:ext cx="5040560" cy="10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sp>
        <p:nvSpPr>
          <p:cNvPr id="4" name="Oval 3"/>
          <p:cNvSpPr/>
          <p:nvPr/>
        </p:nvSpPr>
        <p:spPr>
          <a:xfrm>
            <a:off x="6012160" y="1779662"/>
            <a:ext cx="2520280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1008" y="1770433"/>
            <a:ext cx="5347136" cy="3033565"/>
            <a:chOff x="376992" y="1770433"/>
            <a:chExt cx="5347136" cy="303356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0" t="18501" r="20226" b="20275"/>
            <a:stretch/>
          </p:blipFill>
          <p:spPr bwMode="auto">
            <a:xfrm>
              <a:off x="376992" y="1770433"/>
              <a:ext cx="5347136" cy="303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04048" y="451596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982203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C5B9D5-1C95-5727-C8A2-B9D889AA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ภาคอีสาน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018AB95-4B2D-8F0C-E82A-5F71FB38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>
            <a:noAutofit/>
          </a:bodyPr>
          <a:lstStyle/>
          <a:p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ภาคอีสานส่วนใหญ่ มักตั้งอยู่ตามที่ราบลุ่มริมแม่น้ำ หรือหนองบึงและนิยมสร้างด้านกว้างให้หันไปทางทิศตะวันออก และทิศตะวันตก และสร้างด้านยาวไปทางทิศเหนือและทิศใต้ โดยบ้านเรือนไทยภาคอีสานที่นิยมสร้างมีทั้งหมด 3 แบบ ได้แก่</a:t>
            </a:r>
            <a:endParaRPr lang="en-US" sz="2400" b="0" i="0" dirty="0">
              <a:solidFill>
                <a:srgbClr val="484848"/>
              </a:solidFill>
              <a:effectLst/>
              <a:highlight>
                <a:srgbClr val="FFFFFF"/>
              </a:highligh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fontAlgn="base"/>
            <a:r>
              <a:rPr lang="th-TH" sz="2400" b="1" i="0" dirty="0" err="1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เกย เป็น</a:t>
            </a:r>
            <a:r>
              <a:rPr lang="th-TH" sz="2400" b="1" i="0" dirty="0" err="1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เดี่ยว 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มีการออกแบบยื่นชายคาหลังคาด้านหนึ่งยาวออกไป คลุมพื้นที่ใช้สอยทั้งหมด เรียกว่า “เกย”</a:t>
            </a:r>
          </a:p>
          <a:p>
            <a:pPr algn="l" fontAlgn="base"/>
            <a:r>
              <a:rPr lang="th-TH" sz="2400" b="1" i="0" dirty="0" err="1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แฝด 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หลังคาทรงจั่วสองเรือนสร้างชิดกัน มีผนังครบทุกด้าน เป็น “</a:t>
            </a:r>
            <a:r>
              <a:rPr lang="th-TH" sz="2400" b="0" i="0" dirty="0" err="1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ใหญ่”</a:t>
            </a:r>
          </a:p>
          <a:p>
            <a:pPr algn="l" fontAlgn="base"/>
            <a:r>
              <a:rPr lang="th-TH" sz="2400" b="1" i="0" dirty="0" err="1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โข่ง 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มีลักษณะคล้าย</a:t>
            </a:r>
            <a:r>
              <a:rPr lang="th-TH" sz="2400" b="0" i="0" dirty="0" err="1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แฝด มีการแยกโครงสร้างออกจากกัน เพื่อให้เกิดเป็นช่องทางเดินตรงกลางเชื่อมต่อพื้นที่ หลังคาลาดชันน้อย</a:t>
            </a:r>
          </a:p>
          <a:p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285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เรือนไทยภาคตะวันออกเฉียงเหนือ - เฮือนเกย, เฮือนแฝด, เฮือนโข่ง ...">
            <a:extLst>
              <a:ext uri="{FF2B5EF4-FFF2-40B4-BE49-F238E27FC236}">
                <a16:creationId xmlns:a16="http://schemas.microsoft.com/office/drawing/2014/main" id="{821F9A64-87F1-0B86-8B44-9220FB5B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3572968" cy="18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86F9B9F-9F61-938E-DE94-7284E0E4A49F}"/>
              </a:ext>
            </a:extLst>
          </p:cNvPr>
          <p:cNvSpPr txBox="1"/>
          <p:nvPr/>
        </p:nvSpPr>
        <p:spPr>
          <a:xfrm>
            <a:off x="1484934" y="211996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แฝด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124" name="Picture 4" descr="แบบบ้านไม้ ยกพื้น ชีวิตพอเพียง ราคาถูก แบบที่ 08 | บ้านในฝัน, รูปแบบ ...">
            <a:extLst>
              <a:ext uri="{FF2B5EF4-FFF2-40B4-BE49-F238E27FC236}">
                <a16:creationId xmlns:a16="http://schemas.microsoft.com/office/drawing/2014/main" id="{98995DF0-A5B8-C236-8B2F-A25DA5A5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76" y="411510"/>
            <a:ext cx="3633214" cy="20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2B7F906-8313-4F99-321E-0473BDAA59B7}"/>
              </a:ext>
            </a:extLst>
          </p:cNvPr>
          <p:cNvSpPr txBox="1"/>
          <p:nvPr/>
        </p:nvSpPr>
        <p:spPr>
          <a:xfrm>
            <a:off x="6516216" y="2543897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เกย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126" name="Picture 6" descr="เรือนไทย ๔ ภาค และคติความเชื่อเรื่องการปลูกสร้างบ้าน">
            <a:extLst>
              <a:ext uri="{FF2B5EF4-FFF2-40B4-BE49-F238E27FC236}">
                <a16:creationId xmlns:a16="http://schemas.microsoft.com/office/drawing/2014/main" id="{4CCE46CF-BB4A-9C2A-2089-2CF4BBB3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54" y="2939394"/>
            <a:ext cx="2914452" cy="17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50C5D99-D5A9-6265-09B3-67AA208344FC}"/>
              </a:ext>
            </a:extLst>
          </p:cNvPr>
          <p:cNvSpPr txBox="1"/>
          <p:nvPr/>
        </p:nvSpPr>
        <p:spPr>
          <a:xfrm>
            <a:off x="5978097" y="3723878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เฮือน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โข่ง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357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9D6D3D-A1F4-3529-8FB7-80D0C6E7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ภาคกลาง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348DF1-F85D-455B-2814-DCFBC28C6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ภาคกลางส่วนใหญ่นิยมสร้างใกล้กับที่ราบลุ่มแม่น้ำเช่นเดียวกับบ้านภาคอีสาน แต่เนื่องจากภาคกลางมีอากาศร้อนอบอ้าว คนส่วนใหญ่จึงมักสร้างบ้านหลังคาสูง เพื่อถ่ายเทความร้อนออกจากตัวบ้าน และช่วยให้น้ำฝนไหลลงจากหลังคาได้เร็ว โดยบ้านเรือนไทยภาคกลางมักสร้างด้วยไม้ไผ่สลับไม้เนื้อแข็ง นิยมสร้าง 2 รูปแบบ ดังต่อไปนี้</a:t>
            </a:r>
          </a:p>
          <a:p>
            <a:pPr algn="l" fontAlgn="base"/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เรือนเดี่ยว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 ครอบครัวขนาดเล็กมีเรือนนอน แยกกับเรือนครัว และมีการเชื่อมด้วยชานเดียวกัน</a:t>
            </a:r>
          </a:p>
          <a:p>
            <a:pPr algn="l" fontAlgn="base"/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เรือนหมู่ 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เรือนหลายหลังเชื่อมต่อกัน เป็นเรือนของผู้มีฐานะมาก วัสดุก่อสร้างเป็นเรือนไม้เนื้อแข็ง ใต้ถุนสูง หลังคาจั่วทรงสูง อ่อนโค้ง</a:t>
            </a:r>
          </a:p>
          <a:p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578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บ้านเรือนไทยทั้ง 4 ภาคเหมือนหรือต่างกันอย่างไร - Rockyfordco">
            <a:extLst>
              <a:ext uri="{FF2B5EF4-FFF2-40B4-BE49-F238E27FC236}">
                <a16:creationId xmlns:a16="http://schemas.microsoft.com/office/drawing/2014/main" id="{F089E4A3-9124-9A58-AA77-94E80E0E3B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09"/>
            <a:ext cx="3816424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laysia Rumah Tradisional Terengganu 3D model | CGTrader">
            <a:extLst>
              <a:ext uri="{FF2B5EF4-FFF2-40B4-BE49-F238E27FC236}">
                <a16:creationId xmlns:a16="http://schemas.microsoft.com/office/drawing/2014/main" id="{97E5CE92-1B15-8857-A90B-04A6FC28B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02" y="1911697"/>
            <a:ext cx="3605386" cy="36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9EEB663-1134-E16A-0032-5EAB8248863D}"/>
              </a:ext>
            </a:extLst>
          </p:cNvPr>
          <p:cNvSpPr txBox="1"/>
          <p:nvPr/>
        </p:nvSpPr>
        <p:spPr>
          <a:xfrm>
            <a:off x="6678488" y="1275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เรือนเดี่ยว</a:t>
            </a:r>
            <a:r>
              <a:rPr lang="th-TH" sz="28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9500CDE-92C2-835D-9067-5927C2A6B2CB}"/>
              </a:ext>
            </a:extLst>
          </p:cNvPr>
          <p:cNvSpPr txBox="1"/>
          <p:nvPr/>
        </p:nvSpPr>
        <p:spPr>
          <a:xfrm>
            <a:off x="1331640" y="3574531"/>
            <a:ext cx="5626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เรือนหมู่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3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2EBAF0-4F78-88C1-5A3E-418909E7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ภาคใต้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DD800AE-A345-01E6-BE86-ADF50877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เนื่องจากภูมิประเทศทางภาคใต้นั้นแตกต่างจากภูมิภาคอื่น ๆ เป็นอย่างมาก เพราะมีฝนตกชุก</a:t>
            </a:r>
            <a:r>
              <a:rPr lang="th-TH" sz="2400" b="0" i="0" dirty="0" err="1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ตลอดทั้ง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ปี ผู้คนทางภาคใต้จึงมักสร้างบ้านที่มีหลังคาสูงเพื่อระบายน้ำฝนให้ไหลลงผ่านชาคาที่คลุมไปถึงบันได และนิยมใช้ไม้กระดาน ไม้ไผ่สาน หรือวัสดุที่หาได้ง่ายในท้องถิ่น นอกจากนี้ตามหลักวัฒนธรรม และความเชื่อของภาคใต้ การปลูกบ้านจึงมีทั้งหมด 2 แบบ คือ เรือนไทยมุสลิม และเรือนไทยพุทธ ดังนี้</a:t>
            </a:r>
            <a:endParaRPr lang="en-US" sz="2400" b="0" i="0" dirty="0">
              <a:solidFill>
                <a:srgbClr val="484848"/>
              </a:solidFill>
              <a:effectLst/>
              <a:highlight>
                <a:srgbClr val="FFFFFF"/>
              </a:highligh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fontAlgn="base"/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เรือนไทยพุทธภาคใต้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 ลักษณะเรือนไม้ใต้ถุนสูง มีหลังคาทรงปั้นหยา และจั่วภายในบ้านมีการกั้นห้องแบ่งเป็นสัดส่วน</a:t>
            </a:r>
          </a:p>
          <a:p>
            <a:pPr algn="l" fontAlgn="base"/>
            <a:r>
              <a:rPr lang="th-TH" sz="2400" b="1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เรือนไทยมุสลิมภาคใต้</a:t>
            </a:r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 เน้นใต้ถุนสูง มีหลังคา 3 แบบ ปั้นหยา มนิลา และ จั่ว ภายในสบาย มักจะเปิดโล่ง มีเฉพาะห้องที่สำคัญเป็นส่วนตัวเท่านั้น</a:t>
            </a:r>
          </a:p>
          <a:p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656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บ้านไทย รู้จักเอกลักษณ์ เรือนไทย 4 ภาค ภาคเหนือ ภาคกลาง อีสาน ใต้ ...">
            <a:extLst>
              <a:ext uri="{FF2B5EF4-FFF2-40B4-BE49-F238E27FC236}">
                <a16:creationId xmlns:a16="http://schemas.microsoft.com/office/drawing/2014/main" id="{748E1CBA-3F80-A184-46F7-7A164096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325"/>
            <a:ext cx="5832647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9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CD1264-2B45-BA91-4297-AF8F49EA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857250"/>
          </a:xfrm>
        </p:spPr>
        <p:txBody>
          <a:bodyPr/>
          <a:lstStyle/>
          <a:p>
            <a:r>
              <a:rPr lang="th-TH" dirty="0"/>
              <a:t>เรือนกาแล ภาคเหนือ</a:t>
            </a:r>
            <a:endParaRPr lang="en-US" dirty="0"/>
          </a:p>
        </p:txBody>
      </p:sp>
      <p:pic>
        <p:nvPicPr>
          <p:cNvPr id="2050" name="Picture 2" descr="ประตูไม้สัก กาแล กาแลฉลุ ฉลุกาแล ไม้กาแล กาแลไม้ ไม้กาแลฉลุ กาแลฉลุลาย ...">
            <a:extLst>
              <a:ext uri="{FF2B5EF4-FFF2-40B4-BE49-F238E27FC236}">
                <a16:creationId xmlns:a16="http://schemas.microsoft.com/office/drawing/2014/main" id="{ED4766E4-A862-BCDA-AC1F-24453125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75606"/>
            <a:ext cx="2656735" cy="22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B6C3B0A-F1FE-D083-7563-B5FC0574E603}"/>
              </a:ext>
            </a:extLst>
          </p:cNvPr>
          <p:cNvSpPr txBox="1"/>
          <p:nvPr/>
        </p:nvSpPr>
        <p:spPr>
          <a:xfrm>
            <a:off x="196590" y="1048256"/>
            <a:ext cx="60304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0" i="0" dirty="0">
                <a:solidFill>
                  <a:srgbClr val="484848"/>
                </a:solidFill>
                <a:effectLst/>
                <a:highlight>
                  <a:srgbClr val="FFFFFF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พื้นที่ภาคเหนือนั้นมีอากาศที่หนาวเย็นกว่าภาคอื่นๆ บ้านเรือนไทยทางเหนือจึงนิยมสร้างเป็นเรือนแฝด และมีหลังคาเตี้ยกว่าเรือนไทยภาคอื่นๆ รวมถึงสัดส่วนของตัวบ้านก็เตี้ยกว่าด้วยเช่นกัน มักนิยมสร้างบ้านเรือนให้ปิดมิดชิด หน้าต่างบานเล็กๆ เพื่อปกป้องผู้อยู่อาศัยจากอากาศเย็นนั้นเอง โดยบ้านเรือนไทยภาคเหนือมักเรียกว่า “เรือนกาแล” ซึ่งมีความสวยงามอย่างมาก เรียกได้ว่าเป็นเรือนสำหรับผู้ที่มีฐานะ อย่างเช่น ผู้นำชุมชน หัวหน้า เป็นต้น โดยจะมีลักษณะที่แตกต่างไปจากเรือนสามัญชน จุดเด่นของเรือนกาแลมีสลักสวยงามที่ปลายยอดจั่ว เนื้อไม้แข็ง ยกใต้ถุนสูง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979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ระตูไม้สัก กาแล กาแลฉลุ ฉลุกาแล ไม้กาแล กาแลไม้ ไม้กาแลฉลุ กาแลฉลุลาย ...">
            <a:extLst>
              <a:ext uri="{FF2B5EF4-FFF2-40B4-BE49-F238E27FC236}">
                <a16:creationId xmlns:a16="http://schemas.microsoft.com/office/drawing/2014/main" id="{A6389E7F-802D-4BAE-6310-4C760E82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9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1" r="2255"/>
          <a:stretch/>
        </p:blipFill>
        <p:spPr>
          <a:xfrm>
            <a:off x="0" y="-20538"/>
            <a:ext cx="9143999" cy="51640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913" b="8174"/>
          <a:stretch/>
        </p:blipFill>
        <p:spPr>
          <a:xfrm>
            <a:off x="203495" y="13916"/>
            <a:ext cx="4008465" cy="50025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0" b="23929" l="51652" r="92601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6" t="4445" r="6983" b="76296"/>
          <a:stretch/>
        </p:blipFill>
        <p:spPr>
          <a:xfrm>
            <a:off x="4572000" y="292753"/>
            <a:ext cx="3079453" cy="1270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33629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สาระการเรียนรู้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9687" y="1631578"/>
            <a:ext cx="405271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 วัฒนธรรม</a:t>
            </a:r>
          </a:p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และภูมิปัญญา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20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</a:t>
            </a:r>
          </a:p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ประเพณีวัฒนธรรมไทย </a:t>
            </a:r>
          </a:p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และภูมิปัญญาไทย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79912" y="1851670"/>
            <a:ext cx="0" cy="20162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8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1627" r="19347" b="21825"/>
          <a:stretch/>
        </p:blipFill>
        <p:spPr bwMode="auto">
          <a:xfrm>
            <a:off x="755576" y="1059582"/>
            <a:ext cx="6705600" cy="34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4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>
          <a:xfrm>
            <a:off x="1979712" y="1059582"/>
            <a:ext cx="504056" cy="50405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534163" y="1122298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แนวทางการธำรงรักษาที่สำคัญ มีดังนี้</a:t>
            </a:r>
          </a:p>
        </p:txBody>
      </p:sp>
      <p:sp>
        <p:nvSpPr>
          <p:cNvPr id="10" name="Plus 9"/>
          <p:cNvSpPr/>
          <p:nvPr/>
        </p:nvSpPr>
        <p:spPr>
          <a:xfrm>
            <a:off x="6516216" y="1059582"/>
            <a:ext cx="504056" cy="50405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817043" y="1714619"/>
            <a:ext cx="67072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การศึกษาค้นคว้าวิจัย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การฟื้นฟูและส่งเสริมศิลปวัฒนธรรม ประเพณี และภูมิปัญญาดั้งเดิม</a:t>
            </a:r>
          </a:p>
          <a:p>
            <a:pPr>
              <a:lnSpc>
                <a:spcPct val="150000"/>
              </a:lnSpc>
            </a:pP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ให้บุคคลในสังคมได้รับการเรียนรู้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การสนับสนุนการเผยแพร่ศิลปวัฒนธรรม ประเพณี และภูมิปัญญา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4.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การส่งเสริมให้บุคคลในยุคปัจจุบันตระหนักในความสำคัญและนำไป</a:t>
            </a:r>
          </a:p>
          <a:p>
            <a:pPr>
              <a:lnSpc>
                <a:spcPct val="150000"/>
              </a:lnSpc>
            </a:pP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ใช้ตามควรแก่โอกาส</a:t>
            </a:r>
          </a:p>
        </p:txBody>
      </p:sp>
      <p:sp>
        <p:nvSpPr>
          <p:cNvPr id="5" name="Oval 4"/>
          <p:cNvSpPr/>
          <p:nvPr/>
        </p:nvSpPr>
        <p:spPr>
          <a:xfrm>
            <a:off x="539552" y="1923678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39552" y="235572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539552" y="3147814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39552" y="357986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755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4" grpId="0"/>
      <p:bldP spid="5" grpId="0" animBg="1"/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>
          <a:xfrm>
            <a:off x="1980358" y="915566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627784" y="97828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การดำเนินงานในกระบวนการปลูกฝัง</a:t>
            </a:r>
          </a:p>
          <a:p>
            <a:pPr algn="ctr"/>
            <a:r>
              <a:rPr lang="th-TH" sz="1800" b="1" dirty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และสืบทอดวัฒนธรรมไทย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043" y="1714619"/>
            <a:ext cx="67714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การสร้างความรู้ความเข้าใจเกี่ยวกับวัฒนธรรม โดยการสร้างกิจกรรม</a:t>
            </a:r>
          </a:p>
          <a:p>
            <a:pPr>
              <a:lnSpc>
                <a:spcPct val="150000"/>
              </a:lnSpc>
            </a:pP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และเผยแพร่ทางวิทยุ โทรทัศน์ และสิ่งพิมพ์ต่าง ๆ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การสร้างทัศนคติที่เห็นคล้อยตาม โดยการผลิตและเผยแพร่คู่มือ</a:t>
            </a:r>
          </a:p>
          <a:p>
            <a:pPr>
              <a:lnSpc>
                <a:spcPct val="150000"/>
              </a:lnSpc>
            </a:pP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การเรียนการสอน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การสร้างพฤติกรรมร่วม รวมถึงการชี้นำให้คนไทยรู้จักเลือกสรร</a:t>
            </a:r>
          </a:p>
          <a:p>
            <a:pPr>
              <a:lnSpc>
                <a:spcPct val="150000"/>
              </a:lnSpc>
            </a:pP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วัฒนธรรมที่ดีงามและปฏิเสธวัฒนธรรมอื่นที่ไม่เหมาะสม</a:t>
            </a:r>
          </a:p>
        </p:txBody>
      </p:sp>
      <p:sp>
        <p:nvSpPr>
          <p:cNvPr id="5" name="Oval 4"/>
          <p:cNvSpPr/>
          <p:nvPr/>
        </p:nvSpPr>
        <p:spPr>
          <a:xfrm>
            <a:off x="539552" y="1923678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39552" y="271576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39552" y="357986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Plus 15"/>
          <p:cNvSpPr/>
          <p:nvPr/>
        </p:nvSpPr>
        <p:spPr>
          <a:xfrm>
            <a:off x="6444855" y="915567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365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12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60232" y="761362"/>
            <a:ext cx="2483768" cy="43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>
          <a:xfrm>
            <a:off x="1764335" y="987574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484415" y="1122298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การสืบทอดทางวัฒนธรรม (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Inheritance</a:t>
            </a:r>
            <a:r>
              <a:rPr lang="th-TH" sz="1800" b="1" dirty="0">
                <a:solidFill>
                  <a:schemeClr val="accent6">
                    <a:lumMod val="7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077" y="2761640"/>
            <a:ext cx="6356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การส่งเสริมและเผยแพร่ โดยเริ่มจากกลุ่มปฐมภูมิและขยายต่อไป</a:t>
            </a:r>
          </a:p>
          <a:p>
            <a:pPr>
              <a:lnSpc>
                <a:spcPct val="150000"/>
              </a:lnSpc>
            </a:pP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ถึงกลุ่มทุติยภูมิ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ทางการศึกษา ซึ่งเป็นความรับผิดชอบร่วมกันระหว่างภาครัฐและ</a:t>
            </a:r>
          </a:p>
          <a:p>
            <a:pPr>
              <a:lnSpc>
                <a:spcPct val="150000"/>
              </a:lnSpc>
            </a:pP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เอกชน</a:t>
            </a:r>
          </a:p>
        </p:txBody>
      </p:sp>
      <p:sp>
        <p:nvSpPr>
          <p:cNvPr id="12" name="Oval 11"/>
          <p:cNvSpPr/>
          <p:nvPr/>
        </p:nvSpPr>
        <p:spPr>
          <a:xfrm>
            <a:off x="674586" y="2931790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674586" y="379588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Plus 15"/>
          <p:cNvSpPr/>
          <p:nvPr/>
        </p:nvSpPr>
        <p:spPr>
          <a:xfrm>
            <a:off x="6732887" y="987575"/>
            <a:ext cx="647425" cy="65503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683568" y="1707654"/>
            <a:ext cx="6753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        การสืบทอดทางวัฒนธรรมเป็นกระบวนการต่อจากการปลูกฝัง</a:t>
            </a:r>
            <a:br>
              <a:rPr lang="th-TH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</a:br>
            <a:r>
              <a:rPr lang="th-TH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ทางวัฒนธรรม ซึ่งคนรุ่นใหญ่ถ่ายทอดให้แก่คนรุ่นเยาว์ได้รักษา และ</a:t>
            </a:r>
          </a:p>
          <a:p>
            <a:r>
              <a:rPr lang="th-TH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สืบทอดต่อจากตน มีวิธีการดังนี้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78280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 animBg="1"/>
      <p:bldP spid="15" grpId="0" animBg="1"/>
      <p:bldP spid="1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6912768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6912768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วัฒนธรรม และภูมิปัญญา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25794" r="21244" b="59126"/>
          <a:stretch/>
        </p:blipFill>
        <p:spPr bwMode="auto">
          <a:xfrm>
            <a:off x="755576" y="1080292"/>
            <a:ext cx="5328591" cy="7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8049" y="2067694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C0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</a:t>
            </a:r>
          </a:p>
        </p:txBody>
      </p:sp>
      <p:sp>
        <p:nvSpPr>
          <p:cNvPr id="15" name="Isosceles Triangle 14"/>
          <p:cNvSpPr/>
          <p:nvPr/>
        </p:nvSpPr>
        <p:spPr>
          <a:xfrm rot="5400000">
            <a:off x="791580" y="2180890"/>
            <a:ext cx="224204" cy="1358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755576" y="2140814"/>
            <a:ext cx="0" cy="22420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4675" y="2617624"/>
            <a:ext cx="4943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    ศิลปะ</a:t>
            </a:r>
            <a:r>
              <a:rPr lang="th-TH" sz="1800" dirty="0">
                <a:latin typeface="Bai Jamjuree" panose="00000500000000000000" pitchFamily="2" charset="-34"/>
                <a:cs typeface="Bai Jamjuree" panose="00000500000000000000" pitchFamily="2" charset="-34"/>
              </a:rPr>
              <a:t> คือ สิ่งที่มนุษย์สร้างสรรค์ขึ้นจากการรับรู้ความงามจากธรรมชาติ สิ่งแวดล้อม หรือเติมแต่งเพิ่มเติมจากความเป็นจริงตามจินตนาการของผู้สร้างด้วยความพากเพียร โดยอาศัยวัสดุต่าง ๆ เป็นสื่อในการแสดงออกเพื่อตอบสนองความต้องการทางด้านอารมณ์และจิตใจ</a:t>
            </a:r>
          </a:p>
        </p:txBody>
      </p:sp>
    </p:spTree>
    <p:extLst>
      <p:ext uri="{BB962C8B-B14F-4D97-AF65-F5344CB8AC3E}">
        <p14:creationId xmlns:p14="http://schemas.microsoft.com/office/powerpoint/2010/main" val="4216833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6912768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6912768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วัฒนธรรม และภูมิปัญญา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2448" y="1059582"/>
            <a:ext cx="27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C0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ความหมายของวัฒนธรรม</a:t>
            </a:r>
          </a:p>
        </p:txBody>
      </p:sp>
      <p:sp>
        <p:nvSpPr>
          <p:cNvPr id="15" name="Isosceles Triangle 14"/>
          <p:cNvSpPr/>
          <p:nvPr/>
        </p:nvSpPr>
        <p:spPr>
          <a:xfrm rot="5400000">
            <a:off x="863588" y="1172778"/>
            <a:ext cx="224204" cy="1358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827584" y="1132702"/>
            <a:ext cx="0" cy="22420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t="26804" r="21132" b="18055"/>
          <a:stretch/>
        </p:blipFill>
        <p:spPr bwMode="auto">
          <a:xfrm>
            <a:off x="899592" y="1696863"/>
            <a:ext cx="5508423" cy="28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9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6912768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6912768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ความหมายของศิลปะ วัฒนธรรม และภูมิปัญญา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1265" y="1050290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C0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ความหมายของภูมิปัญญา</a:t>
            </a:r>
          </a:p>
        </p:txBody>
      </p:sp>
      <p:sp>
        <p:nvSpPr>
          <p:cNvPr id="15" name="Isosceles Triangle 14"/>
          <p:cNvSpPr/>
          <p:nvPr/>
        </p:nvSpPr>
        <p:spPr>
          <a:xfrm rot="5400000">
            <a:off x="863588" y="1163486"/>
            <a:ext cx="224204" cy="1358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827584" y="1123410"/>
            <a:ext cx="0" cy="22420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27604" r="13763" b="18490"/>
          <a:stretch/>
        </p:blipFill>
        <p:spPr bwMode="auto">
          <a:xfrm>
            <a:off x="1619672" y="1514590"/>
            <a:ext cx="6757342" cy="280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82552" l="16618" r="46706">
                        <a14:foregroundMark x1="25476" y1="76693" x2="26428" y2="74089"/>
                        <a14:foregroundMark x1="39605" y1="36979" x2="38653" y2="32943"/>
                        <a14:foregroundMark x1="37116" y1="38281" x2="38726" y2="33203"/>
                        <a14:foregroundMark x1="26135" y1="72396" x2="26135" y2="69661"/>
                        <a14:foregroundMark x1="33236" y1="69922" x2="35652" y2="70313"/>
                        <a14:foregroundMark x1="35139" y1="69141" x2="37555" y2="69010"/>
                        <a14:foregroundMark x1="37555" y1="69010" x2="39239" y2="63672"/>
                        <a14:foregroundMark x1="39239" y1="63672" x2="39239" y2="63672"/>
                        <a14:foregroundMark x1="26428" y1="55990" x2="27160" y2="47135"/>
                        <a14:foregroundMark x1="27160" y1="47135" x2="27306" y2="42448"/>
                        <a14:foregroundMark x1="27306" y1="42448" x2="27160" y2="37891"/>
                        <a14:foregroundMark x1="26135" y1="54427" x2="25695" y2="62891"/>
                        <a14:foregroundMark x1="25622" y1="62370" x2="23792" y2="50130"/>
                        <a14:foregroundMark x1="23792" y1="50130" x2="22987" y2="47917"/>
                        <a14:foregroundMark x1="22987" y1="47917" x2="21669" y2="47917"/>
                        <a14:foregroundMark x1="16911" y1="44531" x2="20205" y2="44271"/>
                        <a14:foregroundMark x1="25183" y1="80990" x2="26428" y2="81250"/>
                        <a14:foregroundMark x1="26428" y1="81250" x2="18960" y2="82161"/>
                        <a14:foregroundMark x1="33455" y1="58984" x2="34993" y2="59375"/>
                        <a14:foregroundMark x1="28990" y1="73828" x2="27818" y2="8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8" t="20468" r="53570" b="19092"/>
          <a:stretch/>
        </p:blipFill>
        <p:spPr bwMode="auto">
          <a:xfrm>
            <a:off x="0" y="2021679"/>
            <a:ext cx="1475656" cy="31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2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18750" r="14129" b="62172"/>
          <a:stretch/>
        </p:blipFill>
        <p:spPr bwMode="auto">
          <a:xfrm>
            <a:off x="1979712" y="907538"/>
            <a:ext cx="5400600" cy="8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32163" r="24743" b="10545"/>
          <a:stretch/>
        </p:blipFill>
        <p:spPr bwMode="auto">
          <a:xfrm>
            <a:off x="2051720" y="1697681"/>
            <a:ext cx="5085322" cy="31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30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21485" r="24646" b="29687"/>
          <a:stretch/>
        </p:blipFill>
        <p:spPr bwMode="auto">
          <a:xfrm>
            <a:off x="467544" y="1101575"/>
            <a:ext cx="7200800" cy="37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951702" y="1275606"/>
            <a:ext cx="2192298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7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951702" y="1275606"/>
            <a:ext cx="2192298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20312" r="23866" b="33344"/>
          <a:stretch/>
        </p:blipFill>
        <p:spPr bwMode="auto">
          <a:xfrm>
            <a:off x="827584" y="1557908"/>
            <a:ext cx="6163712" cy="30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68490" r="33382" b="22135"/>
          <a:stretch/>
        </p:blipFill>
        <p:spPr bwMode="auto">
          <a:xfrm>
            <a:off x="2664479" y="932706"/>
            <a:ext cx="4211777" cy="57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1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411510"/>
            <a:ext cx="8496944" cy="446449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951702" y="1275606"/>
            <a:ext cx="2192298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99592" y="771550"/>
            <a:ext cx="5764078" cy="1158219"/>
            <a:chOff x="899592" y="939763"/>
            <a:chExt cx="5764078" cy="115821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" t="25521" r="26647" b="52344"/>
            <a:stretch/>
          </p:blipFill>
          <p:spPr bwMode="auto">
            <a:xfrm>
              <a:off x="899592" y="1035968"/>
              <a:ext cx="5764078" cy="106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01063" y="939763"/>
              <a:ext cx="1150409" cy="192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55576" y="123478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078" y="267494"/>
            <a:ext cx="7560840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8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ศิลปะที่เกี่ยวข้องกับศาสนา ประเพณีวัฒนธรรมไทย และภูมิปัญญาไทย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3954" r="18473" b="19662"/>
          <a:stretch/>
        </p:blipFill>
        <p:spPr bwMode="auto">
          <a:xfrm>
            <a:off x="971599" y="1923678"/>
            <a:ext cx="5760641" cy="28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24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1025</Words>
  <Application>Microsoft Office PowerPoint</Application>
  <PresentationFormat>นำเสนอทางหน้าจอ (16:9)</PresentationFormat>
  <Paragraphs>72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8" baseType="lpstr">
      <vt:lpstr>Bai Jamjuree</vt:lpstr>
      <vt:lpstr>Calibri</vt:lpstr>
      <vt:lpstr>Arial</vt:lpstr>
      <vt:lpstr>TH SarabunIT๙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ใบงานที่ 1</vt:lpstr>
      <vt:lpstr>งานนำเสนอ PowerPoint</vt:lpstr>
      <vt:lpstr>ภาคอีสาน</vt:lpstr>
      <vt:lpstr>งานนำเสนอ PowerPoint</vt:lpstr>
      <vt:lpstr>ภาคกลาง</vt:lpstr>
      <vt:lpstr>งานนำเสนอ PowerPoint</vt:lpstr>
      <vt:lpstr>ภาคใต้</vt:lpstr>
      <vt:lpstr>งานนำเสนอ PowerPoint</vt:lpstr>
      <vt:lpstr>เรือนกาแล ภาคเหนือ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User</cp:lastModifiedBy>
  <cp:revision>16</cp:revision>
  <dcterms:created xsi:type="dcterms:W3CDTF">2020-06-22T02:01:57Z</dcterms:created>
  <dcterms:modified xsi:type="dcterms:W3CDTF">2024-07-02T03:08:12Z</dcterms:modified>
</cp:coreProperties>
</file>