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1" r:id="rId2"/>
    <p:sldId id="257" r:id="rId3"/>
    <p:sldId id="273" r:id="rId4"/>
    <p:sldId id="258" r:id="rId5"/>
    <p:sldId id="274" r:id="rId6"/>
    <p:sldId id="275" r:id="rId7"/>
    <p:sldId id="276" r:id="rId8"/>
    <p:sldId id="277" r:id="rId9"/>
    <p:sldId id="278" r:id="rId10"/>
    <p:sldId id="279" r:id="rId11"/>
  </p:sldIdLst>
  <p:sldSz cx="12192000" cy="6858000"/>
  <p:notesSz cx="6858000" cy="9144000"/>
  <p:embeddedFontLst>
    <p:embeddedFont>
      <p:font typeface="BrowalliaUPC" panose="020B0604020202020204" pitchFamily="34" charset="-34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8000"/>
    <a:srgbClr val="996F49"/>
    <a:srgbClr val="FFCCFF"/>
    <a:srgbClr val="CC0099"/>
    <a:srgbClr val="E6E6E6"/>
    <a:srgbClr val="D2AE86"/>
    <a:srgbClr val="FEDAFC"/>
    <a:srgbClr val="FF3300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FF037-EAC7-4520-B38C-3CEF8059AA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CC0268-43F8-40F6-B81B-1860AACAEF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DD9683-99EB-4353-B69E-EB42A4D14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CD31-0A7E-423A-8821-9AEFF060667B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CE4CEC-05AD-46A6-A2D7-6AE3C671A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36373F-066F-4B36-82F4-F6DD6CF21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149F-2876-4C35-9D3F-D1A17D8A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74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A8C2E-6FEA-4D2E-944C-8054F097C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26AC20-85D9-406A-98A6-FAB5DA00DA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524A4-3058-4496-BDCB-97F87A8A0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CD31-0A7E-423A-8821-9AEFF060667B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5C312-2FD6-44BE-B030-826BB24F5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32DA0-E862-438D-A313-AA9730921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149F-2876-4C35-9D3F-D1A17D8A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29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DE6AFE-FA3D-4108-8E4F-DE9A9C2CD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3B5BFB-7207-41CF-BDD8-EEEA79C6E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46B2B-B4B9-45BC-A739-12BEB6DB6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CD31-0A7E-423A-8821-9AEFF060667B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FF809-EB46-4648-90A1-9E4B9B57C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82BFD8-2658-487D-B192-0D746B9E8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149F-2876-4C35-9D3F-D1A17D8A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86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7D5A-44A5-49EB-992A-04FF94A1C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AF8AE-AA59-41C4-8ADE-3B19CC964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B2F35-7DCB-4335-A1EC-0CF283E1C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CD31-0A7E-423A-8821-9AEFF060667B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0E7A7-730E-4856-AA80-819F3594E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BBB3E-FEC2-4FF6-B83E-B0B5EE4AA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149F-2876-4C35-9D3F-D1A17D8A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413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A952C-849C-43C5-AEBC-804EF5563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7D4EE-654E-48B2-A5A5-73E44A080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A2302-7923-46E1-B97C-F4DF78BA7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CD31-0A7E-423A-8821-9AEFF060667B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223E8-3EE3-4A08-8DC6-0942FA38A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02503-BE58-49CA-9CE3-EC5022F1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149F-2876-4C35-9D3F-D1A17D8A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402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29CB7-0D8A-4FD4-931E-8007D408C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299A6-7860-41BB-AC31-751468F32A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604BC8-F275-454C-AD00-D9D11A1853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69FACD-B60E-43EA-90B3-F1B3C44E4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CD31-0A7E-423A-8821-9AEFF060667B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5D00F4-B082-4606-AB3C-5581C71EF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1E781A-B35B-42D4-A19E-90B129125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149F-2876-4C35-9D3F-D1A17D8A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9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3DE4A-F2EE-42A5-84DA-C76DCEAF5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CFB9F0-CF87-4A04-B3DB-6386651CC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E1D3D5-188E-456F-878F-09C06928F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18ABC1-5DB8-4AF5-916D-4914F75F42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41FEA3-19C2-47CD-9037-6E4F62509C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DF9D18-5B28-4E3F-A585-1362CB04F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CD31-0A7E-423A-8821-9AEFF060667B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20D08D-B856-40C5-B693-82317E736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135D6D-AD32-44FE-9E85-0A1196482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149F-2876-4C35-9D3F-D1A17D8A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33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32C6D-88A0-4E1B-B657-D94711269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C66ECA-023E-4AFA-85AA-1F9697472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CD31-0A7E-423A-8821-9AEFF060667B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1BABFF-200C-46F1-B9D2-9A772F6DC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15DB58-2A74-4B74-ADE2-A4CBC865D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149F-2876-4C35-9D3F-D1A17D8A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57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8B8DA3-D8FC-4494-A4F0-A2859FE45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CD31-0A7E-423A-8821-9AEFF060667B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C9C74F-CC77-4ED0-B3AD-EF5F5A324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50A5EB-4C89-48A4-9E8D-CF37B51A2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149F-2876-4C35-9D3F-D1A17D8A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10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7CE2B-06BC-428D-96F1-D935D7DCD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2C797-94EF-4E81-B040-A6A04C25B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EBFE86-C01B-4080-82E8-C2C55AFE35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C070E4-2913-4167-88B6-5A833E772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CD31-0A7E-423A-8821-9AEFF060667B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CAA672-6D17-4234-AEA3-EB771F032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A2DC3-7B1B-4845-A1AF-BFACE7266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149F-2876-4C35-9D3F-D1A17D8A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57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75BEB-058A-4CB3-8B6C-B1449CEFA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5DB37E-826C-48A9-AE07-A236465451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4CEFA3-15E7-4A67-863B-F75404E20D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1BC39C-AB52-4742-82CA-C15A7F9A8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CD31-0A7E-423A-8821-9AEFF060667B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16314C-7218-4956-86DA-3CA31F3C6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6F351D-B375-40D5-8AA9-735EE430C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149F-2876-4C35-9D3F-D1A17D8A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108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D0DECC-98D6-4E1B-AC92-F70B6A948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BC9E1-329E-4AF3-9C78-4CDF3EB98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4B721-72C0-4F0C-A6F7-65E5E42E1C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8CD31-0A7E-423A-8821-9AEFF060667B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04CDD-94C4-46A4-A7AF-BA622C0AF9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B80AC-A51F-4895-98FA-1E65F5FE7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B149F-2876-4C35-9D3F-D1A17D8A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01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microsoft.com/office/2007/relationships/hdphoto" Target="../media/hdphoto8.wd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1B85DAD3-4EEC-4D3A-B3C6-144ED5A469E9}"/>
              </a:ext>
            </a:extLst>
          </p:cNvPr>
          <p:cNvGrpSpPr/>
          <p:nvPr/>
        </p:nvGrpSpPr>
        <p:grpSpPr>
          <a:xfrm>
            <a:off x="8080311" y="0"/>
            <a:ext cx="3573624" cy="4215232"/>
            <a:chOff x="7772400" y="0"/>
            <a:chExt cx="3573624" cy="421523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D43C044-631F-453E-8A38-9FBFBA9B90E5}"/>
                </a:ext>
              </a:extLst>
            </p:cNvPr>
            <p:cNvSpPr/>
            <p:nvPr/>
          </p:nvSpPr>
          <p:spPr>
            <a:xfrm>
              <a:off x="8304001" y="0"/>
              <a:ext cx="251927" cy="3629608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C64C8D-D898-443D-A87D-3C6F99B25269}"/>
                </a:ext>
              </a:extLst>
            </p:cNvPr>
            <p:cNvSpPr/>
            <p:nvPr/>
          </p:nvSpPr>
          <p:spPr>
            <a:xfrm>
              <a:off x="10509379" y="0"/>
              <a:ext cx="251927" cy="3629608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Alternate Process 12">
              <a:extLst>
                <a:ext uri="{FF2B5EF4-FFF2-40B4-BE49-F238E27FC236}">
                  <a16:creationId xmlns:a16="http://schemas.microsoft.com/office/drawing/2014/main" id="{7CF648F1-2AFD-4702-8DC6-4326BC713F57}"/>
                </a:ext>
              </a:extLst>
            </p:cNvPr>
            <p:cNvSpPr/>
            <p:nvPr/>
          </p:nvSpPr>
          <p:spPr>
            <a:xfrm>
              <a:off x="7809722" y="2871624"/>
              <a:ext cx="3536302" cy="1343608"/>
            </a:xfrm>
            <a:prstGeom prst="flowChartAlternateProcess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Alternate Process 11">
              <a:extLst>
                <a:ext uri="{FF2B5EF4-FFF2-40B4-BE49-F238E27FC236}">
                  <a16:creationId xmlns:a16="http://schemas.microsoft.com/office/drawing/2014/main" id="{6314530D-0942-4E50-80B1-C42B4B9690FE}"/>
                </a:ext>
              </a:extLst>
            </p:cNvPr>
            <p:cNvSpPr/>
            <p:nvPr/>
          </p:nvSpPr>
          <p:spPr>
            <a:xfrm>
              <a:off x="7772400" y="1111549"/>
              <a:ext cx="3573624" cy="1343608"/>
            </a:xfrm>
            <a:prstGeom prst="flowChartAlternateProcess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BD16EBE-2DD3-4342-8FE9-2E716CA5F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10"/>
            <a:ext cx="7548465" cy="685489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9C1C2C-E74B-4444-9B2D-0AC24E6A7B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" t="9550" r="9714" b="6461"/>
          <a:stretch/>
        </p:blipFill>
        <p:spPr>
          <a:xfrm>
            <a:off x="10051694" y="4396648"/>
            <a:ext cx="2140305" cy="24613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27D074-D07E-4A91-AE5D-DDB5F6494DB7}"/>
              </a:ext>
            </a:extLst>
          </p:cNvPr>
          <p:cNvSpPr txBox="1"/>
          <p:nvPr/>
        </p:nvSpPr>
        <p:spPr>
          <a:xfrm>
            <a:off x="8234265" y="1257965"/>
            <a:ext cx="3303037" cy="132343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th-TH" sz="80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หน่วยที่ </a:t>
            </a:r>
            <a:r>
              <a:rPr lang="en-US" sz="80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2</a:t>
            </a:r>
            <a:endParaRPr lang="en-US" sz="8000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E5F0EE-DFEF-41F9-A63B-059571B9ACA0}"/>
              </a:ext>
            </a:extLst>
          </p:cNvPr>
          <p:cNvSpPr txBox="1"/>
          <p:nvPr/>
        </p:nvSpPr>
        <p:spPr>
          <a:xfrm>
            <a:off x="8117633" y="3035596"/>
            <a:ext cx="35736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60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เดินทางไกล</a:t>
            </a:r>
            <a:endParaRPr lang="en-US" sz="60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5312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5B8E4D9-953A-4A5F-85C0-3106C0273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C58BC1F-D4CA-46B8-A1AC-2A9156F6BC33}"/>
              </a:ext>
            </a:extLst>
          </p:cNvPr>
          <p:cNvSpPr/>
          <p:nvPr/>
        </p:nvSpPr>
        <p:spPr>
          <a:xfrm>
            <a:off x="-9330" y="725863"/>
            <a:ext cx="12208328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211C77-FAB5-4BC9-9E72-17269E88EDDF}"/>
              </a:ext>
            </a:extLst>
          </p:cNvPr>
          <p:cNvSpPr/>
          <p:nvPr/>
        </p:nvSpPr>
        <p:spPr>
          <a:xfrm>
            <a:off x="-11665" y="606490"/>
            <a:ext cx="2189273" cy="18112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FBE86C-7F64-412D-96E2-6B1E3964B1B0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28EDC6-4A0E-46C9-9A17-DEB09D1A9DB3}"/>
              </a:ext>
            </a:extLst>
          </p:cNvPr>
          <p:cNvSpPr txBox="1"/>
          <p:nvPr/>
        </p:nvSpPr>
        <p:spPr>
          <a:xfrm>
            <a:off x="211881" y="-19347"/>
            <a:ext cx="82043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40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ความปลอดภัยในการเดินทางไกลและอยู่ค่ายพักแรม</a:t>
            </a:r>
            <a:endParaRPr lang="en-US" sz="40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D004A0-441E-4B22-8B80-3C8605436B4E}"/>
              </a:ext>
            </a:extLst>
          </p:cNvPr>
          <p:cNvSpPr/>
          <p:nvPr/>
        </p:nvSpPr>
        <p:spPr>
          <a:xfrm>
            <a:off x="1443698" y="784386"/>
            <a:ext cx="207819" cy="5066420"/>
          </a:xfrm>
          <a:prstGeom prst="rect">
            <a:avLst/>
          </a:prstGeom>
          <a:solidFill>
            <a:srgbClr val="996F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ABB676-09A1-47F4-AAD7-C7F991C638B1}"/>
              </a:ext>
            </a:extLst>
          </p:cNvPr>
          <p:cNvSpPr/>
          <p:nvPr/>
        </p:nvSpPr>
        <p:spPr>
          <a:xfrm>
            <a:off x="1443699" y="1372161"/>
            <a:ext cx="1098874" cy="164906"/>
          </a:xfrm>
          <a:prstGeom prst="rect">
            <a:avLst/>
          </a:prstGeom>
          <a:solidFill>
            <a:srgbClr val="996F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31551E-43D4-4288-AC8B-E522BFE51FD7}"/>
              </a:ext>
            </a:extLst>
          </p:cNvPr>
          <p:cNvSpPr/>
          <p:nvPr/>
        </p:nvSpPr>
        <p:spPr>
          <a:xfrm>
            <a:off x="1443699" y="2183365"/>
            <a:ext cx="1098874" cy="164906"/>
          </a:xfrm>
          <a:prstGeom prst="rect">
            <a:avLst/>
          </a:prstGeom>
          <a:solidFill>
            <a:srgbClr val="996F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35A64D-AF84-4556-8DFC-DFE8C454DF40}"/>
              </a:ext>
            </a:extLst>
          </p:cNvPr>
          <p:cNvSpPr/>
          <p:nvPr/>
        </p:nvSpPr>
        <p:spPr>
          <a:xfrm>
            <a:off x="1443699" y="3019176"/>
            <a:ext cx="1098874" cy="164906"/>
          </a:xfrm>
          <a:prstGeom prst="rect">
            <a:avLst/>
          </a:prstGeom>
          <a:solidFill>
            <a:srgbClr val="996F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9048DB-9B20-436B-B19A-4C36D8938A97}"/>
              </a:ext>
            </a:extLst>
          </p:cNvPr>
          <p:cNvSpPr/>
          <p:nvPr/>
        </p:nvSpPr>
        <p:spPr>
          <a:xfrm>
            <a:off x="1452809" y="3907274"/>
            <a:ext cx="1098874" cy="164906"/>
          </a:xfrm>
          <a:prstGeom prst="rect">
            <a:avLst/>
          </a:prstGeom>
          <a:solidFill>
            <a:srgbClr val="996F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0CB6CE-BF0E-4417-BB16-8E94E6D4BB42}"/>
              </a:ext>
            </a:extLst>
          </p:cNvPr>
          <p:cNvSpPr/>
          <p:nvPr/>
        </p:nvSpPr>
        <p:spPr>
          <a:xfrm>
            <a:off x="1443699" y="4795372"/>
            <a:ext cx="1098874" cy="164906"/>
          </a:xfrm>
          <a:prstGeom prst="rect">
            <a:avLst/>
          </a:prstGeom>
          <a:solidFill>
            <a:srgbClr val="996F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28A937-E35A-4729-9634-ABE1B7977E54}"/>
              </a:ext>
            </a:extLst>
          </p:cNvPr>
          <p:cNvSpPr/>
          <p:nvPr/>
        </p:nvSpPr>
        <p:spPr>
          <a:xfrm>
            <a:off x="1443699" y="5685900"/>
            <a:ext cx="1098874" cy="164906"/>
          </a:xfrm>
          <a:prstGeom prst="rect">
            <a:avLst/>
          </a:prstGeom>
          <a:solidFill>
            <a:srgbClr val="996F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98DBEE-35A6-44B1-8FEE-F2B1E6AFC9E2}"/>
              </a:ext>
            </a:extLst>
          </p:cNvPr>
          <p:cNvSpPr txBox="1"/>
          <p:nvPr/>
        </p:nvSpPr>
        <p:spPr>
          <a:xfrm>
            <a:off x="2799184" y="1160327"/>
            <a:ext cx="58036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i="0" u="none" strike="noStrike" baseline="0" dirty="0">
                <a:solidFill>
                  <a:srgbClr val="008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5.ต้องระมัดระวังการใช้อุปกรณ์ในการอยู่ค่าย</a:t>
            </a:r>
            <a:endParaRPr lang="en-US" sz="3200" dirty="0">
              <a:solidFill>
                <a:srgbClr val="00800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3D6889-0590-4BBD-A0DC-768BF47C222E}"/>
              </a:ext>
            </a:extLst>
          </p:cNvPr>
          <p:cNvSpPr txBox="1"/>
          <p:nvPr/>
        </p:nvSpPr>
        <p:spPr>
          <a:xfrm>
            <a:off x="2799184" y="1970398"/>
            <a:ext cx="82109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008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6.</a:t>
            </a:r>
            <a:r>
              <a:rPr lang="th-TH" sz="3200" b="1" i="0" u="none" strike="noStrike" baseline="0" dirty="0">
                <a:solidFill>
                  <a:srgbClr val="008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ต้องเชื่อฟังและปฏิบัติตามคำสั่งของผู้บังคับบัญชาอย่างเคร่งครัด</a:t>
            </a:r>
            <a:endParaRPr lang="en-US" sz="3200" dirty="0">
              <a:solidFill>
                <a:srgbClr val="00800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305652-B077-4282-8061-CE14C3B6E047}"/>
              </a:ext>
            </a:extLst>
          </p:cNvPr>
          <p:cNvSpPr txBox="1"/>
          <p:nvPr/>
        </p:nvSpPr>
        <p:spPr>
          <a:xfrm>
            <a:off x="2799184" y="2809241"/>
            <a:ext cx="50107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i="0" u="none" strike="noStrike" baseline="0" dirty="0">
                <a:solidFill>
                  <a:srgbClr val="008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7.ต้องรู้จักอุปกรณ์และใช้อุปกรณ์ต่างๆ</a:t>
            </a:r>
            <a:endParaRPr lang="en-US" sz="3200" dirty="0">
              <a:solidFill>
                <a:srgbClr val="00800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B60A6A-36C0-464A-8B3D-52833D2C0D19}"/>
              </a:ext>
            </a:extLst>
          </p:cNvPr>
          <p:cNvSpPr txBox="1"/>
          <p:nvPr/>
        </p:nvSpPr>
        <p:spPr>
          <a:xfrm>
            <a:off x="2799184" y="3697339"/>
            <a:ext cx="77685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200" b="1" i="0" u="none" strike="noStrike" baseline="0" dirty="0">
                <a:solidFill>
                  <a:srgbClr val="008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8.หากต้องมีการกางเต็นท์จะต้องทำให้มั่นคงแข็งแรงและมิดชิด</a:t>
            </a:r>
            <a:endParaRPr lang="en-US" sz="3200" dirty="0">
              <a:solidFill>
                <a:srgbClr val="00800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4FFA9E7-88C6-4869-A2BC-361B20417FF6}"/>
              </a:ext>
            </a:extLst>
          </p:cNvPr>
          <p:cNvSpPr txBox="1"/>
          <p:nvPr/>
        </p:nvSpPr>
        <p:spPr>
          <a:xfrm>
            <a:off x="2799184" y="4585437"/>
            <a:ext cx="71472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200" b="1" i="0" u="none" strike="noStrike" baseline="0" dirty="0">
                <a:solidFill>
                  <a:srgbClr val="008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9.ต้องมีอุปกรณ์ในการเดินทางไกลครบถ้วนและเหมาะสม</a:t>
            </a:r>
            <a:endParaRPr lang="en-US" sz="3200" dirty="0">
              <a:solidFill>
                <a:srgbClr val="00800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EFFEAAF-F5D5-4DC0-A67E-FBF952F5D28E}"/>
              </a:ext>
            </a:extLst>
          </p:cNvPr>
          <p:cNvSpPr txBox="1"/>
          <p:nvPr/>
        </p:nvSpPr>
        <p:spPr>
          <a:xfrm>
            <a:off x="2798755" y="5475965"/>
            <a:ext cx="66447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i="0" u="none" strike="noStrike" baseline="0" dirty="0">
                <a:solidFill>
                  <a:srgbClr val="008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10.ในการอยู่ค่ายจะมีกิจกรรมบุกเบิกและการผจญภัย</a:t>
            </a:r>
            <a:endParaRPr lang="en-US" sz="3200" dirty="0">
              <a:solidFill>
                <a:srgbClr val="00800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11247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FE981-4A19-4BA8-8844-C356CB597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6DC825-CC68-42A1-BF8B-F5BD01871BBF}"/>
              </a:ext>
            </a:extLst>
          </p:cNvPr>
          <p:cNvSpPr/>
          <p:nvPr/>
        </p:nvSpPr>
        <p:spPr>
          <a:xfrm>
            <a:off x="-2334" y="725863"/>
            <a:ext cx="12201332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D10295-8B31-4DE0-8D29-3E74BED3CCAE}"/>
              </a:ext>
            </a:extLst>
          </p:cNvPr>
          <p:cNvSpPr txBox="1"/>
          <p:nvPr/>
        </p:nvSpPr>
        <p:spPr>
          <a:xfrm>
            <a:off x="202728" y="18178"/>
            <a:ext cx="39684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400" b="1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เครื่องหมายวิชาพิเศษ</a:t>
            </a:r>
            <a:endParaRPr lang="en-US" sz="44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FF968B-6360-40A0-B22B-B4B3B0030C08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B550A-D302-459B-9662-C77009565A7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98BA4F-DAD7-49C6-ABDA-2A3B00865D96}"/>
              </a:ext>
            </a:extLst>
          </p:cNvPr>
          <p:cNvSpPr txBox="1"/>
          <p:nvPr/>
        </p:nvSpPr>
        <p:spPr>
          <a:xfrm>
            <a:off x="4415129" y="2290907"/>
            <a:ext cx="683933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i="0" u="none" strike="noStrike" baseline="0" dirty="0">
                <a:solidFill>
                  <a:srgbClr val="CD008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ลักษณะเครื่องหมาย</a:t>
            </a:r>
          </a:p>
          <a:p>
            <a:pPr algn="thaiDist"/>
            <a:r>
              <a:rPr lang="th-TH" sz="320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	</a:t>
            </a:r>
            <a:r>
              <a:rPr lang="th-TH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เป็นรูปไข่ ยาว 4 ซม. กว้าง 3.5 ซม. มีเครื่องหมายรูปลูกเสือถือไม้ สีเหลืองทองทำ ด้วยผ้าสีขาบขลิบริม        สีเหลืองทองมีอักษร ล.ว. อยู่ที่ริมด้านล่าง ผู้ที่สอบผ่านให้ประดับเครื่องหมายติดที่อกเสื้อเหนือกระเป๋าด้านขวา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701361-5890-41F0-8D95-1CA047A0F790}"/>
              </a:ext>
            </a:extLst>
          </p:cNvPr>
          <p:cNvGrpSpPr/>
          <p:nvPr/>
        </p:nvGrpSpPr>
        <p:grpSpPr>
          <a:xfrm>
            <a:off x="1185377" y="2142551"/>
            <a:ext cx="2292220" cy="3144028"/>
            <a:chOff x="1213128" y="1735352"/>
            <a:chExt cx="2292220" cy="314402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E6EFA57-7245-45AC-8824-F2A3877FC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59238" y="1735352"/>
              <a:ext cx="1800000" cy="2071733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843B4F1-0B67-4310-8FA3-6BA76D33BC90}"/>
                </a:ext>
              </a:extLst>
            </p:cNvPr>
            <p:cNvSpPr txBox="1"/>
            <p:nvPr/>
          </p:nvSpPr>
          <p:spPr>
            <a:xfrm>
              <a:off x="1213128" y="3925273"/>
              <a:ext cx="2292220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2800" b="1" i="0" u="none" strike="noStrike" baseline="0" dirty="0">
                  <a:latin typeface="BrowalliaUPC" panose="020B0604020202020204" pitchFamily="34" charset="-34"/>
                  <a:cs typeface="BrowalliaUPC" panose="020B0604020202020204" pitchFamily="34" charset="-34"/>
                </a:rPr>
                <a:t>วิชาเดินทางไกล</a:t>
              </a:r>
            </a:p>
            <a:p>
              <a:pPr algn="ctr"/>
              <a:r>
                <a:rPr lang="th-TH" sz="2800" b="1" i="0" u="none" strike="noStrike" baseline="0" dirty="0">
                  <a:latin typeface="BrowalliaUPC" panose="020B0604020202020204" pitchFamily="34" charset="-34"/>
                  <a:cs typeface="BrowalliaUPC" panose="020B0604020202020204" pitchFamily="34" charset="-34"/>
                </a:rPr>
                <a:t>และอยู่ค่ายพักแรม</a:t>
              </a:r>
              <a:endParaRPr lang="en-US" sz="2800" dirty="0"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588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5B8E4D9-953A-4A5F-85C0-3106C0273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C58BC1F-D4CA-46B8-A1AC-2A9156F6BC33}"/>
              </a:ext>
            </a:extLst>
          </p:cNvPr>
          <p:cNvSpPr/>
          <p:nvPr/>
        </p:nvSpPr>
        <p:spPr>
          <a:xfrm>
            <a:off x="-9330" y="725863"/>
            <a:ext cx="12208328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211C77-FAB5-4BC9-9E72-17269E88EDDF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FBE86C-7F64-412D-96E2-6B1E3964B1B0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BD170F-2144-4BC2-946D-5344943B378C}"/>
              </a:ext>
            </a:extLst>
          </p:cNvPr>
          <p:cNvSpPr txBox="1"/>
          <p:nvPr/>
        </p:nvSpPr>
        <p:spPr>
          <a:xfrm>
            <a:off x="211882" y="4047"/>
            <a:ext cx="45887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4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ความสำคัญและวัตถุประสงค์</a:t>
            </a:r>
            <a:endParaRPr lang="en-US" sz="40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96D747-D61F-4D22-AA6C-193CE341840C}"/>
              </a:ext>
            </a:extLst>
          </p:cNvPr>
          <p:cNvSpPr txBox="1"/>
          <p:nvPr/>
        </p:nvSpPr>
        <p:spPr>
          <a:xfrm>
            <a:off x="-16328" y="787619"/>
            <a:ext cx="122083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	คือ การเดินทางของลูกเสือจากสถานที่ตั้งไปยังที่ใดที่หนึ่งตามที่ผู้บังคับบัญชากำหนด เพื่อพักค้างคืนทำกิจกรรมลูกเสือร่วมกัน ซึ่งการเดินทางไกลและการอยู่ค่ายพักแรมเป็นกิจกรรมที่สำคัญของลูกเสือวิสามัญ โดยมีวัตถุประสงค์ คือ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4FE021-C974-4B7C-8E6E-E55573A6F4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55" b="99518" l="5048" r="92769">
                        <a14:foregroundMark x1="5457" y1="23955" x2="24829" y2="27814"/>
                        <a14:foregroundMark x1="5184" y1="75402" x2="11733" y2="84084"/>
                        <a14:foregroundMark x1="11733" y1="84084" x2="13915" y2="85691"/>
                        <a14:foregroundMark x1="41337" y1="86495" x2="86085" y2="88585"/>
                        <a14:foregroundMark x1="91814" y1="78457" x2="91132" y2="88103"/>
                        <a14:foregroundMark x1="91132" y1="88103" x2="90450" y2="89871"/>
                        <a14:foregroundMark x1="91678" y1="94051" x2="46112" y2="92283"/>
                        <a14:foregroundMark x1="44884" y1="92765" x2="44611" y2="99839"/>
                        <a14:foregroundMark x1="89086" y1="10289" x2="89222" y2="18971"/>
                        <a14:foregroundMark x1="87585" y1="4823" x2="91269" y2="9003"/>
                        <a14:foregroundMark x1="90177" y1="3215" x2="90177" y2="8842"/>
                        <a14:foregroundMark x1="77080" y1="9646" x2="79263" y2="9968"/>
                        <a14:foregroundMark x1="76535" y1="11576" x2="79263" y2="11736"/>
                        <a14:foregroundMark x1="91405" y1="13183" x2="91405" y2="11576"/>
                        <a14:foregroundMark x1="91132" y1="17685" x2="92769" y2="36174"/>
                        <a14:foregroundMark x1="92769" y1="36174" x2="91951" y2="41961"/>
                        <a14:foregroundMark x1="36426" y1="96141" x2="39154" y2="98071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680" y="1687390"/>
            <a:ext cx="5567159" cy="46601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A6325D-F0EC-4A51-8651-5AF5CBAE9E0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37" b="93483" l="9434" r="98285">
                        <a14:foregroundMark x1="10635" y1="11202" x2="83019" y2="14868"/>
                        <a14:foregroundMark x1="83019" y1="14868" x2="94398" y2="13202"/>
                        <a14:foregroundMark x1="54017" y1="66802" x2="54717" y2="89002"/>
                        <a14:foregroundMark x1="51973" y1="2037" x2="54017" y2="66802"/>
                        <a14:foregroundMark x1="46312" y1="90224" x2="71870" y2="91039"/>
                        <a14:foregroundMark x1="40480" y1="93075" x2="57804" y2="93686"/>
                        <a14:foregroundMark x1="42367" y1="81670" x2="43568" y2="84929"/>
                        <a14:foregroundMark x1="41166" y1="87373" x2="41166" y2="87373"/>
                        <a14:foregroundMark x1="40652" y1="85947" x2="40652" y2="85947"/>
                        <a14:foregroundMark x1="66552" y1="79837" x2="66552" y2="79837"/>
                        <a14:foregroundMark x1="67464" y1="81263" x2="66381" y2="87373"/>
                        <a14:foregroundMark x1="67645" y1="80244" x2="67464" y2="81263"/>
                        <a14:foregroundMark x1="67753" y1="79633" x2="67645" y2="80244"/>
                        <a14:foregroundMark x1="68936" y1="81263" x2="68611" y2="88798"/>
                        <a14:foregroundMark x1="68954" y1="80855" x2="68936" y2="81263"/>
                        <a14:foregroundMark x1="70748" y1="81263" x2="69640" y2="90631"/>
                        <a14:foregroundMark x1="70868" y1="80244" x2="70748" y2="81263"/>
                        <a14:foregroundMark x1="71012" y1="79022" x2="70868" y2="80244"/>
                        <a14:foregroundMark x1="39451" y1="81059" x2="42196" y2="90020"/>
                        <a14:foregroundMark x1="61921" y1="71283" x2="60892" y2="81874"/>
                        <a14:foregroundMark x1="60892" y1="81874" x2="60892" y2="81874"/>
                        <a14:foregroundMark x1="40823" y1="2037" x2="40823" y2="2037"/>
                        <a14:foregroundMark x1="42024" y1="5092" x2="42024" y2="5092"/>
                        <a14:foregroundMark x1="64322" y1="7128" x2="64322" y2="7128"/>
                        <a14:foregroundMark x1="66552" y1="6925" x2="66552" y2="6925"/>
                        <a14:backgroundMark x1="7376" y1="35438" x2="22642" y2="35642"/>
                        <a14:backgroundMark x1="22642" y1="35642" x2="41166" y2="33198"/>
                        <a14:backgroundMark x1="41166" y1="33198" x2="43053" y2="33198"/>
                        <a14:backgroundMark x1="60549" y1="35845" x2="81818" y2="35438"/>
                        <a14:backgroundMark x1="81818" y1="35438" x2="96569" y2="35438"/>
                        <a14:backgroundMark x1="97942" y1="12016" x2="99828" y2="28310"/>
                        <a14:backgroundMark x1="47513" y1="407" x2="47513" y2="407"/>
                        <a14:backgroundMark x1="46141" y1="3870" x2="46141" y2="3870"/>
                        <a14:backgroundMark x1="64151" y1="6517" x2="64151" y2="6517"/>
                        <a14:backgroundMark x1="64151" y1="7128" x2="64151" y2="7128"/>
                        <a14:backgroundMark x1="66209" y1="7128" x2="66209" y2="7128"/>
                        <a14:backgroundMark x1="66724" y1="6925" x2="66724" y2="6925"/>
                        <a14:backgroundMark x1="66209" y1="6925" x2="66209" y2="6925"/>
                        <a14:backgroundMark x1="57633" y1="66802" x2="57633" y2="66802"/>
                        <a14:backgroundMark x1="69811" y1="80244" x2="69811" y2="80244"/>
                        <a14:backgroundMark x1="71012" y1="81263" x2="71012" y2="8126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r="744"/>
          <a:stretch/>
        </p:blipFill>
        <p:spPr>
          <a:xfrm>
            <a:off x="6001134" y="2268418"/>
            <a:ext cx="5295127" cy="449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5B8E4D9-953A-4A5F-85C0-3106C0273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C58BC1F-D4CA-46B8-A1AC-2A9156F6BC33}"/>
              </a:ext>
            </a:extLst>
          </p:cNvPr>
          <p:cNvSpPr/>
          <p:nvPr/>
        </p:nvSpPr>
        <p:spPr>
          <a:xfrm>
            <a:off x="-9330" y="725863"/>
            <a:ext cx="12208328" cy="6128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211C77-FAB5-4BC9-9E72-17269E88EDDF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FBE86C-7F64-412D-96E2-6B1E3964B1B0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28EDC6-4A0E-46C9-9A17-DEB09D1A9DB3}"/>
              </a:ext>
            </a:extLst>
          </p:cNvPr>
          <p:cNvSpPr txBox="1"/>
          <p:nvPr/>
        </p:nvSpPr>
        <p:spPr>
          <a:xfrm>
            <a:off x="211882" y="4047"/>
            <a:ext cx="70321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4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หลักของการเดินทางไกลและอยู่ค่ายพักแรม</a:t>
            </a:r>
            <a:endParaRPr lang="en-US" sz="40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1D90AF7-62B9-4221-B274-59F71A6BA949}"/>
              </a:ext>
            </a:extLst>
          </p:cNvPr>
          <p:cNvGrpSpPr/>
          <p:nvPr/>
        </p:nvGrpSpPr>
        <p:grpSpPr>
          <a:xfrm>
            <a:off x="0" y="807597"/>
            <a:ext cx="9931879" cy="1156178"/>
            <a:chOff x="0" y="928612"/>
            <a:chExt cx="10298248" cy="1156178"/>
          </a:xfrm>
        </p:grpSpPr>
        <p:sp>
          <p:nvSpPr>
            <p:cNvPr id="23" name="Arrow: Pentagon 22">
              <a:extLst>
                <a:ext uri="{FF2B5EF4-FFF2-40B4-BE49-F238E27FC236}">
                  <a16:creationId xmlns:a16="http://schemas.microsoft.com/office/drawing/2014/main" id="{32A50266-870E-4828-9D83-F72C603B2E8B}"/>
                </a:ext>
              </a:extLst>
            </p:cNvPr>
            <p:cNvSpPr/>
            <p:nvPr/>
          </p:nvSpPr>
          <p:spPr>
            <a:xfrm>
              <a:off x="0" y="928612"/>
              <a:ext cx="10298248" cy="1156178"/>
            </a:xfrm>
            <a:prstGeom prst="homePlat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8D5988B-338F-48C1-B977-ADF8AD83CB19}"/>
                </a:ext>
              </a:extLst>
            </p:cNvPr>
            <p:cNvSpPr txBox="1"/>
            <p:nvPr/>
          </p:nvSpPr>
          <p:spPr>
            <a:xfrm>
              <a:off x="310591" y="982540"/>
              <a:ext cx="9210869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3200" b="0" i="0" u="none" strike="noStrike" baseline="0" dirty="0">
                  <a:latin typeface="BrowalliaUPC" panose="020B0604020202020204" pitchFamily="34" charset="-34"/>
                  <a:cs typeface="BrowalliaUPC" panose="020B0604020202020204" pitchFamily="34" charset="-34"/>
                </a:rPr>
                <a:t>1.ไม่ควรเลือกเส้นทางที่มีการจราจรคับคั่ง หรือเป็นชุมชนเมืองที่มีความแออัด จะต้องไม่ให้ลูกเสือเดินทางไปตามเส้นทางรถไฟ เพราะอาจเกิดอันตรายได้</a:t>
              </a:r>
              <a:endParaRPr lang="en-US" sz="3200" dirty="0"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A35057A-0507-49C3-BAC8-DB92C65B0E2C}"/>
              </a:ext>
            </a:extLst>
          </p:cNvPr>
          <p:cNvGrpSpPr/>
          <p:nvPr/>
        </p:nvGrpSpPr>
        <p:grpSpPr>
          <a:xfrm>
            <a:off x="3696011" y="2067922"/>
            <a:ext cx="8524240" cy="881944"/>
            <a:chOff x="3667760" y="2199644"/>
            <a:chExt cx="8524240" cy="881944"/>
          </a:xfrm>
        </p:grpSpPr>
        <p:sp>
          <p:nvSpPr>
            <p:cNvPr id="24" name="Arrow: Pentagon 23">
              <a:extLst>
                <a:ext uri="{FF2B5EF4-FFF2-40B4-BE49-F238E27FC236}">
                  <a16:creationId xmlns:a16="http://schemas.microsoft.com/office/drawing/2014/main" id="{3B7175B4-9383-4627-99FD-B0480754C277}"/>
                </a:ext>
              </a:extLst>
            </p:cNvPr>
            <p:cNvSpPr/>
            <p:nvPr/>
          </p:nvSpPr>
          <p:spPr>
            <a:xfrm rot="10800000">
              <a:off x="3667760" y="2199644"/>
              <a:ext cx="8524240" cy="881944"/>
            </a:xfrm>
            <a:prstGeom prst="homePlat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2393DF0-1517-4EE7-B0C4-F4C918D7E642}"/>
                </a:ext>
              </a:extLst>
            </p:cNvPr>
            <p:cNvSpPr txBox="1"/>
            <p:nvPr/>
          </p:nvSpPr>
          <p:spPr>
            <a:xfrm>
              <a:off x="4568241" y="2376229"/>
              <a:ext cx="730879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3200" b="0" i="0" u="none" strike="noStrike" baseline="0" dirty="0">
                  <a:latin typeface="BrowalliaUPC" panose="020B0604020202020204" pitchFamily="34" charset="-34"/>
                  <a:cs typeface="BrowalliaUPC" panose="020B0604020202020204" pitchFamily="34" charset="-34"/>
                </a:rPr>
                <a:t>2.ต้องมีการวางแผนทุกอย่างไว้ล่วงหน้าอย่างรอบคอบและรัดกุม</a:t>
              </a:r>
              <a:endParaRPr lang="en-US" sz="3200" dirty="0"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2930089-DBE7-4F3C-9B49-5BDDC8EE0203}"/>
              </a:ext>
            </a:extLst>
          </p:cNvPr>
          <p:cNvGrpSpPr/>
          <p:nvPr/>
        </p:nvGrpSpPr>
        <p:grpSpPr>
          <a:xfrm>
            <a:off x="-30583" y="3059303"/>
            <a:ext cx="10668103" cy="1156178"/>
            <a:chOff x="0" y="3290344"/>
            <a:chExt cx="10945481" cy="1156178"/>
          </a:xfrm>
        </p:grpSpPr>
        <p:sp>
          <p:nvSpPr>
            <p:cNvPr id="25" name="Arrow: Pentagon 24">
              <a:extLst>
                <a:ext uri="{FF2B5EF4-FFF2-40B4-BE49-F238E27FC236}">
                  <a16:creationId xmlns:a16="http://schemas.microsoft.com/office/drawing/2014/main" id="{40F147F0-BD7E-49F0-AC7E-8ABC95A980AC}"/>
                </a:ext>
              </a:extLst>
            </p:cNvPr>
            <p:cNvSpPr/>
            <p:nvPr/>
          </p:nvSpPr>
          <p:spPr>
            <a:xfrm>
              <a:off x="0" y="3290344"/>
              <a:ext cx="10945481" cy="1156178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545509E-CB64-4DB5-87E5-1031F44C96A0}"/>
                </a:ext>
              </a:extLst>
            </p:cNvPr>
            <p:cNvSpPr txBox="1"/>
            <p:nvPr/>
          </p:nvSpPr>
          <p:spPr>
            <a:xfrm>
              <a:off x="341174" y="3347994"/>
              <a:ext cx="10137867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th-TH" sz="3200" b="0" i="0" u="none" strike="noStrike" baseline="0" dirty="0">
                  <a:latin typeface="BrowalliaUPC" panose="020B0604020202020204" pitchFamily="34" charset="-34"/>
                  <a:cs typeface="BrowalliaUPC" panose="020B0604020202020204" pitchFamily="34" charset="-34"/>
                </a:rPr>
                <a:t>3.ต้องแจ้งให้ผู้ปกครองลูกเสือทุกคนได้ทราบแผนการต่างๆ อย่างชัดเจน และจะต้องได้รับอนุญาตจากผู้ปกครองก่อน</a:t>
              </a:r>
              <a:endParaRPr lang="en-US" sz="3200" dirty="0"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82899D0-A1F7-448F-A01B-02F9D0A6ABD3}"/>
              </a:ext>
            </a:extLst>
          </p:cNvPr>
          <p:cNvGrpSpPr/>
          <p:nvPr/>
        </p:nvGrpSpPr>
        <p:grpSpPr>
          <a:xfrm>
            <a:off x="-16330" y="4314756"/>
            <a:ext cx="12442450" cy="1156177"/>
            <a:chOff x="-16330" y="4294436"/>
            <a:chExt cx="12442450" cy="1156177"/>
          </a:xfrm>
        </p:grpSpPr>
        <p:sp>
          <p:nvSpPr>
            <p:cNvPr id="26" name="Arrow: Pentagon 25">
              <a:extLst>
                <a:ext uri="{FF2B5EF4-FFF2-40B4-BE49-F238E27FC236}">
                  <a16:creationId xmlns:a16="http://schemas.microsoft.com/office/drawing/2014/main" id="{BD3B0620-EF07-4122-8889-A75F19D1FA1A}"/>
                </a:ext>
              </a:extLst>
            </p:cNvPr>
            <p:cNvSpPr/>
            <p:nvPr/>
          </p:nvSpPr>
          <p:spPr>
            <a:xfrm rot="10800000">
              <a:off x="-16330" y="4294436"/>
              <a:ext cx="12208329" cy="1156177"/>
            </a:xfrm>
            <a:prstGeom prst="homePlate">
              <a:avLst>
                <a:gd name="adj" fmla="val 38037"/>
              </a:avLst>
            </a:prstGeom>
            <a:solidFill>
              <a:srgbClr val="FEDAFC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4244CA6-7E3E-4A36-9FD6-021C4A6D968E}"/>
                </a:ext>
              </a:extLst>
            </p:cNvPr>
            <p:cNvSpPr txBox="1"/>
            <p:nvPr/>
          </p:nvSpPr>
          <p:spPr>
            <a:xfrm>
              <a:off x="217793" y="4358174"/>
              <a:ext cx="12208327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th-TH" sz="3200" b="0" i="0" u="none" strike="noStrike" baseline="0" dirty="0">
                  <a:latin typeface="BrowalliaUPC" panose="020B0604020202020204" pitchFamily="34" charset="-34"/>
                  <a:cs typeface="BrowalliaUPC" panose="020B0604020202020204" pitchFamily="34" charset="-34"/>
                </a:rPr>
                <a:t>4.ในระหว่างการเดินทางไกลหรืออยู่ค่ายพักแรม ลูกเสือจะต้องไม่ทำความเดือดร้อนใดๆ แก่ตนเองและผู้อื่น ไม่ทำความเสียหายให้แก่ทรัพย์สินของประชาชน ทั้งนี้ผู้บังคับบัญชาทุกระดับจะต้องดูแลลูกเสืออย่างใกล้ชิด</a:t>
              </a:r>
              <a:endParaRPr lang="en-US" sz="3200" dirty="0"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121CD91-830F-4F85-B6F1-64BCB8D9D0D3}"/>
              </a:ext>
            </a:extLst>
          </p:cNvPr>
          <p:cNvGrpSpPr/>
          <p:nvPr/>
        </p:nvGrpSpPr>
        <p:grpSpPr>
          <a:xfrm>
            <a:off x="-23586" y="5624267"/>
            <a:ext cx="9113520" cy="1156178"/>
            <a:chOff x="-23586" y="5624267"/>
            <a:chExt cx="9113520" cy="1156178"/>
          </a:xfrm>
        </p:grpSpPr>
        <p:sp>
          <p:nvSpPr>
            <p:cNvPr id="31" name="Arrow: Pentagon 30">
              <a:extLst>
                <a:ext uri="{FF2B5EF4-FFF2-40B4-BE49-F238E27FC236}">
                  <a16:creationId xmlns:a16="http://schemas.microsoft.com/office/drawing/2014/main" id="{750095FE-50C0-4C76-8999-376EC6BDFFC1}"/>
                </a:ext>
              </a:extLst>
            </p:cNvPr>
            <p:cNvSpPr/>
            <p:nvPr/>
          </p:nvSpPr>
          <p:spPr>
            <a:xfrm>
              <a:off x="-23586" y="5624267"/>
              <a:ext cx="9113520" cy="1156178"/>
            </a:xfrm>
            <a:prstGeom prst="homePlate">
              <a:avLst/>
            </a:prstGeom>
            <a:solidFill>
              <a:schemeClr val="accent4">
                <a:lumMod val="20000"/>
                <a:lumOff val="8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E82C53D-3A04-4F01-BA9B-DBA26B0CC0B5}"/>
                </a:ext>
              </a:extLst>
            </p:cNvPr>
            <p:cNvSpPr txBox="1"/>
            <p:nvPr/>
          </p:nvSpPr>
          <p:spPr>
            <a:xfrm>
              <a:off x="310591" y="5703227"/>
              <a:ext cx="8264449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th-TH" sz="3200" b="0" i="0" u="none" strike="noStrike" baseline="0" dirty="0">
                  <a:latin typeface="BrowalliaUPC" panose="020B0604020202020204" pitchFamily="34" charset="-34"/>
                  <a:cs typeface="BrowalliaUPC" panose="020B0604020202020204" pitchFamily="34" charset="-34"/>
                </a:rPr>
                <a:t>5.เมื่อเสร็จสิ้นการเดินทางไกลและอยู่ค่ายพักแรมแล้ว จะต้องทำรายงานเสนอต่อผู้ที่อนุญาตให้ไปเดินทางไกล</a:t>
              </a:r>
              <a:endParaRPr lang="en-US" sz="3200" dirty="0"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5379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5B8E4D9-953A-4A5F-85C0-3106C0273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C58BC1F-D4CA-46B8-A1AC-2A9156F6BC33}"/>
              </a:ext>
            </a:extLst>
          </p:cNvPr>
          <p:cNvSpPr/>
          <p:nvPr/>
        </p:nvSpPr>
        <p:spPr>
          <a:xfrm>
            <a:off x="-9330" y="725863"/>
            <a:ext cx="12208328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211C77-FAB5-4BC9-9E72-17269E88EDDF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FBE86C-7F64-412D-96E2-6B1E3964B1B0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28EDC6-4A0E-46C9-9A17-DEB09D1A9DB3}"/>
              </a:ext>
            </a:extLst>
          </p:cNvPr>
          <p:cNvSpPr txBox="1"/>
          <p:nvPr/>
        </p:nvSpPr>
        <p:spPr>
          <a:xfrm>
            <a:off x="211882" y="42200"/>
            <a:ext cx="46750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4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ขั้นตอนของการเดินทางไกล</a:t>
            </a:r>
            <a:endParaRPr lang="en-US" sz="40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65F0C4-2162-4D25-970E-0EA16668F75A}"/>
              </a:ext>
            </a:extLst>
          </p:cNvPr>
          <p:cNvSpPr txBox="1"/>
          <p:nvPr/>
        </p:nvSpPr>
        <p:spPr>
          <a:xfrm>
            <a:off x="309880" y="777322"/>
            <a:ext cx="40589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i="0" u="none" strike="noStrike" baseline="0" dirty="0">
                <a:solidFill>
                  <a:srgbClr val="FF3399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การเตรียมตัวก่อนเดินทางไกล</a:t>
            </a:r>
            <a:endParaRPr lang="en-US" sz="3200" dirty="0">
              <a:solidFill>
                <a:srgbClr val="FF3399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26AF01-7394-4720-B2D3-B84A73B089F0}"/>
              </a:ext>
            </a:extLst>
          </p:cNvPr>
          <p:cNvSpPr txBox="1"/>
          <p:nvPr/>
        </p:nvSpPr>
        <p:spPr>
          <a:xfrm>
            <a:off x="492760" y="1212450"/>
            <a:ext cx="2362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1" i="0" u="none" strike="noStrike" baseline="0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การเตรียมตัวลูกเสือ</a:t>
            </a:r>
            <a:endParaRPr lang="en-US" sz="2800" dirty="0">
              <a:solidFill>
                <a:srgbClr val="00206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999195-2830-472E-B2E2-A8CF728F4EEF}"/>
              </a:ext>
            </a:extLst>
          </p:cNvPr>
          <p:cNvSpPr txBox="1"/>
          <p:nvPr/>
        </p:nvSpPr>
        <p:spPr>
          <a:xfrm>
            <a:off x="937311" y="1608057"/>
            <a:ext cx="789929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28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1.ต้องได้รับการอบรมหรือผ่านการอบรมวิชาที่จำเป็นในการเดินทางไกลมาก่อน</a:t>
            </a:r>
          </a:p>
          <a:p>
            <a:pPr algn="l"/>
            <a:r>
              <a:rPr lang="th-TH" sz="28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2.ลูกเสือต้องได้รับอนุญาตจากผู้ปกครองก่อน</a:t>
            </a:r>
          </a:p>
          <a:p>
            <a:pPr algn="l"/>
            <a:r>
              <a:rPr lang="th-TH" sz="28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3.เตรียมอุปกรณ์และเครื่องใช้ ส่วนตัวไปให้พร้อมโดยจะต้องคำนึงถึงจำนวน</a:t>
            </a:r>
          </a:p>
          <a:p>
            <a:pPr algn="l"/>
            <a:r>
              <a:rPr lang="th-TH" sz="2800" dirty="0">
                <a:latin typeface="BrowalliaUPC" panose="020B0604020202020204" pitchFamily="34" charset="-34"/>
                <a:cs typeface="BrowalliaUPC" panose="020B0604020202020204" pitchFamily="34" charset="-34"/>
              </a:rPr>
              <a:t>   </a:t>
            </a:r>
            <a:r>
              <a:rPr lang="th-TH" sz="28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วันที่ไปสถานที่ไปว่ามีสภาพภูมิประเทศ ภูมิอากาศเป็นอย่างไรเพื่อจะ</a:t>
            </a:r>
          </a:p>
          <a:p>
            <a:pPr algn="l"/>
            <a:r>
              <a:rPr lang="th-TH" sz="28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   ได้เตรียมอุปกรณ์ต่างๆ ให้เหมาะสม</a:t>
            </a:r>
            <a:endParaRPr lang="en-US" sz="28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C703AF-76D2-4C05-9F70-BF2071C9F4DA}"/>
              </a:ext>
            </a:extLst>
          </p:cNvPr>
          <p:cNvSpPr txBox="1"/>
          <p:nvPr/>
        </p:nvSpPr>
        <p:spPr>
          <a:xfrm>
            <a:off x="492760" y="3785603"/>
            <a:ext cx="4394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1" i="0" u="none" strike="noStrike" baseline="0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การเตรียมตัวของผู้กำกับลูกเสือ</a:t>
            </a:r>
            <a:endParaRPr lang="en-US" sz="2800" dirty="0">
              <a:solidFill>
                <a:srgbClr val="00206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117A95-9C00-46AF-9BF7-08AA80173762}"/>
              </a:ext>
            </a:extLst>
          </p:cNvPr>
          <p:cNvSpPr txBox="1"/>
          <p:nvPr/>
        </p:nvSpPr>
        <p:spPr>
          <a:xfrm>
            <a:off x="939899" y="4152246"/>
            <a:ext cx="950457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28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1.ขออนุญาตต้นสังกัด</a:t>
            </a:r>
          </a:p>
          <a:p>
            <a:pPr algn="l"/>
            <a:r>
              <a:rPr lang="th-TH" sz="28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2.สำรวจเส้นทางและสถานที่ที่จะเดินทางให้เรียบร้อย ซึ่งส่วนใหญ่ผู้กำกับลูกเสือ</a:t>
            </a:r>
          </a:p>
          <a:p>
            <a:pPr algn="l"/>
            <a:r>
              <a:rPr lang="th-TH" sz="28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   จะต้องไปสำรวจมาแล้วอย่างน้อย 1 ครั้ง</a:t>
            </a:r>
          </a:p>
          <a:p>
            <a:pPr algn="l"/>
            <a:r>
              <a:rPr lang="th-TH" sz="28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3.เตรียมตารางการอบรม</a:t>
            </a:r>
          </a:p>
          <a:p>
            <a:pPr algn="l"/>
            <a:r>
              <a:rPr lang="th-TH" sz="28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4.เตรียมอุปกรณ์การฝึกอบรม</a:t>
            </a:r>
            <a:endParaRPr lang="en-US" sz="28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23483F-B836-4751-895F-CD5B7E889D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3" t="2139" r="5573" b="4012"/>
          <a:stretch/>
        </p:blipFill>
        <p:spPr>
          <a:xfrm>
            <a:off x="8770387" y="2037380"/>
            <a:ext cx="3105584" cy="35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305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5B8E4D9-953A-4A5F-85C0-3106C0273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C58BC1F-D4CA-46B8-A1AC-2A9156F6BC33}"/>
              </a:ext>
            </a:extLst>
          </p:cNvPr>
          <p:cNvSpPr/>
          <p:nvPr/>
        </p:nvSpPr>
        <p:spPr>
          <a:xfrm>
            <a:off x="-9330" y="725863"/>
            <a:ext cx="12208328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211C77-FAB5-4BC9-9E72-17269E88EDDF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FBE86C-7F64-412D-96E2-6B1E3964B1B0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28EDC6-4A0E-46C9-9A17-DEB09D1A9DB3}"/>
              </a:ext>
            </a:extLst>
          </p:cNvPr>
          <p:cNvSpPr txBox="1"/>
          <p:nvPr/>
        </p:nvSpPr>
        <p:spPr>
          <a:xfrm>
            <a:off x="211882" y="42200"/>
            <a:ext cx="46750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40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ขั้นตอนของการเดินทางไกล</a:t>
            </a:r>
            <a:endParaRPr lang="en-US" sz="40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765DBD-777A-4638-A23D-4F1BC3609B01}"/>
              </a:ext>
            </a:extLst>
          </p:cNvPr>
          <p:cNvSpPr txBox="1"/>
          <p:nvPr/>
        </p:nvSpPr>
        <p:spPr>
          <a:xfrm>
            <a:off x="716175" y="1151404"/>
            <a:ext cx="23909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i="0" u="none" strike="noStrike" baseline="0" dirty="0">
                <a:solidFill>
                  <a:srgbClr val="FF3399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การเดินทางไกล</a:t>
            </a:r>
            <a:endParaRPr lang="en-US" sz="3200" dirty="0">
              <a:solidFill>
                <a:srgbClr val="FF3399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89E28C-2573-4A6C-9444-9AD4044C828C}"/>
              </a:ext>
            </a:extLst>
          </p:cNvPr>
          <p:cNvSpPr txBox="1"/>
          <p:nvPr/>
        </p:nvSpPr>
        <p:spPr>
          <a:xfrm>
            <a:off x="1342952" y="1966106"/>
            <a:ext cx="100484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เมื่อจัดเตรียมทุกอย่างพร้อมแล้ว ก็ออกเดินทางไกลตามเส้นทางและกำหนดการที่วางไว้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8466B7-3306-40B1-A328-5E5D057C7FBC}"/>
              </a:ext>
            </a:extLst>
          </p:cNvPr>
          <p:cNvSpPr txBox="1"/>
          <p:nvPr/>
        </p:nvSpPr>
        <p:spPr>
          <a:xfrm>
            <a:off x="716175" y="2780808"/>
            <a:ext cx="61022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i="0" u="none" strike="noStrike" baseline="0" dirty="0">
                <a:solidFill>
                  <a:srgbClr val="FF3399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สิ่งที่ต้องทำหลังจากการเดินทางไกล</a:t>
            </a:r>
            <a:endParaRPr lang="en-US" sz="3200" dirty="0">
              <a:solidFill>
                <a:srgbClr val="FF3399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12D34F-66EA-4A49-97E4-6A740E01766A}"/>
              </a:ext>
            </a:extLst>
          </p:cNvPr>
          <p:cNvSpPr txBox="1"/>
          <p:nvPr/>
        </p:nvSpPr>
        <p:spPr>
          <a:xfrm>
            <a:off x="1342952" y="3368623"/>
            <a:ext cx="589010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1.สรุปผลการเดินทางไกล</a:t>
            </a:r>
          </a:p>
          <a:p>
            <a:pPr algn="l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2.บันทึกเหตุการณ์ต่างๆ ที่เกิดขึ้น</a:t>
            </a:r>
          </a:p>
          <a:p>
            <a:pPr algn="l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3.ทำรายงานเสนอต่อต้นสังกัด</a:t>
            </a:r>
          </a:p>
          <a:p>
            <a:pPr algn="l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4.ขอบคุณเจ้าของสถานที่หรือผู้ที่ให้การสนับสนุน</a:t>
            </a:r>
          </a:p>
          <a:p>
            <a:pPr algn="l"/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   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การเดินทางไกล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4C6949-9248-4FA3-B2F1-AB35F64943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3628" t="5338" r="8712" b="70487"/>
          <a:stretch/>
        </p:blipFill>
        <p:spPr>
          <a:xfrm>
            <a:off x="7289722" y="3021555"/>
            <a:ext cx="4845613" cy="311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1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5B8E4D9-953A-4A5F-85C0-3106C0273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C58BC1F-D4CA-46B8-A1AC-2A9156F6BC33}"/>
              </a:ext>
            </a:extLst>
          </p:cNvPr>
          <p:cNvSpPr/>
          <p:nvPr/>
        </p:nvSpPr>
        <p:spPr>
          <a:xfrm>
            <a:off x="-9330" y="725863"/>
            <a:ext cx="12208328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211C77-FAB5-4BC9-9E72-17269E88EDDF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FBE86C-7F64-412D-96E2-6B1E3964B1B0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28EDC6-4A0E-46C9-9A17-DEB09D1A9DB3}"/>
              </a:ext>
            </a:extLst>
          </p:cNvPr>
          <p:cNvSpPr txBox="1"/>
          <p:nvPr/>
        </p:nvSpPr>
        <p:spPr>
          <a:xfrm>
            <a:off x="211881" y="17977"/>
            <a:ext cx="52278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4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การจัดตั้งและการอยู่ค่ายพักแรม</a:t>
            </a:r>
            <a:endParaRPr lang="en-US" sz="40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4AAAE4-9B66-417D-AE4B-043C53956968}"/>
              </a:ext>
            </a:extLst>
          </p:cNvPr>
          <p:cNvSpPr txBox="1"/>
          <p:nvPr/>
        </p:nvSpPr>
        <p:spPr>
          <a:xfrm>
            <a:off x="508128" y="995202"/>
            <a:ext cx="1117340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2800" b="1" i="0" u="none" strike="noStrike" baseline="0" dirty="0">
                <a:solidFill>
                  <a:srgbClr val="BB1F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	</a:t>
            </a:r>
            <a:r>
              <a:rPr lang="th-TH" sz="3200" b="1" i="0" u="none" strike="noStrike" baseline="0" dirty="0">
                <a:solidFill>
                  <a:srgbClr val="BB1F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การจัดตั้งค่ายพักแรม </a:t>
            </a:r>
            <a:r>
              <a:rPr lang="th-TH" sz="28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จะต้องคำนึงถึงองค์ประกอบหลายประการ เพื่อให้เกิดความสะดวก ปลอดภัย</a:t>
            </a:r>
          </a:p>
          <a:p>
            <a:pPr algn="l"/>
            <a:r>
              <a:rPr lang="th-TH" sz="28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และเหมาะสมกับการจัดกิจกรรม ได้แก่</a:t>
            </a:r>
            <a:endParaRPr lang="en-US" sz="28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8577E4-98C3-4148-B196-30EE2F34AE27}"/>
              </a:ext>
            </a:extLst>
          </p:cNvPr>
          <p:cNvSpPr txBox="1"/>
          <p:nvPr/>
        </p:nvSpPr>
        <p:spPr>
          <a:xfrm>
            <a:off x="508128" y="2049724"/>
            <a:ext cx="107278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i="0" u="none" strike="noStrike" baseline="0" dirty="0">
                <a:solidFill>
                  <a:srgbClr val="FF3399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การเลือกสถานที่ตั้งค่าย </a:t>
            </a:r>
            <a:r>
              <a:rPr lang="th-TH" sz="28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ควรอยู่ในทำเลที่เหมาะสม เป็นที่โล่งและมีเนื้อที่พอที่จะฝึกวิชาลูกเสือได้ ดังนี้</a:t>
            </a:r>
            <a:endParaRPr lang="en-US" sz="2800" dirty="0">
              <a:solidFill>
                <a:srgbClr val="FF3399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93ADFC-BC5C-4E8F-A4CB-CE49DEBB1FB7}"/>
              </a:ext>
            </a:extLst>
          </p:cNvPr>
          <p:cNvSpPr txBox="1"/>
          <p:nvPr/>
        </p:nvSpPr>
        <p:spPr>
          <a:xfrm>
            <a:off x="499186" y="2592707"/>
            <a:ext cx="720374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28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- ควรอยู่บนที่ดอน มีทางระบายนํ้าได้ดี โดยพื้นดินควรเป็นดินปนทราย</a:t>
            </a:r>
          </a:p>
          <a:p>
            <a:pPr algn="l"/>
            <a:r>
              <a:rPr lang="th-TH" sz="28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  เพื่อดูดซึมนํ้าได้ดี</a:t>
            </a:r>
          </a:p>
          <a:p>
            <a:pPr algn="l"/>
            <a:r>
              <a:rPr lang="th-TH" sz="28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- ควรเป็นบริเวณที่มีนํ้าดื่ม และนํ้าใช้ที่สะอาดและเพียงพอ</a:t>
            </a:r>
          </a:p>
          <a:p>
            <a:pPr algn="l"/>
            <a:r>
              <a:rPr lang="th-TH" sz="2800" dirty="0">
                <a:latin typeface="BrowalliaUPC" panose="020B0604020202020204" pitchFamily="34" charset="-34"/>
                <a:cs typeface="BrowalliaUPC" panose="020B0604020202020204" pitchFamily="34" charset="-34"/>
              </a:rPr>
              <a:t>- </a:t>
            </a:r>
            <a:r>
              <a:rPr lang="th-TH" sz="28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ควรตั้งค่ายในบริเวณที่มีป่าไม้ เพราะจะได้มีเชื้อเพลิงในการทำกิจกรรม</a:t>
            </a:r>
          </a:p>
          <a:p>
            <a:pPr algn="l"/>
            <a:r>
              <a:rPr lang="th-TH" sz="28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- ควรอยู่ในที่กำบังลม แต่ก็ไม่ควรตั้งเต็นท์อยู่ใต้ต้นไม้ใหญ่ เพราะอาจจะ </a:t>
            </a:r>
          </a:p>
          <a:p>
            <a:pPr algn="l"/>
            <a:r>
              <a:rPr lang="th-TH" sz="2800" dirty="0">
                <a:latin typeface="BrowalliaUPC" panose="020B0604020202020204" pitchFamily="34" charset="-34"/>
                <a:cs typeface="BrowalliaUPC" panose="020B0604020202020204" pitchFamily="34" charset="-34"/>
              </a:rPr>
              <a:t>  </a:t>
            </a:r>
            <a:r>
              <a:rPr lang="th-TH" sz="28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ได้รับอันตรายจากกิ่งไม้ที่หักตกลงมา</a:t>
            </a:r>
          </a:p>
          <a:p>
            <a:pPr algn="l"/>
            <a:r>
              <a:rPr lang="th-TH" sz="28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- ไม่ควรตั้งค่ายอยู่ในที่ที่มีคนพลุกพล่าน และการจราจรหนาแน่น เพราะ</a:t>
            </a:r>
          </a:p>
          <a:p>
            <a:pPr algn="l"/>
            <a:r>
              <a:rPr lang="th-TH" sz="2800" dirty="0">
                <a:latin typeface="BrowalliaUPC" panose="020B0604020202020204" pitchFamily="34" charset="-34"/>
                <a:cs typeface="BrowalliaUPC" panose="020B0604020202020204" pitchFamily="34" charset="-34"/>
              </a:rPr>
              <a:t>  </a:t>
            </a:r>
            <a:r>
              <a:rPr lang="th-TH" sz="28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จะเป็นอุปสรรคต่อการจัดกิจกรรม</a:t>
            </a:r>
            <a:endParaRPr lang="en-US" sz="28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5ABCF5-C410-40D0-BD51-0DA6413E6C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0" t="2678" r="2359" b="2536"/>
          <a:stretch/>
        </p:blipFill>
        <p:spPr>
          <a:xfrm>
            <a:off x="7702927" y="2883628"/>
            <a:ext cx="4391159" cy="295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656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5B8E4D9-953A-4A5F-85C0-3106C0273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C58BC1F-D4CA-46B8-A1AC-2A9156F6BC33}"/>
              </a:ext>
            </a:extLst>
          </p:cNvPr>
          <p:cNvSpPr/>
          <p:nvPr/>
        </p:nvSpPr>
        <p:spPr>
          <a:xfrm>
            <a:off x="-9330" y="725863"/>
            <a:ext cx="12208328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211C77-FAB5-4BC9-9E72-17269E88EDDF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FBE86C-7F64-412D-96E2-6B1E3964B1B0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28EDC6-4A0E-46C9-9A17-DEB09D1A9DB3}"/>
              </a:ext>
            </a:extLst>
          </p:cNvPr>
          <p:cNvSpPr txBox="1"/>
          <p:nvPr/>
        </p:nvSpPr>
        <p:spPr>
          <a:xfrm>
            <a:off x="211881" y="-10016"/>
            <a:ext cx="52278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40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การจัดตั้งและการอยู่ค่ายพักแรม</a:t>
            </a:r>
            <a:endParaRPr lang="en-US" sz="40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AC9156-B02A-4423-BD1C-C73E52E358FE}"/>
              </a:ext>
            </a:extLst>
          </p:cNvPr>
          <p:cNvSpPr txBox="1"/>
          <p:nvPr/>
        </p:nvSpPr>
        <p:spPr>
          <a:xfrm>
            <a:off x="485190" y="868902"/>
            <a:ext cx="52095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i="0" u="none" strike="noStrike" baseline="0" dirty="0">
                <a:solidFill>
                  <a:srgbClr val="FF3399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วิธีการจัดค่ายพักแรมและอยู่ค่ายพักแรม</a:t>
            </a:r>
            <a:endParaRPr lang="en-US" sz="3200" dirty="0">
              <a:solidFill>
                <a:srgbClr val="FF3399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AC79B6-ED58-49C0-A22E-5088A9548D7B}"/>
              </a:ext>
            </a:extLst>
          </p:cNvPr>
          <p:cNvSpPr txBox="1"/>
          <p:nvPr/>
        </p:nvSpPr>
        <p:spPr>
          <a:xfrm>
            <a:off x="787579" y="1351015"/>
            <a:ext cx="1061450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	ในการอยู่ค่ายพักแรม ทุกคนต้องมีหน้าที่รับผิดชอบงานประจำ ซึ่งโดยทั่วไปแล้วจะมีการแบ่งหน้าที่ของลูกเสือแต่ละหมู่ดังนี้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D89242-5E37-4BB8-B82A-A99FB10E5F87}"/>
              </a:ext>
            </a:extLst>
          </p:cNvPr>
          <p:cNvSpPr txBox="1"/>
          <p:nvPr/>
        </p:nvSpPr>
        <p:spPr>
          <a:xfrm>
            <a:off x="1092302" y="2505657"/>
            <a:ext cx="449735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1. </a:t>
            </a:r>
            <a:r>
              <a:rPr lang="th-TH" sz="3200" b="1" i="0" u="none" strike="noStrike" baseline="0" dirty="0">
                <a:solidFill>
                  <a:srgbClr val="008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นายหมู่ </a:t>
            </a:r>
            <a:r>
              <a:rPr lang="th-TH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รับผิดชอบภายในหมู่</a:t>
            </a:r>
          </a:p>
          <a:p>
            <a:pPr algn="l"/>
            <a:r>
              <a:rPr lang="th-TH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2. </a:t>
            </a:r>
            <a:r>
              <a:rPr lang="th-TH" sz="3200" b="1" i="0" u="none" strike="noStrike" baseline="0" dirty="0">
                <a:solidFill>
                  <a:srgbClr val="008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พลาธิการ</a:t>
            </a:r>
            <a:r>
              <a:rPr lang="th-TH" sz="3200" b="1" i="0" u="none" strike="noStrike" baseline="0" dirty="0">
                <a:solidFill>
                  <a:srgbClr val="00E6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จัดหาอุปกรณ์เครื่องใช้</a:t>
            </a:r>
          </a:p>
          <a:p>
            <a:pPr algn="l"/>
            <a:r>
              <a:rPr lang="th-TH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3. </a:t>
            </a:r>
            <a:r>
              <a:rPr lang="th-TH" sz="3200" b="1" i="0" u="none" strike="noStrike" baseline="0" dirty="0">
                <a:solidFill>
                  <a:srgbClr val="008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คนครัว</a:t>
            </a:r>
            <a:r>
              <a:rPr lang="th-TH" sz="3200" b="1" i="0" u="none" strike="noStrike" baseline="0" dirty="0">
                <a:solidFill>
                  <a:srgbClr val="00E6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ประกอบอาหาร</a:t>
            </a:r>
          </a:p>
          <a:p>
            <a:pPr algn="l"/>
            <a:r>
              <a:rPr lang="th-TH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4. </a:t>
            </a:r>
            <a:r>
              <a:rPr lang="th-TH" sz="3200" b="1" i="0" u="none" strike="noStrike" baseline="0" dirty="0">
                <a:solidFill>
                  <a:srgbClr val="008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ผู้ช่วยคนครัว </a:t>
            </a:r>
            <a:r>
              <a:rPr lang="th-TH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ช่วยประกอบอาหาร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6B2B9A-3ABE-4DE6-A217-59DB04A1C757}"/>
              </a:ext>
            </a:extLst>
          </p:cNvPr>
          <p:cNvSpPr txBox="1"/>
          <p:nvPr/>
        </p:nvSpPr>
        <p:spPr>
          <a:xfrm>
            <a:off x="6399555" y="2505657"/>
            <a:ext cx="498254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5. </a:t>
            </a:r>
            <a:r>
              <a:rPr lang="th-TH" sz="3200" b="1" i="0" u="none" strike="noStrike" baseline="0" dirty="0">
                <a:solidFill>
                  <a:srgbClr val="008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คนหานํ้า </a:t>
            </a:r>
            <a:r>
              <a:rPr lang="th-TH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หานํ้ามาใช้ภายในหมู่</a:t>
            </a:r>
          </a:p>
          <a:p>
            <a:pPr algn="l"/>
            <a:r>
              <a:rPr lang="th-TH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6. </a:t>
            </a:r>
            <a:r>
              <a:rPr lang="th-TH" sz="3200" b="1" i="0" u="none" strike="noStrike" baseline="0" dirty="0">
                <a:solidFill>
                  <a:srgbClr val="008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คนหาฟืน </a:t>
            </a:r>
            <a:r>
              <a:rPr lang="th-TH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หาฟืนมาใช้ภายในหมู่</a:t>
            </a:r>
          </a:p>
          <a:p>
            <a:pPr algn="l"/>
            <a:r>
              <a:rPr lang="th-TH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7. </a:t>
            </a:r>
            <a:r>
              <a:rPr lang="th-TH" sz="3200" b="1" i="0" u="none" strike="noStrike" baseline="0" dirty="0">
                <a:solidFill>
                  <a:srgbClr val="008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คนงานเบ็ดเตล็ด </a:t>
            </a:r>
            <a:r>
              <a:rPr lang="th-TH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ทำงานทั่วไป</a:t>
            </a:r>
          </a:p>
          <a:p>
            <a:pPr algn="l"/>
            <a:r>
              <a:rPr lang="th-TH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8. </a:t>
            </a:r>
            <a:r>
              <a:rPr lang="th-TH" sz="3200" b="1" i="0" u="none" strike="noStrike" baseline="0" dirty="0">
                <a:solidFill>
                  <a:srgbClr val="008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รองนายหมู่ </a:t>
            </a:r>
            <a:r>
              <a:rPr lang="th-TH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ช่วยดูแลทั่วไปแทนนายหมู่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EA33A34-E15E-4D82-BEB6-E4269F029B7F}"/>
              </a:ext>
            </a:extLst>
          </p:cNvPr>
          <p:cNvGrpSpPr/>
          <p:nvPr/>
        </p:nvGrpSpPr>
        <p:grpSpPr>
          <a:xfrm>
            <a:off x="337260" y="4717035"/>
            <a:ext cx="11517480" cy="1630521"/>
            <a:chOff x="211881" y="4750266"/>
            <a:chExt cx="11517480" cy="163052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AD0D9CA-9BB4-4A31-8874-1B56210A1F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540538" y="4807883"/>
              <a:ext cx="1188823" cy="157290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52DC4EE-4B49-43C4-9DFF-6E9EE7776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04212" y="4750266"/>
              <a:ext cx="902286" cy="159729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5DEF732-BE97-470A-BA4A-01F456624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09880" y="5067285"/>
              <a:ext cx="1261981" cy="1280271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2540793-F091-490E-B1F2-4B0546AC60D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955168" y="5027917"/>
              <a:ext cx="1261980" cy="1280271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DBBF577-D1D6-4A04-8040-07789BBFA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1881" y="4750266"/>
              <a:ext cx="1475360" cy="15972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034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5B8E4D9-953A-4A5F-85C0-3106C0273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C58BC1F-D4CA-46B8-A1AC-2A9156F6BC33}"/>
              </a:ext>
            </a:extLst>
          </p:cNvPr>
          <p:cNvSpPr/>
          <p:nvPr/>
        </p:nvSpPr>
        <p:spPr>
          <a:xfrm>
            <a:off x="-9330" y="725863"/>
            <a:ext cx="12208328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211C77-FAB5-4BC9-9E72-17269E88EDDF}"/>
              </a:ext>
            </a:extLst>
          </p:cNvPr>
          <p:cNvSpPr/>
          <p:nvPr/>
        </p:nvSpPr>
        <p:spPr>
          <a:xfrm>
            <a:off x="-11665" y="606490"/>
            <a:ext cx="2189273" cy="18112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FBE86C-7F64-412D-96E2-6B1E3964B1B0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28EDC6-4A0E-46C9-9A17-DEB09D1A9DB3}"/>
              </a:ext>
            </a:extLst>
          </p:cNvPr>
          <p:cNvSpPr txBox="1"/>
          <p:nvPr/>
        </p:nvSpPr>
        <p:spPr>
          <a:xfrm>
            <a:off x="211881" y="8646"/>
            <a:ext cx="82043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4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ความปลอดภัยในการเดินทางไกลและอยู่ค่ายพักแรม</a:t>
            </a:r>
            <a:endParaRPr lang="en-US" sz="40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17F8CF-F994-4143-A2E4-65E68F46AFF8}"/>
              </a:ext>
            </a:extLst>
          </p:cNvPr>
          <p:cNvSpPr txBox="1"/>
          <p:nvPr/>
        </p:nvSpPr>
        <p:spPr>
          <a:xfrm>
            <a:off x="589772" y="848039"/>
            <a:ext cx="1101012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200" b="1" i="0" u="none" strike="noStrike" baseline="0" dirty="0">
                <a:solidFill>
                  <a:schemeClr val="accent5">
                    <a:lumMod val="50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การเดินทางไกล และอยู่ค่ายพักแรมของลูกเสือ </a:t>
            </a:r>
            <a:r>
              <a:rPr lang="th-TH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เป็นการทำกิจกรรมร่วมกันของคนจำนวนมาก ดังนั้น การรักษาความปลอดภัยในการเดินทางไกลและอยู่ค่ายพักแรม ควรปฏิบัติดังนี้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A1D878-12AF-4491-A664-22A17AF40B99}"/>
              </a:ext>
            </a:extLst>
          </p:cNvPr>
          <p:cNvSpPr txBox="1"/>
          <p:nvPr/>
        </p:nvSpPr>
        <p:spPr>
          <a:xfrm>
            <a:off x="2738534" y="2237174"/>
            <a:ext cx="64614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i="0" u="none" strike="noStrike" baseline="0" dirty="0">
                <a:solidFill>
                  <a:srgbClr val="008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1.หลีกเลี่ยงการเดินทางในถนนที่มีการจราจรคับคั่ง</a:t>
            </a:r>
            <a:endParaRPr lang="en-US" sz="3200" dirty="0">
              <a:solidFill>
                <a:srgbClr val="00800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A9B3DE-1953-44EE-A33D-467263FB422D}"/>
              </a:ext>
            </a:extLst>
          </p:cNvPr>
          <p:cNvSpPr txBox="1"/>
          <p:nvPr/>
        </p:nvSpPr>
        <p:spPr>
          <a:xfrm>
            <a:off x="2738534" y="3152412"/>
            <a:ext cx="80284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i="0" u="none" strike="noStrike" baseline="0" dirty="0">
                <a:solidFill>
                  <a:srgbClr val="008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2.หากต้องเดินทางด้วยยานพาหนะใดๆ ก็ตาม จะต้องระมัดระวัง</a:t>
            </a:r>
            <a:endParaRPr lang="en-US" sz="3200" dirty="0">
              <a:solidFill>
                <a:srgbClr val="00800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7FFEE2-90F9-43A3-8D77-5C2193248F0D}"/>
              </a:ext>
            </a:extLst>
          </p:cNvPr>
          <p:cNvSpPr txBox="1"/>
          <p:nvPr/>
        </p:nvSpPr>
        <p:spPr>
          <a:xfrm>
            <a:off x="2738534" y="4085094"/>
            <a:ext cx="66713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i="0" u="none" strike="noStrike" baseline="0" dirty="0">
                <a:solidFill>
                  <a:srgbClr val="008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3.ขณะเดินทางต้องระมัดระวังอันตรายจากสัตว์ต่างๆ</a:t>
            </a:r>
            <a:endParaRPr lang="en-US" sz="3200" dirty="0">
              <a:solidFill>
                <a:srgbClr val="00800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485C92-6BB0-48D8-AFDE-39A282ED909F}"/>
              </a:ext>
            </a:extLst>
          </p:cNvPr>
          <p:cNvSpPr txBox="1"/>
          <p:nvPr/>
        </p:nvSpPr>
        <p:spPr>
          <a:xfrm>
            <a:off x="2738534" y="5053354"/>
            <a:ext cx="63168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i="0" u="none" strike="noStrike" baseline="0" dirty="0">
                <a:solidFill>
                  <a:srgbClr val="008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4.ต้องหัดเป็นผู้สังเกตสิ่งต่างๆ รอบๆ ตัวเป็นพิเศษ</a:t>
            </a:r>
            <a:endParaRPr lang="en-US" sz="3200" dirty="0">
              <a:solidFill>
                <a:srgbClr val="00800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0B2FAA-A744-4960-8B87-BADB3F1477EE}"/>
              </a:ext>
            </a:extLst>
          </p:cNvPr>
          <p:cNvSpPr/>
          <p:nvPr/>
        </p:nvSpPr>
        <p:spPr>
          <a:xfrm>
            <a:off x="1495036" y="1735494"/>
            <a:ext cx="184473" cy="4612062"/>
          </a:xfrm>
          <a:prstGeom prst="rect">
            <a:avLst/>
          </a:prstGeom>
          <a:solidFill>
            <a:srgbClr val="996F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B7D343-785B-4D30-BA5C-E58539010A5D}"/>
              </a:ext>
            </a:extLst>
          </p:cNvPr>
          <p:cNvSpPr/>
          <p:nvPr/>
        </p:nvSpPr>
        <p:spPr>
          <a:xfrm>
            <a:off x="1495036" y="2447109"/>
            <a:ext cx="1098874" cy="164906"/>
          </a:xfrm>
          <a:prstGeom prst="rect">
            <a:avLst/>
          </a:prstGeom>
          <a:solidFill>
            <a:srgbClr val="996F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58EA4D-EBA6-474A-ADB2-F8444798D1F3}"/>
              </a:ext>
            </a:extLst>
          </p:cNvPr>
          <p:cNvSpPr/>
          <p:nvPr/>
        </p:nvSpPr>
        <p:spPr>
          <a:xfrm>
            <a:off x="1495036" y="3358842"/>
            <a:ext cx="1098874" cy="164906"/>
          </a:xfrm>
          <a:prstGeom prst="rect">
            <a:avLst/>
          </a:prstGeom>
          <a:solidFill>
            <a:srgbClr val="996F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5B9C931-7396-4B09-8146-F7EF391F62D3}"/>
              </a:ext>
            </a:extLst>
          </p:cNvPr>
          <p:cNvSpPr/>
          <p:nvPr/>
        </p:nvSpPr>
        <p:spPr>
          <a:xfrm>
            <a:off x="1495036" y="4295029"/>
            <a:ext cx="1098874" cy="164906"/>
          </a:xfrm>
          <a:prstGeom prst="rect">
            <a:avLst/>
          </a:prstGeom>
          <a:solidFill>
            <a:srgbClr val="996F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A5E2525-99C8-42DB-A0D9-B06FE4ED119C}"/>
              </a:ext>
            </a:extLst>
          </p:cNvPr>
          <p:cNvSpPr/>
          <p:nvPr/>
        </p:nvSpPr>
        <p:spPr>
          <a:xfrm>
            <a:off x="1495036" y="5263289"/>
            <a:ext cx="1098874" cy="164906"/>
          </a:xfrm>
          <a:prstGeom prst="rect">
            <a:avLst/>
          </a:prstGeom>
          <a:solidFill>
            <a:srgbClr val="996F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1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6" grpId="0"/>
      <p:bldP spid="17" grpId="0"/>
      <p:bldP spid="18" grpId="0"/>
      <p:bldP spid="7" grpId="0" animBg="1"/>
      <p:bldP spid="11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</TotalTime>
  <Words>891</Words>
  <Application>Microsoft Office PowerPoint</Application>
  <PresentationFormat>แบบจอกว้าง</PresentationFormat>
  <Paragraphs>74</Paragraphs>
  <Slides>10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10</vt:i4>
      </vt:variant>
    </vt:vector>
  </HeadingPairs>
  <TitlesOfParts>
    <vt:vector size="15" baseType="lpstr">
      <vt:lpstr>BrowalliaUPC</vt:lpstr>
      <vt:lpstr>Calibri Light</vt:lpstr>
      <vt:lpstr>Arial</vt:lpstr>
      <vt:lpstr>Calibri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mewmew</dc:creator>
  <cp:lastModifiedBy>Lenovo</cp:lastModifiedBy>
  <cp:revision>78</cp:revision>
  <dcterms:created xsi:type="dcterms:W3CDTF">2021-06-15T12:47:23Z</dcterms:created>
  <dcterms:modified xsi:type="dcterms:W3CDTF">2024-09-11T06:49:21Z</dcterms:modified>
</cp:coreProperties>
</file>