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g7a+qAixulMLUSjsez92wKOHpi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92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190650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8080311" y="0"/>
            <a:ext cx="3573624" cy="4215232"/>
            <a:chOff x="7772400" y="0"/>
            <a:chExt cx="3573624" cy="4215232"/>
          </a:xfrm>
        </p:grpSpPr>
        <p:sp>
          <p:nvSpPr>
            <p:cNvPr id="85" name="Google Shape;85;p1"/>
            <p:cNvSpPr/>
            <p:nvPr/>
          </p:nvSpPr>
          <p:spPr>
            <a:xfrm>
              <a:off x="8304001" y="0"/>
              <a:ext cx="251927" cy="3629608"/>
            </a:xfrm>
            <a:prstGeom prst="rect">
              <a:avLst/>
            </a:prstGeom>
            <a:solidFill>
              <a:srgbClr val="C00000"/>
            </a:solidFill>
            <a:ln w="12700" cap="flat" cmpd="sng">
              <a:solidFill>
                <a:srgbClr val="833C0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0509379" y="0"/>
              <a:ext cx="251927" cy="3629608"/>
            </a:xfrm>
            <a:prstGeom prst="rect">
              <a:avLst/>
            </a:prstGeom>
            <a:solidFill>
              <a:srgbClr val="C00000"/>
            </a:solidFill>
            <a:ln w="12700" cap="flat" cmpd="sng">
              <a:solidFill>
                <a:srgbClr val="833C0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7809722" y="2871624"/>
              <a:ext cx="3536302" cy="1343608"/>
            </a:xfrm>
            <a:prstGeom prst="flowChartAlternateProcess">
              <a:avLst/>
            </a:prstGeom>
            <a:solidFill>
              <a:srgbClr val="385623"/>
            </a:solidFill>
            <a:ln w="28575" cap="flat" cmpd="sng">
              <a:solidFill>
                <a:srgbClr val="833C0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7772400" y="1111549"/>
              <a:ext cx="3573624" cy="1343608"/>
            </a:xfrm>
            <a:prstGeom prst="flowChartAlternateProcess">
              <a:avLst/>
            </a:prstGeom>
            <a:solidFill>
              <a:srgbClr val="385623"/>
            </a:solidFill>
            <a:ln w="28575" cap="flat" cmpd="sng">
              <a:solidFill>
                <a:srgbClr val="833C0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" y="3110"/>
            <a:ext cx="7548465" cy="6854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 l="5142" t="9550" r="9714" b="6460"/>
          <a:stretch/>
        </p:blipFill>
        <p:spPr>
          <a:xfrm>
            <a:off x="10051694" y="4396648"/>
            <a:ext cx="2140305" cy="2461351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8234265" y="1257965"/>
            <a:ext cx="3303037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8000" b="1" i="0" u="none" strike="noStrike" cap="none">
                <a:solidFill>
                  <a:schemeClr val="lt1"/>
                </a:solidFill>
                <a:latin typeface="BrowalliaUPC"/>
                <a:ea typeface="BrowalliaUPC"/>
                <a:cs typeface="BrowalliaUPC"/>
                <a:sym typeface="BrowalliaUPC"/>
              </a:rPr>
              <a:t>หน่วยที่ 3</a:t>
            </a:r>
            <a:endParaRPr sz="8000" b="0" i="0" u="none" strike="noStrike" cap="none">
              <a:solidFill>
                <a:schemeClr val="lt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8658807" y="3058874"/>
            <a:ext cx="2453951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6000" b="1" i="0" u="none" strike="noStrike" cap="none">
                <a:solidFill>
                  <a:schemeClr val="lt1"/>
                </a:solidFill>
                <a:latin typeface="BrowalliaUPC"/>
                <a:ea typeface="BrowalliaUPC"/>
                <a:cs typeface="BrowalliaUPC"/>
                <a:sym typeface="BrowalliaUPC"/>
              </a:rPr>
              <a:t>โครงการ</a:t>
            </a:r>
            <a:endParaRPr sz="6000" b="1" i="0" u="none" strike="noStrike" cap="none">
              <a:solidFill>
                <a:schemeClr val="lt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333" y="0"/>
            <a:ext cx="1219433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10"/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10"/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10"/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10"/>
          <p:cNvSpPr txBox="1"/>
          <p:nvPr/>
        </p:nvSpPr>
        <p:spPr>
          <a:xfrm>
            <a:off x="202728" y="18178"/>
            <a:ext cx="4546554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การประเมินผลโครงการ</a:t>
            </a:r>
            <a:endParaRPr sz="40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grpSp>
        <p:nvGrpSpPr>
          <p:cNvPr id="316" name="Google Shape;316;p10"/>
          <p:cNvGrpSpPr/>
          <p:nvPr/>
        </p:nvGrpSpPr>
        <p:grpSpPr>
          <a:xfrm>
            <a:off x="774404" y="1488834"/>
            <a:ext cx="10639425" cy="4016616"/>
            <a:chOff x="774404" y="1488834"/>
            <a:chExt cx="10639425" cy="4016616"/>
          </a:xfrm>
        </p:grpSpPr>
        <p:sp>
          <p:nvSpPr>
            <p:cNvPr id="317" name="Google Shape;317;p10"/>
            <p:cNvSpPr/>
            <p:nvPr/>
          </p:nvSpPr>
          <p:spPr>
            <a:xfrm>
              <a:off x="774404" y="1488834"/>
              <a:ext cx="10639425" cy="4016616"/>
            </a:xfrm>
            <a:prstGeom prst="roundRect">
              <a:avLst>
                <a:gd name="adj" fmla="val 26434"/>
              </a:avLst>
            </a:prstGeom>
            <a:noFill/>
            <a:ln w="127000" cap="flat" cmpd="tri">
              <a:solidFill>
                <a:srgbClr val="FF33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10"/>
            <p:cNvSpPr txBox="1"/>
            <p:nvPr/>
          </p:nvSpPr>
          <p:spPr>
            <a:xfrm>
              <a:off x="1092302" y="1905506"/>
              <a:ext cx="10003631" cy="30469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0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	เกณฑ์ที่นำมาใช้ประเมินผลโครงการแต่ละโครงการนั้นจะแตกต่างกันไป ขึ้นอยู่กับวัตถุประสงค์หลักของโครงการนั้นๆ ดังนั้น การจะวางกฎเกณฑ์ใดๆ เพื่อประเมินผลโครงการจำเป็นจะต้องศึกษาวัตถุประสงค์ สถานการณ์แวดล้อม และข้อจำกัดต่างๆ ให้ละเอียดเสียก่อน เพราะการประเมินผลโครงการนั้นจะมีส่วนช่วยในการตัดสินใจเพื่อจะหาแนวทางปรับปรุงเปลี่ยนแปลงการดำเนินโครงการ และยังสามารถสรุปข้อมูลเกี่ยวกับการดำเนินการตามขั้นตอนต่างๆ ได้ว่า ใช้เวลา งบประมาณ และบุคลากรจริงๆ ไปเท่าใด</a:t>
              </a:r>
              <a:endParaRPr sz="32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333" y="0"/>
            <a:ext cx="1219433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"/>
          <p:cNvSpPr/>
          <p:nvPr/>
        </p:nvSpPr>
        <p:spPr>
          <a:xfrm>
            <a:off x="-2333" y="725863"/>
            <a:ext cx="12201330" cy="562169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202728" y="18178"/>
            <a:ext cx="3968424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400" b="1" i="0" u="none" strike="noStrike" cap="non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เครื่องหมายวิชาพิเศษ</a:t>
            </a:r>
            <a:endParaRPr sz="44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3788715" y="2105548"/>
            <a:ext cx="7891865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 b="1" i="0" u="none" strike="noStrike">
                <a:solidFill>
                  <a:srgbClr val="CD0080"/>
                </a:solidFill>
                <a:latin typeface="BrowalliaUPC"/>
                <a:ea typeface="BrowalliaUPC"/>
                <a:cs typeface="BrowalliaUPC"/>
                <a:sym typeface="BrowalliaUPC"/>
              </a:rPr>
              <a:t>ลักษณะเครื่องหมาย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>
                <a:solidFill>
                  <a:srgbClr val="000000"/>
                </a:solidFill>
                <a:latin typeface="BrowalliaUPC"/>
                <a:ea typeface="BrowalliaUPC"/>
                <a:cs typeface="BrowalliaUPC"/>
                <a:sym typeface="BrowalliaUPC"/>
              </a:rPr>
              <a:t>	</a:t>
            </a:r>
            <a:r>
              <a:rPr lang="th-TH" sz="3600" b="0" i="0" u="none" strike="noStrike">
                <a:solidFill>
                  <a:srgbClr val="000000"/>
                </a:solidFill>
                <a:latin typeface="BrowalliaUPC"/>
                <a:ea typeface="BrowalliaUPC"/>
                <a:cs typeface="BrowalliaUPC"/>
                <a:sym typeface="BrowalliaUPC"/>
              </a:rPr>
              <a:t>เป็นรูปไข่ ยาว 4 ซม. กว้าง 3.5 ซม. มีเครื่องหมายรูปใบไม้สีเหลืองทองทำด้วยผ้าสีขาบขลิบริมสีเหลืองทอง มีอักษร ล.ว. อยู่ที่ริมด้านล่าง ผู้ที่สอบผ่านให้ประดับเครื่องหมายติดที่อกเสื้อเหนือกระเป๋าด้านขวา</a:t>
            </a:r>
            <a:endParaRPr sz="36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grpSp>
        <p:nvGrpSpPr>
          <p:cNvPr id="103" name="Google Shape;103;p2"/>
          <p:cNvGrpSpPr/>
          <p:nvPr/>
        </p:nvGrpSpPr>
        <p:grpSpPr>
          <a:xfrm>
            <a:off x="1256940" y="2221581"/>
            <a:ext cx="2020356" cy="2690828"/>
            <a:chOff x="1176761" y="2135834"/>
            <a:chExt cx="2020356" cy="2690828"/>
          </a:xfrm>
        </p:grpSpPr>
        <p:sp>
          <p:nvSpPr>
            <p:cNvPr id="104" name="Google Shape;104;p2"/>
            <p:cNvSpPr txBox="1"/>
            <p:nvPr/>
          </p:nvSpPr>
          <p:spPr>
            <a:xfrm>
              <a:off x="1176761" y="4303442"/>
              <a:ext cx="2020356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2800" b="1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วิชาการโครงการ</a:t>
              </a:r>
              <a:endParaRPr sz="2800" b="1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  <p:pic>
          <p:nvPicPr>
            <p:cNvPr id="105" name="Google Shape;105;p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275516" y="2135834"/>
              <a:ext cx="1764655" cy="2167608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333" y="0"/>
            <a:ext cx="1219433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3"/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/>
          <p:cNvSpPr txBox="1"/>
          <p:nvPr/>
        </p:nvSpPr>
        <p:spPr>
          <a:xfrm>
            <a:off x="202725" y="18175"/>
            <a:ext cx="73692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b="1" dirty="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ความหมายและความสำคัญของโครงการ</a:t>
            </a:r>
            <a:endParaRPr sz="4000" b="1" dirty="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grpSp>
        <p:nvGrpSpPr>
          <p:cNvPr id="115" name="Google Shape;115;p3"/>
          <p:cNvGrpSpPr/>
          <p:nvPr/>
        </p:nvGrpSpPr>
        <p:grpSpPr>
          <a:xfrm>
            <a:off x="7116145" y="4040815"/>
            <a:ext cx="2037866" cy="1831173"/>
            <a:chOff x="7097484" y="4189978"/>
            <a:chExt cx="2037866" cy="1831173"/>
          </a:xfrm>
        </p:grpSpPr>
        <p:sp>
          <p:nvSpPr>
            <p:cNvPr id="116" name="Google Shape;116;p3"/>
            <p:cNvSpPr/>
            <p:nvPr/>
          </p:nvSpPr>
          <p:spPr>
            <a:xfrm>
              <a:off x="7097484" y="4189978"/>
              <a:ext cx="1436915" cy="1268963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7815941" y="5064595"/>
              <a:ext cx="1113065" cy="956556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8328056" y="4435969"/>
              <a:ext cx="807294" cy="714610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3"/>
          <p:cNvSpPr/>
          <p:nvPr/>
        </p:nvSpPr>
        <p:spPr>
          <a:xfrm>
            <a:off x="9504783" y="2025848"/>
            <a:ext cx="1113066" cy="956556"/>
          </a:xfrm>
          <a:prstGeom prst="hexagon">
            <a:avLst>
              <a:gd name="adj" fmla="val 25000"/>
              <a:gd name="vf" fmla="val 115470"/>
            </a:avLst>
          </a:prstGeom>
          <a:noFill/>
          <a:ln w="12700" cap="flat" cmpd="sng">
            <a:solidFill>
              <a:srgbClr val="FFCC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10223239" y="2823552"/>
            <a:ext cx="862205" cy="721061"/>
          </a:xfrm>
          <a:prstGeom prst="hexagon">
            <a:avLst>
              <a:gd name="adj" fmla="val 25000"/>
              <a:gd name="vf" fmla="val 115470"/>
            </a:avLst>
          </a:prstGeom>
          <a:noFill/>
          <a:ln w="12700" cap="flat" cmpd="sng">
            <a:solidFill>
              <a:srgbClr val="FFCC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1" name="Google Shape;121;p3"/>
          <p:cNvGrpSpPr/>
          <p:nvPr/>
        </p:nvGrpSpPr>
        <p:grpSpPr>
          <a:xfrm>
            <a:off x="227212" y="875274"/>
            <a:ext cx="2039906" cy="2787728"/>
            <a:chOff x="-9332" y="1006801"/>
            <a:chExt cx="2039906" cy="2787728"/>
          </a:xfrm>
        </p:grpSpPr>
        <p:sp>
          <p:nvSpPr>
            <p:cNvPr id="122" name="Google Shape;122;p3"/>
            <p:cNvSpPr/>
            <p:nvPr/>
          </p:nvSpPr>
          <p:spPr>
            <a:xfrm>
              <a:off x="199052" y="1006801"/>
              <a:ext cx="1436915" cy="1268963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917509" y="1881418"/>
              <a:ext cx="1113065" cy="956556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-9332" y="2275764"/>
              <a:ext cx="1113066" cy="956556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709124" y="3073468"/>
              <a:ext cx="862205" cy="721061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3"/>
          <p:cNvGrpSpPr/>
          <p:nvPr/>
        </p:nvGrpSpPr>
        <p:grpSpPr>
          <a:xfrm rot="10800000">
            <a:off x="10152095" y="881900"/>
            <a:ext cx="2039906" cy="2787728"/>
            <a:chOff x="-9332" y="1006801"/>
            <a:chExt cx="2039906" cy="2787728"/>
          </a:xfrm>
        </p:grpSpPr>
        <p:sp>
          <p:nvSpPr>
            <p:cNvPr id="127" name="Google Shape;127;p3"/>
            <p:cNvSpPr/>
            <p:nvPr/>
          </p:nvSpPr>
          <p:spPr>
            <a:xfrm>
              <a:off x="199052" y="1006801"/>
              <a:ext cx="1436915" cy="1268963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917509" y="1881418"/>
              <a:ext cx="1113065" cy="956556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-9332" y="2275764"/>
              <a:ext cx="1113066" cy="956556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709124" y="3073468"/>
              <a:ext cx="862205" cy="721061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1" name="Google Shape;131;p3"/>
          <p:cNvGrpSpPr/>
          <p:nvPr/>
        </p:nvGrpSpPr>
        <p:grpSpPr>
          <a:xfrm rot="4505199">
            <a:off x="1821356" y="3888435"/>
            <a:ext cx="2039906" cy="2787728"/>
            <a:chOff x="-9332" y="1006801"/>
            <a:chExt cx="2039906" cy="2787728"/>
          </a:xfrm>
        </p:grpSpPr>
        <p:sp>
          <p:nvSpPr>
            <p:cNvPr id="132" name="Google Shape;132;p3"/>
            <p:cNvSpPr/>
            <p:nvPr/>
          </p:nvSpPr>
          <p:spPr>
            <a:xfrm>
              <a:off x="199052" y="1006801"/>
              <a:ext cx="1436915" cy="1268963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917509" y="1881418"/>
              <a:ext cx="1113065" cy="956556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-9332" y="2275764"/>
              <a:ext cx="1113066" cy="956556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709124" y="3073468"/>
              <a:ext cx="862205" cy="721061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3"/>
          <p:cNvGrpSpPr/>
          <p:nvPr/>
        </p:nvGrpSpPr>
        <p:grpSpPr>
          <a:xfrm rot="6075342">
            <a:off x="4763747" y="1504890"/>
            <a:ext cx="2037866" cy="1831173"/>
            <a:chOff x="7097484" y="4189978"/>
            <a:chExt cx="2037866" cy="1831173"/>
          </a:xfrm>
        </p:grpSpPr>
        <p:sp>
          <p:nvSpPr>
            <p:cNvPr id="137" name="Google Shape;137;p3"/>
            <p:cNvSpPr/>
            <p:nvPr/>
          </p:nvSpPr>
          <p:spPr>
            <a:xfrm>
              <a:off x="7097484" y="4189978"/>
              <a:ext cx="1436915" cy="1268963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7815941" y="5064595"/>
              <a:ext cx="1113065" cy="956556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8328056" y="4435969"/>
              <a:ext cx="807294" cy="714610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1270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0" name="Google Shape;140;p3"/>
          <p:cNvSpPr txBox="1"/>
          <p:nvPr/>
        </p:nvSpPr>
        <p:spPr>
          <a:xfrm>
            <a:off x="1927937" y="2151727"/>
            <a:ext cx="8535178" cy="2554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rgbClr val="FF3399"/>
                </a:solidFill>
                <a:latin typeface="BrowalliaUPC"/>
                <a:ea typeface="BrowalliaUPC"/>
                <a:cs typeface="BrowalliaUPC"/>
                <a:sym typeface="BrowalliaUPC"/>
              </a:rPr>
              <a:t>	โครงการ (Project) </a:t>
            </a:r>
            <a:r>
              <a:rPr lang="th-TH" sz="3200" b="0" i="0" u="none" strike="noStrike">
                <a:solidFill>
                  <a:srgbClr val="000000"/>
                </a:solidFill>
                <a:latin typeface="BrowalliaUPC"/>
                <a:ea typeface="BrowalliaUPC"/>
                <a:cs typeface="BrowalliaUPC"/>
                <a:sym typeface="BrowalliaUPC"/>
              </a:rPr>
              <a:t>หมายถึง แผนงานหรือแนวทางการดำเนินงานของกิจกรรมใดกิจกรรมหนึ่ง ที่มีความสัมพันธ์ต่อเนื่องอย่างมีเหตุและผล โดยใช้ทรัพยากรเพื่อให้กิจกรรมนั้นบรรลุเป้าหมาย โครงการที่ดีจึงต้องมีการวางแผนการใช้ทรัพยากร มีช่วงระยะเวลาดำเนินงาน งบประมาณ   การจัดการและการบริหารโครงการอย่างชัดเจน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141" name="Google Shape;141;p3"/>
          <p:cNvSpPr/>
          <p:nvPr/>
        </p:nvSpPr>
        <p:spPr>
          <a:xfrm>
            <a:off x="11003732" y="5551985"/>
            <a:ext cx="817985" cy="649369"/>
          </a:xfrm>
          <a:prstGeom prst="hexagon">
            <a:avLst>
              <a:gd name="adj" fmla="val 25000"/>
              <a:gd name="vf" fmla="val 115470"/>
            </a:avLst>
          </a:prstGeom>
          <a:noFill/>
          <a:ln w="12700" cap="flat" cmpd="sng">
            <a:solidFill>
              <a:srgbClr val="FFCC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3"/>
          <p:cNvSpPr/>
          <p:nvPr/>
        </p:nvSpPr>
        <p:spPr>
          <a:xfrm>
            <a:off x="10633449" y="5064595"/>
            <a:ext cx="817985" cy="649369"/>
          </a:xfrm>
          <a:prstGeom prst="hexagon">
            <a:avLst>
              <a:gd name="adj" fmla="val 25000"/>
              <a:gd name="vf" fmla="val 115470"/>
            </a:avLst>
          </a:prstGeom>
          <a:noFill/>
          <a:ln w="12700" cap="flat" cmpd="sng">
            <a:solidFill>
              <a:srgbClr val="FFCC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333" y="0"/>
            <a:ext cx="1219433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4"/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4"/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rgbClr val="F7CAA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4"/>
          <p:cNvSpPr txBox="1"/>
          <p:nvPr/>
        </p:nvSpPr>
        <p:spPr>
          <a:xfrm>
            <a:off x="202728" y="18178"/>
            <a:ext cx="6541344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b="1" dirty="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ความหมายและความสำคัญของโครงการ</a:t>
            </a:r>
            <a:endParaRPr sz="4000" b="1" dirty="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grpSp>
        <p:nvGrpSpPr>
          <p:cNvPr id="152" name="Google Shape;152;p4"/>
          <p:cNvGrpSpPr/>
          <p:nvPr/>
        </p:nvGrpSpPr>
        <p:grpSpPr>
          <a:xfrm>
            <a:off x="1128892" y="1480105"/>
            <a:ext cx="9931879" cy="3897790"/>
            <a:chOff x="1128892" y="1480105"/>
            <a:chExt cx="9931879" cy="3897790"/>
          </a:xfrm>
        </p:grpSpPr>
        <p:sp>
          <p:nvSpPr>
            <p:cNvPr id="153" name="Google Shape;153;p4"/>
            <p:cNvSpPr/>
            <p:nvPr/>
          </p:nvSpPr>
          <p:spPr>
            <a:xfrm>
              <a:off x="1128892" y="1480105"/>
              <a:ext cx="9931879" cy="3897790"/>
            </a:xfrm>
            <a:prstGeom prst="plaque">
              <a:avLst>
                <a:gd name="adj" fmla="val 16667"/>
              </a:avLst>
            </a:prstGeom>
            <a:noFill/>
            <a:ln w="127000" cap="flat" cmpd="dbl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4"/>
            <p:cNvSpPr txBox="1"/>
            <p:nvPr/>
          </p:nvSpPr>
          <p:spPr>
            <a:xfrm>
              <a:off x="1966035" y="1905506"/>
              <a:ext cx="8257591" cy="30469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0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	การดำเนินงานของลูกเสือกับการดำเนินงานของหน่วยงานอื่นๆ ที่จำเป็นต้องจัดทำโครงการเพื่อวางแผนการดำเนินงานของลูกเสืออย่างเป็นระบบ การจัดทำโครงการของลูกเสือต้องได้รับความเห็นชอบจาก    ผู้กำกับลูกเสือและได้รับความร่วมมือจากลูกเสือทุกคน โดยโครงการนั้นต้องก่อให้เกิดประโยชน์ต่อกิจการของลูกเสือ นำไปสู่การพัฒนา     ลูกเสือทุกๆ คน</a:t>
              </a:r>
              <a:endParaRPr sz="32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333" y="0"/>
            <a:ext cx="1219433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5"/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5"/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5"/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5"/>
          <p:cNvSpPr txBox="1"/>
          <p:nvPr/>
        </p:nvSpPr>
        <p:spPr>
          <a:xfrm>
            <a:off x="202728" y="18178"/>
            <a:ext cx="3081648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b="1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การเลือกโครงการ</a:t>
            </a:r>
            <a:endParaRPr sz="4000" b="1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164" name="Google Shape;164;p5"/>
          <p:cNvSpPr txBox="1"/>
          <p:nvPr/>
        </p:nvSpPr>
        <p:spPr>
          <a:xfrm>
            <a:off x="846362" y="767143"/>
            <a:ext cx="10496939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0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	ในการจัดทำโครงการของลูกเสือเพื่อให้ได้โครงการที่เป็นประโยชน์คุ้มค่าเหมาะสมกับเวลาและทรัพยากร โดยสอดคล้องกับกระบวนการพัฒนาลูกเสือมีข้อควรพิจารณาดังนี้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grpSp>
        <p:nvGrpSpPr>
          <p:cNvPr id="165" name="Google Shape;165;p5"/>
          <p:cNvGrpSpPr/>
          <p:nvPr/>
        </p:nvGrpSpPr>
        <p:grpSpPr>
          <a:xfrm>
            <a:off x="-9331" y="1973803"/>
            <a:ext cx="6368143" cy="502661"/>
            <a:chOff x="-9331" y="1871162"/>
            <a:chExt cx="6368143" cy="502661"/>
          </a:xfrm>
        </p:grpSpPr>
        <p:sp>
          <p:nvSpPr>
            <p:cNvPr id="166" name="Google Shape;166;p5"/>
            <p:cNvSpPr/>
            <p:nvPr/>
          </p:nvSpPr>
          <p:spPr>
            <a:xfrm>
              <a:off x="-9331" y="2192694"/>
              <a:ext cx="6104163" cy="181129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>
                <a:solidFill>
                  <a:schemeClr val="lt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  <p:sp>
          <p:nvSpPr>
            <p:cNvPr id="167" name="Google Shape;167;p5"/>
            <p:cNvSpPr/>
            <p:nvPr/>
          </p:nvSpPr>
          <p:spPr>
            <a:xfrm>
              <a:off x="5833188" y="1871162"/>
              <a:ext cx="525624" cy="498813"/>
            </a:xfrm>
            <a:prstGeom prst="ellipse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1</a:t>
              </a:r>
              <a:endParaRPr sz="3200" b="1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168" name="Google Shape;168;p5"/>
          <p:cNvGrpSpPr/>
          <p:nvPr/>
        </p:nvGrpSpPr>
        <p:grpSpPr>
          <a:xfrm>
            <a:off x="0" y="3200879"/>
            <a:ext cx="6368143" cy="502661"/>
            <a:chOff x="-9331" y="1871162"/>
            <a:chExt cx="6368143" cy="502661"/>
          </a:xfrm>
        </p:grpSpPr>
        <p:sp>
          <p:nvSpPr>
            <p:cNvPr id="169" name="Google Shape;169;p5"/>
            <p:cNvSpPr/>
            <p:nvPr/>
          </p:nvSpPr>
          <p:spPr>
            <a:xfrm>
              <a:off x="-9331" y="2192694"/>
              <a:ext cx="6104163" cy="181129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>
                <a:solidFill>
                  <a:schemeClr val="lt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  <p:sp>
          <p:nvSpPr>
            <p:cNvPr id="170" name="Google Shape;170;p5"/>
            <p:cNvSpPr/>
            <p:nvPr/>
          </p:nvSpPr>
          <p:spPr>
            <a:xfrm>
              <a:off x="5833188" y="1871162"/>
              <a:ext cx="525624" cy="498813"/>
            </a:xfrm>
            <a:prstGeom prst="ellipse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3</a:t>
              </a:r>
              <a:endParaRPr sz="3200" b="1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171" name="Google Shape;171;p5"/>
          <p:cNvGrpSpPr/>
          <p:nvPr/>
        </p:nvGrpSpPr>
        <p:grpSpPr>
          <a:xfrm>
            <a:off x="0" y="4586970"/>
            <a:ext cx="6368143" cy="502661"/>
            <a:chOff x="-9331" y="1871162"/>
            <a:chExt cx="6368143" cy="502661"/>
          </a:xfrm>
        </p:grpSpPr>
        <p:sp>
          <p:nvSpPr>
            <p:cNvPr id="172" name="Google Shape;172;p5"/>
            <p:cNvSpPr/>
            <p:nvPr/>
          </p:nvSpPr>
          <p:spPr>
            <a:xfrm>
              <a:off x="-9331" y="2192694"/>
              <a:ext cx="6104163" cy="181129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>
                <a:solidFill>
                  <a:schemeClr val="lt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  <p:sp>
          <p:nvSpPr>
            <p:cNvPr id="173" name="Google Shape;173;p5"/>
            <p:cNvSpPr/>
            <p:nvPr/>
          </p:nvSpPr>
          <p:spPr>
            <a:xfrm>
              <a:off x="5833188" y="1871162"/>
              <a:ext cx="525624" cy="498813"/>
            </a:xfrm>
            <a:prstGeom prst="ellipse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5</a:t>
              </a:r>
              <a:endParaRPr sz="3200" b="1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174" name="Google Shape;174;p5"/>
          <p:cNvGrpSpPr/>
          <p:nvPr/>
        </p:nvGrpSpPr>
        <p:grpSpPr>
          <a:xfrm>
            <a:off x="-9331" y="5850305"/>
            <a:ext cx="6368143" cy="498813"/>
            <a:chOff x="-9331" y="1871162"/>
            <a:chExt cx="6368143" cy="498813"/>
          </a:xfrm>
        </p:grpSpPr>
        <p:sp>
          <p:nvSpPr>
            <p:cNvPr id="175" name="Google Shape;175;p5"/>
            <p:cNvSpPr/>
            <p:nvPr/>
          </p:nvSpPr>
          <p:spPr>
            <a:xfrm>
              <a:off x="-9331" y="2183363"/>
              <a:ext cx="6104163" cy="181129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>
                <a:solidFill>
                  <a:schemeClr val="lt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5833188" y="1871162"/>
              <a:ext cx="525624" cy="498813"/>
            </a:xfrm>
            <a:prstGeom prst="ellipse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7</a:t>
              </a:r>
              <a:endParaRPr sz="3200" b="1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177" name="Google Shape;177;p5"/>
          <p:cNvGrpSpPr/>
          <p:nvPr/>
        </p:nvGrpSpPr>
        <p:grpSpPr>
          <a:xfrm flipH="1">
            <a:off x="6104163" y="2585417"/>
            <a:ext cx="6104164" cy="502661"/>
            <a:chOff x="-9331" y="1871162"/>
            <a:chExt cx="6368143" cy="502661"/>
          </a:xfrm>
        </p:grpSpPr>
        <p:sp>
          <p:nvSpPr>
            <p:cNvPr id="178" name="Google Shape;178;p5"/>
            <p:cNvSpPr/>
            <p:nvPr/>
          </p:nvSpPr>
          <p:spPr>
            <a:xfrm>
              <a:off x="-9331" y="2192694"/>
              <a:ext cx="6104163" cy="181129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>
                <a:solidFill>
                  <a:schemeClr val="lt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5833188" y="1871162"/>
              <a:ext cx="525624" cy="498813"/>
            </a:xfrm>
            <a:prstGeom prst="ellipse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2</a:t>
              </a:r>
              <a:endParaRPr sz="3200" b="1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180" name="Google Shape;180;p5"/>
          <p:cNvGrpSpPr/>
          <p:nvPr/>
        </p:nvGrpSpPr>
        <p:grpSpPr>
          <a:xfrm flipH="1">
            <a:off x="6104163" y="3889259"/>
            <a:ext cx="6104164" cy="498813"/>
            <a:chOff x="-9331" y="1871162"/>
            <a:chExt cx="6368143" cy="498813"/>
          </a:xfrm>
        </p:grpSpPr>
        <p:sp>
          <p:nvSpPr>
            <p:cNvPr id="181" name="Google Shape;181;p5"/>
            <p:cNvSpPr/>
            <p:nvPr/>
          </p:nvSpPr>
          <p:spPr>
            <a:xfrm>
              <a:off x="-9331" y="2183363"/>
              <a:ext cx="6104163" cy="181129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>
                <a:solidFill>
                  <a:schemeClr val="lt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5833188" y="1871162"/>
              <a:ext cx="525624" cy="498813"/>
            </a:xfrm>
            <a:prstGeom prst="ellipse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4</a:t>
              </a:r>
              <a:endParaRPr sz="3200" b="1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183" name="Google Shape;183;p5"/>
          <p:cNvGrpSpPr/>
          <p:nvPr/>
        </p:nvGrpSpPr>
        <p:grpSpPr>
          <a:xfrm flipH="1">
            <a:off x="6087253" y="5214789"/>
            <a:ext cx="6104164" cy="498813"/>
            <a:chOff x="-9331" y="1871162"/>
            <a:chExt cx="6368143" cy="498813"/>
          </a:xfrm>
        </p:grpSpPr>
        <p:sp>
          <p:nvSpPr>
            <p:cNvPr id="184" name="Google Shape;184;p5"/>
            <p:cNvSpPr/>
            <p:nvPr/>
          </p:nvSpPr>
          <p:spPr>
            <a:xfrm>
              <a:off x="-9331" y="2183363"/>
              <a:ext cx="6104163" cy="181129"/>
            </a:xfrm>
            <a:prstGeom prst="rect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00" b="1">
                <a:solidFill>
                  <a:schemeClr val="lt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5833188" y="1871162"/>
              <a:ext cx="525624" cy="498813"/>
            </a:xfrm>
            <a:prstGeom prst="ellipse">
              <a:avLst/>
            </a:prstGeom>
            <a:solidFill>
              <a:srgbClr val="A8D08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6</a:t>
              </a:r>
              <a:endParaRPr sz="3200" b="1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sp>
        <p:nvSpPr>
          <p:cNvPr id="186" name="Google Shape;186;p5"/>
          <p:cNvSpPr txBox="1"/>
          <p:nvPr/>
        </p:nvSpPr>
        <p:spPr>
          <a:xfrm>
            <a:off x="1679510" y="1807196"/>
            <a:ext cx="329571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rgbClr val="002060"/>
                </a:solidFill>
                <a:latin typeface="BrowalliaUPC"/>
                <a:ea typeface="BrowalliaUPC"/>
                <a:cs typeface="BrowalliaUPC"/>
                <a:sym typeface="BrowalliaUPC"/>
              </a:rPr>
              <a:t>ความสำคัญของโครงการ</a:t>
            </a:r>
            <a:endParaRPr sz="3200">
              <a:solidFill>
                <a:srgbClr val="002060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187" name="Google Shape;187;p5"/>
          <p:cNvSpPr txBox="1"/>
          <p:nvPr/>
        </p:nvSpPr>
        <p:spPr>
          <a:xfrm>
            <a:off x="7233057" y="2457813"/>
            <a:ext cx="36086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rgbClr val="002060"/>
                </a:solidFill>
                <a:latin typeface="BrowalliaUPC"/>
                <a:ea typeface="BrowalliaUPC"/>
                <a:cs typeface="BrowalliaUPC"/>
                <a:sym typeface="BrowalliaUPC"/>
              </a:rPr>
              <a:t>ความเป็นไปได้ของโครงการ</a:t>
            </a:r>
            <a:endParaRPr sz="3200">
              <a:solidFill>
                <a:srgbClr val="002060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188" name="Google Shape;188;p5"/>
          <p:cNvSpPr txBox="1"/>
          <p:nvPr/>
        </p:nvSpPr>
        <p:spPr>
          <a:xfrm>
            <a:off x="2939363" y="3047086"/>
            <a:ext cx="2041072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rgbClr val="002060"/>
                </a:solidFill>
                <a:latin typeface="BrowalliaUPC"/>
                <a:ea typeface="BrowalliaUPC"/>
                <a:cs typeface="BrowalliaUPC"/>
                <a:sym typeface="BrowalliaUPC"/>
              </a:rPr>
              <a:t>ความประหยัด</a:t>
            </a:r>
            <a:endParaRPr sz="3200">
              <a:solidFill>
                <a:srgbClr val="002060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189" name="Google Shape;189;p5"/>
          <p:cNvSpPr txBox="1"/>
          <p:nvPr/>
        </p:nvSpPr>
        <p:spPr>
          <a:xfrm>
            <a:off x="7230227" y="3707249"/>
            <a:ext cx="30114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rgbClr val="002060"/>
                </a:solidFill>
                <a:latin typeface="BrowalliaUPC"/>
                <a:ea typeface="BrowalliaUPC"/>
                <a:cs typeface="BrowalliaUPC"/>
                <a:sym typeface="BrowalliaUPC"/>
              </a:rPr>
              <a:t>ประโยชน์ของโครงการ</a:t>
            </a:r>
            <a:endParaRPr sz="3200">
              <a:solidFill>
                <a:srgbClr val="002060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190" name="Google Shape;190;p5"/>
          <p:cNvSpPr txBox="1"/>
          <p:nvPr/>
        </p:nvSpPr>
        <p:spPr>
          <a:xfrm>
            <a:off x="4085667" y="4419676"/>
            <a:ext cx="89476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rgbClr val="002060"/>
                </a:solidFill>
                <a:latin typeface="BrowalliaUPC"/>
                <a:ea typeface="BrowalliaUPC"/>
                <a:cs typeface="BrowalliaUPC"/>
                <a:sym typeface="BrowalliaUPC"/>
              </a:rPr>
              <a:t>เวลา</a:t>
            </a:r>
            <a:endParaRPr sz="3200">
              <a:solidFill>
                <a:srgbClr val="002060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191" name="Google Shape;191;p5"/>
          <p:cNvSpPr txBox="1"/>
          <p:nvPr/>
        </p:nvSpPr>
        <p:spPr>
          <a:xfrm>
            <a:off x="7230227" y="5028775"/>
            <a:ext cx="105202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rgbClr val="002060"/>
                </a:solidFill>
                <a:latin typeface="BrowalliaUPC"/>
                <a:ea typeface="BrowalliaUPC"/>
                <a:cs typeface="BrowalliaUPC"/>
                <a:sym typeface="BrowalliaUPC"/>
              </a:rPr>
              <a:t>บุคคล</a:t>
            </a:r>
            <a:endParaRPr sz="3200">
              <a:solidFill>
                <a:srgbClr val="002060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192" name="Google Shape;192;p5"/>
          <p:cNvSpPr txBox="1"/>
          <p:nvPr/>
        </p:nvSpPr>
        <p:spPr>
          <a:xfrm>
            <a:off x="1537845" y="5679095"/>
            <a:ext cx="343738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rgbClr val="002060"/>
                </a:solidFill>
                <a:latin typeface="BrowalliaUPC"/>
                <a:ea typeface="BrowalliaUPC"/>
                <a:cs typeface="BrowalliaUPC"/>
                <a:sym typeface="BrowalliaUPC"/>
              </a:rPr>
              <a:t>ความทันสมัยของโครงการ</a:t>
            </a:r>
            <a:endParaRPr sz="3200">
              <a:solidFill>
                <a:srgbClr val="002060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333" y="0"/>
            <a:ext cx="1219433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6"/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6"/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6"/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6"/>
          <p:cNvSpPr txBox="1"/>
          <p:nvPr/>
        </p:nvSpPr>
        <p:spPr>
          <a:xfrm>
            <a:off x="202728" y="18178"/>
            <a:ext cx="312830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b="1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การเขียนโครงการ</a:t>
            </a:r>
            <a:endParaRPr sz="4000" b="1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02" name="Google Shape;202;p6"/>
          <p:cNvSpPr txBox="1"/>
          <p:nvPr/>
        </p:nvSpPr>
        <p:spPr>
          <a:xfrm>
            <a:off x="803982" y="1021988"/>
            <a:ext cx="5299789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0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การเขียนโครงการมีองค์ประกอบที่สำคัญดังนี้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grpSp>
        <p:nvGrpSpPr>
          <p:cNvPr id="203" name="Google Shape;203;p6"/>
          <p:cNvGrpSpPr/>
          <p:nvPr/>
        </p:nvGrpSpPr>
        <p:grpSpPr>
          <a:xfrm>
            <a:off x="329616" y="1760195"/>
            <a:ext cx="3331029" cy="793103"/>
            <a:chOff x="329616" y="1551106"/>
            <a:chExt cx="3331029" cy="793103"/>
          </a:xfrm>
        </p:grpSpPr>
        <p:sp>
          <p:nvSpPr>
            <p:cNvPr id="204" name="Google Shape;204;p6"/>
            <p:cNvSpPr/>
            <p:nvPr/>
          </p:nvSpPr>
          <p:spPr>
            <a:xfrm>
              <a:off x="329616" y="1551106"/>
              <a:ext cx="3331029" cy="793103"/>
            </a:xfrm>
            <a:prstGeom prst="rect">
              <a:avLst/>
            </a:prstGeom>
            <a:solidFill>
              <a:srgbClr val="8DA9D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6"/>
            <p:cNvSpPr txBox="1"/>
            <p:nvPr/>
          </p:nvSpPr>
          <p:spPr>
            <a:xfrm>
              <a:off x="913950" y="1657556"/>
              <a:ext cx="1894792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1.ชื่อโครงการ</a:t>
              </a:r>
              <a:endParaRPr sz="32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206" name="Google Shape;206;p6"/>
          <p:cNvGrpSpPr/>
          <p:nvPr/>
        </p:nvGrpSpPr>
        <p:grpSpPr>
          <a:xfrm>
            <a:off x="4441703" y="1742897"/>
            <a:ext cx="3331029" cy="793103"/>
            <a:chOff x="4441703" y="1533808"/>
            <a:chExt cx="3331029" cy="793103"/>
          </a:xfrm>
        </p:grpSpPr>
        <p:sp>
          <p:nvSpPr>
            <p:cNvPr id="207" name="Google Shape;207;p6"/>
            <p:cNvSpPr/>
            <p:nvPr/>
          </p:nvSpPr>
          <p:spPr>
            <a:xfrm>
              <a:off x="4441703" y="1533808"/>
              <a:ext cx="3331029" cy="793103"/>
            </a:xfrm>
            <a:prstGeom prst="rect">
              <a:avLst/>
            </a:prstGeom>
            <a:solidFill>
              <a:srgbClr val="8DA9D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6"/>
            <p:cNvSpPr txBox="1"/>
            <p:nvPr/>
          </p:nvSpPr>
          <p:spPr>
            <a:xfrm>
              <a:off x="4631026" y="1640092"/>
              <a:ext cx="2952381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2.ผู้รับผิดชอบโครงการ</a:t>
              </a:r>
              <a:endParaRPr sz="32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209" name="Google Shape;209;p6"/>
          <p:cNvGrpSpPr/>
          <p:nvPr/>
        </p:nvGrpSpPr>
        <p:grpSpPr>
          <a:xfrm>
            <a:off x="8542573" y="1760195"/>
            <a:ext cx="3331029" cy="793103"/>
            <a:chOff x="8542573" y="1551106"/>
            <a:chExt cx="3331029" cy="793103"/>
          </a:xfrm>
        </p:grpSpPr>
        <p:sp>
          <p:nvSpPr>
            <p:cNvPr id="210" name="Google Shape;210;p6"/>
            <p:cNvSpPr/>
            <p:nvPr/>
          </p:nvSpPr>
          <p:spPr>
            <a:xfrm>
              <a:off x="8542573" y="1551106"/>
              <a:ext cx="3331029" cy="793103"/>
            </a:xfrm>
            <a:prstGeom prst="rect">
              <a:avLst/>
            </a:prstGeom>
            <a:solidFill>
              <a:srgbClr val="8DA9DB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6"/>
            <p:cNvSpPr txBox="1"/>
            <p:nvPr/>
          </p:nvSpPr>
          <p:spPr>
            <a:xfrm>
              <a:off x="8791396" y="1632229"/>
              <a:ext cx="2810947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3.หลักการและเหตุผล</a:t>
              </a:r>
              <a:endParaRPr sz="32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212" name="Google Shape;212;p6"/>
          <p:cNvGrpSpPr/>
          <p:nvPr/>
        </p:nvGrpSpPr>
        <p:grpSpPr>
          <a:xfrm>
            <a:off x="318399" y="2907141"/>
            <a:ext cx="3331029" cy="793103"/>
            <a:chOff x="318399" y="2698052"/>
            <a:chExt cx="3331029" cy="793103"/>
          </a:xfrm>
        </p:grpSpPr>
        <p:sp>
          <p:nvSpPr>
            <p:cNvPr id="213" name="Google Shape;213;p6"/>
            <p:cNvSpPr/>
            <p:nvPr/>
          </p:nvSpPr>
          <p:spPr>
            <a:xfrm>
              <a:off x="318399" y="2698052"/>
              <a:ext cx="3331029" cy="793103"/>
            </a:xfrm>
            <a:prstGeom prst="rect">
              <a:avLst/>
            </a:prstGeom>
            <a:solidFill>
              <a:srgbClr val="B3C6E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6"/>
            <p:cNvSpPr txBox="1"/>
            <p:nvPr/>
          </p:nvSpPr>
          <p:spPr>
            <a:xfrm>
              <a:off x="858194" y="2796441"/>
              <a:ext cx="2006303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4.วัตถุประสงค์</a:t>
              </a:r>
              <a:endParaRPr sz="32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215" name="Google Shape;215;p6"/>
          <p:cNvGrpSpPr/>
          <p:nvPr/>
        </p:nvGrpSpPr>
        <p:grpSpPr>
          <a:xfrm>
            <a:off x="4430486" y="2889843"/>
            <a:ext cx="3331029" cy="793103"/>
            <a:chOff x="4430486" y="2680754"/>
            <a:chExt cx="3331029" cy="793103"/>
          </a:xfrm>
        </p:grpSpPr>
        <p:sp>
          <p:nvSpPr>
            <p:cNvPr id="216" name="Google Shape;216;p6"/>
            <p:cNvSpPr/>
            <p:nvPr/>
          </p:nvSpPr>
          <p:spPr>
            <a:xfrm>
              <a:off x="4430486" y="2680754"/>
              <a:ext cx="3331029" cy="793103"/>
            </a:xfrm>
            <a:prstGeom prst="rect">
              <a:avLst/>
            </a:prstGeom>
            <a:solidFill>
              <a:srgbClr val="B3C6E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6"/>
            <p:cNvSpPr txBox="1"/>
            <p:nvPr/>
          </p:nvSpPr>
          <p:spPr>
            <a:xfrm>
              <a:off x="5286652" y="2782557"/>
              <a:ext cx="1607479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5.เป้าหมาย</a:t>
              </a:r>
              <a:endParaRPr sz="32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218" name="Google Shape;218;p6"/>
          <p:cNvGrpSpPr/>
          <p:nvPr/>
        </p:nvGrpSpPr>
        <p:grpSpPr>
          <a:xfrm>
            <a:off x="8500312" y="2907141"/>
            <a:ext cx="3457241" cy="793103"/>
            <a:chOff x="8500312" y="2698052"/>
            <a:chExt cx="3457241" cy="793103"/>
          </a:xfrm>
        </p:grpSpPr>
        <p:sp>
          <p:nvSpPr>
            <p:cNvPr id="219" name="Google Shape;219;p6"/>
            <p:cNvSpPr/>
            <p:nvPr/>
          </p:nvSpPr>
          <p:spPr>
            <a:xfrm>
              <a:off x="8531356" y="2698052"/>
              <a:ext cx="3331029" cy="793103"/>
            </a:xfrm>
            <a:prstGeom prst="rect">
              <a:avLst/>
            </a:prstGeom>
            <a:solidFill>
              <a:srgbClr val="B3C6E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6"/>
            <p:cNvSpPr txBox="1"/>
            <p:nvPr/>
          </p:nvSpPr>
          <p:spPr>
            <a:xfrm>
              <a:off x="8500312" y="2815632"/>
              <a:ext cx="3457241" cy="55399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2900" b="1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6.สถานที่ที่จะดำเนินโครงการ</a:t>
              </a:r>
              <a:endParaRPr sz="29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221" name="Google Shape;221;p6"/>
          <p:cNvGrpSpPr/>
          <p:nvPr/>
        </p:nvGrpSpPr>
        <p:grpSpPr>
          <a:xfrm>
            <a:off x="318400" y="4061289"/>
            <a:ext cx="3331029" cy="793103"/>
            <a:chOff x="318400" y="3852200"/>
            <a:chExt cx="3331029" cy="793103"/>
          </a:xfrm>
        </p:grpSpPr>
        <p:sp>
          <p:nvSpPr>
            <p:cNvPr id="222" name="Google Shape;222;p6"/>
            <p:cNvSpPr/>
            <p:nvPr/>
          </p:nvSpPr>
          <p:spPr>
            <a:xfrm>
              <a:off x="318400" y="3852200"/>
              <a:ext cx="3331029" cy="793103"/>
            </a:xfrm>
            <a:prstGeom prst="rect">
              <a:avLst/>
            </a:prstGeom>
            <a:solidFill>
              <a:srgbClr val="BBD6E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6"/>
            <p:cNvSpPr txBox="1"/>
            <p:nvPr/>
          </p:nvSpPr>
          <p:spPr>
            <a:xfrm>
              <a:off x="926260" y="3956078"/>
              <a:ext cx="1858066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7.งบประมาณ</a:t>
              </a:r>
              <a:endParaRPr sz="32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224" name="Google Shape;224;p6"/>
          <p:cNvGrpSpPr/>
          <p:nvPr/>
        </p:nvGrpSpPr>
        <p:grpSpPr>
          <a:xfrm>
            <a:off x="8531357" y="4061289"/>
            <a:ext cx="3331029" cy="793103"/>
            <a:chOff x="8531357" y="3852200"/>
            <a:chExt cx="3331029" cy="793103"/>
          </a:xfrm>
        </p:grpSpPr>
        <p:sp>
          <p:nvSpPr>
            <p:cNvPr id="225" name="Google Shape;225;p6"/>
            <p:cNvSpPr/>
            <p:nvPr/>
          </p:nvSpPr>
          <p:spPr>
            <a:xfrm>
              <a:off x="8531357" y="3852200"/>
              <a:ext cx="3331029" cy="793103"/>
            </a:xfrm>
            <a:prstGeom prst="rect">
              <a:avLst/>
            </a:prstGeom>
            <a:solidFill>
              <a:srgbClr val="BBD6E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6"/>
            <p:cNvSpPr txBox="1"/>
            <p:nvPr/>
          </p:nvSpPr>
          <p:spPr>
            <a:xfrm>
              <a:off x="8731960" y="3951444"/>
              <a:ext cx="2993944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9.ระยะเวลาดำเนินการ</a:t>
              </a:r>
              <a:endParaRPr sz="32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227" name="Google Shape;227;p6"/>
          <p:cNvGrpSpPr/>
          <p:nvPr/>
        </p:nvGrpSpPr>
        <p:grpSpPr>
          <a:xfrm>
            <a:off x="4430487" y="4043991"/>
            <a:ext cx="3331029" cy="793103"/>
            <a:chOff x="4430487" y="3834902"/>
            <a:chExt cx="3331029" cy="793103"/>
          </a:xfrm>
        </p:grpSpPr>
        <p:sp>
          <p:nvSpPr>
            <p:cNvPr id="228" name="Google Shape;228;p6"/>
            <p:cNvSpPr/>
            <p:nvPr/>
          </p:nvSpPr>
          <p:spPr>
            <a:xfrm>
              <a:off x="4430487" y="3834902"/>
              <a:ext cx="3331029" cy="793103"/>
            </a:xfrm>
            <a:prstGeom prst="rect">
              <a:avLst/>
            </a:prstGeom>
            <a:solidFill>
              <a:srgbClr val="BBD6E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6"/>
            <p:cNvSpPr txBox="1"/>
            <p:nvPr/>
          </p:nvSpPr>
          <p:spPr>
            <a:xfrm>
              <a:off x="5043592" y="3939065"/>
              <a:ext cx="2127248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8.วิธีดำเนินการ</a:t>
              </a:r>
              <a:endParaRPr sz="32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230" name="Google Shape;230;p6"/>
          <p:cNvGrpSpPr/>
          <p:nvPr/>
        </p:nvGrpSpPr>
        <p:grpSpPr>
          <a:xfrm>
            <a:off x="318399" y="5215437"/>
            <a:ext cx="3331029" cy="793103"/>
            <a:chOff x="318399" y="5006348"/>
            <a:chExt cx="3331029" cy="793103"/>
          </a:xfrm>
        </p:grpSpPr>
        <p:sp>
          <p:nvSpPr>
            <p:cNvPr id="231" name="Google Shape;231;p6"/>
            <p:cNvSpPr/>
            <p:nvPr/>
          </p:nvSpPr>
          <p:spPr>
            <a:xfrm>
              <a:off x="318399" y="5006348"/>
              <a:ext cx="3331029" cy="793103"/>
            </a:xfrm>
            <a:prstGeom prst="rect">
              <a:avLst/>
            </a:prstGeom>
            <a:solidFill>
              <a:srgbClr val="DDEA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6"/>
            <p:cNvSpPr txBox="1"/>
            <p:nvPr/>
          </p:nvSpPr>
          <p:spPr>
            <a:xfrm>
              <a:off x="513949" y="5109200"/>
              <a:ext cx="2939928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10.ผลที่คาดว่าจะได้รับ</a:t>
              </a:r>
              <a:endParaRPr sz="32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  <p:grpSp>
        <p:nvGrpSpPr>
          <p:cNvPr id="233" name="Google Shape;233;p6"/>
          <p:cNvGrpSpPr/>
          <p:nvPr/>
        </p:nvGrpSpPr>
        <p:grpSpPr>
          <a:xfrm>
            <a:off x="4430486" y="5198139"/>
            <a:ext cx="3331029" cy="793103"/>
            <a:chOff x="4430486" y="4989050"/>
            <a:chExt cx="3331029" cy="793103"/>
          </a:xfrm>
        </p:grpSpPr>
        <p:sp>
          <p:nvSpPr>
            <p:cNvPr id="234" name="Google Shape;234;p6"/>
            <p:cNvSpPr/>
            <p:nvPr/>
          </p:nvSpPr>
          <p:spPr>
            <a:xfrm>
              <a:off x="4430486" y="4989050"/>
              <a:ext cx="3331029" cy="793103"/>
            </a:xfrm>
            <a:prstGeom prst="rect">
              <a:avLst/>
            </a:prstGeom>
            <a:solidFill>
              <a:srgbClr val="DDEA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6"/>
            <p:cNvSpPr txBox="1"/>
            <p:nvPr/>
          </p:nvSpPr>
          <p:spPr>
            <a:xfrm>
              <a:off x="4879777" y="5093213"/>
              <a:ext cx="2421228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1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11.การประเมินผล</a:t>
              </a:r>
              <a:endParaRPr sz="32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Google Shape;24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333" y="0"/>
            <a:ext cx="1219433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7"/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7"/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7"/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rgbClr val="8DA9D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7"/>
          <p:cNvSpPr txBox="1"/>
          <p:nvPr/>
        </p:nvSpPr>
        <p:spPr>
          <a:xfrm>
            <a:off x="202728" y="18178"/>
            <a:ext cx="312830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การเขียนโครงการ</a:t>
            </a:r>
            <a:endParaRPr sz="40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45" name="Google Shape;245;p7"/>
          <p:cNvSpPr txBox="1"/>
          <p:nvPr/>
        </p:nvSpPr>
        <p:spPr>
          <a:xfrm>
            <a:off x="239873" y="862882"/>
            <a:ext cx="1170992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0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	การเขียนโครงการเป็นการกำหนดแนวทางในการดำเนินกิจกรรม ทั้งนี้เพื่อให้บรรลุวัตถุประสงค์ที่วางไว้ การเขียนโครงการจะเกิดขึ้น เมื่อลูกเสือได้ตัดสินใจจะทำกิจกรรมใดกิจกรรมหนึ่ง แต่ก่อนจะเขียนโครงการควรจะได้มีการศึกษาองค์ประกอบต่างๆ คือ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46" name="Google Shape;246;p7"/>
          <p:cNvSpPr/>
          <p:nvPr/>
        </p:nvSpPr>
        <p:spPr>
          <a:xfrm>
            <a:off x="-18662" y="2604383"/>
            <a:ext cx="6232850" cy="34068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7"/>
          <p:cNvSpPr/>
          <p:nvPr/>
        </p:nvSpPr>
        <p:spPr>
          <a:xfrm>
            <a:off x="-9331" y="3403072"/>
            <a:ext cx="4786604" cy="34068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7"/>
          <p:cNvSpPr/>
          <p:nvPr/>
        </p:nvSpPr>
        <p:spPr>
          <a:xfrm>
            <a:off x="1831" y="4201761"/>
            <a:ext cx="7798561" cy="34068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CC2E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7"/>
          <p:cNvSpPr/>
          <p:nvPr/>
        </p:nvSpPr>
        <p:spPr>
          <a:xfrm>
            <a:off x="-9331" y="5000450"/>
            <a:ext cx="9078686" cy="34068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2E75B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7"/>
          <p:cNvSpPr/>
          <p:nvPr/>
        </p:nvSpPr>
        <p:spPr>
          <a:xfrm>
            <a:off x="-9331" y="5798552"/>
            <a:ext cx="7091266" cy="34068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7"/>
          <p:cNvSpPr txBox="1"/>
          <p:nvPr/>
        </p:nvSpPr>
        <p:spPr>
          <a:xfrm>
            <a:off x="6442762" y="2486341"/>
            <a:ext cx="259779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1.ข้อมูลด้านต่างๆ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52" name="Google Shape;252;p7"/>
          <p:cNvSpPr txBox="1"/>
          <p:nvPr/>
        </p:nvSpPr>
        <p:spPr>
          <a:xfrm>
            <a:off x="4970543" y="3279153"/>
            <a:ext cx="640313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2.สำรวจบุคลากรที่จะใช้ในการดำเนินงานโครงการ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53" name="Google Shape;253;p7"/>
          <p:cNvSpPr txBox="1"/>
          <p:nvPr/>
        </p:nvSpPr>
        <p:spPr>
          <a:xfrm>
            <a:off x="8172111" y="4081985"/>
            <a:ext cx="209272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3.งบประมาณ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54" name="Google Shape;254;p7"/>
          <p:cNvSpPr txBox="1"/>
          <p:nvPr/>
        </p:nvSpPr>
        <p:spPr>
          <a:xfrm>
            <a:off x="9286291" y="4856363"/>
            <a:ext cx="195709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4.วัสดุอุปกรณ์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55" name="Google Shape;255;p7"/>
          <p:cNvSpPr txBox="1"/>
          <p:nvPr/>
        </p:nvSpPr>
        <p:spPr>
          <a:xfrm>
            <a:off x="7193907" y="5676505"/>
            <a:ext cx="1828022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5.การจัดทำ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Google Shape;26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333" y="0"/>
            <a:ext cx="1219433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8"/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8"/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8"/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8"/>
          <p:cNvSpPr txBox="1"/>
          <p:nvPr/>
        </p:nvSpPr>
        <p:spPr>
          <a:xfrm>
            <a:off x="202728" y="18178"/>
            <a:ext cx="4546554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b="1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การดำเนินงานตามโครงการ</a:t>
            </a:r>
            <a:endParaRPr sz="4000" b="1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65" name="Google Shape;265;p8"/>
          <p:cNvSpPr txBox="1"/>
          <p:nvPr/>
        </p:nvSpPr>
        <p:spPr>
          <a:xfrm>
            <a:off x="1610501" y="786621"/>
            <a:ext cx="9330614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0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	หลังจากเขียนโครงการเรียบร้อยแล้ว ก็จะเป็นระยะที่จะต้องดำเนินงานตามโครงการที่ได้กำหนดไว้ ซึ่งการดำเนินโครงการจะต้องคำนึงถึงหลักการดังต่อไปนี้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66" name="Google Shape;266;p8"/>
          <p:cNvSpPr/>
          <p:nvPr/>
        </p:nvSpPr>
        <p:spPr>
          <a:xfrm>
            <a:off x="622575" y="4462733"/>
            <a:ext cx="2189273" cy="181129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8"/>
          <p:cNvSpPr/>
          <p:nvPr/>
        </p:nvSpPr>
        <p:spPr>
          <a:xfrm>
            <a:off x="622575" y="5148867"/>
            <a:ext cx="2189273" cy="181129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8"/>
          <p:cNvSpPr/>
          <p:nvPr/>
        </p:nvSpPr>
        <p:spPr>
          <a:xfrm>
            <a:off x="622576" y="5840440"/>
            <a:ext cx="2189273" cy="181129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8"/>
          <p:cNvSpPr/>
          <p:nvPr/>
        </p:nvSpPr>
        <p:spPr>
          <a:xfrm rot="5400000">
            <a:off x="1181707" y="2779738"/>
            <a:ext cx="1416504" cy="106281"/>
          </a:xfrm>
          <a:prstGeom prst="rect">
            <a:avLst/>
          </a:prstGeom>
          <a:solidFill>
            <a:srgbClr val="F4B08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8"/>
          <p:cNvSpPr/>
          <p:nvPr/>
        </p:nvSpPr>
        <p:spPr>
          <a:xfrm>
            <a:off x="1836817" y="2564786"/>
            <a:ext cx="1477697" cy="71461"/>
          </a:xfrm>
          <a:prstGeom prst="rect">
            <a:avLst/>
          </a:prstGeom>
          <a:solidFill>
            <a:srgbClr val="F4B08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8"/>
          <p:cNvSpPr/>
          <p:nvPr/>
        </p:nvSpPr>
        <p:spPr>
          <a:xfrm>
            <a:off x="1873174" y="2985811"/>
            <a:ext cx="1478867" cy="90564"/>
          </a:xfrm>
          <a:prstGeom prst="rect">
            <a:avLst/>
          </a:prstGeom>
          <a:solidFill>
            <a:srgbClr val="F4B08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8"/>
          <p:cNvSpPr/>
          <p:nvPr/>
        </p:nvSpPr>
        <p:spPr>
          <a:xfrm>
            <a:off x="1867347" y="3441041"/>
            <a:ext cx="1477697" cy="99075"/>
          </a:xfrm>
          <a:prstGeom prst="rect">
            <a:avLst/>
          </a:prstGeom>
          <a:solidFill>
            <a:srgbClr val="F4B08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8"/>
          <p:cNvSpPr/>
          <p:nvPr/>
        </p:nvSpPr>
        <p:spPr>
          <a:xfrm>
            <a:off x="602689" y="1950113"/>
            <a:ext cx="2189273" cy="181129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8"/>
          <p:cNvSpPr/>
          <p:nvPr/>
        </p:nvSpPr>
        <p:spPr>
          <a:xfrm>
            <a:off x="602693" y="787619"/>
            <a:ext cx="335902" cy="5559937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8"/>
          <p:cNvSpPr txBox="1"/>
          <p:nvPr/>
        </p:nvSpPr>
        <p:spPr>
          <a:xfrm>
            <a:off x="3036181" y="1758764"/>
            <a:ext cx="194265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1.การวางแผน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76" name="Google Shape;276;p8"/>
          <p:cNvSpPr txBox="1"/>
          <p:nvPr/>
        </p:nvSpPr>
        <p:spPr>
          <a:xfrm>
            <a:off x="3364898" y="2303266"/>
            <a:ext cx="471815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2800" b="0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วัตถุประสงค์ที่กำหนดไว้นั้นชัดเจนแล้วหรือไม่</a:t>
            </a:r>
            <a:endParaRPr sz="28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77" name="Google Shape;277;p8"/>
          <p:cNvSpPr txBox="1"/>
          <p:nvPr/>
        </p:nvSpPr>
        <p:spPr>
          <a:xfrm>
            <a:off x="3352043" y="2777053"/>
            <a:ext cx="869008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2800" b="0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มีงานใดที่ยังไม่ชัดเจนและยังหาลู่ทางดำเนินการไม่ได้บ้าง หากมีต้องทำความเข้าใจให้ดี</a:t>
            </a:r>
            <a:endParaRPr sz="28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78" name="Google Shape;278;p8"/>
          <p:cNvSpPr txBox="1"/>
          <p:nvPr/>
        </p:nvSpPr>
        <p:spPr>
          <a:xfrm>
            <a:off x="3352043" y="3265913"/>
            <a:ext cx="8537683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2800" b="0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โครงการที่จะดำเนินการนี้จะมีอุปสรรคและปัญหาอย่างไรบ้าง จะมีวิธีการแก้ไขอย่างไร หากผู้ดำเนินโครงการพิจารณาสิ่งดังกล่าวก็จะทำให้การดำเนินงานเป็นไปได้ด้วยดี</a:t>
            </a:r>
            <a:endParaRPr sz="28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79" name="Google Shape;279;p8"/>
          <p:cNvSpPr txBox="1"/>
          <p:nvPr/>
        </p:nvSpPr>
        <p:spPr>
          <a:xfrm>
            <a:off x="3035014" y="4302384"/>
            <a:ext cx="3059819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2.การกำหนดทรัพยากร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80" name="Google Shape;280;p8"/>
          <p:cNvSpPr txBox="1"/>
          <p:nvPr/>
        </p:nvSpPr>
        <p:spPr>
          <a:xfrm>
            <a:off x="3036181" y="4955991"/>
            <a:ext cx="3136019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3.การจัดทำกำหนดเวลา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81" name="Google Shape;281;p8"/>
          <p:cNvSpPr txBox="1"/>
          <p:nvPr/>
        </p:nvSpPr>
        <p:spPr>
          <a:xfrm>
            <a:off x="3036181" y="5655456"/>
            <a:ext cx="345042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4.ตรวจสอบแผนสมํ่าเสมอ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" name="Google Shape;28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333" y="0"/>
            <a:ext cx="1219433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p9"/>
          <p:cNvSpPr/>
          <p:nvPr/>
        </p:nvSpPr>
        <p:spPr>
          <a:xfrm>
            <a:off x="-2334" y="725863"/>
            <a:ext cx="12201332" cy="562169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9"/>
          <p:cNvSpPr/>
          <p:nvPr/>
        </p:nvSpPr>
        <p:spPr>
          <a:xfrm>
            <a:off x="-2334" y="606490"/>
            <a:ext cx="2189273" cy="181129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9"/>
          <p:cNvSpPr/>
          <p:nvPr/>
        </p:nvSpPr>
        <p:spPr>
          <a:xfrm>
            <a:off x="2267118" y="607675"/>
            <a:ext cx="9931879" cy="181129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9"/>
          <p:cNvSpPr txBox="1"/>
          <p:nvPr/>
        </p:nvSpPr>
        <p:spPr>
          <a:xfrm>
            <a:off x="202728" y="18178"/>
            <a:ext cx="4546554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b="1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การประเมินผลโครงการ</a:t>
            </a:r>
            <a:endParaRPr sz="4000" b="1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291" name="Google Shape;291;p9"/>
          <p:cNvSpPr txBox="1"/>
          <p:nvPr/>
        </p:nvSpPr>
        <p:spPr>
          <a:xfrm>
            <a:off x="486287" y="1174983"/>
            <a:ext cx="483058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0" i="0" u="none" strike="noStrike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rPr>
              <a:t>หลักเกณฑ์ที่ควรนำมาใช้ประเมิน ได้แก่</a:t>
            </a:r>
            <a:endParaRPr sz="3200">
              <a:solidFill>
                <a:schemeClr val="dk1"/>
              </a:solidFill>
              <a:latin typeface="BrowalliaUPC"/>
              <a:ea typeface="BrowalliaUPC"/>
              <a:cs typeface="BrowalliaUPC"/>
              <a:sym typeface="BrowalliaUPC"/>
            </a:endParaRPr>
          </a:p>
        </p:txBody>
      </p:sp>
      <p:grpSp>
        <p:nvGrpSpPr>
          <p:cNvPr id="292" name="Google Shape;292;p9"/>
          <p:cNvGrpSpPr/>
          <p:nvPr/>
        </p:nvGrpSpPr>
        <p:grpSpPr>
          <a:xfrm>
            <a:off x="5248275" y="1452473"/>
            <a:ext cx="6954220" cy="829745"/>
            <a:chOff x="5248275" y="1452473"/>
            <a:chExt cx="6954220" cy="829745"/>
          </a:xfrm>
        </p:grpSpPr>
        <p:sp>
          <p:nvSpPr>
            <p:cNvPr id="293" name="Google Shape;293;p9"/>
            <p:cNvSpPr/>
            <p:nvPr/>
          </p:nvSpPr>
          <p:spPr>
            <a:xfrm rot="10800000">
              <a:off x="5248275" y="1452473"/>
              <a:ext cx="6954220" cy="829745"/>
            </a:xfrm>
            <a:prstGeom prst="homePlate">
              <a:avLst>
                <a:gd name="adj" fmla="val 50000"/>
              </a:avLst>
            </a:prstGeom>
            <a:solidFill>
              <a:srgbClr val="FFCC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9"/>
            <p:cNvSpPr txBox="1"/>
            <p:nvPr/>
          </p:nvSpPr>
          <p:spPr>
            <a:xfrm>
              <a:off x="7125917" y="1617792"/>
              <a:ext cx="3452811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0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1. บรรลุวัตถุประสงค์เพียงใด</a:t>
              </a:r>
              <a:endParaRPr/>
            </a:p>
          </p:txBody>
        </p:sp>
      </p:grpSp>
      <p:grpSp>
        <p:nvGrpSpPr>
          <p:cNvPr id="295" name="Google Shape;295;p9"/>
          <p:cNvGrpSpPr/>
          <p:nvPr/>
        </p:nvGrpSpPr>
        <p:grpSpPr>
          <a:xfrm>
            <a:off x="962025" y="2425103"/>
            <a:ext cx="11240471" cy="829745"/>
            <a:chOff x="962025" y="2425103"/>
            <a:chExt cx="11240471" cy="829745"/>
          </a:xfrm>
        </p:grpSpPr>
        <p:sp>
          <p:nvSpPr>
            <p:cNvPr id="296" name="Google Shape;296;p9"/>
            <p:cNvSpPr/>
            <p:nvPr/>
          </p:nvSpPr>
          <p:spPr>
            <a:xfrm rot="10800000">
              <a:off x="962025" y="2425103"/>
              <a:ext cx="11240471" cy="829745"/>
            </a:xfrm>
            <a:prstGeom prst="homePlate">
              <a:avLst>
                <a:gd name="adj" fmla="val 50000"/>
              </a:avLst>
            </a:prstGeom>
            <a:solidFill>
              <a:srgbClr val="FFCC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9"/>
            <p:cNvSpPr txBox="1"/>
            <p:nvPr/>
          </p:nvSpPr>
          <p:spPr>
            <a:xfrm>
              <a:off x="2901580" y="2591742"/>
              <a:ext cx="7677148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0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2. ผลสำเร็จของโครงการเหมาะสมกับความต้องการของกลุ่มหรือไม่</a:t>
              </a:r>
              <a:endParaRPr/>
            </a:p>
          </p:txBody>
        </p:sp>
      </p:grpSp>
      <p:grpSp>
        <p:nvGrpSpPr>
          <p:cNvPr id="298" name="Google Shape;298;p9"/>
          <p:cNvGrpSpPr/>
          <p:nvPr/>
        </p:nvGrpSpPr>
        <p:grpSpPr>
          <a:xfrm>
            <a:off x="4257674" y="3436513"/>
            <a:ext cx="7944821" cy="829745"/>
            <a:chOff x="4257674" y="3436513"/>
            <a:chExt cx="7944821" cy="829745"/>
          </a:xfrm>
        </p:grpSpPr>
        <p:sp>
          <p:nvSpPr>
            <p:cNvPr id="299" name="Google Shape;299;p9"/>
            <p:cNvSpPr/>
            <p:nvPr/>
          </p:nvSpPr>
          <p:spPr>
            <a:xfrm rot="10800000">
              <a:off x="4257674" y="3436513"/>
              <a:ext cx="7944821" cy="829745"/>
            </a:xfrm>
            <a:prstGeom prst="homePlate">
              <a:avLst>
                <a:gd name="adj" fmla="val 50000"/>
              </a:avLst>
            </a:prstGeom>
            <a:solidFill>
              <a:srgbClr val="FFCC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9"/>
            <p:cNvSpPr txBox="1"/>
            <p:nvPr/>
          </p:nvSpPr>
          <p:spPr>
            <a:xfrm>
              <a:off x="6382969" y="3563745"/>
              <a:ext cx="4195759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0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3. คุณภาพของโครงการเป็นอย่างไร</a:t>
              </a:r>
              <a:endParaRPr/>
            </a:p>
          </p:txBody>
        </p:sp>
      </p:grpSp>
      <p:grpSp>
        <p:nvGrpSpPr>
          <p:cNvPr id="301" name="Google Shape;301;p9"/>
          <p:cNvGrpSpPr/>
          <p:nvPr/>
        </p:nvGrpSpPr>
        <p:grpSpPr>
          <a:xfrm>
            <a:off x="2267118" y="4492724"/>
            <a:ext cx="9934406" cy="829745"/>
            <a:chOff x="2267118" y="4492724"/>
            <a:chExt cx="9934406" cy="829745"/>
          </a:xfrm>
        </p:grpSpPr>
        <p:sp>
          <p:nvSpPr>
            <p:cNvPr id="302" name="Google Shape;302;p9"/>
            <p:cNvSpPr/>
            <p:nvPr/>
          </p:nvSpPr>
          <p:spPr>
            <a:xfrm rot="10800000">
              <a:off x="2267118" y="4492724"/>
              <a:ext cx="9934406" cy="829745"/>
            </a:xfrm>
            <a:prstGeom prst="homePlate">
              <a:avLst>
                <a:gd name="adj" fmla="val 50000"/>
              </a:avLst>
            </a:prstGeom>
            <a:solidFill>
              <a:srgbClr val="FFCC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9"/>
            <p:cNvSpPr txBox="1"/>
            <p:nvPr/>
          </p:nvSpPr>
          <p:spPr>
            <a:xfrm>
              <a:off x="4998295" y="4681557"/>
              <a:ext cx="5580433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0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4. คุ้มค่ากับทรัพยากรต่างๆ ที่สูญเสียไปหรือไม่</a:t>
              </a:r>
              <a:endParaRPr/>
            </a:p>
          </p:txBody>
        </p:sp>
      </p:grpSp>
      <p:grpSp>
        <p:nvGrpSpPr>
          <p:cNvPr id="304" name="Google Shape;304;p9"/>
          <p:cNvGrpSpPr/>
          <p:nvPr/>
        </p:nvGrpSpPr>
        <p:grpSpPr>
          <a:xfrm>
            <a:off x="3295650" y="5516377"/>
            <a:ext cx="8906846" cy="829745"/>
            <a:chOff x="3295650" y="5516377"/>
            <a:chExt cx="8906846" cy="829745"/>
          </a:xfrm>
        </p:grpSpPr>
        <p:sp>
          <p:nvSpPr>
            <p:cNvPr id="305" name="Google Shape;305;p9"/>
            <p:cNvSpPr/>
            <p:nvPr/>
          </p:nvSpPr>
          <p:spPr>
            <a:xfrm rot="10800000">
              <a:off x="3295650" y="5516377"/>
              <a:ext cx="8906846" cy="829745"/>
            </a:xfrm>
            <a:prstGeom prst="homePlate">
              <a:avLst>
                <a:gd name="adj" fmla="val 50000"/>
              </a:avLst>
            </a:prstGeom>
            <a:solidFill>
              <a:srgbClr val="FFCC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6" name="Google Shape;306;p9"/>
            <p:cNvSpPr txBox="1"/>
            <p:nvPr/>
          </p:nvSpPr>
          <p:spPr>
            <a:xfrm>
              <a:off x="5588844" y="5638864"/>
              <a:ext cx="4989884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200" b="0" i="0" u="none" strike="noStrike">
                  <a:solidFill>
                    <a:schemeClr val="dk1"/>
                  </a:solidFill>
                  <a:latin typeface="BrowalliaUPC"/>
                  <a:ea typeface="BrowalliaUPC"/>
                  <a:cs typeface="BrowalliaUPC"/>
                  <a:sym typeface="BrowalliaUPC"/>
                </a:rPr>
                <a:t>5. มีประโยชน์ต่อส่วนรวมมากน้อยเพียงใด</a:t>
              </a:r>
              <a:endParaRPr sz="3200">
                <a:solidFill>
                  <a:schemeClr val="dk1"/>
                </a:solidFill>
                <a:latin typeface="BrowalliaUPC"/>
                <a:ea typeface="BrowalliaUPC"/>
                <a:cs typeface="BrowalliaUPC"/>
                <a:sym typeface="BrowalliaUPC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613</Words>
  <Application>Microsoft Office PowerPoint</Application>
  <PresentationFormat>แบบจอกว้าง</PresentationFormat>
  <Paragraphs>64</Paragraphs>
  <Slides>10</Slides>
  <Notes>10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4" baseType="lpstr">
      <vt:lpstr>Arial</vt:lpstr>
      <vt:lpstr>BrowalliaUPC</vt:lpstr>
      <vt:lpstr>Calibri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mewmew</dc:creator>
  <cp:lastModifiedBy>Lenovo</cp:lastModifiedBy>
  <cp:revision>1</cp:revision>
  <dcterms:created xsi:type="dcterms:W3CDTF">2021-06-15T12:47:23Z</dcterms:created>
  <dcterms:modified xsi:type="dcterms:W3CDTF">2024-09-11T06:50:01Z</dcterms:modified>
</cp:coreProperties>
</file>