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1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</p:sldIdLst>
  <p:sldSz cx="12192000" cy="6858000"/>
  <p:notesSz cx="6858000" cy="9144000"/>
  <p:embeddedFontLst>
    <p:embeddedFont>
      <p:font typeface="BrowalliaUPC" panose="020B0604020202020204" pitchFamily="34" charset="-34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990099"/>
    <a:srgbClr val="FF3399"/>
    <a:srgbClr val="CC99FF"/>
    <a:srgbClr val="FFCCFF"/>
    <a:srgbClr val="E6E6E6"/>
    <a:srgbClr val="008000"/>
    <a:srgbClr val="FF33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FF037-EAC7-4520-B38C-3CEF8059A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C0268-43F8-40F6-B81B-1860AACAEF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D9683-99EB-4353-B69E-EB42A4D14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D31-0A7E-423A-8821-9AEFF060667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E4CEC-05AD-46A6-A2D7-6AE3C671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6373F-066F-4B36-82F4-F6DD6CF2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149F-2876-4C35-9D3F-D1A17D8A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7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A8C2E-6FEA-4D2E-944C-8054F097C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26AC20-85D9-406A-98A6-FAB5DA00DA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524A4-3058-4496-BDCB-97F87A8A0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D31-0A7E-423A-8821-9AEFF060667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5C312-2FD6-44BE-B030-826BB24F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32DA0-E862-438D-A313-AA9730921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149F-2876-4C35-9D3F-D1A17D8A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29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DE6AFE-FA3D-4108-8E4F-DE9A9C2CD2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3B5BFB-7207-41CF-BDD8-EEEA79C6E9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46B2B-B4B9-45BC-A739-12BEB6DB6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D31-0A7E-423A-8821-9AEFF060667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FF809-EB46-4648-90A1-9E4B9B57C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2BFD8-2658-487D-B192-0D746B9E8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149F-2876-4C35-9D3F-D1A17D8A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6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37D5A-44A5-49EB-992A-04FF94A1C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AF8AE-AA59-41C4-8ADE-3B19CC964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B2F35-7DCB-4335-A1EC-0CF283E1C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D31-0A7E-423A-8821-9AEFF060667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0E7A7-730E-4856-AA80-819F3594E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BBB3E-FEC2-4FF6-B83E-B0B5EE4AA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149F-2876-4C35-9D3F-D1A17D8A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13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A952C-849C-43C5-AEBC-804EF5563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7D4EE-654E-48B2-A5A5-73E44A080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A2302-7923-46E1-B97C-F4DF78BA7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D31-0A7E-423A-8821-9AEFF060667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223E8-3EE3-4A08-8DC6-0942FA38A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02503-BE58-49CA-9CE3-EC5022F1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149F-2876-4C35-9D3F-D1A17D8A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02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29CB7-0D8A-4FD4-931E-8007D408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299A6-7860-41BB-AC31-751468F32A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604BC8-F275-454C-AD00-D9D11A185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69FACD-B60E-43EA-90B3-F1B3C44E4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D31-0A7E-423A-8821-9AEFF060667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5D00F4-B082-4606-AB3C-5581C71EF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E781A-B35B-42D4-A19E-90B12912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149F-2876-4C35-9D3F-D1A17D8A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3DE4A-F2EE-42A5-84DA-C76DCEAF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FB9F0-CF87-4A04-B3DB-6386651CC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E1D3D5-188E-456F-878F-09C06928F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18ABC1-5DB8-4AF5-916D-4914F75F42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41FEA3-19C2-47CD-9037-6E4F62509C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DF9D18-5B28-4E3F-A585-1362CB04F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D31-0A7E-423A-8821-9AEFF060667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20D08D-B856-40C5-B693-82317E736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135D6D-AD32-44FE-9E85-0A11964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149F-2876-4C35-9D3F-D1A17D8A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13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32C6D-88A0-4E1B-B657-D94711269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C66ECA-023E-4AFA-85AA-1F9697472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D31-0A7E-423A-8821-9AEFF060667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1BABFF-200C-46F1-B9D2-9A772F6DC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15DB58-2A74-4B74-ADE2-A4CBC865D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149F-2876-4C35-9D3F-D1A17D8A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5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8B8DA3-D8FC-4494-A4F0-A2859FE45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D31-0A7E-423A-8821-9AEFF060667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C9C74F-CC77-4ED0-B3AD-EF5F5A324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50A5EB-4C89-48A4-9E8D-CF37B51A2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149F-2876-4C35-9D3F-D1A17D8A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41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7CE2B-06BC-428D-96F1-D935D7DCD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2C797-94EF-4E81-B040-A6A04C25B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BFE86-C01B-4080-82E8-C2C55AFE35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C070E4-2913-4167-88B6-5A833E772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D31-0A7E-423A-8821-9AEFF060667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AA672-6D17-4234-AEA3-EB771F032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2DC3-7B1B-4845-A1AF-BFACE7266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149F-2876-4C35-9D3F-D1A17D8A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57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75BEB-058A-4CB3-8B6C-B1449CEFA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DB37E-826C-48A9-AE07-A236465451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4CEFA3-15E7-4A67-863B-F75404E20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1BC39C-AB52-4742-82CA-C15A7F9A8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D31-0A7E-423A-8821-9AEFF060667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6314C-7218-4956-86DA-3CA31F3C6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6F351D-B375-40D5-8AA9-735EE430C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149F-2876-4C35-9D3F-D1A17D8A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0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D0DECC-98D6-4E1B-AC92-F70B6A948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BC9E1-329E-4AF3-9C78-4CDF3EB98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4B721-72C0-4F0C-A6F7-65E5E42E1C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8CD31-0A7E-423A-8821-9AEFF060667B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04CDD-94C4-46A4-A7AF-BA622C0AF9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B80AC-A51F-4895-98FA-1E65F5FE7A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B149F-2876-4C35-9D3F-D1A17D8A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70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1B85DAD3-4EEC-4D3A-B3C6-144ED5A469E9}"/>
              </a:ext>
            </a:extLst>
          </p:cNvPr>
          <p:cNvGrpSpPr/>
          <p:nvPr/>
        </p:nvGrpSpPr>
        <p:grpSpPr>
          <a:xfrm>
            <a:off x="8080311" y="0"/>
            <a:ext cx="3573624" cy="4215232"/>
            <a:chOff x="7772400" y="0"/>
            <a:chExt cx="3573624" cy="421523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D43C044-631F-453E-8A38-9FBFBA9B90E5}"/>
                </a:ext>
              </a:extLst>
            </p:cNvPr>
            <p:cNvSpPr/>
            <p:nvPr/>
          </p:nvSpPr>
          <p:spPr>
            <a:xfrm>
              <a:off x="8304001" y="0"/>
              <a:ext cx="251927" cy="3629608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7C64C8D-D898-443D-A87D-3C6F99B25269}"/>
                </a:ext>
              </a:extLst>
            </p:cNvPr>
            <p:cNvSpPr/>
            <p:nvPr/>
          </p:nvSpPr>
          <p:spPr>
            <a:xfrm>
              <a:off x="10509379" y="0"/>
              <a:ext cx="251927" cy="3629608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lowchart: Alternate Process 12">
              <a:extLst>
                <a:ext uri="{FF2B5EF4-FFF2-40B4-BE49-F238E27FC236}">
                  <a16:creationId xmlns:a16="http://schemas.microsoft.com/office/drawing/2014/main" id="{7CF648F1-2AFD-4702-8DC6-4326BC713F57}"/>
                </a:ext>
              </a:extLst>
            </p:cNvPr>
            <p:cNvSpPr/>
            <p:nvPr/>
          </p:nvSpPr>
          <p:spPr>
            <a:xfrm>
              <a:off x="7809722" y="2871624"/>
              <a:ext cx="3536302" cy="1343608"/>
            </a:xfrm>
            <a:prstGeom prst="flowChartAlternateProcess">
              <a:avLst/>
            </a:prstGeom>
            <a:solidFill>
              <a:schemeClr val="accent6">
                <a:lumMod val="50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lowchart: Alternate Process 11">
              <a:extLst>
                <a:ext uri="{FF2B5EF4-FFF2-40B4-BE49-F238E27FC236}">
                  <a16:creationId xmlns:a16="http://schemas.microsoft.com/office/drawing/2014/main" id="{6314530D-0942-4E50-80B1-C42B4B9690FE}"/>
                </a:ext>
              </a:extLst>
            </p:cNvPr>
            <p:cNvSpPr/>
            <p:nvPr/>
          </p:nvSpPr>
          <p:spPr>
            <a:xfrm>
              <a:off x="7772400" y="1111549"/>
              <a:ext cx="3573624" cy="1343608"/>
            </a:xfrm>
            <a:prstGeom prst="flowChartAlternateProcess">
              <a:avLst/>
            </a:prstGeom>
            <a:solidFill>
              <a:schemeClr val="accent6">
                <a:lumMod val="50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ABD16EBE-2DD3-4342-8FE9-2E716CA5F1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110"/>
            <a:ext cx="7548465" cy="6854890"/>
          </a:xfrm>
          <a:prstGeom prst="rect">
            <a:avLst/>
          </a:prstGeom>
          <a:ln>
            <a:noFill/>
          </a:ln>
          <a:effectLst>
            <a:softEdge rad="63500"/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09C1C2C-E74B-4444-9B2D-0AC24E6A7B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2" t="9550" r="9714" b="6461"/>
          <a:stretch/>
        </p:blipFill>
        <p:spPr>
          <a:xfrm>
            <a:off x="10051694" y="4396648"/>
            <a:ext cx="2140305" cy="24613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027D074-D07E-4A91-AE5D-DDB5F6494DB7}"/>
              </a:ext>
            </a:extLst>
          </p:cNvPr>
          <p:cNvSpPr txBox="1"/>
          <p:nvPr/>
        </p:nvSpPr>
        <p:spPr>
          <a:xfrm>
            <a:off x="8234265" y="1257965"/>
            <a:ext cx="3303037" cy="132343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th-TH" sz="8000" b="1" dirty="0">
                <a:solidFill>
                  <a:schemeClr val="bg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หน่วยที่ 4</a:t>
            </a:r>
            <a:endParaRPr lang="en-US" sz="8000" dirty="0">
              <a:solidFill>
                <a:schemeClr val="bg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E5F0EE-DFEF-41F9-A63B-059571B9ACA0}"/>
              </a:ext>
            </a:extLst>
          </p:cNvPr>
          <p:cNvSpPr txBox="1"/>
          <p:nvPr/>
        </p:nvSpPr>
        <p:spPr>
          <a:xfrm>
            <a:off x="8486192" y="3058874"/>
            <a:ext cx="279918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6000" b="1" dirty="0">
                <a:solidFill>
                  <a:schemeClr val="bg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การบริการ</a:t>
            </a:r>
            <a:endParaRPr lang="en-US" sz="6000" b="1" dirty="0">
              <a:solidFill>
                <a:schemeClr val="bg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5312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1D7CC67-A7B6-4172-B9F7-D11A7789E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" y="0"/>
            <a:ext cx="12194333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F9033D5-E11F-4570-8DE8-574E6DB31FDE}"/>
              </a:ext>
            </a:extLst>
          </p:cNvPr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76F5F2-5C18-4628-B341-3E42E02B8A77}"/>
              </a:ext>
            </a:extLst>
          </p:cNvPr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99009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B300BA-8870-4511-9869-86CE1761245B}"/>
              </a:ext>
            </a:extLst>
          </p:cNvPr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E35116-75CE-4A50-99DD-11B5D394CD82}"/>
              </a:ext>
            </a:extLst>
          </p:cNvPr>
          <p:cNvSpPr txBox="1"/>
          <p:nvPr/>
        </p:nvSpPr>
        <p:spPr>
          <a:xfrm>
            <a:off x="202728" y="-12302"/>
            <a:ext cx="4633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4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ลักษณะของการบริการชุมชน</a:t>
            </a:r>
            <a:endParaRPr lang="en-US" sz="40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275388-DAF3-4AD9-8EF4-E97A9FD46050}"/>
              </a:ext>
            </a:extLst>
          </p:cNvPr>
          <p:cNvSpPr txBox="1"/>
          <p:nvPr/>
        </p:nvSpPr>
        <p:spPr>
          <a:xfrm>
            <a:off x="1092302" y="1394109"/>
            <a:ext cx="562213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b="1" i="0" u="none" strike="noStrike" baseline="0" dirty="0">
                <a:solidFill>
                  <a:srgbClr val="FF00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การปฏิบัติตนตามคติพจน์ของลูกเสือวิสามัญ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602DE6-9398-4127-928E-8EFAC424AC0C}"/>
              </a:ext>
            </a:extLst>
          </p:cNvPr>
          <p:cNvSpPr txBox="1"/>
          <p:nvPr/>
        </p:nvSpPr>
        <p:spPr>
          <a:xfrm>
            <a:off x="1164466" y="2237940"/>
            <a:ext cx="986073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	คติพจน์ “บริการ” นั้นเป็นเสมือน “หัวใจ” ของการลูกเสือวิสามัญว่าจะต้องยึดมั่นการเสียสละด้วยการบริการ ในความหมายของการลูกเสือวิสามัญนี้ เรามุ่งที่จะอบรมบ่มนิสัย และจิตใจให้ได้รู้จักเสียสละ ได้รู้จักวิธีหาความรู้และประสบการณ์อันจะเป็นประโยชน์ต่อไปในอนาคต และในที่สุดก็จะทำให้สามารถประกอบอาชีพโดยปกติสุข    ในสังคม การบริการหมายถึงให้ประกอบคุณประโยชน์แก่มนุษยชาติ ด้วยการถือว่า  เป็นเกียรติประวัติสูงสุดแห่งชีวิตของเราในการที่รู้จักเสียสละความสุขส่วนตัว          เพื่อบำเพ็ญประโยชน์แก่ผู้อื่น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8448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1D7CC67-A7B6-4172-B9F7-D11A7789E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" y="0"/>
            <a:ext cx="12194333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F9033D5-E11F-4570-8DE8-574E6DB31FDE}"/>
              </a:ext>
            </a:extLst>
          </p:cNvPr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76F5F2-5C18-4628-B341-3E42E02B8A77}"/>
              </a:ext>
            </a:extLst>
          </p:cNvPr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99009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B300BA-8870-4511-9869-86CE1761245B}"/>
              </a:ext>
            </a:extLst>
          </p:cNvPr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E35116-75CE-4A50-99DD-11B5D394CD82}"/>
              </a:ext>
            </a:extLst>
          </p:cNvPr>
          <p:cNvSpPr txBox="1"/>
          <p:nvPr/>
        </p:nvSpPr>
        <p:spPr>
          <a:xfrm>
            <a:off x="202728" y="-12302"/>
            <a:ext cx="4633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4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ลักษณะของการบริการชุมชน</a:t>
            </a:r>
            <a:endParaRPr lang="en-US" sz="40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2AF7D0-108F-47AD-B9EA-C8C2CC4163EE}"/>
              </a:ext>
            </a:extLst>
          </p:cNvPr>
          <p:cNvSpPr txBox="1"/>
          <p:nvPr/>
        </p:nvSpPr>
        <p:spPr>
          <a:xfrm>
            <a:off x="1513308" y="1515073"/>
            <a:ext cx="916305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เพื่อจุดมุ่งหมายให้สังคมสามารถดำรงชีวิตอยู่ได้โดยสงบสุข ทุกคนจำเป็นต้องพึ่งพาอาศัยกันไม่ว่าด้านอาหารการกิน ด้านเครื่องนุ่งห่ม ที่อยู่อาศัย ยารักษาโรค หรืออื่นๆ ก็ตาม เราต่างคนต่างมีความถนัดในการงานอาชีพของแต่ละคน แล้วจึงนำผลงานของตนไปแลกเปลี่ยนกัน ทั้งนี้เพื่อความอยู่รอดของตนเองและสังคม ฉะนั้นการบริการหรือการเสียสละนั้นเสมือนเป็นการชำระหนี้ที่เราได้เกิดมาและอาศัยอยู่ในสังคมนั้นๆ เพราะเราต้องพึ่งพิงผู้อื่นอยู่ตลอดเวลานับแต่แรกเกิด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5EA143-AFA2-4F3E-8BD7-09FBB762DBA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47" t="52444"/>
          <a:stretch/>
        </p:blipFill>
        <p:spPr>
          <a:xfrm>
            <a:off x="10568316" y="3804363"/>
            <a:ext cx="1231991" cy="24459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3A30739-4CC8-4B37-9E11-F2A25415611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89" b="27111" l="0" r="40667">
                        <a14:foregroundMark x1="3333" y1="24667" x2="7556" y2="24222"/>
                        <a14:foregroundMark x1="7556" y1="24222" x2="13111" y2="24444"/>
                        <a14:foregroundMark x1="2000" y1="21778" x2="6889" y2="20444"/>
                        <a14:foregroundMark x1="444" y1="25556" x2="17778" y2="26667"/>
                        <a14:foregroundMark x1="31778" y1="9556" x2="31556" y2="19778"/>
                        <a14:foregroundMark x1="31556" y1="19778" x2="30222" y2="24000"/>
                        <a14:foregroundMark x1="30222" y1="24000" x2="26667" y2="26444"/>
                        <a14:foregroundMark x1="25333" y1="6444" x2="14000" y2="15111"/>
                        <a14:foregroundMark x1="14000" y1="15111" x2="15333" y2="18444"/>
                        <a14:foregroundMark x1="15333" y1="18444" x2="28222" y2="18889"/>
                        <a14:foregroundMark x1="28222" y1="18889" x2="32000" y2="18222"/>
                        <a14:foregroundMark x1="32000" y1="18222" x2="38222" y2="11111"/>
                        <a14:foregroundMark x1="38222" y1="11111" x2="36667" y2="7778"/>
                        <a14:foregroundMark x1="36667" y1="7778" x2="32444" y2="4222"/>
                        <a14:foregroundMark x1="32444" y1="4222" x2="15778" y2="4444"/>
                        <a14:foregroundMark x1="15778" y1="4444" x2="13333" y2="8000"/>
                        <a14:foregroundMark x1="13333" y1="8000" x2="13778" y2="11556"/>
                        <a14:foregroundMark x1="34000" y1="3556" x2="25111" y2="18667"/>
                        <a14:foregroundMark x1="18444" y1="26000" x2="37556" y2="19111"/>
                        <a14:foregroundMark x1="37333" y1="1111" x2="37778" y2="19111"/>
                        <a14:foregroundMark x1="39556" y1="1111" x2="39778" y2="20889"/>
                        <a14:foregroundMark x1="31111" y1="2667" x2="40000" y2="2222"/>
                        <a14:foregroundMark x1="41333" y1="1333" x2="40667" y2="14889"/>
                        <a14:foregroundMark x1="40667" y1="14889" x2="40000" y2="18667"/>
                        <a14:foregroundMark x1="20444" y1="12444" x2="31778" y2="14222"/>
                        <a14:foregroundMark x1="31778" y1="14222" x2="36889" y2="16444"/>
                        <a14:foregroundMark x1="12667" y1="10444" x2="19333" y2="24444"/>
                        <a14:foregroundMark x1="4000" y1="7333" x2="9333" y2="5111"/>
                        <a14:foregroundMark x1="9333" y1="5111" x2="17333" y2="4667"/>
                        <a14:foregroundMark x1="17333" y1="4667" x2="31111" y2="4667"/>
                        <a14:foregroundMark x1="33556" y1="1333" x2="11111" y2="2222"/>
                        <a14:foregroundMark x1="2667" y1="21556" x2="3778" y2="3333"/>
                        <a14:foregroundMark x1="4222" y1="10000" x2="4222" y2="17778"/>
                        <a14:foregroundMark x1="4222" y1="17778" x2="444" y2="27111"/>
                        <a14:foregroundMark x1="667" y1="26444" x2="36444" y2="26444"/>
                        <a14:foregroundMark x1="26889" y1="6889" x2="26889" y2="27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8437" b="72646"/>
          <a:stretch/>
        </p:blipFill>
        <p:spPr>
          <a:xfrm>
            <a:off x="764703" y="4798578"/>
            <a:ext cx="1827572" cy="120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46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1D7CC67-A7B6-4172-B9F7-D11A7789E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" y="0"/>
            <a:ext cx="12194333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F9033D5-E11F-4570-8DE8-574E6DB31FDE}"/>
              </a:ext>
            </a:extLst>
          </p:cNvPr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76F5F2-5C18-4628-B341-3E42E02B8A77}"/>
              </a:ext>
            </a:extLst>
          </p:cNvPr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B300BA-8870-4511-9869-86CE1761245B}"/>
              </a:ext>
            </a:extLst>
          </p:cNvPr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E35116-75CE-4A50-99DD-11B5D394CD82}"/>
              </a:ext>
            </a:extLst>
          </p:cNvPr>
          <p:cNvSpPr txBox="1"/>
          <p:nvPr/>
        </p:nvSpPr>
        <p:spPr>
          <a:xfrm>
            <a:off x="202728" y="6748"/>
            <a:ext cx="4633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4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ประโยชน์ที่ได้จากการบริการ</a:t>
            </a:r>
            <a:endParaRPr lang="en-US" sz="40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CE2BB2-7A9D-4E19-8B21-7EAC680F9AE3}"/>
              </a:ext>
            </a:extLst>
          </p:cNvPr>
          <p:cNvSpPr txBox="1"/>
          <p:nvPr/>
        </p:nvSpPr>
        <p:spPr>
          <a:xfrm>
            <a:off x="4836160" y="1011784"/>
            <a:ext cx="68237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1. ช่วยให้ลูกเสือรู้จักใช้เวลาว่างให้เป็นประโยชน์ต่อส่วนรวม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E7FED9-E903-4194-9961-F41D10812C8F}"/>
              </a:ext>
            </a:extLst>
          </p:cNvPr>
          <p:cNvSpPr txBox="1"/>
          <p:nvPr/>
        </p:nvSpPr>
        <p:spPr>
          <a:xfrm>
            <a:off x="2943587" y="1932855"/>
            <a:ext cx="895333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2. ช่วยให้ลูกเสือได้พัฒนาตนเองทั้งทางร่างกาย จิตใจ พร้อมจะเป็นพลเมืองที่ดีมีคุณภาพของสังคม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86FB7D-3402-46B3-B5B3-983EEB8CCCCC}"/>
              </a:ext>
            </a:extLst>
          </p:cNvPr>
          <p:cNvSpPr txBox="1"/>
          <p:nvPr/>
        </p:nvSpPr>
        <p:spPr>
          <a:xfrm>
            <a:off x="2675428" y="5054919"/>
            <a:ext cx="911525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4. ช่วยให้ลูกเสือรู้จักคิดเป็น ทำเป็น แก้ปัญหาเป็น มีความรับผิดชอบในงาน และเสียสละประโยชน์ส่วนตัวเพื่อประโยชน์ของส่วนรวม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919E17-72E5-4CDC-9C4C-2D2E9689D1C8}"/>
              </a:ext>
            </a:extLst>
          </p:cNvPr>
          <p:cNvSpPr txBox="1"/>
          <p:nvPr/>
        </p:nvSpPr>
        <p:spPr>
          <a:xfrm>
            <a:off x="1332201" y="3269840"/>
            <a:ext cx="105740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3. ช่วยให้ลูกเสือรู้จักปรับตัวให้เข้ากับบุคคลและสถานการณ์ต่างๆ รู้จักการทำงานเป็นกลุ่มการแบ่งหน้าที่ การยอมรับฟังความคิดเห็นของผู้อื่น เป็นการฝึกฝนตนเองตามหลักประชาธิปไตย</a:t>
            </a:r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9C39B517-D9DD-42CD-A626-A427C91C0A54}"/>
              </a:ext>
            </a:extLst>
          </p:cNvPr>
          <p:cNvSpPr/>
          <p:nvPr/>
        </p:nvSpPr>
        <p:spPr>
          <a:xfrm>
            <a:off x="0" y="1076277"/>
            <a:ext cx="4826828" cy="488961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741F96EE-4D55-49FC-BF58-67D5D1D4A949}"/>
              </a:ext>
            </a:extLst>
          </p:cNvPr>
          <p:cNvSpPr/>
          <p:nvPr/>
        </p:nvSpPr>
        <p:spPr>
          <a:xfrm>
            <a:off x="-9331" y="1990049"/>
            <a:ext cx="2952917" cy="488961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Pentagon 17">
            <a:extLst>
              <a:ext uri="{FF2B5EF4-FFF2-40B4-BE49-F238E27FC236}">
                <a16:creationId xmlns:a16="http://schemas.microsoft.com/office/drawing/2014/main" id="{519BC584-FE15-4D7F-87F4-7F3566513AF5}"/>
              </a:ext>
            </a:extLst>
          </p:cNvPr>
          <p:cNvSpPr/>
          <p:nvPr/>
        </p:nvSpPr>
        <p:spPr>
          <a:xfrm>
            <a:off x="0" y="3294923"/>
            <a:ext cx="1334728" cy="488961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Pentagon 18">
            <a:extLst>
              <a:ext uri="{FF2B5EF4-FFF2-40B4-BE49-F238E27FC236}">
                <a16:creationId xmlns:a16="http://schemas.microsoft.com/office/drawing/2014/main" id="{E7271713-F2FD-4BC1-B1DA-A3C32BB923B9}"/>
              </a:ext>
            </a:extLst>
          </p:cNvPr>
          <p:cNvSpPr/>
          <p:nvPr/>
        </p:nvSpPr>
        <p:spPr>
          <a:xfrm>
            <a:off x="1" y="5099267"/>
            <a:ext cx="2668430" cy="488961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6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  <p:bldP spid="15" grpId="0"/>
      <p:bldP spid="16" grpId="0"/>
      <p:bldP spid="9" grpId="0" animBg="1"/>
      <p:bldP spid="17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1D7CC67-A7B6-4172-B9F7-D11A7789E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" y="0"/>
            <a:ext cx="12194333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F9033D5-E11F-4570-8DE8-574E6DB31FDE}"/>
              </a:ext>
            </a:extLst>
          </p:cNvPr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76F5F2-5C18-4628-B341-3E42E02B8A77}"/>
              </a:ext>
            </a:extLst>
          </p:cNvPr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B300BA-8870-4511-9869-86CE1761245B}"/>
              </a:ext>
            </a:extLst>
          </p:cNvPr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E35116-75CE-4A50-99DD-11B5D394CD82}"/>
              </a:ext>
            </a:extLst>
          </p:cNvPr>
          <p:cNvSpPr txBox="1"/>
          <p:nvPr/>
        </p:nvSpPr>
        <p:spPr>
          <a:xfrm>
            <a:off x="202728" y="6748"/>
            <a:ext cx="4633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4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ประโยชน์ที่ได้จากการบริการ</a:t>
            </a:r>
            <a:endParaRPr lang="en-US" sz="40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A4502E-8684-4AE7-AFF5-6A5C6E3C4A43}"/>
              </a:ext>
            </a:extLst>
          </p:cNvPr>
          <p:cNvSpPr txBox="1"/>
          <p:nvPr/>
        </p:nvSpPr>
        <p:spPr>
          <a:xfrm>
            <a:off x="3036093" y="2181071"/>
            <a:ext cx="885946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6. ช่วยให้ลูกเสือได้รับความรู้ และประสบการณ์ชีวิตโดยตรง ซึ่งหาได้ยากและไม่มีให้ศึกษาในบทเรียน แต่จะต้องเรียนรู้จากประสบการณ์จริงในชีวิต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05107E-D190-4CC7-841F-549D94E3ACEC}"/>
              </a:ext>
            </a:extLst>
          </p:cNvPr>
          <p:cNvSpPr txBox="1"/>
          <p:nvPr/>
        </p:nvSpPr>
        <p:spPr>
          <a:xfrm>
            <a:off x="3904088" y="987653"/>
            <a:ext cx="78211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5. ช่วยให้ลูกเสือเป็นผู้มีมนุษยสัมพันธ์ที่ดีภายในกลุ่มลูกเสือในชุมชน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88A790-39E2-4553-8012-BB8E8749E848}"/>
              </a:ext>
            </a:extLst>
          </p:cNvPr>
          <p:cNvSpPr txBox="1"/>
          <p:nvPr/>
        </p:nvSpPr>
        <p:spPr>
          <a:xfrm>
            <a:off x="3657600" y="5196738"/>
            <a:ext cx="806767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8. ช่วยประเมินตนเองว่าลูกเสือเป็นผู้ที่มีความเสียสละ อดทนอดกลั้นในการทำงานได้มากน้อยเพียงใด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E3514D-5C0C-41B4-9C64-493FBEC4C241}"/>
              </a:ext>
            </a:extLst>
          </p:cNvPr>
          <p:cNvSpPr txBox="1"/>
          <p:nvPr/>
        </p:nvSpPr>
        <p:spPr>
          <a:xfrm>
            <a:off x="2267118" y="3688904"/>
            <a:ext cx="961072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7. ช่วยเสริมสร้างและเผยแพร่เกียรติของลูกเสือสู่สาธารณชนมากขึ้น เป็นที่ภาคภูมิใจของครอบครัว สถาบันการศึกษา และสังคม</a:t>
            </a: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FC527028-D6AD-44EB-B317-5773171BE32D}"/>
              </a:ext>
            </a:extLst>
          </p:cNvPr>
          <p:cNvSpPr/>
          <p:nvPr/>
        </p:nvSpPr>
        <p:spPr>
          <a:xfrm>
            <a:off x="0" y="2230719"/>
            <a:ext cx="2952917" cy="488961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Pentagon 17">
            <a:extLst>
              <a:ext uri="{FF2B5EF4-FFF2-40B4-BE49-F238E27FC236}">
                <a16:creationId xmlns:a16="http://schemas.microsoft.com/office/drawing/2014/main" id="{949A52C0-4768-4019-BBCC-F0E123A30F51}"/>
              </a:ext>
            </a:extLst>
          </p:cNvPr>
          <p:cNvSpPr/>
          <p:nvPr/>
        </p:nvSpPr>
        <p:spPr>
          <a:xfrm>
            <a:off x="0" y="1031591"/>
            <a:ext cx="3904087" cy="488961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Pentagon 18">
            <a:extLst>
              <a:ext uri="{FF2B5EF4-FFF2-40B4-BE49-F238E27FC236}">
                <a16:creationId xmlns:a16="http://schemas.microsoft.com/office/drawing/2014/main" id="{FCC24481-248F-4FD3-A33F-A0398973BF3C}"/>
              </a:ext>
            </a:extLst>
          </p:cNvPr>
          <p:cNvSpPr/>
          <p:nvPr/>
        </p:nvSpPr>
        <p:spPr>
          <a:xfrm>
            <a:off x="1" y="5246386"/>
            <a:ext cx="3650602" cy="488961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19DF5A3A-C5F5-4E5B-8C4D-4A85A7BE9F37}"/>
              </a:ext>
            </a:extLst>
          </p:cNvPr>
          <p:cNvSpPr/>
          <p:nvPr/>
        </p:nvSpPr>
        <p:spPr>
          <a:xfrm>
            <a:off x="1" y="3747883"/>
            <a:ext cx="2260120" cy="488961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73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8FE981-4A19-4BA8-8844-C356CB597B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" y="0"/>
            <a:ext cx="12194333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36DC825-CC68-42A1-BF8B-F5BD01871BBF}"/>
              </a:ext>
            </a:extLst>
          </p:cNvPr>
          <p:cNvSpPr/>
          <p:nvPr/>
        </p:nvSpPr>
        <p:spPr>
          <a:xfrm>
            <a:off x="-2333" y="725863"/>
            <a:ext cx="12201330" cy="5621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D10295-8B31-4DE0-8D29-3E74BED3CCAE}"/>
              </a:ext>
            </a:extLst>
          </p:cNvPr>
          <p:cNvSpPr txBox="1"/>
          <p:nvPr/>
        </p:nvSpPr>
        <p:spPr>
          <a:xfrm>
            <a:off x="202728" y="18178"/>
            <a:ext cx="39684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4400" b="1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เครื่องหมายวิชาพิเศษ</a:t>
            </a:r>
            <a:endParaRPr lang="en-US" sz="44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EFF968B-6360-40A0-B22B-B4B3B0030C08}"/>
              </a:ext>
            </a:extLst>
          </p:cNvPr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0B550A-D302-459B-9662-C77009565A7B}"/>
              </a:ext>
            </a:extLst>
          </p:cNvPr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8E1A20-B1AE-4D24-AC52-7045B6174951}"/>
              </a:ext>
            </a:extLst>
          </p:cNvPr>
          <p:cNvSpPr txBox="1"/>
          <p:nvPr/>
        </p:nvSpPr>
        <p:spPr>
          <a:xfrm>
            <a:off x="3601616" y="2105548"/>
            <a:ext cx="766043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3600" b="1" i="0" u="none" strike="noStrike" baseline="0" dirty="0">
                <a:solidFill>
                  <a:srgbClr val="CD008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ลักษณะเครื่องหมาย</a:t>
            </a:r>
          </a:p>
          <a:p>
            <a:pPr algn="thaiDist"/>
            <a:r>
              <a:rPr lang="th-TH" sz="36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	</a:t>
            </a:r>
            <a:r>
              <a:rPr lang="th-TH" sz="3600" b="0" i="0" u="none" strike="noStrike" baseline="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เป็นรูปไข่ ยาว 4 ซม. กว้าง 3.5 ซม. มีเครื่องหมายรูปดาวหกแฉก สีเหลืองทองทำด้วยผ้าสีขาบขลิบริมสีเหลือง มีอักษร ล.ว. อยู่ที่ริมด้านล่าง ผู้ที่สอบผ่านให้ประดับเครื่องหมายติดที่อกเสื้อเหนือกระเป๋าด้านขวา</a:t>
            </a:r>
            <a:endParaRPr lang="en-US" sz="36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C052E4A-628A-40B9-A9F4-C7F0BF942BED}"/>
              </a:ext>
            </a:extLst>
          </p:cNvPr>
          <p:cNvGrpSpPr/>
          <p:nvPr/>
        </p:nvGrpSpPr>
        <p:grpSpPr>
          <a:xfrm>
            <a:off x="1216666" y="2244475"/>
            <a:ext cx="1940546" cy="2645040"/>
            <a:chOff x="1138552" y="1975079"/>
            <a:chExt cx="1940546" cy="264504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61F8836-1B06-4A35-B755-22453BFE35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38552" y="1975079"/>
              <a:ext cx="1940546" cy="2121820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11E1886-C9E8-4D82-9A63-7BA516D95403}"/>
                </a:ext>
              </a:extLst>
            </p:cNvPr>
            <p:cNvSpPr txBox="1"/>
            <p:nvPr/>
          </p:nvSpPr>
          <p:spPr>
            <a:xfrm>
              <a:off x="1413694" y="4096899"/>
              <a:ext cx="1390261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th-TH" sz="2800" b="1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วิชาบริการ</a:t>
              </a:r>
              <a:endParaRPr lang="en-US" sz="2800" dirty="0">
                <a:latin typeface="BrowalliaUPC" panose="020B0604020202020204" pitchFamily="34" charset="-34"/>
                <a:cs typeface="BrowalliaUPC" panose="020B0604020202020204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95885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1D7CC67-A7B6-4172-B9F7-D11A7789E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" y="0"/>
            <a:ext cx="12194333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F9033D5-E11F-4570-8DE8-574E6DB31FDE}"/>
              </a:ext>
            </a:extLst>
          </p:cNvPr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76F5F2-5C18-4628-B341-3E42E02B8A77}"/>
              </a:ext>
            </a:extLst>
          </p:cNvPr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B300BA-8870-4511-9869-86CE1761245B}"/>
              </a:ext>
            </a:extLst>
          </p:cNvPr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4D3AD3D-1E9F-40A7-B3F0-53A8840A9AA8}"/>
              </a:ext>
            </a:extLst>
          </p:cNvPr>
          <p:cNvSpPr txBox="1"/>
          <p:nvPr/>
        </p:nvSpPr>
        <p:spPr>
          <a:xfrm>
            <a:off x="202728" y="18178"/>
            <a:ext cx="4425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4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ความหมายและความสำคัญ</a:t>
            </a:r>
            <a:endParaRPr lang="en-US" sz="40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0EA4A8-A054-42DD-8015-9E5B7EE7E994}"/>
              </a:ext>
            </a:extLst>
          </p:cNvPr>
          <p:cNvSpPr txBox="1"/>
          <p:nvPr/>
        </p:nvSpPr>
        <p:spPr>
          <a:xfrm>
            <a:off x="919065" y="3641449"/>
            <a:ext cx="61022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b="1" i="0" u="none" strike="noStrike" baseline="0" dirty="0">
                <a:solidFill>
                  <a:srgbClr val="004D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ความเห็นของ บี.-พี. เกี่ยวกับ “บริการ”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E34787-B302-4A93-BBBB-051DFA4E01A5}"/>
              </a:ext>
            </a:extLst>
          </p:cNvPr>
          <p:cNvSpPr txBox="1"/>
          <p:nvPr/>
        </p:nvSpPr>
        <p:spPr>
          <a:xfrm>
            <a:off x="919065" y="1225503"/>
            <a:ext cx="1034764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en-US" sz="3200" b="0" i="0" u="none" strike="noStrike" baseline="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	</a:t>
            </a:r>
            <a:r>
              <a:rPr lang="th-TH" sz="3200" b="0" i="0" u="none" strike="noStrike" baseline="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คำว่า </a:t>
            </a:r>
            <a:r>
              <a:rPr lang="th-TH" sz="3200" b="1" i="0" u="none" strike="noStrike" baseline="0" dirty="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บริการ</a:t>
            </a:r>
            <a:r>
              <a:rPr lang="th-TH" sz="3200" b="1" i="0" u="none" strike="noStrike" baseline="0" dirty="0">
                <a:solidFill>
                  <a:srgbClr val="00FFFF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0" i="0" u="none" strike="noStrike" baseline="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หมายถึง การช่วยเหลือหรือการบำเพ็ญประโยชน์ต่อตนเอง ต่อผู้อื่น และต่อชุมชน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0" i="0" u="none" strike="noStrike" baseline="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ลูกเสือวิสามัญจะต้องมีความเลื่อมใสศรัทธาในคำว่า </a:t>
            </a:r>
            <a:r>
              <a:rPr lang="th-TH" sz="3200" b="0" i="0" u="none" strike="noStrike" baseline="0" dirty="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“บริการ”</a:t>
            </a:r>
            <a:r>
              <a:rPr lang="th-TH" sz="3200" b="0" i="0" u="none" strike="noStrike" baseline="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และลงมือปฏิบัติเรื่องนี้อย่างจริงจังด้วยความจริงใจ โดยมีทักษะหรือความสามารถในการให้บริการนั้นด้วยความชํ่าชอง ว่องไว คือ ไว้ใจได้หรือเชื่อได้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82497A-5AE3-4C92-8D29-5BCF308DF873}"/>
              </a:ext>
            </a:extLst>
          </p:cNvPr>
          <p:cNvSpPr txBox="1"/>
          <p:nvPr/>
        </p:nvSpPr>
        <p:spPr>
          <a:xfrm>
            <a:off x="881741" y="4201168"/>
            <a:ext cx="1042229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en-US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	</a:t>
            </a:r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บี.-พี. เห็นว่าการศึกษาที่เด็กได้รับจากทางบ้าน ทางโรงเรียน ทางวัด และอื่นๆ ยังมีช่องโหว่อยู่</a:t>
            </a:r>
            <a:r>
              <a:rPr lang="en-US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4 ประการ ซึ่งการลูกเสือมุ่งหมายที่จะอุดช่องโหว่เหล่านั้นโดยเน้นการฝึกอบรมลูกเสือในเรื่องต่อไปนี้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3205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8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1D7CC67-A7B6-4172-B9F7-D11A7789E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" y="0"/>
            <a:ext cx="12194333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F9033D5-E11F-4570-8DE8-574E6DB31FDE}"/>
              </a:ext>
            </a:extLst>
          </p:cNvPr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76F5F2-5C18-4628-B341-3E42E02B8A77}"/>
              </a:ext>
            </a:extLst>
          </p:cNvPr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B300BA-8870-4511-9869-86CE1761245B}"/>
              </a:ext>
            </a:extLst>
          </p:cNvPr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740773-4B22-470C-ABA2-E70944BA67BC}"/>
              </a:ext>
            </a:extLst>
          </p:cNvPr>
          <p:cNvSpPr txBox="1"/>
          <p:nvPr/>
        </p:nvSpPr>
        <p:spPr>
          <a:xfrm>
            <a:off x="202728" y="18178"/>
            <a:ext cx="4425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4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ความหมายและความสำคัญ</a:t>
            </a:r>
            <a:endParaRPr lang="en-US" sz="40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45F3F52-D967-49C8-B2F2-EAB0B5C9E5A2}"/>
              </a:ext>
            </a:extLst>
          </p:cNvPr>
          <p:cNvSpPr txBox="1"/>
          <p:nvPr/>
        </p:nvSpPr>
        <p:spPr>
          <a:xfrm>
            <a:off x="1299869" y="4087733"/>
            <a:ext cx="958992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en-US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	</a:t>
            </a:r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ตามคติของลูกเสือ </a:t>
            </a:r>
            <a:r>
              <a:rPr lang="th-TH" sz="3200" b="0" i="0" u="none" strike="noStrike" baseline="0" dirty="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พลเมืองดี </a:t>
            </a:r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คือ บุคคลที่มีเกียรติเชื่อถือได้ มีระเบียบวินัย สามารถบังคับใจตนเอง</a:t>
            </a:r>
            <a:r>
              <a:rPr lang="en-US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สามารถพึ่งตนเอง ทั้งเต็มใจและสามารถที่จะช่วยเหลือชุมชนและบำเพ็ญประโยชน์ต่อผู้อื่น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18B41E0-5A8A-44E3-B2DE-A0D7611E8767}"/>
              </a:ext>
            </a:extLst>
          </p:cNvPr>
          <p:cNvGrpSpPr/>
          <p:nvPr/>
        </p:nvGrpSpPr>
        <p:grpSpPr>
          <a:xfrm>
            <a:off x="429208" y="2540914"/>
            <a:ext cx="6196464" cy="814128"/>
            <a:chOff x="429208" y="2540914"/>
            <a:chExt cx="6196464" cy="81412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62BF2F5-7C82-417A-A323-5170BA7485E6}"/>
                </a:ext>
              </a:extLst>
            </p:cNvPr>
            <p:cNvSpPr txBox="1"/>
            <p:nvPr/>
          </p:nvSpPr>
          <p:spPr>
            <a:xfrm>
              <a:off x="569036" y="2770267"/>
              <a:ext cx="5942629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th-TH" sz="3200" b="0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4. หน้าที่พลเมืองและการบำเพ็ญประโยชน์ต่อผู้อื่น</a:t>
              </a:r>
              <a:endParaRPr lang="en-US" sz="3200" dirty="0">
                <a:latin typeface="BrowalliaUPC" panose="020B0604020202020204" pitchFamily="34" charset="-34"/>
                <a:cs typeface="BrowalliaUPC" panose="020B0604020202020204" pitchFamily="34" charset="-34"/>
              </a:endParaRPr>
            </a:p>
          </p:txBody>
        </p:sp>
        <p:sp>
          <p:nvSpPr>
            <p:cNvPr id="17" name="Half Frame 16">
              <a:extLst>
                <a:ext uri="{FF2B5EF4-FFF2-40B4-BE49-F238E27FC236}">
                  <a16:creationId xmlns:a16="http://schemas.microsoft.com/office/drawing/2014/main" id="{CBA3858D-51E3-410F-9546-FA51A6ABFA8F}"/>
                </a:ext>
              </a:extLst>
            </p:cNvPr>
            <p:cNvSpPr/>
            <p:nvPr/>
          </p:nvSpPr>
          <p:spPr>
            <a:xfrm rot="16200000" flipV="1">
              <a:off x="3138000" y="-167878"/>
              <a:ext cx="778879" cy="6196464"/>
            </a:xfrm>
            <a:prstGeom prst="halfFrame">
              <a:avLst>
                <a:gd name="adj1" fmla="val 0"/>
                <a:gd name="adj2" fmla="val 5193"/>
              </a:avLst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3E2DA65-17B4-4A3A-B5EE-9274031BF0A1}"/>
              </a:ext>
            </a:extLst>
          </p:cNvPr>
          <p:cNvGrpSpPr/>
          <p:nvPr/>
        </p:nvGrpSpPr>
        <p:grpSpPr>
          <a:xfrm>
            <a:off x="1970664" y="1517631"/>
            <a:ext cx="4655007" cy="790384"/>
            <a:chOff x="1970664" y="1517631"/>
            <a:chExt cx="4655007" cy="790384"/>
          </a:xfrm>
        </p:grpSpPr>
        <p:sp>
          <p:nvSpPr>
            <p:cNvPr id="15" name="Half Frame 14">
              <a:extLst>
                <a:ext uri="{FF2B5EF4-FFF2-40B4-BE49-F238E27FC236}">
                  <a16:creationId xmlns:a16="http://schemas.microsoft.com/office/drawing/2014/main" id="{1779C419-EEF4-428D-B64A-2198D6CC4EC4}"/>
                </a:ext>
              </a:extLst>
            </p:cNvPr>
            <p:cNvSpPr/>
            <p:nvPr/>
          </p:nvSpPr>
          <p:spPr>
            <a:xfrm rot="16200000" flipV="1">
              <a:off x="3908728" y="-420433"/>
              <a:ext cx="778879" cy="4655007"/>
            </a:xfrm>
            <a:prstGeom prst="halfFrame">
              <a:avLst>
                <a:gd name="adj1" fmla="val 0"/>
                <a:gd name="adj2" fmla="val 5193"/>
              </a:avLst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F3ED2FE-5DA3-4A1F-A732-32D66C781A6D}"/>
                </a:ext>
              </a:extLst>
            </p:cNvPr>
            <p:cNvSpPr txBox="1"/>
            <p:nvPr/>
          </p:nvSpPr>
          <p:spPr>
            <a:xfrm>
              <a:off x="3858308" y="1723240"/>
              <a:ext cx="2653357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th-TH" sz="3200" b="0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2. สุขภาพและพลัง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D67E3D2-1BDA-489E-91D8-F197F52B1B48}"/>
              </a:ext>
            </a:extLst>
          </p:cNvPr>
          <p:cNvGrpSpPr/>
          <p:nvPr/>
        </p:nvGrpSpPr>
        <p:grpSpPr>
          <a:xfrm>
            <a:off x="6625676" y="2027098"/>
            <a:ext cx="4655007" cy="854187"/>
            <a:chOff x="6625676" y="2027098"/>
            <a:chExt cx="4655007" cy="854187"/>
          </a:xfrm>
        </p:grpSpPr>
        <p:sp>
          <p:nvSpPr>
            <p:cNvPr id="16" name="Half Frame 15">
              <a:extLst>
                <a:ext uri="{FF2B5EF4-FFF2-40B4-BE49-F238E27FC236}">
                  <a16:creationId xmlns:a16="http://schemas.microsoft.com/office/drawing/2014/main" id="{4BBB7E64-A174-4208-9418-18C727282BA7}"/>
                </a:ext>
              </a:extLst>
            </p:cNvPr>
            <p:cNvSpPr/>
            <p:nvPr/>
          </p:nvSpPr>
          <p:spPr>
            <a:xfrm rot="16200000">
              <a:off x="8563740" y="89034"/>
              <a:ext cx="778879" cy="4655007"/>
            </a:xfrm>
            <a:prstGeom prst="halfFrame">
              <a:avLst>
                <a:gd name="adj1" fmla="val 0"/>
                <a:gd name="adj2" fmla="val 5193"/>
              </a:avLst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510C4CF-12C0-431B-9448-C6C14FBE5BB1}"/>
                </a:ext>
              </a:extLst>
            </p:cNvPr>
            <p:cNvSpPr txBox="1"/>
            <p:nvPr/>
          </p:nvSpPr>
          <p:spPr>
            <a:xfrm>
              <a:off x="7144014" y="2296510"/>
              <a:ext cx="275778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th-TH" sz="3200" b="0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3. การฝีมือและทักษะ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759F2DBE-33B3-4AA5-855E-4A1DFDCF033E}"/>
              </a:ext>
            </a:extLst>
          </p:cNvPr>
          <p:cNvGrpSpPr/>
          <p:nvPr/>
        </p:nvGrpSpPr>
        <p:grpSpPr>
          <a:xfrm>
            <a:off x="6625673" y="796950"/>
            <a:ext cx="4655007" cy="1141563"/>
            <a:chOff x="6625673" y="796950"/>
            <a:chExt cx="4655007" cy="1141563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9780441-9870-4731-8F8E-25A8A625D02F}"/>
                </a:ext>
              </a:extLst>
            </p:cNvPr>
            <p:cNvSpPr txBox="1"/>
            <p:nvPr/>
          </p:nvSpPr>
          <p:spPr>
            <a:xfrm>
              <a:off x="7144014" y="1353738"/>
              <a:ext cx="362603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th-TH" sz="3200" b="0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1. ลักษณะนิสัย และสติปัญญา</a:t>
              </a:r>
            </a:p>
          </p:txBody>
        </p:sp>
        <p:sp>
          <p:nvSpPr>
            <p:cNvPr id="21" name="Half Frame 20">
              <a:extLst>
                <a:ext uri="{FF2B5EF4-FFF2-40B4-BE49-F238E27FC236}">
                  <a16:creationId xmlns:a16="http://schemas.microsoft.com/office/drawing/2014/main" id="{A8C3AB8B-9B74-4A4E-88D5-99E9BFA671DF}"/>
                </a:ext>
              </a:extLst>
            </p:cNvPr>
            <p:cNvSpPr/>
            <p:nvPr/>
          </p:nvSpPr>
          <p:spPr>
            <a:xfrm rot="16200000">
              <a:off x="8407643" y="-985020"/>
              <a:ext cx="1091067" cy="4655007"/>
            </a:xfrm>
            <a:prstGeom prst="halfFrame">
              <a:avLst>
                <a:gd name="adj1" fmla="val 0"/>
                <a:gd name="adj2" fmla="val 5193"/>
              </a:avLst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775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1D7CC67-A7B6-4172-B9F7-D11A7789E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" y="0"/>
            <a:ext cx="12194333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F9033D5-E11F-4570-8DE8-574E6DB31FDE}"/>
              </a:ext>
            </a:extLst>
          </p:cNvPr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76F5F2-5C18-4628-B341-3E42E02B8A77}"/>
              </a:ext>
            </a:extLst>
          </p:cNvPr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B300BA-8870-4511-9869-86CE1761245B}"/>
              </a:ext>
            </a:extLst>
          </p:cNvPr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E35116-75CE-4A50-99DD-11B5D394CD82}"/>
              </a:ext>
            </a:extLst>
          </p:cNvPr>
          <p:cNvSpPr txBox="1"/>
          <p:nvPr/>
        </p:nvSpPr>
        <p:spPr>
          <a:xfrm>
            <a:off x="202728" y="18178"/>
            <a:ext cx="4425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4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ความหมายและความสำคัญ</a:t>
            </a:r>
            <a:endParaRPr lang="en-US" sz="40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76A72E-8D4B-4F50-91C8-338945A92DFA}"/>
              </a:ext>
            </a:extLst>
          </p:cNvPr>
          <p:cNvSpPr txBox="1"/>
          <p:nvPr/>
        </p:nvSpPr>
        <p:spPr>
          <a:xfrm>
            <a:off x="1000207" y="953782"/>
            <a:ext cx="62328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การที่ลูกเสือวิสามัญได้รับเกียรติให้เป็นผู้บริการ เพราะ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BA1291F-F032-4382-8146-9FDB3824923F}"/>
              </a:ext>
            </a:extLst>
          </p:cNvPr>
          <p:cNvGrpSpPr/>
          <p:nvPr/>
        </p:nvGrpSpPr>
        <p:grpSpPr>
          <a:xfrm>
            <a:off x="-9332" y="1705905"/>
            <a:ext cx="7837716" cy="810509"/>
            <a:chOff x="-9332" y="1774071"/>
            <a:chExt cx="7837716" cy="810509"/>
          </a:xfrm>
        </p:grpSpPr>
        <p:sp>
          <p:nvSpPr>
            <p:cNvPr id="19" name="Arrow: Pentagon 18">
              <a:extLst>
                <a:ext uri="{FF2B5EF4-FFF2-40B4-BE49-F238E27FC236}">
                  <a16:creationId xmlns:a16="http://schemas.microsoft.com/office/drawing/2014/main" id="{61919741-56FA-484C-83AE-575000A9FA18}"/>
                </a:ext>
              </a:extLst>
            </p:cNvPr>
            <p:cNvSpPr/>
            <p:nvPr/>
          </p:nvSpPr>
          <p:spPr>
            <a:xfrm>
              <a:off x="-9332" y="1774071"/>
              <a:ext cx="7837716" cy="810509"/>
            </a:xfrm>
            <a:prstGeom prst="homePlat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C5F0A6B-D543-435E-8141-87219ED8C016}"/>
                </a:ext>
              </a:extLst>
            </p:cNvPr>
            <p:cNvSpPr txBox="1"/>
            <p:nvPr/>
          </p:nvSpPr>
          <p:spPr>
            <a:xfrm>
              <a:off x="67147" y="1875669"/>
              <a:ext cx="7462657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th-TH" sz="3200" b="0" i="0" u="none" strike="noStrike" baseline="0" dirty="0">
                  <a:solidFill>
                    <a:schemeClr val="bg1"/>
                  </a:solidFill>
                  <a:latin typeface="BrowalliaUPC" panose="020B0604020202020204" pitchFamily="34" charset="-34"/>
                  <a:cs typeface="BrowalliaUPC" panose="020B0604020202020204" pitchFamily="34" charset="-34"/>
                </a:rPr>
                <a:t>1. ลูกเสือวิสามัญเป็นผู้มีความพร้อมในด้านความรู้ ความสามารถ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9A2FDFD-5CD9-47D8-A94B-06897B55B754}"/>
              </a:ext>
            </a:extLst>
          </p:cNvPr>
          <p:cNvGrpSpPr/>
          <p:nvPr/>
        </p:nvGrpSpPr>
        <p:grpSpPr>
          <a:xfrm>
            <a:off x="4294408" y="2662791"/>
            <a:ext cx="7903032" cy="810509"/>
            <a:chOff x="4294408" y="2662791"/>
            <a:chExt cx="7903032" cy="810509"/>
          </a:xfrm>
        </p:grpSpPr>
        <p:sp>
          <p:nvSpPr>
            <p:cNvPr id="22" name="Arrow: Pentagon 21">
              <a:extLst>
                <a:ext uri="{FF2B5EF4-FFF2-40B4-BE49-F238E27FC236}">
                  <a16:creationId xmlns:a16="http://schemas.microsoft.com/office/drawing/2014/main" id="{9E2C1744-E923-4266-8EAE-17C830D212A2}"/>
                </a:ext>
              </a:extLst>
            </p:cNvPr>
            <p:cNvSpPr/>
            <p:nvPr/>
          </p:nvSpPr>
          <p:spPr>
            <a:xfrm rot="10800000">
              <a:off x="4294408" y="2662791"/>
              <a:ext cx="7903032" cy="810509"/>
            </a:xfrm>
            <a:prstGeom prst="homePlat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929C630-1C62-4679-8D93-506184779D2C}"/>
                </a:ext>
              </a:extLst>
            </p:cNvPr>
            <p:cNvSpPr txBox="1"/>
            <p:nvPr/>
          </p:nvSpPr>
          <p:spPr>
            <a:xfrm>
              <a:off x="4730619" y="2784878"/>
              <a:ext cx="7342416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th-TH" sz="3200" b="0" i="0" u="none" strike="noStrike" baseline="0" dirty="0">
                  <a:solidFill>
                    <a:schemeClr val="bg1"/>
                  </a:solidFill>
                  <a:latin typeface="BrowalliaUPC" panose="020B0604020202020204" pitchFamily="34" charset="-34"/>
                  <a:cs typeface="BrowalliaUPC" panose="020B0604020202020204" pitchFamily="34" charset="-34"/>
                </a:rPr>
                <a:t>2. ลูกเสือวิสามัญเป็นผู้อยู่ในวัยฉกรรจ์ มีร่างกายสมบูรณ์แข็งแรง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B2220E0-3FC4-4CC6-A752-B28CAA20A691}"/>
              </a:ext>
            </a:extLst>
          </p:cNvPr>
          <p:cNvGrpSpPr/>
          <p:nvPr/>
        </p:nvGrpSpPr>
        <p:grpSpPr>
          <a:xfrm>
            <a:off x="-9332" y="3583379"/>
            <a:ext cx="8705464" cy="810509"/>
            <a:chOff x="-9333" y="3536709"/>
            <a:chExt cx="8705464" cy="810509"/>
          </a:xfrm>
        </p:grpSpPr>
        <p:sp>
          <p:nvSpPr>
            <p:cNvPr id="20" name="Arrow: Pentagon 19">
              <a:extLst>
                <a:ext uri="{FF2B5EF4-FFF2-40B4-BE49-F238E27FC236}">
                  <a16:creationId xmlns:a16="http://schemas.microsoft.com/office/drawing/2014/main" id="{D2E435FB-6D8B-43D1-B040-072FC76A4CBB}"/>
                </a:ext>
              </a:extLst>
            </p:cNvPr>
            <p:cNvSpPr/>
            <p:nvPr/>
          </p:nvSpPr>
          <p:spPr>
            <a:xfrm>
              <a:off x="-9333" y="3536709"/>
              <a:ext cx="8705464" cy="810509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E57217B-3429-44FF-93EA-6620B491ADAC}"/>
                </a:ext>
              </a:extLst>
            </p:cNvPr>
            <p:cNvSpPr txBox="1"/>
            <p:nvPr/>
          </p:nvSpPr>
          <p:spPr>
            <a:xfrm>
              <a:off x="67147" y="3685905"/>
              <a:ext cx="7903029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th-TH" sz="3200" b="0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3. ลูกเสือวิสามัญเป็นผู้มีวุฒิภาวะสูง สามารถแยกแยะถูก-ผิด ดี-ชั่วได้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61CE560-4627-4639-B828-57BBBBF709CE}"/>
              </a:ext>
            </a:extLst>
          </p:cNvPr>
          <p:cNvGrpSpPr/>
          <p:nvPr/>
        </p:nvGrpSpPr>
        <p:grpSpPr>
          <a:xfrm>
            <a:off x="2268675" y="4509653"/>
            <a:ext cx="9930323" cy="810509"/>
            <a:chOff x="2267117" y="4407498"/>
            <a:chExt cx="9930323" cy="810509"/>
          </a:xfrm>
        </p:grpSpPr>
        <p:sp>
          <p:nvSpPr>
            <p:cNvPr id="23" name="Arrow: Pentagon 22">
              <a:extLst>
                <a:ext uri="{FF2B5EF4-FFF2-40B4-BE49-F238E27FC236}">
                  <a16:creationId xmlns:a16="http://schemas.microsoft.com/office/drawing/2014/main" id="{191669F1-4BDC-49B0-B8A7-2E29B7784CD3}"/>
                </a:ext>
              </a:extLst>
            </p:cNvPr>
            <p:cNvSpPr/>
            <p:nvPr/>
          </p:nvSpPr>
          <p:spPr>
            <a:xfrm rot="10800000">
              <a:off x="2267117" y="4407498"/>
              <a:ext cx="9930323" cy="810509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E0E4DE5-FC84-4261-8A0E-A256B0B6730F}"/>
                </a:ext>
              </a:extLst>
            </p:cNvPr>
            <p:cNvSpPr txBox="1"/>
            <p:nvPr/>
          </p:nvSpPr>
          <p:spPr>
            <a:xfrm>
              <a:off x="2938084" y="4514154"/>
              <a:ext cx="9183439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th-TH" sz="3200" b="0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4. ลูกเสือวิสามัญเป็นผู้ที่สามารถประพฤติปฏิบัติตนเป็นตัวอย่างที่ดีแก่เยาวชนได้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75C01B2-E63C-4970-9B94-086DA5DB73E4}"/>
              </a:ext>
            </a:extLst>
          </p:cNvPr>
          <p:cNvGrpSpPr/>
          <p:nvPr/>
        </p:nvGrpSpPr>
        <p:grpSpPr>
          <a:xfrm>
            <a:off x="0" y="5430757"/>
            <a:ext cx="11877869" cy="810509"/>
            <a:chOff x="0" y="5299803"/>
            <a:chExt cx="11877869" cy="810509"/>
          </a:xfrm>
        </p:grpSpPr>
        <p:sp>
          <p:nvSpPr>
            <p:cNvPr id="21" name="Arrow: Pentagon 20">
              <a:extLst>
                <a:ext uri="{FF2B5EF4-FFF2-40B4-BE49-F238E27FC236}">
                  <a16:creationId xmlns:a16="http://schemas.microsoft.com/office/drawing/2014/main" id="{BAB26C3F-0BBE-4447-9676-3848752369FF}"/>
                </a:ext>
              </a:extLst>
            </p:cNvPr>
            <p:cNvSpPr/>
            <p:nvPr/>
          </p:nvSpPr>
          <p:spPr>
            <a:xfrm>
              <a:off x="0" y="5299803"/>
              <a:ext cx="11877869" cy="810509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1D4EC05-6214-4F96-AB03-4FC479CBB2F0}"/>
                </a:ext>
              </a:extLst>
            </p:cNvPr>
            <p:cNvSpPr txBox="1"/>
            <p:nvPr/>
          </p:nvSpPr>
          <p:spPr>
            <a:xfrm>
              <a:off x="67147" y="5462576"/>
              <a:ext cx="11563174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th-TH" sz="3200" b="0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5. ลูกเสือวิสามัญเป็นผู้มีความตั้งใจดี เสียสละ อดทน และภูมิใจในการให้บริการตามคติพจน์ของลูกเสือ</a:t>
              </a:r>
              <a:endParaRPr lang="en-US" sz="3200" dirty="0">
                <a:latin typeface="BrowalliaUPC" panose="020B0604020202020204" pitchFamily="34" charset="-34"/>
                <a:cs typeface="BrowalliaUPC" panose="020B0604020202020204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44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1D7CC67-A7B6-4172-B9F7-D11A7789E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" y="0"/>
            <a:ext cx="12194333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F9033D5-E11F-4570-8DE8-574E6DB31FDE}"/>
              </a:ext>
            </a:extLst>
          </p:cNvPr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76F5F2-5C18-4628-B341-3E42E02B8A77}"/>
              </a:ext>
            </a:extLst>
          </p:cNvPr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B300BA-8870-4511-9869-86CE1761245B}"/>
              </a:ext>
            </a:extLst>
          </p:cNvPr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E35116-75CE-4A50-99DD-11B5D394CD82}"/>
              </a:ext>
            </a:extLst>
          </p:cNvPr>
          <p:cNvSpPr txBox="1"/>
          <p:nvPr/>
        </p:nvSpPr>
        <p:spPr>
          <a:xfrm>
            <a:off x="202728" y="18178"/>
            <a:ext cx="35388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4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หลักในการให้บริการ</a:t>
            </a:r>
            <a:endParaRPr lang="en-US" sz="40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B5C1AA-CF76-4622-8072-8700BE41D844}"/>
              </a:ext>
            </a:extLst>
          </p:cNvPr>
          <p:cNvSpPr txBox="1"/>
          <p:nvPr/>
        </p:nvSpPr>
        <p:spPr>
          <a:xfrm>
            <a:off x="1018979" y="878924"/>
            <a:ext cx="1015170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	การบริการเป็นเครื่องมือช่วยควบคุมให้ลูกเสือต้องปฏิบัติงานอย่างสุภาพเรียบร้อย</a:t>
            </a:r>
          </a:p>
          <a:p>
            <a:pPr algn="l"/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ด้วยความตั้งใจ จริงใจ และรักษาระเบียบวินัยอย่างเคร่งครัด โดยยึดหลักดังนี้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32F0F5D-D61A-403B-98EE-E97E1702822D}"/>
              </a:ext>
            </a:extLst>
          </p:cNvPr>
          <p:cNvGrpSpPr/>
          <p:nvPr/>
        </p:nvGrpSpPr>
        <p:grpSpPr>
          <a:xfrm>
            <a:off x="-339" y="1988736"/>
            <a:ext cx="11560967" cy="584775"/>
            <a:chOff x="-339" y="1988736"/>
            <a:chExt cx="11560967" cy="58477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587362A-6B81-4EE1-B975-43E3A5B09BDB}"/>
                </a:ext>
              </a:extLst>
            </p:cNvPr>
            <p:cNvSpPr txBox="1"/>
            <p:nvPr/>
          </p:nvSpPr>
          <p:spPr>
            <a:xfrm>
              <a:off x="3620277" y="1988736"/>
              <a:ext cx="794035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th-TH" sz="3200" b="0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1. การให้บริการเป็นกิจกรรมที่จำเป็น-เห็นความจำเป็นที่ต้องให้บริการ</a:t>
              </a:r>
              <a:endParaRPr lang="en-US" sz="3200" dirty="0">
                <a:latin typeface="BrowalliaUPC" panose="020B0604020202020204" pitchFamily="34" charset="-34"/>
                <a:cs typeface="BrowalliaUPC" panose="020B0604020202020204" pitchFamily="34" charset="-34"/>
              </a:endParaRPr>
            </a:p>
          </p:txBody>
        </p:sp>
        <p:sp>
          <p:nvSpPr>
            <p:cNvPr id="19" name="Arrow: Right 18">
              <a:extLst>
                <a:ext uri="{FF2B5EF4-FFF2-40B4-BE49-F238E27FC236}">
                  <a16:creationId xmlns:a16="http://schemas.microsoft.com/office/drawing/2014/main" id="{C5AF7192-4453-4DCC-95EF-7CB26655D75A}"/>
                </a:ext>
              </a:extLst>
            </p:cNvPr>
            <p:cNvSpPr/>
            <p:nvPr/>
          </p:nvSpPr>
          <p:spPr>
            <a:xfrm>
              <a:off x="-339" y="2150494"/>
              <a:ext cx="3622610" cy="261257"/>
            </a:xfrm>
            <a:prstGeom prst="rightArrow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1F5107D-560E-4E8F-822E-614F87A93779}"/>
              </a:ext>
            </a:extLst>
          </p:cNvPr>
          <p:cNvGrpSpPr/>
          <p:nvPr/>
        </p:nvGrpSpPr>
        <p:grpSpPr>
          <a:xfrm>
            <a:off x="-5419" y="2794959"/>
            <a:ext cx="10968888" cy="584775"/>
            <a:chOff x="-5419" y="2794959"/>
            <a:chExt cx="10968888" cy="58477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F9DBB73-B16C-4216-9D2D-E3C3F2D883EE}"/>
                </a:ext>
              </a:extLst>
            </p:cNvPr>
            <p:cNvSpPr txBox="1"/>
            <p:nvPr/>
          </p:nvSpPr>
          <p:spPr>
            <a:xfrm>
              <a:off x="4945223" y="2794959"/>
              <a:ext cx="6018246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th-TH" sz="3200" b="0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2. ให้บริการด้วยความสมัครใจ เต็มใจที่จะให้บริการ</a:t>
              </a:r>
            </a:p>
          </p:txBody>
        </p:sp>
        <p:sp>
          <p:nvSpPr>
            <p:cNvPr id="20" name="Arrow: Right 19">
              <a:extLst>
                <a:ext uri="{FF2B5EF4-FFF2-40B4-BE49-F238E27FC236}">
                  <a16:creationId xmlns:a16="http://schemas.microsoft.com/office/drawing/2014/main" id="{E1298336-BBD2-48A6-B035-85492A938861}"/>
                </a:ext>
              </a:extLst>
            </p:cNvPr>
            <p:cNvSpPr/>
            <p:nvPr/>
          </p:nvSpPr>
          <p:spPr>
            <a:xfrm>
              <a:off x="-5419" y="2962200"/>
              <a:ext cx="4948724" cy="261257"/>
            </a:xfrm>
            <a:prstGeom prst="rightArrow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6AC1D6E-2AC5-4D4B-BD42-F3FF8C0776A8}"/>
              </a:ext>
            </a:extLst>
          </p:cNvPr>
          <p:cNvGrpSpPr/>
          <p:nvPr/>
        </p:nvGrpSpPr>
        <p:grpSpPr>
          <a:xfrm>
            <a:off x="0" y="3715918"/>
            <a:ext cx="11383347" cy="584775"/>
            <a:chOff x="0" y="3715918"/>
            <a:chExt cx="11383347" cy="584775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5CAA543-EB6C-4480-96B3-B24691BFE13C}"/>
                </a:ext>
              </a:extLst>
            </p:cNvPr>
            <p:cNvSpPr txBox="1"/>
            <p:nvPr/>
          </p:nvSpPr>
          <p:spPr>
            <a:xfrm>
              <a:off x="7343192" y="3715918"/>
              <a:ext cx="404015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th-TH" sz="3200" b="0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3. ให้บริการอย่างมีประสิทธิภาพ</a:t>
              </a:r>
              <a:endParaRPr lang="en-US" sz="3200" dirty="0">
                <a:latin typeface="BrowalliaUPC" panose="020B0604020202020204" pitchFamily="34" charset="-34"/>
                <a:cs typeface="BrowalliaUPC" panose="020B0604020202020204" pitchFamily="34" charset="-34"/>
              </a:endParaRPr>
            </a:p>
          </p:txBody>
        </p:sp>
        <p:sp>
          <p:nvSpPr>
            <p:cNvPr id="21" name="Arrow: Right 20">
              <a:extLst>
                <a:ext uri="{FF2B5EF4-FFF2-40B4-BE49-F238E27FC236}">
                  <a16:creationId xmlns:a16="http://schemas.microsoft.com/office/drawing/2014/main" id="{560BC51B-61D9-4508-A4A0-F5ED62B65672}"/>
                </a:ext>
              </a:extLst>
            </p:cNvPr>
            <p:cNvSpPr/>
            <p:nvPr/>
          </p:nvSpPr>
          <p:spPr>
            <a:xfrm>
              <a:off x="0" y="3884702"/>
              <a:ext cx="7287208" cy="261257"/>
            </a:xfrm>
            <a:prstGeom prst="rightArrow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812ED70-1178-491C-9A78-63EF29A85608}"/>
              </a:ext>
            </a:extLst>
          </p:cNvPr>
          <p:cNvGrpSpPr/>
          <p:nvPr/>
        </p:nvGrpSpPr>
        <p:grpSpPr>
          <a:xfrm>
            <a:off x="-340" y="4558671"/>
            <a:ext cx="11784903" cy="584775"/>
            <a:chOff x="-340" y="4558671"/>
            <a:chExt cx="11784903" cy="58477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7B769A7-92EA-4EEE-831D-1F899305DA08}"/>
                </a:ext>
              </a:extLst>
            </p:cNvPr>
            <p:cNvSpPr txBox="1"/>
            <p:nvPr/>
          </p:nvSpPr>
          <p:spPr>
            <a:xfrm>
              <a:off x="4497354" y="4558671"/>
              <a:ext cx="7287209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th-TH" sz="3200" b="0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4. ให้บริการแก่ผู้ที่ต้องการรับบริการ ให้บริการแก่ผู้ที่ถูกทอดทิ้ง</a:t>
              </a:r>
              <a:endParaRPr lang="en-US" sz="3200" dirty="0">
                <a:latin typeface="BrowalliaUPC" panose="020B0604020202020204" pitchFamily="34" charset="-34"/>
                <a:cs typeface="BrowalliaUPC" panose="020B0604020202020204" pitchFamily="34" charset="-34"/>
              </a:endParaRPr>
            </a:p>
          </p:txBody>
        </p:sp>
        <p:sp>
          <p:nvSpPr>
            <p:cNvPr id="22" name="Arrow: Right 21">
              <a:extLst>
                <a:ext uri="{FF2B5EF4-FFF2-40B4-BE49-F238E27FC236}">
                  <a16:creationId xmlns:a16="http://schemas.microsoft.com/office/drawing/2014/main" id="{E75A72BA-60A3-438D-BF16-3A05B0F57867}"/>
                </a:ext>
              </a:extLst>
            </p:cNvPr>
            <p:cNvSpPr/>
            <p:nvPr/>
          </p:nvSpPr>
          <p:spPr>
            <a:xfrm>
              <a:off x="-340" y="4720429"/>
              <a:ext cx="4433209" cy="261257"/>
            </a:xfrm>
            <a:prstGeom prst="rightArrow">
              <a:avLst/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52A7D75-CD52-4DBA-87A2-57BC9D0DBD13}"/>
              </a:ext>
            </a:extLst>
          </p:cNvPr>
          <p:cNvGrpSpPr/>
          <p:nvPr/>
        </p:nvGrpSpPr>
        <p:grpSpPr>
          <a:xfrm>
            <a:off x="0" y="5282959"/>
            <a:ext cx="11681926" cy="1077218"/>
            <a:chOff x="0" y="5282959"/>
            <a:chExt cx="11681926" cy="1077218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FB404FC-86B9-442F-96AC-24F3E026902B}"/>
                </a:ext>
              </a:extLst>
            </p:cNvPr>
            <p:cNvSpPr txBox="1"/>
            <p:nvPr/>
          </p:nvSpPr>
          <p:spPr>
            <a:xfrm>
              <a:off x="1800806" y="5282959"/>
              <a:ext cx="9881120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th-TH" sz="3200" b="0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5. ให้บริการด้วยความองอาจ ตั้งใจทำงานให้เสร็จด้วยความมั่นใจ ด้วยความรับผิดชอบ โดยใช้ความรู้ที่มีอยู่ให้เกิดประโยชน์อย่างแท้จริง</a:t>
              </a:r>
              <a:endParaRPr lang="en-US" sz="3200" dirty="0">
                <a:latin typeface="BrowalliaUPC" panose="020B0604020202020204" pitchFamily="34" charset="-34"/>
                <a:cs typeface="BrowalliaUPC" panose="020B0604020202020204" pitchFamily="34" charset="-34"/>
              </a:endParaRPr>
            </a:p>
          </p:txBody>
        </p:sp>
        <p:sp>
          <p:nvSpPr>
            <p:cNvPr id="23" name="Arrow: Right 22">
              <a:extLst>
                <a:ext uri="{FF2B5EF4-FFF2-40B4-BE49-F238E27FC236}">
                  <a16:creationId xmlns:a16="http://schemas.microsoft.com/office/drawing/2014/main" id="{843E8D2F-E20E-43E4-BCC2-F15BC64E7E64}"/>
                </a:ext>
              </a:extLst>
            </p:cNvPr>
            <p:cNvSpPr/>
            <p:nvPr/>
          </p:nvSpPr>
          <p:spPr>
            <a:xfrm>
              <a:off x="0" y="5457150"/>
              <a:ext cx="1800805" cy="261258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35361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1D7CC67-A7B6-4172-B9F7-D11A7789E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" y="0"/>
            <a:ext cx="12194333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F9033D5-E11F-4570-8DE8-574E6DB31FDE}"/>
              </a:ext>
            </a:extLst>
          </p:cNvPr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76F5F2-5C18-4628-B341-3E42E02B8A77}"/>
              </a:ext>
            </a:extLst>
          </p:cNvPr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B300BA-8870-4511-9869-86CE1761245B}"/>
              </a:ext>
            </a:extLst>
          </p:cNvPr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E35116-75CE-4A50-99DD-11B5D394CD82}"/>
              </a:ext>
            </a:extLst>
          </p:cNvPr>
          <p:cNvSpPr txBox="1"/>
          <p:nvPr/>
        </p:nvSpPr>
        <p:spPr>
          <a:xfrm>
            <a:off x="202728" y="18178"/>
            <a:ext cx="41762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4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ประเภทของการให้บริการ</a:t>
            </a:r>
            <a:endParaRPr lang="en-US" sz="40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FF827D94-D8C7-4B06-ABBB-7A88F09984E0}"/>
              </a:ext>
            </a:extLst>
          </p:cNvPr>
          <p:cNvSpPr/>
          <p:nvPr/>
        </p:nvSpPr>
        <p:spPr>
          <a:xfrm rot="16200000">
            <a:off x="3134463" y="4828052"/>
            <a:ext cx="1901087" cy="1137920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5D1A9931-475C-43C9-8E2F-417879D2F319}"/>
              </a:ext>
            </a:extLst>
          </p:cNvPr>
          <p:cNvSpPr/>
          <p:nvPr/>
        </p:nvSpPr>
        <p:spPr>
          <a:xfrm rot="16200000">
            <a:off x="7175739" y="4828052"/>
            <a:ext cx="1901087" cy="113792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997B736-701B-4727-BC59-B2CCE380E2E0}"/>
              </a:ext>
            </a:extLst>
          </p:cNvPr>
          <p:cNvGrpSpPr/>
          <p:nvPr/>
        </p:nvGrpSpPr>
        <p:grpSpPr>
          <a:xfrm>
            <a:off x="784859" y="787619"/>
            <a:ext cx="2580640" cy="4521200"/>
            <a:chOff x="784859" y="787619"/>
            <a:chExt cx="2580640" cy="4521200"/>
          </a:xfrm>
        </p:grpSpPr>
        <p:sp>
          <p:nvSpPr>
            <p:cNvPr id="2" name="Arrow: Pentagon 1">
              <a:extLst>
                <a:ext uri="{FF2B5EF4-FFF2-40B4-BE49-F238E27FC236}">
                  <a16:creationId xmlns:a16="http://schemas.microsoft.com/office/drawing/2014/main" id="{4AEC556A-DA16-46E0-B516-538993F899BB}"/>
                </a:ext>
              </a:extLst>
            </p:cNvPr>
            <p:cNvSpPr/>
            <p:nvPr/>
          </p:nvSpPr>
          <p:spPr>
            <a:xfrm rot="5400000">
              <a:off x="-185421" y="1757899"/>
              <a:ext cx="4521200" cy="2580640"/>
            </a:xfrm>
            <a:prstGeom prst="homePlate">
              <a:avLst/>
            </a:prstGeom>
            <a:solidFill>
              <a:srgbClr val="0070C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B449E8E-4BFA-4868-A9C7-CA42CF08625B}"/>
                </a:ext>
              </a:extLst>
            </p:cNvPr>
            <p:cNvSpPr txBox="1"/>
            <p:nvPr/>
          </p:nvSpPr>
          <p:spPr>
            <a:xfrm>
              <a:off x="1063676" y="1547741"/>
              <a:ext cx="2014220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th-TH" sz="3600" b="1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1.</a:t>
              </a:r>
            </a:p>
            <a:p>
              <a:pPr algn="ctr"/>
              <a:r>
                <a:rPr lang="th-TH" sz="3600" b="1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บริการแก่ตนเองก่อน</a:t>
              </a:r>
              <a:endParaRPr lang="en-US" sz="3600" dirty="0">
                <a:latin typeface="BrowalliaUPC" panose="020B0604020202020204" pitchFamily="34" charset="-34"/>
                <a:cs typeface="BrowalliaUPC" panose="020B0604020202020204" pitchFamily="34" charset="-34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A1EB87C-E3FB-4040-926A-955C32F5E257}"/>
              </a:ext>
            </a:extLst>
          </p:cNvPr>
          <p:cNvGrpSpPr/>
          <p:nvPr/>
        </p:nvGrpSpPr>
        <p:grpSpPr>
          <a:xfrm>
            <a:off x="4643155" y="789059"/>
            <a:ext cx="2903355" cy="4521200"/>
            <a:chOff x="4643155" y="789059"/>
            <a:chExt cx="2903355" cy="4521200"/>
          </a:xfrm>
        </p:grpSpPr>
        <p:sp>
          <p:nvSpPr>
            <p:cNvPr id="8" name="Arrow: Pentagon 7">
              <a:extLst>
                <a:ext uri="{FF2B5EF4-FFF2-40B4-BE49-F238E27FC236}">
                  <a16:creationId xmlns:a16="http://schemas.microsoft.com/office/drawing/2014/main" id="{624EB6B5-7CC7-4946-80B8-A610617D41D9}"/>
                </a:ext>
              </a:extLst>
            </p:cNvPr>
            <p:cNvSpPr/>
            <p:nvPr/>
          </p:nvSpPr>
          <p:spPr>
            <a:xfrm rot="5400000">
              <a:off x="3834233" y="1759339"/>
              <a:ext cx="4521200" cy="2580640"/>
            </a:xfrm>
            <a:prstGeom prst="homePlat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8E3C6FF-499E-4970-AD78-D03447F571E5}"/>
                </a:ext>
              </a:extLst>
            </p:cNvPr>
            <p:cNvSpPr txBox="1"/>
            <p:nvPr/>
          </p:nvSpPr>
          <p:spPr>
            <a:xfrm>
              <a:off x="4643155" y="1547741"/>
              <a:ext cx="2903355" cy="23083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th-TH" sz="3600" b="1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2.</a:t>
              </a:r>
            </a:p>
            <a:p>
              <a:pPr algn="ctr"/>
              <a:r>
                <a:rPr lang="th-TH" sz="3600" b="1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บริการแก่หมู่คณะ</a:t>
              </a:r>
            </a:p>
            <a:p>
              <a:pPr algn="ctr"/>
              <a:r>
                <a:rPr lang="th-TH" sz="3600" b="1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และ</a:t>
              </a:r>
            </a:p>
            <a:p>
              <a:pPr algn="ctr"/>
              <a:r>
                <a:rPr lang="th-TH" sz="3600" b="1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ขบวนการลูกเสือ</a:t>
              </a:r>
              <a:endParaRPr lang="en-US" sz="3600" dirty="0">
                <a:latin typeface="BrowalliaUPC" panose="020B0604020202020204" pitchFamily="34" charset="-34"/>
                <a:cs typeface="BrowalliaUPC" panose="020B0604020202020204" pitchFamily="34" charset="-34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C384103-8E38-43F2-9FB7-90BBF4C0C01B}"/>
              </a:ext>
            </a:extLst>
          </p:cNvPr>
          <p:cNvGrpSpPr/>
          <p:nvPr/>
        </p:nvGrpSpPr>
        <p:grpSpPr>
          <a:xfrm>
            <a:off x="8867412" y="787619"/>
            <a:ext cx="2580640" cy="4521200"/>
            <a:chOff x="8867412" y="787619"/>
            <a:chExt cx="2580640" cy="4521200"/>
          </a:xfrm>
        </p:grpSpPr>
        <p:sp>
          <p:nvSpPr>
            <p:cNvPr id="9" name="Arrow: Pentagon 8">
              <a:extLst>
                <a:ext uri="{FF2B5EF4-FFF2-40B4-BE49-F238E27FC236}">
                  <a16:creationId xmlns:a16="http://schemas.microsoft.com/office/drawing/2014/main" id="{4EEA6A75-E3EE-42A7-AC7F-1C5B4074E948}"/>
                </a:ext>
              </a:extLst>
            </p:cNvPr>
            <p:cNvSpPr/>
            <p:nvPr/>
          </p:nvSpPr>
          <p:spPr>
            <a:xfrm rot="5400000">
              <a:off x="7897132" y="1757899"/>
              <a:ext cx="4521200" cy="2580640"/>
            </a:xfrm>
            <a:prstGeom prst="homePlat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51EA5A5-8616-4B64-AC20-D8BD41B5EA6F}"/>
                </a:ext>
              </a:extLst>
            </p:cNvPr>
            <p:cNvSpPr txBox="1"/>
            <p:nvPr/>
          </p:nvSpPr>
          <p:spPr>
            <a:xfrm>
              <a:off x="9273126" y="1541002"/>
              <a:ext cx="1769212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th-TH" sz="3600" b="1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3.</a:t>
              </a:r>
            </a:p>
            <a:p>
              <a:pPr algn="ctr"/>
              <a:r>
                <a:rPr lang="th-TH" sz="3600" b="1" i="0" u="none" strike="noStrike" baseline="0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บริการแก่ชุมชน</a:t>
              </a:r>
              <a:endParaRPr lang="en-US" sz="3600" dirty="0">
                <a:latin typeface="BrowalliaUPC" panose="020B0604020202020204" pitchFamily="34" charset="-34"/>
                <a:cs typeface="BrowalliaUPC" panose="020B0604020202020204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9246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1D7CC67-A7B6-4172-B9F7-D11A7789E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" y="0"/>
            <a:ext cx="12194333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F9033D5-E11F-4570-8DE8-574E6DB31FDE}"/>
              </a:ext>
            </a:extLst>
          </p:cNvPr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76F5F2-5C18-4628-B341-3E42E02B8A77}"/>
              </a:ext>
            </a:extLst>
          </p:cNvPr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B300BA-8870-4511-9869-86CE1761245B}"/>
              </a:ext>
            </a:extLst>
          </p:cNvPr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E35116-75CE-4A50-99DD-11B5D394CD82}"/>
              </a:ext>
            </a:extLst>
          </p:cNvPr>
          <p:cNvSpPr txBox="1"/>
          <p:nvPr/>
        </p:nvSpPr>
        <p:spPr>
          <a:xfrm>
            <a:off x="202728" y="18178"/>
            <a:ext cx="41762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4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ประเภทของการให้บริการ</a:t>
            </a:r>
            <a:endParaRPr lang="en-US" sz="40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21739F-4FC1-4ACF-A844-A00C2D900731}"/>
              </a:ext>
            </a:extLst>
          </p:cNvPr>
          <p:cNvSpPr txBox="1"/>
          <p:nvPr/>
        </p:nvSpPr>
        <p:spPr>
          <a:xfrm>
            <a:off x="835762" y="1021988"/>
            <a:ext cx="22250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การพัฒนาชุมชน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35A13D-22C5-4D71-9BB7-DEF7612B5134}"/>
              </a:ext>
            </a:extLst>
          </p:cNvPr>
          <p:cNvSpPr txBox="1"/>
          <p:nvPr/>
        </p:nvSpPr>
        <p:spPr>
          <a:xfrm>
            <a:off x="835762" y="1719778"/>
            <a:ext cx="105181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งานบริการ </a:t>
            </a:r>
            <a:r>
              <a:rPr lang="th-TH" sz="3200" b="0" i="0" u="none" strike="noStrike" baseline="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ที่ลูกเสือวิสามัญแต่ละคนหรือกองลูกเสือวิสามัญจะทำได้นั้นมีหลายประการ เช่น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A813FF-83AB-4001-9532-5634EA4CF1A6}"/>
              </a:ext>
            </a:extLst>
          </p:cNvPr>
          <p:cNvSpPr txBox="1"/>
          <p:nvPr/>
        </p:nvSpPr>
        <p:spPr>
          <a:xfrm>
            <a:off x="3985362" y="2627509"/>
            <a:ext cx="42189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โครงการใช้ผักตบชวาทำปุ๋ยหมัก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64D0201-1AFE-44B5-9987-AE187DE4ACA0}"/>
              </a:ext>
            </a:extLst>
          </p:cNvPr>
          <p:cNvSpPr txBox="1"/>
          <p:nvPr/>
        </p:nvSpPr>
        <p:spPr>
          <a:xfrm>
            <a:off x="4378960" y="3566127"/>
            <a:ext cx="36093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โครงการให้บริการแก่ชุมชน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480A86-CD28-48BA-8672-BF865CE14AF0}"/>
              </a:ext>
            </a:extLst>
          </p:cNvPr>
          <p:cNvSpPr txBox="1"/>
          <p:nvPr/>
        </p:nvSpPr>
        <p:spPr>
          <a:xfrm>
            <a:off x="4676242" y="4502976"/>
            <a:ext cx="28371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โครงการพัฒนาชุมชน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84F687-644B-4C1D-BBE3-80A0BEF5DDA0}"/>
              </a:ext>
            </a:extLst>
          </p:cNvPr>
          <p:cNvSpPr txBox="1"/>
          <p:nvPr/>
        </p:nvSpPr>
        <p:spPr>
          <a:xfrm>
            <a:off x="3766923" y="5439825"/>
            <a:ext cx="46558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โครงการให้บริการแก่กิจกรรมลูกเสือ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3C39BFA-15EE-4C12-AFFA-9FB0000ECF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13" y="3090316"/>
            <a:ext cx="2609206" cy="304182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9584A5C-4BC3-41D6-8AD4-B16761F4EC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5182" y="4361329"/>
            <a:ext cx="1609511" cy="161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55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1D7CC67-A7B6-4172-B9F7-D11A7789E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" y="0"/>
            <a:ext cx="12194333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F9033D5-E11F-4570-8DE8-574E6DB31FDE}"/>
              </a:ext>
            </a:extLst>
          </p:cNvPr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76F5F2-5C18-4628-B341-3E42E02B8A77}"/>
              </a:ext>
            </a:extLst>
          </p:cNvPr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99009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B300BA-8870-4511-9869-86CE1761245B}"/>
              </a:ext>
            </a:extLst>
          </p:cNvPr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E35116-75CE-4A50-99DD-11B5D394CD82}"/>
              </a:ext>
            </a:extLst>
          </p:cNvPr>
          <p:cNvSpPr txBox="1"/>
          <p:nvPr/>
        </p:nvSpPr>
        <p:spPr>
          <a:xfrm>
            <a:off x="202728" y="8018"/>
            <a:ext cx="4633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4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ลักษณะของการบริการชุมชน</a:t>
            </a:r>
            <a:endParaRPr lang="en-US" sz="40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5369AE-984C-4858-92EC-DB30B8061CAF}"/>
              </a:ext>
            </a:extLst>
          </p:cNvPr>
          <p:cNvSpPr txBox="1"/>
          <p:nvPr/>
        </p:nvSpPr>
        <p:spPr>
          <a:xfrm>
            <a:off x="1372973" y="870732"/>
            <a:ext cx="1024382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h-TH" sz="3200" b="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	งานบริการมีกิจกรรมที่สามารถปฏิบัติได้หลากหลาย โดยผู้นำชุมชนอาจร่วมมือกับคณะลูกเสือ คัดเลือกกิจกรรมสำคัญ โดยแบ่งออกได้ดังนี้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2E498B-3AFD-41DC-9764-10E7538D368D}"/>
              </a:ext>
            </a:extLst>
          </p:cNvPr>
          <p:cNvSpPr txBox="1"/>
          <p:nvPr/>
        </p:nvSpPr>
        <p:spPr>
          <a:xfrm>
            <a:off x="3454209" y="1872436"/>
            <a:ext cx="33197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1.การสุขาภิบาลสิ่งแวดล้อม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C924D0-584E-493C-8900-D3BD26AC279E}"/>
              </a:ext>
            </a:extLst>
          </p:cNvPr>
          <p:cNvSpPr txBox="1"/>
          <p:nvPr/>
        </p:nvSpPr>
        <p:spPr>
          <a:xfrm>
            <a:off x="3454209" y="2398346"/>
            <a:ext cx="29183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2.การต่อต้านสิ่งเสพติด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192C43-EE55-4A5C-888F-7EAC1E86185C}"/>
              </a:ext>
            </a:extLst>
          </p:cNvPr>
          <p:cNvSpPr txBox="1"/>
          <p:nvPr/>
        </p:nvSpPr>
        <p:spPr>
          <a:xfrm>
            <a:off x="3461206" y="2920306"/>
            <a:ext cx="31637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3.การต่อต้านอาชญากรรม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95AD6B-4D26-4B82-B210-5D18A203D23C}"/>
              </a:ext>
            </a:extLst>
          </p:cNvPr>
          <p:cNvSpPr txBox="1"/>
          <p:nvPr/>
        </p:nvSpPr>
        <p:spPr>
          <a:xfrm>
            <a:off x="3461206" y="3471216"/>
            <a:ext cx="350426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4.การจัดนันทนาการในชุมชน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80350FF-3E5F-4859-88A0-B70CE945F3DB}"/>
              </a:ext>
            </a:extLst>
          </p:cNvPr>
          <p:cNvSpPr txBox="1"/>
          <p:nvPr/>
        </p:nvSpPr>
        <p:spPr>
          <a:xfrm>
            <a:off x="3461206" y="4022126"/>
            <a:ext cx="42900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5.การช่วยเหลืองานต่างๆ ของชุมชน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A4C256-2B63-4F1F-8277-D21B01008079}"/>
              </a:ext>
            </a:extLst>
          </p:cNvPr>
          <p:cNvSpPr txBox="1"/>
          <p:nvPr/>
        </p:nvSpPr>
        <p:spPr>
          <a:xfrm>
            <a:off x="3454208" y="4566435"/>
            <a:ext cx="39078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6.การช่วยแก้ไขปัญหาโรคระบาด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F20419-5522-49E9-8B80-7899516417D4}"/>
              </a:ext>
            </a:extLst>
          </p:cNvPr>
          <p:cNvSpPr txBox="1"/>
          <p:nvPr/>
        </p:nvSpPr>
        <p:spPr>
          <a:xfrm>
            <a:off x="3461206" y="5110361"/>
            <a:ext cx="335650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7.การจัดกิจกรรมทางศาสนา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9B8227A-20E9-4104-A3B0-CE681A9795D7}"/>
              </a:ext>
            </a:extLst>
          </p:cNvPr>
          <p:cNvSpPr txBox="1"/>
          <p:nvPr/>
        </p:nvSpPr>
        <p:spPr>
          <a:xfrm>
            <a:off x="3461208" y="5626507"/>
            <a:ext cx="75436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i="0" u="none" strike="noStrike" baseline="0" dirty="0">
                <a:latin typeface="BrowalliaUPC" panose="020B0604020202020204" pitchFamily="34" charset="-34"/>
                <a:cs typeface="BrowalliaUPC" panose="020B0604020202020204" pitchFamily="34" charset="-34"/>
              </a:rPr>
              <a:t>8.การจัดกิจกรรมเพื่อปลูกฝังคุณธรรมที่พึงประสงค์สำหรับเยาวชน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DA93A87-A916-41F2-B633-B97D4AE95C32}"/>
              </a:ext>
            </a:extLst>
          </p:cNvPr>
          <p:cNvSpPr/>
          <p:nvPr/>
        </p:nvSpPr>
        <p:spPr>
          <a:xfrm rot="5400000">
            <a:off x="-1924526" y="3457106"/>
            <a:ext cx="5569757" cy="211143"/>
          </a:xfrm>
          <a:prstGeom prst="rect">
            <a:avLst/>
          </a:prstGeom>
          <a:solidFill>
            <a:srgbClr val="99009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Pentagon 26">
            <a:extLst>
              <a:ext uri="{FF2B5EF4-FFF2-40B4-BE49-F238E27FC236}">
                <a16:creationId xmlns:a16="http://schemas.microsoft.com/office/drawing/2014/main" id="{1323D2A0-C9C5-433F-8641-055ECB3F887F}"/>
              </a:ext>
            </a:extLst>
          </p:cNvPr>
          <p:cNvSpPr/>
          <p:nvPr/>
        </p:nvSpPr>
        <p:spPr>
          <a:xfrm>
            <a:off x="965924" y="2087039"/>
            <a:ext cx="2460514" cy="158985"/>
          </a:xfrm>
          <a:prstGeom prst="homePlate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Pentagon 27">
            <a:extLst>
              <a:ext uri="{FF2B5EF4-FFF2-40B4-BE49-F238E27FC236}">
                <a16:creationId xmlns:a16="http://schemas.microsoft.com/office/drawing/2014/main" id="{E54B0508-C18D-4552-8180-357F6B95095C}"/>
              </a:ext>
            </a:extLst>
          </p:cNvPr>
          <p:cNvSpPr/>
          <p:nvPr/>
        </p:nvSpPr>
        <p:spPr>
          <a:xfrm>
            <a:off x="965924" y="2611770"/>
            <a:ext cx="2460514" cy="158985"/>
          </a:xfrm>
          <a:prstGeom prst="homePlate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Pentagon 28">
            <a:extLst>
              <a:ext uri="{FF2B5EF4-FFF2-40B4-BE49-F238E27FC236}">
                <a16:creationId xmlns:a16="http://schemas.microsoft.com/office/drawing/2014/main" id="{A4CF0C88-55A7-48A4-8C9C-1BB575686948}"/>
              </a:ext>
            </a:extLst>
          </p:cNvPr>
          <p:cNvSpPr/>
          <p:nvPr/>
        </p:nvSpPr>
        <p:spPr>
          <a:xfrm>
            <a:off x="966207" y="3131237"/>
            <a:ext cx="2460514" cy="158985"/>
          </a:xfrm>
          <a:prstGeom prst="homePlate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Pentagon 29">
            <a:extLst>
              <a:ext uri="{FF2B5EF4-FFF2-40B4-BE49-F238E27FC236}">
                <a16:creationId xmlns:a16="http://schemas.microsoft.com/office/drawing/2014/main" id="{6B5CA0E0-E639-480C-B147-9523802566D4}"/>
              </a:ext>
            </a:extLst>
          </p:cNvPr>
          <p:cNvSpPr/>
          <p:nvPr/>
        </p:nvSpPr>
        <p:spPr>
          <a:xfrm>
            <a:off x="965924" y="3693894"/>
            <a:ext cx="2460514" cy="158985"/>
          </a:xfrm>
          <a:prstGeom prst="homePlate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Pentagon 30">
            <a:extLst>
              <a:ext uri="{FF2B5EF4-FFF2-40B4-BE49-F238E27FC236}">
                <a16:creationId xmlns:a16="http://schemas.microsoft.com/office/drawing/2014/main" id="{35AB5AB2-845C-4A35-B28E-9D3273AA9808}"/>
              </a:ext>
            </a:extLst>
          </p:cNvPr>
          <p:cNvSpPr/>
          <p:nvPr/>
        </p:nvSpPr>
        <p:spPr>
          <a:xfrm>
            <a:off x="965924" y="4211407"/>
            <a:ext cx="2460514" cy="158985"/>
          </a:xfrm>
          <a:prstGeom prst="homePlate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Pentagon 31">
            <a:extLst>
              <a:ext uri="{FF2B5EF4-FFF2-40B4-BE49-F238E27FC236}">
                <a16:creationId xmlns:a16="http://schemas.microsoft.com/office/drawing/2014/main" id="{478130DB-B21C-4545-A312-4C43603E3C9E}"/>
              </a:ext>
            </a:extLst>
          </p:cNvPr>
          <p:cNvSpPr/>
          <p:nvPr/>
        </p:nvSpPr>
        <p:spPr>
          <a:xfrm>
            <a:off x="965924" y="4736138"/>
            <a:ext cx="2460514" cy="158985"/>
          </a:xfrm>
          <a:prstGeom prst="homePlate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Pentagon 32">
            <a:extLst>
              <a:ext uri="{FF2B5EF4-FFF2-40B4-BE49-F238E27FC236}">
                <a16:creationId xmlns:a16="http://schemas.microsoft.com/office/drawing/2014/main" id="{A41D7914-C847-40A6-8A74-858E6FD42D23}"/>
              </a:ext>
            </a:extLst>
          </p:cNvPr>
          <p:cNvSpPr/>
          <p:nvPr/>
        </p:nvSpPr>
        <p:spPr>
          <a:xfrm>
            <a:off x="966207" y="5255605"/>
            <a:ext cx="2460514" cy="158985"/>
          </a:xfrm>
          <a:prstGeom prst="homePlate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Pentagon 33">
            <a:extLst>
              <a:ext uri="{FF2B5EF4-FFF2-40B4-BE49-F238E27FC236}">
                <a16:creationId xmlns:a16="http://schemas.microsoft.com/office/drawing/2014/main" id="{2A2C57F1-8402-472C-98E3-2FBEAA5B80E6}"/>
              </a:ext>
            </a:extLst>
          </p:cNvPr>
          <p:cNvSpPr/>
          <p:nvPr/>
        </p:nvSpPr>
        <p:spPr>
          <a:xfrm>
            <a:off x="965924" y="5818262"/>
            <a:ext cx="2460514" cy="158985"/>
          </a:xfrm>
          <a:prstGeom prst="homePlate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90783C88-D65D-40AF-BAA7-93B30BF1374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5" t="6589" r="7569" b="18017"/>
          <a:stretch/>
        </p:blipFill>
        <p:spPr>
          <a:xfrm>
            <a:off x="8175061" y="2087039"/>
            <a:ext cx="3089630" cy="29995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17350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  <p:bldP spid="15" grpId="0"/>
      <p:bldP spid="16" grpId="0"/>
      <p:bldP spid="17" grpId="0"/>
      <p:bldP spid="18" grpId="0"/>
      <p:bldP spid="20" grpId="0"/>
      <p:bldP spid="22" grpId="0"/>
      <p:bldP spid="24" grpId="0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1256</TotalTime>
  <Words>1032</Words>
  <Application>Microsoft Office PowerPoint</Application>
  <PresentationFormat>แบบจอกว้าง</PresentationFormat>
  <Paragraphs>72</Paragraphs>
  <Slides>13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13</vt:i4>
      </vt:variant>
    </vt:vector>
  </HeadingPairs>
  <TitlesOfParts>
    <vt:vector size="18" baseType="lpstr">
      <vt:lpstr>BrowalliaUPC</vt:lpstr>
      <vt:lpstr>Calibri Light</vt:lpstr>
      <vt:lpstr>Arial</vt:lpstr>
      <vt:lpstr>Calibri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mewmew</dc:creator>
  <cp:lastModifiedBy>Lenovo</cp:lastModifiedBy>
  <cp:revision>83</cp:revision>
  <dcterms:created xsi:type="dcterms:W3CDTF">2021-06-15T12:47:23Z</dcterms:created>
  <dcterms:modified xsi:type="dcterms:W3CDTF">2024-09-11T06:50:25Z</dcterms:modified>
</cp:coreProperties>
</file>