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90" r:id="rId10"/>
    <p:sldId id="278" r:id="rId11"/>
    <p:sldId id="291" r:id="rId12"/>
    <p:sldId id="279" r:id="rId13"/>
    <p:sldId id="281" r:id="rId14"/>
    <p:sldId id="282" r:id="rId15"/>
    <p:sldId id="284" r:id="rId16"/>
    <p:sldId id="285" r:id="rId17"/>
    <p:sldId id="286" r:id="rId18"/>
  </p:sldIdLst>
  <p:sldSz cx="12192000" cy="6858000"/>
  <p:notesSz cx="6858000" cy="9144000"/>
  <p:embeddedFontLst>
    <p:embeddedFont>
      <p:font typeface="BrowalliaUPC" panose="020B0604020202020204" pitchFamily="34" charset="-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FF"/>
    <a:srgbClr val="008000"/>
    <a:srgbClr val="FFE5FF"/>
    <a:srgbClr val="CC66FF"/>
    <a:srgbClr val="FF3300"/>
    <a:srgbClr val="CC99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B85DAD3-4EEC-4D3A-B3C6-144ED5A469E9}"/>
              </a:ext>
            </a:extLst>
          </p:cNvPr>
          <p:cNvGrpSpPr/>
          <p:nvPr/>
        </p:nvGrpSpPr>
        <p:grpSpPr>
          <a:xfrm>
            <a:off x="8080311" y="0"/>
            <a:ext cx="3573624" cy="4215232"/>
            <a:chOff x="7772400" y="0"/>
            <a:chExt cx="3573624" cy="42152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43C044-631F-453E-8A38-9FBFBA9B90E5}"/>
                </a:ext>
              </a:extLst>
            </p:cNvPr>
            <p:cNvSpPr/>
            <p:nvPr/>
          </p:nvSpPr>
          <p:spPr>
            <a:xfrm>
              <a:off x="8304001" y="0"/>
              <a:ext cx="251927" cy="362960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64C8D-D898-443D-A87D-3C6F99B25269}"/>
                </a:ext>
              </a:extLst>
            </p:cNvPr>
            <p:cNvSpPr/>
            <p:nvPr/>
          </p:nvSpPr>
          <p:spPr>
            <a:xfrm>
              <a:off x="10509379" y="0"/>
              <a:ext cx="251927" cy="362960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7CF648F1-2AFD-4702-8DC6-4326BC713F57}"/>
                </a:ext>
              </a:extLst>
            </p:cNvPr>
            <p:cNvSpPr/>
            <p:nvPr/>
          </p:nvSpPr>
          <p:spPr>
            <a:xfrm>
              <a:off x="7809722" y="2871624"/>
              <a:ext cx="3536302" cy="1343608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6314530D-0942-4E50-80B1-C42B4B9690FE}"/>
                </a:ext>
              </a:extLst>
            </p:cNvPr>
            <p:cNvSpPr/>
            <p:nvPr/>
          </p:nvSpPr>
          <p:spPr>
            <a:xfrm>
              <a:off x="7772400" y="1111549"/>
              <a:ext cx="3573624" cy="1343608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C1C2C-E74B-4444-9B2D-0AC24E6A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550" r="9714" b="6461"/>
          <a:stretch/>
        </p:blipFill>
        <p:spPr>
          <a:xfrm>
            <a:off x="10051694" y="4396648"/>
            <a:ext cx="2140305" cy="2461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234265" y="1257965"/>
            <a:ext cx="3303037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5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8486192" y="3058874"/>
            <a:ext cx="2799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ผู้ฝึกสอน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4"/>
            <a:ext cx="12201332" cy="560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7" y="-19146"/>
            <a:ext cx="756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3665E-2B90-4ABC-8011-CA3DEEBAF7B4}"/>
              </a:ext>
            </a:extLst>
          </p:cNvPr>
          <p:cNvSpPr txBox="1"/>
          <p:nvPr/>
        </p:nvSpPr>
        <p:spPr>
          <a:xfrm>
            <a:off x="463420" y="1381573"/>
            <a:ext cx="7819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วัตถุประสงค์ของการฝึกอบรมวิชาผู้กำกับลูกเสือสามัญเบื้องต้น</a:t>
            </a:r>
            <a:endParaRPr lang="en-US" sz="3200" dirty="0">
              <a:solidFill>
                <a:srgbClr val="0070C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F2700-9D1E-41FE-823A-43A294732A0F}"/>
              </a:ext>
            </a:extLst>
          </p:cNvPr>
          <p:cNvSpPr txBox="1"/>
          <p:nvPr/>
        </p:nvSpPr>
        <p:spPr>
          <a:xfrm>
            <a:off x="1128893" y="2254788"/>
            <a:ext cx="99318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เพื่อให้สามารถบรรยายลักษณะนิสัยและความต้องการของเด็กในวัย 11-16 ปี และรู้จักวิธีที่จะสนองความต้องการของเด็กด้วยวิธีการของลูกเสือ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สามารถอธิบายลักษณะงานของลูกเสือสามัญ ในฐานะเป็นส่วนหนึ่งของขบวนการลูกเสือทั้งหมด และรู้จักวิธีการที่ใช้สำหรับลูกเสือสามัญ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สามารถอธิบายความสำคัญของระบบหมู่ในการปฏิบัติงานตามวิธีการของลูกเสือได้</a:t>
            </a:r>
            <a:endParaRPr lang="en-US" sz="32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8856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4"/>
            <a:ext cx="12201332" cy="561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7" y="-19146"/>
            <a:ext cx="756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F2700-9D1E-41FE-823A-43A294732A0F}"/>
              </a:ext>
            </a:extLst>
          </p:cNvPr>
          <p:cNvSpPr txBox="1"/>
          <p:nvPr/>
        </p:nvSpPr>
        <p:spPr>
          <a:xfrm>
            <a:off x="1127461" y="1413063"/>
            <a:ext cx="99347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สามารถหาวิธีการอบรมนายหมู่ และร่วมทำงานกับนายหมู่ในการประชุมหมู่อย่างได้ผล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สามารถใช้เทคนิควิธีที่จำเป็นและเหมาะสมในการฝึกอบรมลูกเสือสามัญได้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สามารถเสริมสร้างความสัมพันธ์อันดีกับผู้บังคับบัญชาลูกเสือ และวิทยากรจากหน่วยงานอื่นๆ 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 สามารถอธิบายหลักการและความหมายของคำปฏิญาณและกฎของลูกเสือได้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8. รู้จักบทบาทและหน้าที่ของผู้กำกับลูกเสือสามัญ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9. สามารถวางแผนการฝึกอบรม และบอกแหล่งสนับสนุนการฝึกอบรม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96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7" y="-19146"/>
            <a:ext cx="756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F58E6-CE38-48D6-A99D-EFFD40DDEBBA}"/>
              </a:ext>
            </a:extLst>
          </p:cNvPr>
          <p:cNvSpPr txBox="1"/>
          <p:nvPr/>
        </p:nvSpPr>
        <p:spPr>
          <a:xfrm>
            <a:off x="457200" y="1034483"/>
            <a:ext cx="8742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วัตถุประสงค์ของการฝึกอบรมวิชาผู้กำกับลูกเสือสามัญรุ่นใหญ่เบื้องต้น</a:t>
            </a:r>
            <a:endParaRPr lang="en-US" sz="3200" dirty="0">
              <a:solidFill>
                <a:srgbClr val="0070C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00460-0E66-41B0-9E10-965D8C49F1D6}"/>
              </a:ext>
            </a:extLst>
          </p:cNvPr>
          <p:cNvSpPr txBox="1"/>
          <p:nvPr/>
        </p:nvSpPr>
        <p:spPr>
          <a:xfrm>
            <a:off x="547784" y="1791644"/>
            <a:ext cx="110940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เพื่อให้สามารถบอกลักษณะและความต้องการของเยาวชนในวัย 15 ปี แต่ไม่เกิน 18 ปี สามารถ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บอกถึงวิธีที่กิจการของลูกเสือสามัญรุ่นใหญ่จะสนองความต้องการของเยาวชนได้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อธิบายวิธีการจัดทำแผนการฝึกอบรม เพื่อสนองความต้องการของสมาชิกในกองได้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อธิบายหน้าที่และความรับผิดชอบของผู้กำกับ รองผู้กำกับ เกี่ยวกับกิจกรรมที่เสี่ยงอันตราย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ในกองลูกเสือสามัญรุ่นใหญ่ได้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อธิบายบทบาทของตนในฐานะที่เป็นผู้กำกับ หรือรองผู้กำกับลูกเสือสามัญรุ่นใหญ่ได้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ระบุความต้องการเกี่ยวกับการฝึกอบรมของรองผู้กำกับและผู้กำกับ สามารถหาวิธีการสนอง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ความต้องการนั้นได้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6374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4"/>
            <a:ext cx="12201332" cy="564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-19146"/>
            <a:ext cx="4322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หลักสูตรผู้กำกับวิชาลูกเสือ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04E87-9C22-44B6-BACD-2BAE2D0034A7}"/>
              </a:ext>
            </a:extLst>
          </p:cNvPr>
          <p:cNvSpPr txBox="1"/>
          <p:nvPr/>
        </p:nvSpPr>
        <p:spPr>
          <a:xfrm>
            <a:off x="277998" y="905807"/>
            <a:ext cx="37057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การเป็นผู้กำกับลูกเสือหรือผู้ฝึกสอนในแต่ละระดับนั้น จะต้องมีความรู้ความสามารถและฝึกสอนได้ตามหลักสูตรของระดับนั้นๆ ซึ่งจะมีหลักสูตรที่แตกต่างกันไป 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D0752-E411-4E45-8617-548DB4CC2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" t="1362" r="420" b="16754"/>
          <a:stretch/>
        </p:blipFill>
        <p:spPr>
          <a:xfrm>
            <a:off x="4449012" y="1017999"/>
            <a:ext cx="7277704" cy="50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3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-19146"/>
            <a:ext cx="4322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หลักสูตรผู้กำกับวิชาลูกเสือ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7562B0-7296-479D-81E4-9D997CA9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825927"/>
            <a:ext cx="806703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4"/>
            <a:ext cx="12201332" cy="574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-19146"/>
            <a:ext cx="4322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หลักสูตรผู้กำกับวิชาลูกเสือ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34953-AC9D-43E6-A3A0-AF741343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30" y="905808"/>
            <a:ext cx="8501939" cy="54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13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-19146"/>
            <a:ext cx="4322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หลักสูตรผู้กำกับวิชาลูกเสือ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CE408-5F81-49F7-BB98-2C1ED3E1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96" y="1508046"/>
            <a:ext cx="8294473" cy="38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0" y="714059"/>
            <a:ext cx="12201332" cy="567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-19146"/>
            <a:ext cx="472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การประเมินผลผู้กำกับลูกเสือ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516112-40E1-4404-BDAA-F85D41A886F0}"/>
              </a:ext>
            </a:extLst>
          </p:cNvPr>
          <p:cNvSpPr txBox="1"/>
          <p:nvPr/>
        </p:nvSpPr>
        <p:spPr>
          <a:xfrm>
            <a:off x="545854" y="897889"/>
            <a:ext cx="11144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การประเมินผลการสอนนั้น วิธีที่ใช้กันมากที่สุดคือ วิธีการสังเกต โดยต้องสังเกตในด้านต่างๆ 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D00CEA6-907E-4EA7-B9EB-BA79B865C6E8}"/>
              </a:ext>
            </a:extLst>
          </p:cNvPr>
          <p:cNvSpPr/>
          <p:nvPr/>
        </p:nvSpPr>
        <p:spPr>
          <a:xfrm>
            <a:off x="5908040" y="1624111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8" name="Half Frame 77">
            <a:extLst>
              <a:ext uri="{FF2B5EF4-FFF2-40B4-BE49-F238E27FC236}">
                <a16:creationId xmlns:a16="http://schemas.microsoft.com/office/drawing/2014/main" id="{C9827426-1908-4551-B373-D73F9C66B0B7}"/>
              </a:ext>
            </a:extLst>
          </p:cNvPr>
          <p:cNvSpPr/>
          <p:nvPr/>
        </p:nvSpPr>
        <p:spPr>
          <a:xfrm rot="10800000">
            <a:off x="830424" y="1624109"/>
            <a:ext cx="5497986" cy="412169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4A668FB-AE8E-4C2E-8618-02C77075970D}"/>
              </a:ext>
            </a:extLst>
          </p:cNvPr>
          <p:cNvSpPr/>
          <p:nvPr/>
        </p:nvSpPr>
        <p:spPr>
          <a:xfrm>
            <a:off x="5930265" y="2099827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7D63954A-521A-44F7-8E16-648724C1D8E1}"/>
              </a:ext>
            </a:extLst>
          </p:cNvPr>
          <p:cNvSpPr/>
          <p:nvPr/>
        </p:nvSpPr>
        <p:spPr>
          <a:xfrm rot="16200000">
            <a:off x="8427558" y="-449681"/>
            <a:ext cx="420370" cy="5497988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90F0F4-4633-430F-8656-60AD4B87584C}"/>
              </a:ext>
            </a:extLst>
          </p:cNvPr>
          <p:cNvSpPr/>
          <p:nvPr/>
        </p:nvSpPr>
        <p:spPr>
          <a:xfrm>
            <a:off x="5888749" y="2562347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2" name="Half Frame 81">
            <a:extLst>
              <a:ext uri="{FF2B5EF4-FFF2-40B4-BE49-F238E27FC236}">
                <a16:creationId xmlns:a16="http://schemas.microsoft.com/office/drawing/2014/main" id="{58120424-3AFA-4A8C-8AA2-61848A0FF79E}"/>
              </a:ext>
            </a:extLst>
          </p:cNvPr>
          <p:cNvSpPr/>
          <p:nvPr/>
        </p:nvSpPr>
        <p:spPr>
          <a:xfrm rot="10800000">
            <a:off x="811133" y="2562345"/>
            <a:ext cx="5497986" cy="412169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55EA1B-8914-4164-B8AF-1ADEE1164DD8}"/>
              </a:ext>
            </a:extLst>
          </p:cNvPr>
          <p:cNvSpPr/>
          <p:nvPr/>
        </p:nvSpPr>
        <p:spPr>
          <a:xfrm>
            <a:off x="5952490" y="3035564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4" name="Half Frame 83">
            <a:extLst>
              <a:ext uri="{FF2B5EF4-FFF2-40B4-BE49-F238E27FC236}">
                <a16:creationId xmlns:a16="http://schemas.microsoft.com/office/drawing/2014/main" id="{EBEC9CF4-39B1-47BC-AD3B-67E587586803}"/>
              </a:ext>
            </a:extLst>
          </p:cNvPr>
          <p:cNvSpPr/>
          <p:nvPr/>
        </p:nvSpPr>
        <p:spPr>
          <a:xfrm rot="16200000">
            <a:off x="8449783" y="486056"/>
            <a:ext cx="420370" cy="5497988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7E58281-EB86-4234-A201-0A2DC7A18C98}"/>
              </a:ext>
            </a:extLst>
          </p:cNvPr>
          <p:cNvSpPr/>
          <p:nvPr/>
        </p:nvSpPr>
        <p:spPr>
          <a:xfrm>
            <a:off x="5908040" y="3489881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6" name="Half Frame 85">
            <a:extLst>
              <a:ext uri="{FF2B5EF4-FFF2-40B4-BE49-F238E27FC236}">
                <a16:creationId xmlns:a16="http://schemas.microsoft.com/office/drawing/2014/main" id="{5BF97E81-4588-4426-9BD3-E3FDCA53E223}"/>
              </a:ext>
            </a:extLst>
          </p:cNvPr>
          <p:cNvSpPr/>
          <p:nvPr/>
        </p:nvSpPr>
        <p:spPr>
          <a:xfrm rot="10800000">
            <a:off x="830424" y="3489879"/>
            <a:ext cx="5497986" cy="412169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F32BC83-13A5-4AB5-BDD1-0DF0E690B504}"/>
              </a:ext>
            </a:extLst>
          </p:cNvPr>
          <p:cNvSpPr/>
          <p:nvPr/>
        </p:nvSpPr>
        <p:spPr>
          <a:xfrm>
            <a:off x="5908040" y="4417413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8" name="Half Frame 87">
            <a:extLst>
              <a:ext uri="{FF2B5EF4-FFF2-40B4-BE49-F238E27FC236}">
                <a16:creationId xmlns:a16="http://schemas.microsoft.com/office/drawing/2014/main" id="{04311EDE-E8D1-4B90-A27A-F544886D79CB}"/>
              </a:ext>
            </a:extLst>
          </p:cNvPr>
          <p:cNvSpPr/>
          <p:nvPr/>
        </p:nvSpPr>
        <p:spPr>
          <a:xfrm rot="10800000">
            <a:off x="830424" y="4417411"/>
            <a:ext cx="5497986" cy="412169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CAB5501-69E1-4634-A83E-BEA118A0F916}"/>
              </a:ext>
            </a:extLst>
          </p:cNvPr>
          <p:cNvSpPr/>
          <p:nvPr/>
        </p:nvSpPr>
        <p:spPr>
          <a:xfrm>
            <a:off x="5910974" y="5372508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9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0" name="Half Frame 89">
            <a:extLst>
              <a:ext uri="{FF2B5EF4-FFF2-40B4-BE49-F238E27FC236}">
                <a16:creationId xmlns:a16="http://schemas.microsoft.com/office/drawing/2014/main" id="{990C140D-EA47-4335-86E3-8687710179FE}"/>
              </a:ext>
            </a:extLst>
          </p:cNvPr>
          <p:cNvSpPr/>
          <p:nvPr/>
        </p:nvSpPr>
        <p:spPr>
          <a:xfrm rot="10800000">
            <a:off x="833358" y="5372506"/>
            <a:ext cx="5497986" cy="412169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BAB3-AC87-4D25-A111-8CE04033F491}"/>
              </a:ext>
            </a:extLst>
          </p:cNvPr>
          <p:cNvSpPr/>
          <p:nvPr/>
        </p:nvSpPr>
        <p:spPr>
          <a:xfrm>
            <a:off x="5945640" y="3952368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2" name="Half Frame 91">
            <a:extLst>
              <a:ext uri="{FF2B5EF4-FFF2-40B4-BE49-F238E27FC236}">
                <a16:creationId xmlns:a16="http://schemas.microsoft.com/office/drawing/2014/main" id="{80AF0565-6F5A-46C7-A7C5-EF359A0CD1F1}"/>
              </a:ext>
            </a:extLst>
          </p:cNvPr>
          <p:cNvSpPr/>
          <p:nvPr/>
        </p:nvSpPr>
        <p:spPr>
          <a:xfrm rot="16200000">
            <a:off x="8442933" y="1402860"/>
            <a:ext cx="420370" cy="5497988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661EF1-6AED-4127-B203-1CFB8D57A0B8}"/>
              </a:ext>
            </a:extLst>
          </p:cNvPr>
          <p:cNvSpPr/>
          <p:nvPr/>
        </p:nvSpPr>
        <p:spPr>
          <a:xfrm>
            <a:off x="5953801" y="4888773"/>
            <a:ext cx="37592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8</a:t>
            </a:r>
            <a:endParaRPr lang="en-US" sz="3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4" name="Half Frame 93">
            <a:extLst>
              <a:ext uri="{FF2B5EF4-FFF2-40B4-BE49-F238E27FC236}">
                <a16:creationId xmlns:a16="http://schemas.microsoft.com/office/drawing/2014/main" id="{4DB5C2FB-A004-43E7-A959-43ADB9632A71}"/>
              </a:ext>
            </a:extLst>
          </p:cNvPr>
          <p:cNvSpPr/>
          <p:nvPr/>
        </p:nvSpPr>
        <p:spPr>
          <a:xfrm rot="16200000">
            <a:off x="8451094" y="2339265"/>
            <a:ext cx="420370" cy="5497988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Half Frame 95">
            <a:extLst>
              <a:ext uri="{FF2B5EF4-FFF2-40B4-BE49-F238E27FC236}">
                <a16:creationId xmlns:a16="http://schemas.microsoft.com/office/drawing/2014/main" id="{37D41EC5-C3EA-41D2-B99A-C38C19250F57}"/>
              </a:ext>
            </a:extLst>
          </p:cNvPr>
          <p:cNvSpPr/>
          <p:nvPr/>
        </p:nvSpPr>
        <p:spPr>
          <a:xfrm rot="16200000">
            <a:off x="8449783" y="3321642"/>
            <a:ext cx="420370" cy="5497988"/>
          </a:xfrm>
          <a:prstGeom prst="halfFrame">
            <a:avLst>
              <a:gd name="adj1" fmla="val 6088"/>
              <a:gd name="adj2" fmla="val 6088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29596F7B-9074-4556-A8B5-DA98F9882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48" t="22770" r="28553" b="34265"/>
          <a:stretch/>
        </p:blipFill>
        <p:spPr>
          <a:xfrm>
            <a:off x="5950487" y="5866565"/>
            <a:ext cx="375921" cy="36933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59E25E3-30E5-4093-81E3-74F28A7597A2}"/>
              </a:ext>
            </a:extLst>
          </p:cNvPr>
          <p:cNvSpPr txBox="1"/>
          <p:nvPr/>
        </p:nvSpPr>
        <p:spPr>
          <a:xfrm>
            <a:off x="1878139" y="1491014"/>
            <a:ext cx="2829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การเตรียมตัวของผู้สอน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59A54C-46FE-4DB0-B370-E75D08C30AC8}"/>
              </a:ext>
            </a:extLst>
          </p:cNvPr>
          <p:cNvSpPr txBox="1"/>
          <p:nvPr/>
        </p:nvSpPr>
        <p:spPr>
          <a:xfrm>
            <a:off x="7191316" y="1959664"/>
            <a:ext cx="2512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การนำเข้าสู่บทเรียน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62D5A0-3EE4-4F63-A2ED-5A8B652344C6}"/>
              </a:ext>
            </a:extLst>
          </p:cNvPr>
          <p:cNvSpPr txBox="1"/>
          <p:nvPr/>
        </p:nvSpPr>
        <p:spPr>
          <a:xfrm>
            <a:off x="3282121" y="2488976"/>
            <a:ext cx="1431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วิธีการสอน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AA25F36-3A6C-45E2-A807-51EABB59F471}"/>
              </a:ext>
            </a:extLst>
          </p:cNvPr>
          <p:cNvSpPr txBox="1"/>
          <p:nvPr/>
        </p:nvSpPr>
        <p:spPr>
          <a:xfrm>
            <a:off x="7233057" y="2964299"/>
            <a:ext cx="2129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กิจกรรมการสอน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B413B7F-83BA-4449-8F47-465191502E29}"/>
              </a:ext>
            </a:extLst>
          </p:cNvPr>
          <p:cNvSpPr txBox="1"/>
          <p:nvPr/>
        </p:nvSpPr>
        <p:spPr>
          <a:xfrm>
            <a:off x="3229639" y="3405018"/>
            <a:ext cx="1478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สื่อการสอน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3E52A15-64EC-477F-B150-825A8431EEF0}"/>
              </a:ext>
            </a:extLst>
          </p:cNvPr>
          <p:cNvSpPr txBox="1"/>
          <p:nvPr/>
        </p:nvSpPr>
        <p:spPr>
          <a:xfrm>
            <a:off x="7236835" y="3812692"/>
            <a:ext cx="2928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การสอนตามจุดประสงค์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BABAB35-48A9-4A0D-BE0E-C15CA63D68C4}"/>
              </a:ext>
            </a:extLst>
          </p:cNvPr>
          <p:cNvSpPr txBox="1"/>
          <p:nvPr/>
        </p:nvSpPr>
        <p:spPr>
          <a:xfrm>
            <a:off x="2151618" y="4285508"/>
            <a:ext cx="255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บุคลิกลักษณะท่าทาง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59D47D-9BFC-4C6F-8DD6-B47082B4A377}"/>
              </a:ext>
            </a:extLst>
          </p:cNvPr>
          <p:cNvSpPr txBox="1"/>
          <p:nvPr/>
        </p:nvSpPr>
        <p:spPr>
          <a:xfrm>
            <a:off x="7233057" y="4821691"/>
            <a:ext cx="2000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การตรงต่อเวลา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11525B6-EEF2-4484-B18B-59403AB575BE}"/>
              </a:ext>
            </a:extLst>
          </p:cNvPr>
          <p:cNvSpPr txBox="1"/>
          <p:nvPr/>
        </p:nvSpPr>
        <p:spPr>
          <a:xfrm>
            <a:off x="3646042" y="5306645"/>
            <a:ext cx="1061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นํ้าเสียง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EEB6B8-1190-4C43-A6B8-41BAAE6D2893}"/>
              </a:ext>
            </a:extLst>
          </p:cNvPr>
          <p:cNvSpPr txBox="1"/>
          <p:nvPr/>
        </p:nvSpPr>
        <p:spPr>
          <a:xfrm>
            <a:off x="7233057" y="5807939"/>
            <a:ext cx="3095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การวัดและการประเมินผล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57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1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9" grpId="0"/>
      <p:bldP spid="101" grpId="0"/>
      <p:bldP spid="103" grpId="0"/>
      <p:bldP spid="105" grpId="0"/>
      <p:bldP spid="107" grpId="0"/>
      <p:bldP spid="109" grpId="0"/>
      <p:bldP spid="111" grpId="0"/>
      <p:bldP spid="113" grpId="0"/>
      <p:bldP spid="115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18178"/>
            <a:ext cx="3968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เครื่องหมายวิชาพิเศษ</a:t>
            </a:r>
            <a:endParaRPr lang="en-US" sz="4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30744-4409-4010-BEC5-EC523DE3D8DE}"/>
              </a:ext>
            </a:extLst>
          </p:cNvPr>
          <p:cNvSpPr txBox="1"/>
          <p:nvPr/>
        </p:nvSpPr>
        <p:spPr>
          <a:xfrm>
            <a:off x="3609998" y="1734113"/>
            <a:ext cx="78293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i="0" u="none" strike="noStrike" baseline="0" dirty="0">
                <a:solidFill>
                  <a:srgbClr val="CD008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ลักษณะเครื่องหมาย</a:t>
            </a:r>
          </a:p>
          <a:p>
            <a:pPr algn="thaiDist"/>
            <a:r>
              <a:rPr lang="th-TH" sz="36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เป็นรูปไข่ ยาว 4 ซม. กว้าง 3.5 ซม. มีเครื่องหมายรูปสัญลักษณ์หน้าเสือด้านล่างมีอักษร “ผู้ฝึกสอน” สีเหลืองทอง ทำด้วยผ้าสีขาบขลิบสีเหลืองทอง มีอักษร ล.ว. อยู่ที่ริมด้านล่าง ผู้ที่สอบผ่านให้ประดับเครื่องหมายติดที่อกเสื้อเหนือกระเป๋าด้านขวา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D5D099-7F40-4829-B62C-F7849435C96D}"/>
              </a:ext>
            </a:extLst>
          </p:cNvPr>
          <p:cNvGrpSpPr/>
          <p:nvPr/>
        </p:nvGrpSpPr>
        <p:grpSpPr>
          <a:xfrm>
            <a:off x="1215176" y="2061534"/>
            <a:ext cx="2103883" cy="2950349"/>
            <a:chOff x="1134997" y="1637914"/>
            <a:chExt cx="2103883" cy="29503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BBA9F7-741B-4425-87B9-B32A053AAD51}"/>
                </a:ext>
              </a:extLst>
            </p:cNvPr>
            <p:cNvSpPr txBox="1"/>
            <p:nvPr/>
          </p:nvSpPr>
          <p:spPr>
            <a:xfrm>
              <a:off x="1342660" y="4065043"/>
              <a:ext cx="167112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วิชาผู้ฝึกสอน</a:t>
              </a:r>
              <a:endPara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CE8901-19B7-4425-B5C2-32C51F211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97" y="1637914"/>
              <a:ext cx="2103883" cy="2310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588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8847"/>
            <a:ext cx="4425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ความสำคัญของผู้ฝึกสอน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FF33C-53C0-41AD-9842-AB3D8C879D69}"/>
              </a:ext>
            </a:extLst>
          </p:cNvPr>
          <p:cNvGrpSpPr/>
          <p:nvPr/>
        </p:nvGrpSpPr>
        <p:grpSpPr>
          <a:xfrm>
            <a:off x="869689" y="782429"/>
            <a:ext cx="10450286" cy="4898874"/>
            <a:chOff x="869689" y="782429"/>
            <a:chExt cx="10450286" cy="48988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A18B4F-D235-4422-8ECB-9F33D3C85417}"/>
                </a:ext>
              </a:extLst>
            </p:cNvPr>
            <p:cNvSpPr/>
            <p:nvPr/>
          </p:nvSpPr>
          <p:spPr>
            <a:xfrm>
              <a:off x="3219061" y="796749"/>
              <a:ext cx="382555" cy="929414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3662D7-FAA9-45B2-8F14-A86DB2DD4FCB}"/>
                </a:ext>
              </a:extLst>
            </p:cNvPr>
            <p:cNvSpPr/>
            <p:nvPr/>
          </p:nvSpPr>
          <p:spPr>
            <a:xfrm>
              <a:off x="8437986" y="782429"/>
              <a:ext cx="382555" cy="943733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EAC28B-8236-4B56-B307-2511A18CA075}"/>
                </a:ext>
              </a:extLst>
            </p:cNvPr>
            <p:cNvSpPr/>
            <p:nvPr/>
          </p:nvSpPr>
          <p:spPr>
            <a:xfrm>
              <a:off x="869689" y="1669139"/>
              <a:ext cx="10450286" cy="4012164"/>
            </a:xfrm>
            <a:prstGeom prst="rect">
              <a:avLst/>
            </a:prstGeom>
            <a:noFill/>
            <a:ln w="127000" cmpd="tri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520D5-F39F-410E-8F6E-98AC02CC7420}"/>
              </a:ext>
            </a:extLst>
          </p:cNvPr>
          <p:cNvSpPr txBox="1"/>
          <p:nvPr/>
        </p:nvSpPr>
        <p:spPr>
          <a:xfrm>
            <a:off x="1037641" y="1905506"/>
            <a:ext cx="101143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การจะเป็นผู้ฝึกสอนลูกเสือนั้น ผู้ที่จะเข้ารับการฝึกอบรมเป็นผู้กำกับลูกเสือสำรอง ลูกเสือสามัญและลูกเสือสามัญรุ่นใหญ่ จะต้องผ่านการฝึกอบรมวิชาผู้กำกับลูกเสือ       ขั้นความรู้ทั่วไปมาแล้ว และควรมีประสบการณ์ในการทำงานในกองลูกเสือมาบ้าง ซึ่งจะทำให้การฝึกอบรมเบื้องต้นง่าย ชัดเจน และรวดเร็วในการฝึกอบรมเป็นผู้กำกับหรือ       ผู้ฝึกสอนลูกเสือนี้ จะต้องร่วมทำงานกันเป็นกลุ่ม โดยจะมีกิจกรรมต่างๆ ให้ทำร่วมกัน เพื่อช่วยให้ผู้ที่ผ่านการฝึกอบรมไปแล้วสามารถเป็นผู้กำกับหรือผู้ฝึกสอนลูกเสือ          ทุกระดับได้ดี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20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28D5E-0DC6-48E8-AAEE-9A45752AF15E}"/>
              </a:ext>
            </a:extLst>
          </p:cNvPr>
          <p:cNvSpPr txBox="1"/>
          <p:nvPr/>
        </p:nvSpPr>
        <p:spPr>
          <a:xfrm>
            <a:off x="202728" y="8847"/>
            <a:ext cx="4425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การจัดฝึกอบรมผู้ฝึกสอน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E4336-B945-4295-AD27-DBC5E8C04318}"/>
              </a:ext>
            </a:extLst>
          </p:cNvPr>
          <p:cNvSpPr txBox="1"/>
          <p:nvPr/>
        </p:nvSpPr>
        <p:spPr>
          <a:xfrm>
            <a:off x="6999" y="94274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การจัดฝึกอบรมวิชาผู้ฝึกสอน หรือผู้กำกับลูกเสือในระดับต่างๆ นั้น จะต้องมีการวางแผน เตรียมการจัดทำเป็นโครงการ และขออนุญาตต่อผู้บังคับบัญชาตามลำดับ ตามกฎระเบียบที่กำหนดไว้ โดยการจัดทำตามขั้นตอน ได้แก่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1AA3FF-B681-4B07-8930-FEB28BCDD089}"/>
              </a:ext>
            </a:extLst>
          </p:cNvPr>
          <p:cNvSpPr txBox="1"/>
          <p:nvPr/>
        </p:nvSpPr>
        <p:spPr>
          <a:xfrm>
            <a:off x="619520" y="2598046"/>
            <a:ext cx="230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</a:t>
            </a:r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การขออนุญาต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C7FC01-D2E9-4526-89FC-2AD8E1FBFB2D}"/>
              </a:ext>
            </a:extLst>
          </p:cNvPr>
          <p:cNvSpPr txBox="1"/>
          <p:nvPr/>
        </p:nvSpPr>
        <p:spPr>
          <a:xfrm>
            <a:off x="1105293" y="3252302"/>
            <a:ext cx="10860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1.1 ในส่วนกลาง การขออนุญาตในการจัดการฝึกอบรมวิชาผู้กำกับลูกเสือ ขั้นความรู้เบื้องต้นให้ขออนุญาตผ่านสำนักงานคณะกรรมการบริหารลูกเสือแห่งชาติ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A38EC-3DA7-4033-9ED4-BABAFAB044B1}"/>
              </a:ext>
            </a:extLst>
          </p:cNvPr>
          <p:cNvSpPr txBox="1"/>
          <p:nvPr/>
        </p:nvSpPr>
        <p:spPr>
          <a:xfrm>
            <a:off x="1105293" y="4500797"/>
            <a:ext cx="11097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1.2 ในส่วนภูมิภาค เมื่อโรงเรียนใด สโมสรใด อำเภอ จังหวัด จะจัดการฝึกอบรม วิชาผู้กำกับลูกเสือ ขั้นความรู้เบื้องต้น ให้ขออนุญาตผ่านผู้อำนวยการลูกเสือจังหวัด ไปยังผู้อำนวยการสำนักผู้ตรวจราชการกระทรวงศึกษาธิการที่ 1-13 กรุงเทพมหานคร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83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8847"/>
            <a:ext cx="4425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การจัดฝึกอบรมผู้ฝึกสอน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F2974-DC9E-4D3B-B267-9DD5A35C8ED4}"/>
              </a:ext>
            </a:extLst>
          </p:cNvPr>
          <p:cNvSpPr txBox="1"/>
          <p:nvPr/>
        </p:nvSpPr>
        <p:spPr>
          <a:xfrm>
            <a:off x="1539202" y="1553104"/>
            <a:ext cx="9550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1.4 ในใบขออนุญาตเปิดการฝึกอบรมวิชาผู้กำกับลูกเสือนั้น ให้มีข้อความต่อไปนี้ด้วย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1CB60-53E5-4CD2-A9B8-858EB347AB9E}"/>
              </a:ext>
            </a:extLst>
          </p:cNvPr>
          <p:cNvSpPr txBox="1"/>
          <p:nvPr/>
        </p:nvSpPr>
        <p:spPr>
          <a:xfrm>
            <a:off x="1092302" y="956098"/>
            <a:ext cx="10636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1.3 การขออนุญาตเปิดการฝึกอบรมวิชาผู้กำกับลูกเสือนั้น ให้ทำล่วงหน้าอย่างน้อย 30 วัน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725A6-84FF-4D91-93E0-A5470A4C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06" t="1544" r="1755" b="810"/>
          <a:stretch/>
        </p:blipFill>
        <p:spPr>
          <a:xfrm>
            <a:off x="2561676" y="2256067"/>
            <a:ext cx="7697368" cy="37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8847"/>
            <a:ext cx="4425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การจัดฝึกอบรมผู้ฝึกสอน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48158-92E6-4E84-93FE-3C699B12C67E}"/>
              </a:ext>
            </a:extLst>
          </p:cNvPr>
          <p:cNvSpPr txBox="1"/>
          <p:nvPr/>
        </p:nvSpPr>
        <p:spPr>
          <a:xfrm>
            <a:off x="370793" y="1734482"/>
            <a:ext cx="1144807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2.1 การเข้าฝึกอบรมวิชาผู้กำกับลูกเสือสำรองและลูกเสือสามัญขั้นความรู้เบื้องต้น ต้องมีอายุ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อย่างน้อย 18 ปีบริบูรณ์ มีความรู้ไม่ตํ่ากว่าชั้นมัธยมศึกษาปีที่ 3 หรือเทียบเท่า และได้รับการฝึกอบรมวิชาผู้กำกับลูกเสือขั้นความรู้ทั่วไปมาแล้ว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2.2 การฝึกอบรมวิชาผู้กำกับลูกเสือสามัญรุ่นใหญ่ขั้นความรู้เบื้องต้น ต้องมีอายุอย่างน้อย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21 ปีบริบูรณ์ มีความรู้ไม่ตํ่ากว่าชั้นมัธยมศึกษาปีที่ 3 หรือเทียบเท่า และได้ผ่านการฝึกอบรมวิชาผู้กำกับลูกเสือขั้นความรู้ทั่วไปมาแล้ว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2.3 ลูกเสือวิสามัญที่มีอายุ 17 ปี 6 เดือน ถ้าเคยมีประสบการณ์ในการเป็นผู้นำในกองลูกเสือวิสามัญมาแล้วอาจสมควรเข้ารับการฝึกอบรมวิชาผู้กำกับลูกเสือได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3AF68-D98C-412C-AB8B-84338CC969C8}"/>
              </a:ext>
            </a:extLst>
          </p:cNvPr>
          <p:cNvSpPr txBox="1"/>
          <p:nvPr/>
        </p:nvSpPr>
        <p:spPr>
          <a:xfrm>
            <a:off x="370793" y="1062318"/>
            <a:ext cx="7165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</a:t>
            </a:r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ผู้มีสิทธิเข้ารับการฝึกอบรม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จะต้องมีคุณสมบัติดังต่อไปนี้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73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8847"/>
            <a:ext cx="4425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การจัดฝึกอบรมผู้ฝึกสอน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741AD-80F8-4CDC-9FB8-FA5B4649A753}"/>
              </a:ext>
            </a:extLst>
          </p:cNvPr>
          <p:cNvSpPr txBox="1"/>
          <p:nvPr/>
        </p:nvSpPr>
        <p:spPr>
          <a:xfrm>
            <a:off x="753944" y="796749"/>
            <a:ext cx="6148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การวัดและประเมินผลการฝึกอบรม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ประเมินจาก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1466F-8766-4ED3-A8FF-E3EE00007B77}"/>
              </a:ext>
            </a:extLst>
          </p:cNvPr>
          <p:cNvSpPr txBox="1"/>
          <p:nvPr/>
        </p:nvSpPr>
        <p:spPr>
          <a:xfrm>
            <a:off x="1403169" y="1263206"/>
            <a:ext cx="99318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3.1 เวลาเข้ารับการฝึกอบรม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		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3.2 ระบบการทำงานในหมู่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3.3 ความตั้งใจและความมีส่วนร่วมในกิจกรรม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3.4 การสร้างกิจกรรมยามว่าง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3.5 สมุดจดวิชา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โดยผู้อำนวยการฝึกเป็นผู้ประเมินผลจากการสังเกตและพิจารณาของวิทยากรประจำหมู่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91B1F-AF50-4FB0-ADDE-2FA47FECFAA6}"/>
              </a:ext>
            </a:extLst>
          </p:cNvPr>
          <p:cNvSpPr txBox="1"/>
          <p:nvPr/>
        </p:nvSpPr>
        <p:spPr>
          <a:xfrm>
            <a:off x="753944" y="3290746"/>
            <a:ext cx="112303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การรายงานผลการฝึกอบรม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เมื่อการฝึกอบรมสิ้นสุดลงแล้ว ผู้อำนวยการฝึกอบรมจะต้องทำ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รายงานฝึกอบรมเสนอต่อรองผู้อำนวยการลูกเสือจังหวัด หรือศึกษาธิการเขต หรือสำนักงานคณะกรรมการบริหารลูกเสือแห่งชาติ แล้วแต่กรณี ภายใน 15 วัน โดยในรายงานนั้นจะต้องมีรายละเอียดเกี่ยวกับเรื่องต่อไปนี้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7DEB5-EA97-46A9-9A0A-76AB82ED6387}"/>
              </a:ext>
            </a:extLst>
          </p:cNvPr>
          <p:cNvSpPr txBox="1"/>
          <p:nvPr/>
        </p:nvSpPr>
        <p:spPr>
          <a:xfrm>
            <a:off x="1403169" y="5322562"/>
            <a:ext cx="104373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4.1 รายชื่อผู้เข้ารับการฝึกอบรมทั้งหมด 1 ชุด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4.2 ความคิดเห็นของผู้เข้ารับการฝึกอบรม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4.3 ความคิดเห็นเกี่ยวกับหลักสูตรการฝึกอบรม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471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2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7" y="8847"/>
            <a:ext cx="756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2289B-5783-465D-84B5-2ED7FFE77E8E}"/>
              </a:ext>
            </a:extLst>
          </p:cNvPr>
          <p:cNvSpPr txBox="1"/>
          <p:nvPr/>
        </p:nvSpPr>
        <p:spPr>
          <a:xfrm>
            <a:off x="1205592" y="1092874"/>
            <a:ext cx="9778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การฝึกอบรมวิชาผู้กำกับลูกเสือนั้นมีหลายระดับ แต่ละระดับมีวัตถุประสงค์ที่สำคัญดังนี้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58ADF-EA41-4AE3-8B98-82D30199DFF1}"/>
              </a:ext>
            </a:extLst>
          </p:cNvPr>
          <p:cNvSpPr txBox="1"/>
          <p:nvPr/>
        </p:nvSpPr>
        <p:spPr>
          <a:xfrm>
            <a:off x="167173" y="1784144"/>
            <a:ext cx="8021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วัตถุประสงค์ของการฝึกอบรมวิชาผู้กำกับลูกเสือสามัญเบื้องต้น</a:t>
            </a:r>
            <a:endParaRPr lang="en-US" sz="3200" dirty="0">
              <a:solidFill>
                <a:srgbClr val="0070C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17B1DD-5055-4601-9A6A-3FFFD9F82CF9}"/>
              </a:ext>
            </a:extLst>
          </p:cNvPr>
          <p:cNvSpPr txBox="1"/>
          <p:nvPr/>
        </p:nvSpPr>
        <p:spPr>
          <a:xfrm>
            <a:off x="789654" y="2370104"/>
            <a:ext cx="108141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เพื่อให้สามารถบรรยายลักษณะและความต้องการของเด็กในวัยลูกเสือสำรอง และวิธีการที่จะสนองความต้องการนั้นได้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เพื่อให้สามารถบรรยายลักษณะงานในประเภทลูกเสือสำรองในฐานะที่เป็นส่วนหนึ่งของขบวนการลูกเสือ และวิธีการที่ใช้กับลูกเสือประเภทนี้ เพื่อให้บรรลุผลการพัฒนาเด็กเป็นรายบุคคลได้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เพื่อให้รู้จักเลือกและใช้วิธีการเล่นเกมที่ใช้ในการฝึกลูกเสือได้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เพื่อให้สามารถบอกวิธีการฝึกอบรมต่างๆ ที่สามารถนำมาใช้ฝึกลูกเสือสำรองได้</a:t>
            </a:r>
          </a:p>
        </p:txBody>
      </p:sp>
    </p:spTree>
    <p:extLst>
      <p:ext uri="{BB962C8B-B14F-4D97-AF65-F5344CB8AC3E}">
        <p14:creationId xmlns:p14="http://schemas.microsoft.com/office/powerpoint/2010/main" val="21603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0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7" y="-11473"/>
            <a:ext cx="756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วัตถุประสงค์ของการฝึกอบรมวิชาผู้กำกับลูกเสือ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17B1DD-5055-4601-9A6A-3FFFD9F82CF9}"/>
              </a:ext>
            </a:extLst>
          </p:cNvPr>
          <p:cNvSpPr txBox="1"/>
          <p:nvPr/>
        </p:nvSpPr>
        <p:spPr>
          <a:xfrm>
            <a:off x="652494" y="1526189"/>
            <a:ext cx="110472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บอกจุดมุ่งหมายของสัญญาณพิธีการของลูกเสือสำรอง และวิธีใช้พิธีการในกองลูกเสือสำรองได้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บอกความจำเป็นในการวางแผนกำหนดการ และสามารถวางแผนกำหนดการในการฝึกอบรมได้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 อธิบายความหมาย กฎ และคำปฏิญาณของลูกเสือได้ และสามารถทำให้ลูกเสือสำรองเข้าใจกฎและคำปฏิญาณของลูกเสือได้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8. อธิบายบทบาทและความรับผิดชอบของผู้กำกับลูกเสือสำรองได้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9. รู้จักแหล่งวิทยากรในการฝึกอบรมลูกเสือสำรอง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48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1300</Words>
  <Application>Microsoft Office PowerPoint</Application>
  <PresentationFormat>แบบจอกว้าง</PresentationFormat>
  <Paragraphs>94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2" baseType="lpstr">
      <vt:lpstr>BrowalliaUPC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88</cp:revision>
  <dcterms:created xsi:type="dcterms:W3CDTF">2021-06-15T12:47:23Z</dcterms:created>
  <dcterms:modified xsi:type="dcterms:W3CDTF">2024-09-11T06:50:44Z</dcterms:modified>
</cp:coreProperties>
</file>