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7" r:id="rId3"/>
    <p:sldId id="300" r:id="rId4"/>
    <p:sldId id="303" r:id="rId5"/>
    <p:sldId id="315" r:id="rId6"/>
    <p:sldId id="316" r:id="rId7"/>
    <p:sldId id="317" r:id="rId8"/>
    <p:sldId id="313" r:id="rId9"/>
    <p:sldId id="314" r:id="rId10"/>
    <p:sldId id="318" r:id="rId11"/>
    <p:sldId id="319" r:id="rId12"/>
    <p:sldId id="320" r:id="rId13"/>
    <p:sldId id="321" r:id="rId14"/>
    <p:sldId id="322" r:id="rId15"/>
    <p:sldId id="323" r:id="rId16"/>
    <p:sldId id="324" r:id="rId17"/>
  </p:sldIdLst>
  <p:sldSz cx="12192000" cy="6858000"/>
  <p:notesSz cx="6858000" cy="9144000"/>
  <p:embeddedFontLst>
    <p:embeddedFont>
      <p:font typeface="BrowalliaUPC" panose="020B0604020202020204" pitchFamily="34" charset="-3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D3F9"/>
    <a:srgbClr val="FF599C"/>
    <a:srgbClr val="FF0066"/>
    <a:srgbClr val="F9E6FC"/>
    <a:srgbClr val="CC00FF"/>
    <a:srgbClr val="00FFFF"/>
    <a:srgbClr val="FD978F"/>
    <a:srgbClr val="E531F3"/>
    <a:srgbClr val="FEB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F037-EAC7-4520-B38C-3CEF8059A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C0268-43F8-40F6-B81B-1860AACAE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D9683-99EB-4353-B69E-EB42A4D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4CEC-05AD-46A6-A2D7-6AE3C671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6373F-066F-4B36-82F4-F6DD6CF2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C2E-6FEA-4D2E-944C-8054F097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6AC20-85D9-406A-98A6-FAB5DA00D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24A4-3058-4496-BDCB-97F87A8A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5C312-2FD6-44BE-B030-826BB24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2DA0-E862-438D-A313-AA973092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E6AFE-FA3D-4108-8E4F-DE9A9C2CD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B5BFB-7207-41CF-BDD8-EEEA79C6E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6B2B-B4B9-45BC-A739-12BEB6DB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F809-EB46-4648-90A1-9E4B9B57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BFD8-2658-487D-B192-0D746B9E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6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7D5A-44A5-49EB-992A-04FF94A1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F8AE-AA59-41C4-8ADE-3B19CC96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2F35-7DCB-4335-A1EC-0CF283E1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E7A7-730E-4856-AA80-819F3594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BB3E-FEC2-4FF6-B83E-B0B5EE4A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952C-849C-43C5-AEBC-804EF55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D4EE-654E-48B2-A5A5-73E44A080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2302-7923-46E1-B97C-F4DF78BA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23E8-3EE3-4A08-8DC6-0942FA38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2503-BE58-49CA-9CE3-EC5022F1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9CB7-0D8A-4FD4-931E-8007D408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99A6-7860-41BB-AC31-751468F32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04BC8-F275-454C-AD00-D9D11A185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FACD-B60E-43EA-90B3-F1B3C44E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D00F4-B082-4606-AB3C-5581C71E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E781A-B35B-42D4-A19E-90B12912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DE4A-F2EE-42A5-84DA-C76DCEAF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FB9F0-CF87-4A04-B3DB-6386651C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D3D5-188E-456F-878F-09C06928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8ABC1-5DB8-4AF5-916D-4914F75F4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1FEA3-19C2-47CD-9037-6E4F62509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F9D18-5B28-4E3F-A585-1362CB04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0D08D-B856-40C5-B693-82317E7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35D6D-AD32-44FE-9E85-0A11964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C6D-88A0-4E1B-B657-D9471126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66ECA-023E-4AFA-85AA-1F969747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BABFF-200C-46F1-B9D2-9A772F6D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DB58-2A74-4B74-ADE2-A4CBC865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B8DA3-D8FC-4494-A4F0-A2859FE4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9C74F-CC77-4ED0-B3AD-EF5F5A32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0A5EB-4C89-48A4-9E8D-CF37B51A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E2B-06BC-428D-96F1-D935D7D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C797-94EF-4E81-B040-A6A04C25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BFE86-C01B-4080-82E8-C2C55AFE3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070E4-2913-4167-88B6-5A833E77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A672-6D17-4234-AEA3-EB771F03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2DC3-7B1B-4845-A1AF-BFACE726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5BEB-058A-4CB3-8B6C-B1449CEF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DB37E-826C-48A9-AE07-A23646545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EFA3-15E7-4A67-863B-F75404E2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BC39C-AB52-4742-82CA-C15A7F9A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6314C-7218-4956-86DA-3CA31F3C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F351D-B375-40D5-8AA9-735EE43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DECC-98D6-4E1B-AC92-F70B6A9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9E1-329E-4AF3-9C78-4CDF3EB98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4B721-72C0-4F0C-A6F7-65E5E42E1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4CDD-94C4-46A4-A7AF-BA622C0AF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80AC-A51F-4895-98FA-1E65F5FE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915FBA-381A-455B-8716-DA34A8E4814F}"/>
              </a:ext>
            </a:extLst>
          </p:cNvPr>
          <p:cNvGrpSpPr/>
          <p:nvPr/>
        </p:nvGrpSpPr>
        <p:grpSpPr>
          <a:xfrm>
            <a:off x="7756590" y="-15472"/>
            <a:ext cx="4169246" cy="6326152"/>
            <a:chOff x="7756590" y="-15472"/>
            <a:chExt cx="4169246" cy="63261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85DAD3-4EEC-4D3A-B3C6-144ED5A469E9}"/>
                </a:ext>
              </a:extLst>
            </p:cNvPr>
            <p:cNvGrpSpPr/>
            <p:nvPr/>
          </p:nvGrpSpPr>
          <p:grpSpPr>
            <a:xfrm>
              <a:off x="7762788" y="-15472"/>
              <a:ext cx="4163048" cy="4466173"/>
              <a:chOff x="7433347" y="-1"/>
              <a:chExt cx="4163048" cy="446617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43C044-631F-453E-8A38-9FBFBA9B90E5}"/>
                  </a:ext>
                </a:extLst>
              </p:cNvPr>
              <p:cNvSpPr/>
              <p:nvPr/>
            </p:nvSpPr>
            <p:spPr>
              <a:xfrm>
                <a:off x="8304001" y="-1"/>
                <a:ext cx="251927" cy="446617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C64C8D-D898-443D-A87D-3C6F99B25269}"/>
                  </a:ext>
                </a:extLst>
              </p:cNvPr>
              <p:cNvSpPr/>
              <p:nvPr/>
            </p:nvSpPr>
            <p:spPr>
              <a:xfrm>
                <a:off x="10509379" y="0"/>
                <a:ext cx="251927" cy="446617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Alternate Process 12">
                <a:extLst>
                  <a:ext uri="{FF2B5EF4-FFF2-40B4-BE49-F238E27FC236}">
                    <a16:creationId xmlns:a16="http://schemas.microsoft.com/office/drawing/2014/main" id="{7CF648F1-2AFD-4702-8DC6-4326BC713F57}"/>
                  </a:ext>
                </a:extLst>
              </p:cNvPr>
              <p:cNvSpPr/>
              <p:nvPr/>
            </p:nvSpPr>
            <p:spPr>
              <a:xfrm>
                <a:off x="7433347" y="2359231"/>
                <a:ext cx="4163048" cy="1938992"/>
              </a:xfrm>
              <a:prstGeom prst="flowChartAlternateProcess">
                <a:avLst/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Alternate Process 11">
                <a:extLst>
                  <a:ext uri="{FF2B5EF4-FFF2-40B4-BE49-F238E27FC236}">
                    <a16:creationId xmlns:a16="http://schemas.microsoft.com/office/drawing/2014/main" id="{6314530D-0942-4E50-80B1-C42B4B9690FE}"/>
                  </a:ext>
                </a:extLst>
              </p:cNvPr>
              <p:cNvSpPr/>
              <p:nvPr/>
            </p:nvSpPr>
            <p:spPr>
              <a:xfrm>
                <a:off x="7791061" y="861135"/>
                <a:ext cx="3573624" cy="1343608"/>
              </a:xfrm>
              <a:prstGeom prst="flowChartAlternateProcess">
                <a:avLst/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C4628C34-0DDB-4174-9D9B-B000BF45BD1B}"/>
                </a:ext>
              </a:extLst>
            </p:cNvPr>
            <p:cNvSpPr/>
            <p:nvPr/>
          </p:nvSpPr>
          <p:spPr>
            <a:xfrm>
              <a:off x="7756590" y="4437240"/>
              <a:ext cx="4163047" cy="187344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D16EBE-2DD3-4342-8FE9-2E716CA5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0"/>
            <a:ext cx="7548465" cy="68548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7D074-D07E-4A91-AE5D-DDB5F6494DB7}"/>
              </a:ext>
            </a:extLst>
          </p:cNvPr>
          <p:cNvSpPr txBox="1"/>
          <p:nvPr/>
        </p:nvSpPr>
        <p:spPr>
          <a:xfrm>
            <a:off x="8175708" y="964559"/>
            <a:ext cx="3463211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หน่วยที่ 8</a:t>
            </a:r>
            <a:endParaRPr lang="en-US" sz="8000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5F0EE-DFEF-41F9-A63B-059571B9ACA0}"/>
              </a:ext>
            </a:extLst>
          </p:cNvPr>
          <p:cNvSpPr txBox="1"/>
          <p:nvPr/>
        </p:nvSpPr>
        <p:spPr>
          <a:xfrm>
            <a:off x="7668733" y="2455947"/>
            <a:ext cx="4338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ลูกเสือกับจิตอาสาและสังคมสงเคราะห์</a:t>
            </a:r>
            <a:endParaRPr lang="en-US" sz="5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52B8F7-4D9E-4D8C-9605-707888A57F95}"/>
              </a:ext>
            </a:extLst>
          </p:cNvPr>
          <p:cNvSpPr txBox="1"/>
          <p:nvPr/>
        </p:nvSpPr>
        <p:spPr>
          <a:xfrm>
            <a:off x="7861310" y="4569815"/>
            <a:ext cx="40920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เพื่อประโยชน์ของชุมชนและท้องถิ่น</a:t>
            </a:r>
            <a:endParaRPr lang="en-US" sz="5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31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7B058-4484-483A-9634-7A0004C2C345}"/>
              </a:ext>
            </a:extLst>
          </p:cNvPr>
          <p:cNvSpPr txBox="1"/>
          <p:nvPr/>
        </p:nvSpPr>
        <p:spPr>
          <a:xfrm>
            <a:off x="167951" y="-9672"/>
            <a:ext cx="8108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ความหมายและความสำคัญของการสังคมสงเคราะห์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168B1-C5AF-4E77-A5B5-04F040A6BBBC}"/>
              </a:ext>
            </a:extLst>
          </p:cNvPr>
          <p:cNvSpPr txBox="1"/>
          <p:nvPr/>
        </p:nvSpPr>
        <p:spPr>
          <a:xfrm>
            <a:off x="1471515" y="883419"/>
            <a:ext cx="9246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การสังคมสงเคราะห์มีความสำคัญ ก่อให้เกิดประโยชน์อย่างมากมาย 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2AFEF948-7F5E-40CB-80B4-39D9165F6D84}"/>
              </a:ext>
            </a:extLst>
          </p:cNvPr>
          <p:cNvSpPr/>
          <p:nvPr/>
        </p:nvSpPr>
        <p:spPr>
          <a:xfrm>
            <a:off x="0" y="1495191"/>
            <a:ext cx="9890450" cy="89205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281C5A18-9B6D-4E71-87C7-C120849E160F}"/>
              </a:ext>
            </a:extLst>
          </p:cNvPr>
          <p:cNvSpPr/>
          <p:nvPr/>
        </p:nvSpPr>
        <p:spPr>
          <a:xfrm>
            <a:off x="0" y="2677332"/>
            <a:ext cx="7203233" cy="89205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7DF3BA04-60A0-43AB-885B-B184D0E46894}"/>
              </a:ext>
            </a:extLst>
          </p:cNvPr>
          <p:cNvSpPr/>
          <p:nvPr/>
        </p:nvSpPr>
        <p:spPr>
          <a:xfrm>
            <a:off x="1" y="3875352"/>
            <a:ext cx="10674220" cy="89205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6984D88B-BDB4-49A8-BE55-ED2B34F97D12}"/>
              </a:ext>
            </a:extLst>
          </p:cNvPr>
          <p:cNvSpPr/>
          <p:nvPr/>
        </p:nvSpPr>
        <p:spPr>
          <a:xfrm>
            <a:off x="0" y="5030569"/>
            <a:ext cx="9601200" cy="892059"/>
          </a:xfrm>
          <a:prstGeom prst="homePlat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9E25A3-B81E-472E-99B3-3CEFD9A35300}"/>
              </a:ext>
            </a:extLst>
          </p:cNvPr>
          <p:cNvSpPr txBox="1"/>
          <p:nvPr/>
        </p:nvSpPr>
        <p:spPr>
          <a:xfrm>
            <a:off x="1116176" y="1679422"/>
            <a:ext cx="7529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1.เป็นการแก้ไขปัญหา (</a:t>
            </a:r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Problem Solving)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และบรรเทาปัญหา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245FD-ACD7-4259-B55B-5B33B5A04034}"/>
              </a:ext>
            </a:extLst>
          </p:cNvPr>
          <p:cNvSpPr txBox="1"/>
          <p:nvPr/>
        </p:nvSpPr>
        <p:spPr>
          <a:xfrm>
            <a:off x="1166123" y="2838913"/>
            <a:ext cx="4177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2.เป็นการป้องกัน (</a:t>
            </a:r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Prevention)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9D5A6-0D3D-4485-8946-C76185875CBA}"/>
              </a:ext>
            </a:extLst>
          </p:cNvPr>
          <p:cNvSpPr txBox="1"/>
          <p:nvPr/>
        </p:nvSpPr>
        <p:spPr>
          <a:xfrm>
            <a:off x="1166123" y="4029906"/>
            <a:ext cx="7715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3.เป็นการบำบัดรักษาหรือการบริการ (</a:t>
            </a:r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Treatment or Services)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43016B-1F3A-4E15-A192-C0BEC41BD17D}"/>
              </a:ext>
            </a:extLst>
          </p:cNvPr>
          <p:cNvSpPr txBox="1"/>
          <p:nvPr/>
        </p:nvSpPr>
        <p:spPr>
          <a:xfrm>
            <a:off x="1166123" y="5257929"/>
            <a:ext cx="7526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4.เป็นการส่งเสริมหรือพัฒนา (</a:t>
            </a:r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Promotion or Development)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773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7B058-4484-483A-9634-7A0004C2C345}"/>
              </a:ext>
            </a:extLst>
          </p:cNvPr>
          <p:cNvSpPr txBox="1"/>
          <p:nvPr/>
        </p:nvSpPr>
        <p:spPr>
          <a:xfrm>
            <a:off x="167951" y="19150"/>
            <a:ext cx="6344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หลักการพื้นฐานของการสังคมสงเคราะห์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C8A52-E0E3-4177-8769-9BC81378EDA9}"/>
              </a:ext>
            </a:extLst>
          </p:cNvPr>
          <p:cNvSpPr txBox="1"/>
          <p:nvPr/>
        </p:nvSpPr>
        <p:spPr>
          <a:xfrm>
            <a:off x="49633" y="905807"/>
            <a:ext cx="1209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ที่ลูกเสือจะปฏิบัติหน้าที่สังคมสงเคราะห์ให้บรรลุวัตถุประสงค์ก็จำเป็นจะต้องมีหลักในการปฏิบัติให้ถูกต้อง รู้กระบวนการในการปฏิบัติงานด้านสังคมสงเคราะห์ โดยจะต้องรู้กระบวนการดังต่อไปนี้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AEE1C3-BD4A-4741-AD4A-AFF06CC1341D}"/>
              </a:ext>
            </a:extLst>
          </p:cNvPr>
          <p:cNvGrpSpPr/>
          <p:nvPr/>
        </p:nvGrpSpPr>
        <p:grpSpPr>
          <a:xfrm>
            <a:off x="508414" y="2335478"/>
            <a:ext cx="5292946" cy="694372"/>
            <a:chOff x="681135" y="2286000"/>
            <a:chExt cx="5292946" cy="6943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862C08-AF26-4C48-B2D6-8DE57CEF5E81}"/>
                </a:ext>
              </a:extLst>
            </p:cNvPr>
            <p:cNvSpPr/>
            <p:nvPr/>
          </p:nvSpPr>
          <p:spPr>
            <a:xfrm>
              <a:off x="681135" y="2286000"/>
              <a:ext cx="690465" cy="690465"/>
            </a:xfrm>
            <a:prstGeom prst="rect">
              <a:avLst/>
            </a:prstGeom>
            <a:solidFill>
              <a:srgbClr val="FF599C">
                <a:alpha val="9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>
                  <a:solidFill>
                    <a:schemeClr val="tx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1</a:t>
              </a:r>
              <a:endParaRPr lang="en-US" sz="4400" b="1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A3219D-4E17-4596-902D-D4A44F0FDDF0}"/>
                </a:ext>
              </a:extLst>
            </p:cNvPr>
            <p:cNvSpPr/>
            <p:nvPr/>
          </p:nvSpPr>
          <p:spPr>
            <a:xfrm>
              <a:off x="1371601" y="2289907"/>
              <a:ext cx="4602480" cy="690465"/>
            </a:xfrm>
            <a:prstGeom prst="rect">
              <a:avLst/>
            </a:prstGeom>
            <a:solidFill>
              <a:srgbClr val="F4D3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i="0" u="none" strike="noStrike" baseline="0" dirty="0">
                  <a:solidFill>
                    <a:schemeClr val="tx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ศึกษาวิเคราะห์ความต้องการและปัญหา</a:t>
              </a:r>
              <a:endParaRPr lang="en-US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236426-0E56-4FD4-89CF-83B9C7306A45}"/>
              </a:ext>
            </a:extLst>
          </p:cNvPr>
          <p:cNvGrpSpPr/>
          <p:nvPr/>
        </p:nvGrpSpPr>
        <p:grpSpPr>
          <a:xfrm>
            <a:off x="508414" y="3606924"/>
            <a:ext cx="5292946" cy="694372"/>
            <a:chOff x="681135" y="2286000"/>
            <a:chExt cx="5292946" cy="6943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92D299-FADA-46B3-A901-25BAA3E3ECC3}"/>
                </a:ext>
              </a:extLst>
            </p:cNvPr>
            <p:cNvSpPr/>
            <p:nvPr/>
          </p:nvSpPr>
          <p:spPr>
            <a:xfrm>
              <a:off x="681135" y="2286000"/>
              <a:ext cx="690465" cy="690465"/>
            </a:xfrm>
            <a:prstGeom prst="rect">
              <a:avLst/>
            </a:prstGeom>
            <a:solidFill>
              <a:srgbClr val="FF599C">
                <a:alpha val="9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solidFill>
                    <a:schemeClr val="tx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538F5D-649C-40B6-A485-996E25F9283E}"/>
                </a:ext>
              </a:extLst>
            </p:cNvPr>
            <p:cNvSpPr/>
            <p:nvPr/>
          </p:nvSpPr>
          <p:spPr>
            <a:xfrm>
              <a:off x="1371601" y="2289907"/>
              <a:ext cx="4602480" cy="690465"/>
            </a:xfrm>
            <a:prstGeom prst="rect">
              <a:avLst/>
            </a:prstGeom>
            <a:solidFill>
              <a:srgbClr val="F4D3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i="0" u="none" strike="noStrike" baseline="0" dirty="0">
                  <a:solidFill>
                    <a:schemeClr val="tx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การตรวจสอบทรัพยากร</a:t>
              </a:r>
              <a:endParaRPr lang="en-US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A398BD-BF96-452F-8CE2-01280D1F8D40}"/>
              </a:ext>
            </a:extLst>
          </p:cNvPr>
          <p:cNvGrpSpPr/>
          <p:nvPr/>
        </p:nvGrpSpPr>
        <p:grpSpPr>
          <a:xfrm>
            <a:off x="6390641" y="3606924"/>
            <a:ext cx="5292946" cy="694372"/>
            <a:chOff x="681135" y="2286000"/>
            <a:chExt cx="5292946" cy="69437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47D57C-BFF4-410A-9979-3317240CF110}"/>
                </a:ext>
              </a:extLst>
            </p:cNvPr>
            <p:cNvSpPr/>
            <p:nvPr/>
          </p:nvSpPr>
          <p:spPr>
            <a:xfrm>
              <a:off x="681135" y="2286000"/>
              <a:ext cx="690465" cy="690465"/>
            </a:xfrm>
            <a:prstGeom prst="rect">
              <a:avLst/>
            </a:prstGeom>
            <a:solidFill>
              <a:srgbClr val="FF599C">
                <a:alpha val="9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solidFill>
                    <a:schemeClr val="tx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362241-FD64-4BAB-B18E-62D9134BDC8A}"/>
                </a:ext>
              </a:extLst>
            </p:cNvPr>
            <p:cNvSpPr/>
            <p:nvPr/>
          </p:nvSpPr>
          <p:spPr>
            <a:xfrm>
              <a:off x="1371601" y="2289907"/>
              <a:ext cx="4602480" cy="690465"/>
            </a:xfrm>
            <a:prstGeom prst="rect">
              <a:avLst/>
            </a:prstGeom>
            <a:solidFill>
              <a:srgbClr val="F4D3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i="0" u="none" strike="noStrike" baseline="0" dirty="0">
                  <a:solidFill>
                    <a:schemeClr val="tx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การติดตามและประเมินผล</a:t>
              </a:r>
              <a:endParaRPr lang="en-US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947A1E-D0A2-4738-BE6C-3B0FFA9299AA}"/>
              </a:ext>
            </a:extLst>
          </p:cNvPr>
          <p:cNvGrpSpPr/>
          <p:nvPr/>
        </p:nvGrpSpPr>
        <p:grpSpPr>
          <a:xfrm>
            <a:off x="508414" y="4905364"/>
            <a:ext cx="5292946" cy="694372"/>
            <a:chOff x="681135" y="2286000"/>
            <a:chExt cx="5292946" cy="69437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B75D3F-40C1-4BA4-9BD7-8C888741D1DA}"/>
                </a:ext>
              </a:extLst>
            </p:cNvPr>
            <p:cNvSpPr/>
            <p:nvPr/>
          </p:nvSpPr>
          <p:spPr>
            <a:xfrm>
              <a:off x="681135" y="2286000"/>
              <a:ext cx="690465" cy="690465"/>
            </a:xfrm>
            <a:prstGeom prst="rect">
              <a:avLst/>
            </a:prstGeom>
            <a:solidFill>
              <a:srgbClr val="FF599C">
                <a:alpha val="9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solidFill>
                    <a:schemeClr val="tx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85C721-5335-44AF-9502-76FCC79AAAC9}"/>
                </a:ext>
              </a:extLst>
            </p:cNvPr>
            <p:cNvSpPr/>
            <p:nvPr/>
          </p:nvSpPr>
          <p:spPr>
            <a:xfrm>
              <a:off x="1371601" y="2289907"/>
              <a:ext cx="4602480" cy="690465"/>
            </a:xfrm>
            <a:prstGeom prst="rect">
              <a:avLst/>
            </a:prstGeom>
            <a:solidFill>
              <a:srgbClr val="F4D3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i="0" u="none" strike="noStrike" baseline="0" dirty="0">
                  <a:solidFill>
                    <a:schemeClr val="tx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การวางแผนสังคม</a:t>
              </a:r>
              <a:endParaRPr lang="en-US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5497BE-41AE-4720-B592-46951ACB090C}"/>
              </a:ext>
            </a:extLst>
          </p:cNvPr>
          <p:cNvGrpSpPr/>
          <p:nvPr/>
        </p:nvGrpSpPr>
        <p:grpSpPr>
          <a:xfrm>
            <a:off x="6390641" y="2335490"/>
            <a:ext cx="5292946" cy="694372"/>
            <a:chOff x="681135" y="2286000"/>
            <a:chExt cx="5292946" cy="69437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FFDFB13-3D52-4AC1-BFE2-3001F9948F71}"/>
                </a:ext>
              </a:extLst>
            </p:cNvPr>
            <p:cNvSpPr/>
            <p:nvPr/>
          </p:nvSpPr>
          <p:spPr>
            <a:xfrm>
              <a:off x="681135" y="2286000"/>
              <a:ext cx="690465" cy="690465"/>
            </a:xfrm>
            <a:prstGeom prst="rect">
              <a:avLst/>
            </a:prstGeom>
            <a:solidFill>
              <a:srgbClr val="FF599C">
                <a:alpha val="9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solidFill>
                    <a:schemeClr val="tx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01E7BA-6BAA-40C1-BFA5-1E9E2A645165}"/>
                </a:ext>
              </a:extLst>
            </p:cNvPr>
            <p:cNvSpPr/>
            <p:nvPr/>
          </p:nvSpPr>
          <p:spPr>
            <a:xfrm>
              <a:off x="1371601" y="2289907"/>
              <a:ext cx="4602480" cy="690465"/>
            </a:xfrm>
            <a:prstGeom prst="rect">
              <a:avLst/>
            </a:prstGeom>
            <a:solidFill>
              <a:srgbClr val="F4D3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i="0" u="none" strike="noStrike" baseline="0" dirty="0">
                  <a:solidFill>
                    <a:schemeClr val="tx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การดำเนินงานตามแผน</a:t>
              </a:r>
              <a:endParaRPr lang="en-US" sz="32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1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51AC8-21F7-4800-AB93-E523C37DCE04}"/>
              </a:ext>
            </a:extLst>
          </p:cNvPr>
          <p:cNvSpPr txBox="1"/>
          <p:nvPr/>
        </p:nvSpPr>
        <p:spPr>
          <a:xfrm>
            <a:off x="167951" y="-9672"/>
            <a:ext cx="58316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ลักษณะและวิธีการสังคมสงเคราะห์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16381-9DF1-41D3-8149-1388ED721BDB}"/>
              </a:ext>
            </a:extLst>
          </p:cNvPr>
          <p:cNvSpPr txBox="1"/>
          <p:nvPr/>
        </p:nvSpPr>
        <p:spPr>
          <a:xfrm>
            <a:off x="425552" y="1394109"/>
            <a:ext cx="113385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งานสังคมสงเคราะห์มีลักษณะเป็นทั้งงานสังคมสงเคราะห์อาชีพ และเป็นงานสังคมสงเคราะห์ อาสาสมัคร ซึ่งลักษณะงานทั้งสองอย่างมีความสัมพันธ์เกี่ยวข้องกันอย่างใกล้ชิด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0BD1D7-C604-4168-A5EC-DC096181F978}"/>
              </a:ext>
            </a:extLst>
          </p:cNvPr>
          <p:cNvSpPr txBox="1"/>
          <p:nvPr/>
        </p:nvSpPr>
        <p:spPr>
          <a:xfrm>
            <a:off x="567209" y="2745204"/>
            <a:ext cx="110552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ในลักษณะของงานสังคมสงเคราะห์ คือ ให้การสงเคราะห์มีทั้งนักสังคมสงเคราะห์ อาชีพและนักสังคมสงเคราะห์อาสาสมัคร เช่น ลูกเสือ งานสังคมสงเคราะห์จะเกิดประสิทธิภาพมากที่สุด เมื่อนักสังคมสงเคราะห์รู้จักหลักการ ทฤษฎี วิธีการ และกระบวนการทางสังคมสงเคราะห์โดยวิธีวิทยาศาสตร์และงานสังคมสงเคราะห์ก็จำเป็นต้องพึ่งพาอาศัยนักสังคมสงเคราะห์ที่ไม่มีหลักการ ทฤษฎี วิธีการ และกระบวนการทางสังคมสงเคราะห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์โ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ดยวิธีวิทยาศาสตร์ ทั้งนี้เพื่อช่วยกันแบ่งเบาภาระในการช่วยเหลือสังคมให้มีความเป็นปกติสุข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614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51AC8-21F7-4800-AB93-E523C37DCE04}"/>
              </a:ext>
            </a:extLst>
          </p:cNvPr>
          <p:cNvSpPr txBox="1"/>
          <p:nvPr/>
        </p:nvSpPr>
        <p:spPr>
          <a:xfrm>
            <a:off x="167951" y="-9672"/>
            <a:ext cx="58316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ลักษณะและวิธีการสังคมสงเคราะห์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E2997-13AF-4AFE-A425-A6EC171C584A}"/>
              </a:ext>
            </a:extLst>
          </p:cNvPr>
          <p:cNvSpPr txBox="1"/>
          <p:nvPr/>
        </p:nvSpPr>
        <p:spPr>
          <a:xfrm>
            <a:off x="1342134" y="1159063"/>
            <a:ext cx="5996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วิธีการสังคมสงเคราะห์ แบ่งออกได้เป็น 5 วิธี 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AAD38E-2568-40A0-80C7-EE5F060606AA}"/>
              </a:ext>
            </a:extLst>
          </p:cNvPr>
          <p:cNvSpPr txBox="1"/>
          <p:nvPr/>
        </p:nvSpPr>
        <p:spPr>
          <a:xfrm>
            <a:off x="7301636" y="1894677"/>
            <a:ext cx="4302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1.การสังคมสงเคราะห์เฉพาะราย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AAAE7-EDE1-41F7-9F0B-1418D4D0AA2E}"/>
              </a:ext>
            </a:extLst>
          </p:cNvPr>
          <p:cNvSpPr txBox="1"/>
          <p:nvPr/>
        </p:nvSpPr>
        <p:spPr>
          <a:xfrm>
            <a:off x="7674178" y="2774886"/>
            <a:ext cx="3870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2.การสังคมสงเคราะห์กลุ่มชน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27D832-5EAC-47BF-B278-F492CECEAC22}"/>
              </a:ext>
            </a:extLst>
          </p:cNvPr>
          <p:cNvSpPr txBox="1"/>
          <p:nvPr/>
        </p:nvSpPr>
        <p:spPr>
          <a:xfrm>
            <a:off x="5877560" y="3656884"/>
            <a:ext cx="5582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3.การจัดระเบียบชุมชนและการพัฒนาชุมชน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FDD373-E3E9-42EE-B9AA-E83EF828995A}"/>
              </a:ext>
            </a:extLst>
          </p:cNvPr>
          <p:cNvSpPr txBox="1"/>
          <p:nvPr/>
        </p:nvSpPr>
        <p:spPr>
          <a:xfrm>
            <a:off x="7506538" y="4559529"/>
            <a:ext cx="403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4.การวิจัยทางสังคมสงเคราะห์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41FEC9-12D6-45DE-A3AF-BBC2457D5D57}"/>
              </a:ext>
            </a:extLst>
          </p:cNvPr>
          <p:cNvSpPr txBox="1"/>
          <p:nvPr/>
        </p:nvSpPr>
        <p:spPr>
          <a:xfrm>
            <a:off x="3058135" y="5459437"/>
            <a:ext cx="8487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5.การบริหารงานสวัสดิการสังคมหรือการบริหารงานสังคมสงเคราะห์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102778D-CB23-4A4F-A13E-0A771F826BE3}"/>
              </a:ext>
            </a:extLst>
          </p:cNvPr>
          <p:cNvSpPr/>
          <p:nvPr/>
        </p:nvSpPr>
        <p:spPr>
          <a:xfrm>
            <a:off x="0" y="2028589"/>
            <a:ext cx="7183120" cy="2512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46ABAED-F5C0-42BD-A9C1-9492D60BFD02}"/>
              </a:ext>
            </a:extLst>
          </p:cNvPr>
          <p:cNvSpPr/>
          <p:nvPr/>
        </p:nvSpPr>
        <p:spPr>
          <a:xfrm>
            <a:off x="0" y="2942524"/>
            <a:ext cx="7506538" cy="25859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CCA62B7-72F2-4ED3-AA04-3FFB5C11A91D}"/>
              </a:ext>
            </a:extLst>
          </p:cNvPr>
          <p:cNvSpPr/>
          <p:nvPr/>
        </p:nvSpPr>
        <p:spPr>
          <a:xfrm>
            <a:off x="-3236" y="3819975"/>
            <a:ext cx="5800531" cy="2512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4DBAB13-BAEA-4AE1-B132-F6329A42B7E7}"/>
              </a:ext>
            </a:extLst>
          </p:cNvPr>
          <p:cNvSpPr/>
          <p:nvPr/>
        </p:nvSpPr>
        <p:spPr>
          <a:xfrm>
            <a:off x="2860" y="4719882"/>
            <a:ext cx="7395652" cy="25859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FBCE0D7-7CD6-49E9-8B56-EB2B69E4181B}"/>
              </a:ext>
            </a:extLst>
          </p:cNvPr>
          <p:cNvSpPr/>
          <p:nvPr/>
        </p:nvSpPr>
        <p:spPr>
          <a:xfrm>
            <a:off x="2861" y="5627093"/>
            <a:ext cx="3008564" cy="25859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7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51AC8-21F7-4800-AB93-E523C37DCE04}"/>
              </a:ext>
            </a:extLst>
          </p:cNvPr>
          <p:cNvSpPr txBox="1"/>
          <p:nvPr/>
        </p:nvSpPr>
        <p:spPr>
          <a:xfrm>
            <a:off x="167951" y="-9672"/>
            <a:ext cx="6608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ปัญหาในข่ายงานด้านการสังคมสงเคราะห์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0B9A7-3B6F-462E-B258-D5FCBBD4DEEC}"/>
              </a:ext>
            </a:extLst>
          </p:cNvPr>
          <p:cNvSpPr txBox="1"/>
          <p:nvPr/>
        </p:nvSpPr>
        <p:spPr>
          <a:xfrm>
            <a:off x="2046728" y="1092539"/>
            <a:ext cx="394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ปัญหาเกี่ยวกับเด็กและเยาวชน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C88D4-E891-417F-A487-554BA0FF10D2}"/>
              </a:ext>
            </a:extLst>
          </p:cNvPr>
          <p:cNvSpPr txBox="1"/>
          <p:nvPr/>
        </p:nvSpPr>
        <p:spPr>
          <a:xfrm>
            <a:off x="4039920" y="2156172"/>
            <a:ext cx="2863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ปัญหาเรื่องที่ทำกิน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11B76-7FFC-4F2C-B23A-538ABF029ED8}"/>
              </a:ext>
            </a:extLst>
          </p:cNvPr>
          <p:cNvSpPr txBox="1"/>
          <p:nvPr/>
        </p:nvSpPr>
        <p:spPr>
          <a:xfrm>
            <a:off x="4610669" y="3537526"/>
            <a:ext cx="394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ปัญหาความไม่มั่นคงในชีวิต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485D23-15FC-4F2B-BB8A-D8AF29028603}"/>
              </a:ext>
            </a:extLst>
          </p:cNvPr>
          <p:cNvSpPr txBox="1"/>
          <p:nvPr/>
        </p:nvSpPr>
        <p:spPr>
          <a:xfrm>
            <a:off x="6430572" y="4662966"/>
            <a:ext cx="3057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ปัญหาโสเภณี ขอทาน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70745-EE21-4F4C-8CD9-F0A659E79761}"/>
              </a:ext>
            </a:extLst>
          </p:cNvPr>
          <p:cNvSpPr txBox="1"/>
          <p:nvPr/>
        </p:nvSpPr>
        <p:spPr>
          <a:xfrm>
            <a:off x="8356197" y="5469847"/>
            <a:ext cx="2795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ปัญหาชนกลุ่มน้อย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75382A-37E0-485E-BFFB-93FF30C6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55" y="1130031"/>
            <a:ext cx="3416624" cy="227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712640-98DC-47CE-8662-3581C9B8B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09" y="2167249"/>
            <a:ext cx="2863179" cy="401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2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51AC8-21F7-4800-AB93-E523C37DCE04}"/>
              </a:ext>
            </a:extLst>
          </p:cNvPr>
          <p:cNvSpPr txBox="1"/>
          <p:nvPr/>
        </p:nvSpPr>
        <p:spPr>
          <a:xfrm>
            <a:off x="167951" y="488"/>
            <a:ext cx="6994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หน่วยงานที่เกี่ยวข้องกับการสังคมสงเคราะห์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B4D7F-4B7F-46DC-8C0C-E777C4269C24}"/>
              </a:ext>
            </a:extLst>
          </p:cNvPr>
          <p:cNvSpPr txBox="1"/>
          <p:nvPr/>
        </p:nvSpPr>
        <p:spPr>
          <a:xfrm>
            <a:off x="1981591" y="1659285"/>
            <a:ext cx="82264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การสงเคราะห์เด็กและวัยรุ่นของกระทรวงมหาดไทย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การสงเคราะห์ครอบครัวของกระทรวงมหาดไทย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การสงเคราะห์อาชีพของกระทรวงแรงงาน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การสงเคราะห์คนไร้ที่พึ่งของกระทรวงมหาดไทย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การสงเคราะห์คนชราของกระทรวงมหาดไทย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6. การสงเคราะห์หญิงบางประเภทของกระทรวงมหาดไทย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7. การสงเคราะห์คนไข้โรคจิตทุเลาของกระทรวงสาธารณสุข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D8C0B6-3EBA-4152-A0CD-2CF3E062C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05" b="90202" l="7778" r="98889">
                        <a14:foregroundMark x1="97556" y1="59654" x2="93778" y2="73775"/>
                        <a14:foregroundMark x1="93778" y1="73775" x2="80444" y2="76081"/>
                        <a14:foregroundMark x1="80444" y1="76081" x2="61111" y2="48415"/>
                        <a14:foregroundMark x1="61111" y1="48415" x2="55111" y2="35447"/>
                        <a14:foregroundMark x1="55111" y1="35447" x2="67333" y2="35735"/>
                        <a14:foregroundMark x1="67333" y1="35735" x2="95111" y2="64265"/>
                        <a14:foregroundMark x1="95111" y1="64265" x2="97556" y2="60231"/>
                        <a14:foregroundMark x1="86444" y1="72622" x2="60000" y2="33429"/>
                        <a14:foregroundMark x1="98889" y1="61383" x2="97556" y2="76081"/>
                        <a14:foregroundMark x1="97556" y1="76081" x2="97556" y2="76081"/>
                        <a14:foregroundMark x1="96222" y1="79827" x2="55111" y2="90202"/>
                        <a14:foregroundMark x1="71111" y1="82133" x2="38667" y2="83573"/>
                        <a14:foregroundMark x1="38667" y1="83573" x2="28667" y2="73199"/>
                        <a14:foregroundMark x1="47333" y1="83573" x2="30889" y2="80403"/>
                        <a14:foregroundMark x1="30889" y1="80403" x2="20000" y2="74352"/>
                        <a14:foregroundMark x1="20000" y1="74352" x2="16667" y2="54179"/>
                        <a14:foregroundMark x1="16667" y1="54179" x2="23556" y2="23631"/>
                        <a14:foregroundMark x1="18444" y1="9510" x2="40000" y2="21037"/>
                        <a14:foregroundMark x1="19333" y1="8357" x2="7333" y2="16715"/>
                        <a14:foregroundMark x1="7333" y1="16715" x2="11778" y2="35735"/>
                        <a14:foregroundMark x1="11778" y1="35735" x2="14889" y2="40922"/>
                        <a14:foregroundMark x1="10000" y1="11527" x2="7778" y2="28818"/>
                        <a14:foregroundMark x1="7778" y1="28818" x2="11333" y2="37752"/>
                        <a14:foregroundMark x1="12222" y1="10086" x2="27333" y2="8069"/>
                        <a14:foregroundMark x1="27333" y1="8069" x2="39556" y2="18732"/>
                        <a14:foregroundMark x1="39556" y1="18732" x2="44889" y2="36311"/>
                        <a14:foregroundMark x1="28222" y1="9222" x2="57778" y2="40058"/>
                        <a14:foregroundMark x1="70889" y1="49280" x2="31111" y2="11239"/>
                        <a14:foregroundMark x1="31111" y1="11239" x2="18444" y2="7205"/>
                        <a14:foregroundMark x1="18444" y1="7205" x2="8000" y2="14121"/>
                        <a14:foregroundMark x1="8000" y1="14121" x2="18667" y2="60807"/>
                        <a14:foregroundMark x1="18667" y1="60807" x2="26222" y2="74928"/>
                        <a14:foregroundMark x1="26222" y1="74928" x2="35333" y2="84438"/>
                        <a14:foregroundMark x1="35333" y1="84438" x2="53556" y2="86455"/>
                        <a14:foregroundMark x1="16889" y1="71758" x2="27111" y2="84438"/>
                        <a14:foregroundMark x1="27111" y1="84438" x2="45111" y2="79251"/>
                      </a14:backgroundRemoval>
                    </a14:imgEffect>
                  </a14:imgLayer>
                </a14:imgProps>
              </a:ext>
            </a:extLst>
          </a:blip>
          <a:srcRect l="5060" t="3695" r="1081" b="11225"/>
          <a:stretch/>
        </p:blipFill>
        <p:spPr>
          <a:xfrm rot="19141215" flipH="1">
            <a:off x="-822061" y="1950389"/>
            <a:ext cx="4096741" cy="3186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733EA5-EC96-4F8F-B817-F93E4FDC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05" b="90202" l="7778" r="98889">
                        <a14:foregroundMark x1="97556" y1="59654" x2="93778" y2="73775"/>
                        <a14:foregroundMark x1="93778" y1="73775" x2="80444" y2="76081"/>
                        <a14:foregroundMark x1="80444" y1="76081" x2="61111" y2="48415"/>
                        <a14:foregroundMark x1="61111" y1="48415" x2="55111" y2="35447"/>
                        <a14:foregroundMark x1="55111" y1="35447" x2="67333" y2="35735"/>
                        <a14:foregroundMark x1="67333" y1="35735" x2="95111" y2="64265"/>
                        <a14:foregroundMark x1="95111" y1="64265" x2="97556" y2="60231"/>
                        <a14:foregroundMark x1="86444" y1="72622" x2="60000" y2="33429"/>
                        <a14:foregroundMark x1="98889" y1="61383" x2="97556" y2="76081"/>
                        <a14:foregroundMark x1="97556" y1="76081" x2="97556" y2="76081"/>
                        <a14:foregroundMark x1="96222" y1="79827" x2="55111" y2="90202"/>
                        <a14:foregroundMark x1="71111" y1="82133" x2="38667" y2="83573"/>
                        <a14:foregroundMark x1="38667" y1="83573" x2="28667" y2="73199"/>
                        <a14:foregroundMark x1="47333" y1="83573" x2="30889" y2="80403"/>
                        <a14:foregroundMark x1="30889" y1="80403" x2="20000" y2="74352"/>
                        <a14:foregroundMark x1="20000" y1="74352" x2="16667" y2="54179"/>
                        <a14:foregroundMark x1="16667" y1="54179" x2="23556" y2="23631"/>
                        <a14:foregroundMark x1="18444" y1="9510" x2="40000" y2="21037"/>
                        <a14:foregroundMark x1="19333" y1="8357" x2="7333" y2="16715"/>
                        <a14:foregroundMark x1="7333" y1="16715" x2="11778" y2="35735"/>
                        <a14:foregroundMark x1="11778" y1="35735" x2="14889" y2="40922"/>
                        <a14:foregroundMark x1="10000" y1="11527" x2="7778" y2="28818"/>
                        <a14:foregroundMark x1="7778" y1="28818" x2="11333" y2="37752"/>
                        <a14:foregroundMark x1="12222" y1="10086" x2="27333" y2="8069"/>
                        <a14:foregroundMark x1="27333" y1="8069" x2="39556" y2="18732"/>
                        <a14:foregroundMark x1="39556" y1="18732" x2="44889" y2="36311"/>
                        <a14:foregroundMark x1="28222" y1="9222" x2="57778" y2="40058"/>
                        <a14:foregroundMark x1="70889" y1="49280" x2="31111" y2="11239"/>
                        <a14:foregroundMark x1="31111" y1="11239" x2="18444" y2="7205"/>
                        <a14:foregroundMark x1="18444" y1="7205" x2="8000" y2="14121"/>
                        <a14:foregroundMark x1="8000" y1="14121" x2="18667" y2="60807"/>
                        <a14:foregroundMark x1="18667" y1="60807" x2="26222" y2="74928"/>
                        <a14:foregroundMark x1="26222" y1="74928" x2="35333" y2="84438"/>
                        <a14:foregroundMark x1="35333" y1="84438" x2="53556" y2="86455"/>
                        <a14:foregroundMark x1="16889" y1="71758" x2="27111" y2="84438"/>
                        <a14:foregroundMark x1="27111" y1="84438" x2="45111" y2="79251"/>
                      </a14:backgroundRemoval>
                    </a14:imgEffect>
                  </a14:imgLayer>
                </a14:imgProps>
              </a:ext>
            </a:extLst>
          </a:blip>
          <a:srcRect l="5060" t="3695" r="1081" b="11225"/>
          <a:stretch/>
        </p:blipFill>
        <p:spPr>
          <a:xfrm rot="13953215" flipH="1" flipV="1">
            <a:off x="8595266" y="2171760"/>
            <a:ext cx="4979561" cy="29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1B7C5-AA82-488D-BD3C-469D044E5573}"/>
              </a:ext>
            </a:extLst>
          </p:cNvPr>
          <p:cNvSpPr txBox="1"/>
          <p:nvPr/>
        </p:nvSpPr>
        <p:spPr>
          <a:xfrm>
            <a:off x="167951" y="488"/>
            <a:ext cx="6994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หน่วยงานที่เกี่ยวข้องกับการสังคมสงเคราะห์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24B2F-675C-4CB9-AEFB-AEC6CA0B9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05" b="90202" l="7778" r="98889">
                        <a14:foregroundMark x1="97556" y1="59654" x2="93778" y2="73775"/>
                        <a14:foregroundMark x1="93778" y1="73775" x2="80444" y2="76081"/>
                        <a14:foregroundMark x1="80444" y1="76081" x2="61111" y2="48415"/>
                        <a14:foregroundMark x1="61111" y1="48415" x2="55111" y2="35447"/>
                        <a14:foregroundMark x1="55111" y1="35447" x2="67333" y2="35735"/>
                        <a14:foregroundMark x1="67333" y1="35735" x2="95111" y2="64265"/>
                        <a14:foregroundMark x1="95111" y1="64265" x2="97556" y2="60231"/>
                        <a14:foregroundMark x1="86444" y1="72622" x2="60000" y2="33429"/>
                        <a14:foregroundMark x1="98889" y1="61383" x2="97556" y2="76081"/>
                        <a14:foregroundMark x1="97556" y1="76081" x2="97556" y2="76081"/>
                        <a14:foregroundMark x1="96222" y1="79827" x2="55111" y2="90202"/>
                        <a14:foregroundMark x1="71111" y1="82133" x2="38667" y2="83573"/>
                        <a14:foregroundMark x1="38667" y1="83573" x2="28667" y2="73199"/>
                        <a14:foregroundMark x1="47333" y1="83573" x2="30889" y2="80403"/>
                        <a14:foregroundMark x1="30889" y1="80403" x2="20000" y2="74352"/>
                        <a14:foregroundMark x1="20000" y1="74352" x2="16667" y2="54179"/>
                        <a14:foregroundMark x1="16667" y1="54179" x2="23556" y2="23631"/>
                        <a14:foregroundMark x1="18444" y1="9510" x2="40000" y2="21037"/>
                        <a14:foregroundMark x1="19333" y1="8357" x2="7333" y2="16715"/>
                        <a14:foregroundMark x1="7333" y1="16715" x2="11778" y2="35735"/>
                        <a14:foregroundMark x1="11778" y1="35735" x2="14889" y2="40922"/>
                        <a14:foregroundMark x1="10000" y1="11527" x2="7778" y2="28818"/>
                        <a14:foregroundMark x1="7778" y1="28818" x2="11333" y2="37752"/>
                        <a14:foregroundMark x1="12222" y1="10086" x2="27333" y2="8069"/>
                        <a14:foregroundMark x1="27333" y1="8069" x2="39556" y2="18732"/>
                        <a14:foregroundMark x1="39556" y1="18732" x2="44889" y2="36311"/>
                        <a14:foregroundMark x1="28222" y1="9222" x2="57778" y2="40058"/>
                        <a14:foregroundMark x1="70889" y1="49280" x2="31111" y2="11239"/>
                        <a14:foregroundMark x1="31111" y1="11239" x2="18444" y2="7205"/>
                        <a14:foregroundMark x1="18444" y1="7205" x2="8000" y2="14121"/>
                        <a14:foregroundMark x1="8000" y1="14121" x2="18667" y2="60807"/>
                        <a14:foregroundMark x1="18667" y1="60807" x2="26222" y2="74928"/>
                        <a14:foregroundMark x1="26222" y1="74928" x2="35333" y2="84438"/>
                        <a14:foregroundMark x1="35333" y1="84438" x2="53556" y2="86455"/>
                        <a14:foregroundMark x1="16889" y1="71758" x2="27111" y2="84438"/>
                        <a14:foregroundMark x1="27111" y1="84438" x2="45111" y2="79251"/>
                      </a14:backgroundRemoval>
                    </a14:imgEffect>
                  </a14:imgLayer>
                </a14:imgProps>
              </a:ext>
            </a:extLst>
          </a:blip>
          <a:srcRect l="5060" t="3695" r="1081" b="11225"/>
          <a:stretch/>
        </p:blipFill>
        <p:spPr>
          <a:xfrm rot="18485968" flipH="1">
            <a:off x="-1013489" y="2256272"/>
            <a:ext cx="4157962" cy="3233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ED8341-3A83-4E51-8F49-3ABD7297A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05" b="90202" l="7778" r="98889">
                        <a14:foregroundMark x1="97556" y1="59654" x2="93778" y2="73775"/>
                        <a14:foregroundMark x1="93778" y1="73775" x2="80444" y2="76081"/>
                        <a14:foregroundMark x1="80444" y1="76081" x2="61111" y2="48415"/>
                        <a14:foregroundMark x1="61111" y1="48415" x2="55111" y2="35447"/>
                        <a14:foregroundMark x1="55111" y1="35447" x2="67333" y2="35735"/>
                        <a14:foregroundMark x1="67333" y1="35735" x2="95111" y2="64265"/>
                        <a14:foregroundMark x1="95111" y1="64265" x2="97556" y2="60231"/>
                        <a14:foregroundMark x1="86444" y1="72622" x2="60000" y2="33429"/>
                        <a14:foregroundMark x1="98889" y1="61383" x2="97556" y2="76081"/>
                        <a14:foregroundMark x1="97556" y1="76081" x2="97556" y2="76081"/>
                        <a14:foregroundMark x1="96222" y1="79827" x2="55111" y2="90202"/>
                        <a14:foregroundMark x1="71111" y1="82133" x2="38667" y2="83573"/>
                        <a14:foregroundMark x1="38667" y1="83573" x2="28667" y2="73199"/>
                        <a14:foregroundMark x1="47333" y1="83573" x2="30889" y2="80403"/>
                        <a14:foregroundMark x1="30889" y1="80403" x2="20000" y2="74352"/>
                        <a14:foregroundMark x1="20000" y1="74352" x2="16667" y2="54179"/>
                        <a14:foregroundMark x1="16667" y1="54179" x2="23556" y2="23631"/>
                        <a14:foregroundMark x1="18444" y1="9510" x2="40000" y2="21037"/>
                        <a14:foregroundMark x1="19333" y1="8357" x2="7333" y2="16715"/>
                        <a14:foregroundMark x1="7333" y1="16715" x2="11778" y2="35735"/>
                        <a14:foregroundMark x1="11778" y1="35735" x2="14889" y2="40922"/>
                        <a14:foregroundMark x1="10000" y1="11527" x2="7778" y2="28818"/>
                        <a14:foregroundMark x1="7778" y1="28818" x2="11333" y2="37752"/>
                        <a14:foregroundMark x1="12222" y1="10086" x2="27333" y2="8069"/>
                        <a14:foregroundMark x1="27333" y1="8069" x2="39556" y2="18732"/>
                        <a14:foregroundMark x1="39556" y1="18732" x2="44889" y2="36311"/>
                        <a14:foregroundMark x1="28222" y1="9222" x2="57778" y2="40058"/>
                        <a14:foregroundMark x1="70889" y1="49280" x2="31111" y2="11239"/>
                        <a14:foregroundMark x1="31111" y1="11239" x2="18444" y2="7205"/>
                        <a14:foregroundMark x1="18444" y1="7205" x2="8000" y2="14121"/>
                        <a14:foregroundMark x1="8000" y1="14121" x2="18667" y2="60807"/>
                        <a14:foregroundMark x1="18667" y1="60807" x2="26222" y2="74928"/>
                        <a14:foregroundMark x1="26222" y1="74928" x2="35333" y2="84438"/>
                        <a14:foregroundMark x1="35333" y1="84438" x2="53556" y2="86455"/>
                        <a14:foregroundMark x1="16889" y1="71758" x2="27111" y2="84438"/>
                        <a14:foregroundMark x1="27111" y1="84438" x2="45111" y2="79251"/>
                      </a14:backgroundRemoval>
                    </a14:imgEffect>
                  </a14:imgLayer>
                </a14:imgProps>
              </a:ext>
            </a:extLst>
          </a:blip>
          <a:srcRect l="5060" t="3695" r="1081" b="11225"/>
          <a:stretch/>
        </p:blipFill>
        <p:spPr>
          <a:xfrm rot="13953215" flipH="1" flipV="1">
            <a:off x="9006116" y="2318291"/>
            <a:ext cx="4338558" cy="2949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00791D-F107-4BC2-BBA7-8C32B162F7DF}"/>
              </a:ext>
            </a:extLst>
          </p:cNvPr>
          <p:cNvSpPr txBox="1"/>
          <p:nvPr/>
        </p:nvSpPr>
        <p:spPr>
          <a:xfrm>
            <a:off x="2186939" y="1773695"/>
            <a:ext cx="78130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8. การสงเคราะห์ผู้ประสบภัยของกระทรวงมหาดไทย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9. การสงเคราะห์คนพิการและทุพพลภาพของกระทรวงสาธารณสุข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10. การจัดนิคมสร้างตนเองของกระทรวงมหาดไทย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11. การสงเคราะห์และพัฒนาชาวเขาของกระทรวงมหาดไทย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12. กองการบริการชุมชนของกระทรวงสาธารณสุข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13. การเตรียมงานประกันสังคมของกรมประชาสงเคราะห์</a:t>
            </a:r>
          </a:p>
          <a:p>
            <a:pPr algn="ctr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14. งานส่งเสริมองค์การสังคมสงเคราะห์เอกชนของกระทรวงแรงงาน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09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18178"/>
            <a:ext cx="3968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เครื่องหมายวิชาพิเศษ</a:t>
            </a:r>
            <a:endParaRPr lang="en-US" sz="44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9C8E9-2C8D-4045-BE7F-AD15BD69577F}"/>
              </a:ext>
            </a:extLst>
          </p:cNvPr>
          <p:cNvSpPr txBox="1"/>
          <p:nvPr/>
        </p:nvSpPr>
        <p:spPr>
          <a:xfrm>
            <a:off x="3989512" y="2289722"/>
            <a:ext cx="74069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CD008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ลักษณะเครื่องหมาย</a:t>
            </a:r>
          </a:p>
          <a:p>
            <a:pPr algn="thaiDist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เป็นรูปไข่ ยาว 4 ซม. กว้าง 3.5 ซม. มีเครื่องหมายรูปพระประชาบดีสีเหลืองทอง ทำด้วยผ้าสีขาบขลิบริมสีเหลืองทอง มีอักษร ล.ว. อยู่ที่ริมด้านล่าง ผู้ที่สอบผ่านให้ประดับเครื่องหมายติดที่อกเสื้อเหนือกระเป๋าด้านขวา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A7ADC0-F9EC-4891-8EEB-5ED730010EBB}"/>
              </a:ext>
            </a:extLst>
          </p:cNvPr>
          <p:cNvGrpSpPr/>
          <p:nvPr/>
        </p:nvGrpSpPr>
        <p:grpSpPr>
          <a:xfrm>
            <a:off x="1100791" y="2146812"/>
            <a:ext cx="2332653" cy="2996620"/>
            <a:chOff x="1567541" y="2187385"/>
            <a:chExt cx="2332653" cy="29966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A48347-E07E-4966-B64E-750DA1B38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9232" y="2187385"/>
              <a:ext cx="2189273" cy="23885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222E85-42B1-49DC-AD43-7D41F7211447}"/>
                </a:ext>
              </a:extLst>
            </p:cNvPr>
            <p:cNvSpPr txBox="1"/>
            <p:nvPr/>
          </p:nvSpPr>
          <p:spPr>
            <a:xfrm>
              <a:off x="1567541" y="4660785"/>
              <a:ext cx="23326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b="1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วิชาสังคมสงเคราะห์</a:t>
              </a:r>
              <a:endParaRPr lang="en-US" sz="28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58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1EA7-18C8-4844-8B79-A13D90EBF19E}"/>
              </a:ext>
            </a:extLst>
          </p:cNvPr>
          <p:cNvSpPr txBox="1"/>
          <p:nvPr/>
        </p:nvSpPr>
        <p:spPr>
          <a:xfrm>
            <a:off x="202729" y="-13532"/>
            <a:ext cx="3146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ลูกเสือกับจิตอาสา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72E37-E0F3-43B5-B132-3E0039418856}"/>
              </a:ext>
            </a:extLst>
          </p:cNvPr>
          <p:cNvSpPr txBox="1"/>
          <p:nvPr/>
        </p:nvSpPr>
        <p:spPr>
          <a:xfrm>
            <a:off x="1030098" y="1300844"/>
            <a:ext cx="101294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จิตอาสา หรือ จิตสาธารณะ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Public Consciousness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Public mind)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หมายถึง จิตสำนึกเพื่อส่วนรวม และคำว่า “สาธารณะ” คือ สิ่งที่มิได้เป็นของผู้ใดผู้หนึ่ง จิตสาธารณะจึงเป็นความรู้สึกถึงการเป็นเจ้าของในสิ่งที่เป็นสาธารณะในสิทธิและหน้าที่ที่จะดูแลและบำรุงรักษาร่วมกั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2D5F7-21DE-4A2C-AB2D-14F1259297A9}"/>
              </a:ext>
            </a:extLst>
          </p:cNvPr>
          <p:cNvSpPr txBox="1"/>
          <p:nvPr/>
        </p:nvSpPr>
        <p:spPr>
          <a:xfrm>
            <a:off x="4030815" y="3917718"/>
            <a:ext cx="7031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คำว่า “จิตอาสา” (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Public mind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Volunteer Spirit)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หมายถึง ผู้ที่มีจิตใจที่เป็นผู้ให้ ซึ่งเป็นการเสียสละสิ่งที่ตนมีเพื่อส่วนรวม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FCE14-10E8-41AA-BDB1-5ABF4EF0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81" y="3695734"/>
            <a:ext cx="2545315" cy="20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566B2-F475-49F0-B6B4-B77142B3E0DF}"/>
              </a:ext>
            </a:extLst>
          </p:cNvPr>
          <p:cNvSpPr txBox="1"/>
          <p:nvPr/>
        </p:nvSpPr>
        <p:spPr>
          <a:xfrm>
            <a:off x="202729" y="-13532"/>
            <a:ext cx="3146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ลูกเสือกับจิตอาสา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1CEB0-4006-4A39-B4F9-778928045CE2}"/>
              </a:ext>
            </a:extLst>
          </p:cNvPr>
          <p:cNvSpPr txBox="1"/>
          <p:nvPr/>
        </p:nvSpPr>
        <p:spPr>
          <a:xfrm>
            <a:off x="747067" y="1096581"/>
            <a:ext cx="35730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ประโยชน์ของการมีจิตอาสา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DAECF-EF4B-4B10-A300-5DD260C1A4B6}"/>
              </a:ext>
            </a:extLst>
          </p:cNvPr>
          <p:cNvSpPr txBox="1"/>
          <p:nvPr/>
        </p:nvSpPr>
        <p:spPr>
          <a:xfrm>
            <a:off x="747067" y="1712865"/>
            <a:ext cx="69513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ทำให้เกิดความสุขที่ได้เป็นผู้ให้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ทำให้ได้มีโอกาสช่วยเหลือผู้อื่นให้พ้นทุกข์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เป็นการสร้างขวัญและให้กำลังใจแก่ผู้ได้รับความเดือดร้อน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เป็นการสร้างความประทับใจแก่ผู้ได้รับการช่วยเหลือ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ทำให้เกิดความสมานฉันท์และความสามัคคี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92505-3443-4508-A218-4EC95D36CBA4}"/>
              </a:ext>
            </a:extLst>
          </p:cNvPr>
          <p:cNvSpPr txBox="1"/>
          <p:nvPr/>
        </p:nvSpPr>
        <p:spPr>
          <a:xfrm>
            <a:off x="6273563" y="4160419"/>
            <a:ext cx="56322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6. ทำให้เกิดความภาคภูมิใจที่ได้ช่วยเหลือผู้อื่น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7. เป็นการแสดงบทบาทและคุณค่าของตนเอง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8. เป็นการใช้เวลาว่างให้เป็นประโยชน์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9. ได้รับการยกย่องเชิดชูในฐานะที่เป็นพลเมืองดี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B326EF-A937-4C23-A584-FE23134D5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179" y="4113228"/>
            <a:ext cx="3153748" cy="2102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5F34C-5EF3-4098-BA1B-438592622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414" y="1480303"/>
            <a:ext cx="3622519" cy="24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0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566B2-F475-49F0-B6B4-B77142B3E0DF}"/>
              </a:ext>
            </a:extLst>
          </p:cNvPr>
          <p:cNvSpPr txBox="1"/>
          <p:nvPr/>
        </p:nvSpPr>
        <p:spPr>
          <a:xfrm>
            <a:off x="202729" y="-13532"/>
            <a:ext cx="3146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ลูกเสือกับจิตอาสา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0EAA8-F7F1-4B93-A6B8-9F506E320D4C}"/>
              </a:ext>
            </a:extLst>
          </p:cNvPr>
          <p:cNvSpPr txBox="1"/>
          <p:nvPr/>
        </p:nvSpPr>
        <p:spPr>
          <a:xfrm>
            <a:off x="737117" y="1116178"/>
            <a:ext cx="4049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คุณธรรมของการเป็นพลเมืองดี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7191E-F040-4E02-BCFE-83AC043DF7F2}"/>
              </a:ext>
            </a:extLst>
          </p:cNvPr>
          <p:cNvSpPr txBox="1"/>
          <p:nvPr/>
        </p:nvSpPr>
        <p:spPr>
          <a:xfrm>
            <a:off x="737117" y="1661955"/>
            <a:ext cx="104036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พจนานุกรม ฉบับราชบัณฑิตยสถาน 2554 ให้ความหมายของคำว่า คุณธรรม หมายถึง สภาพคุณงามความดี การที่ลูกเสือมีคุณธรรมจึงหมายถึง การที่ลูกเสือมีหลักของความดี ความงาม ความถูกต้อง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49398-737B-46F2-82A4-D3D3883151D6}"/>
              </a:ext>
            </a:extLst>
          </p:cNvPr>
          <p:cNvSpPr txBox="1"/>
          <p:nvPr/>
        </p:nvSpPr>
        <p:spPr>
          <a:xfrm>
            <a:off x="1758677" y="3469682"/>
            <a:ext cx="7395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ลูกเสือควรเห็นแก่ประโยชน์ส่วนรวมมากกว่าประโยชน์ส่วนตน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ADC011-0AC9-4E0A-80AD-72226EC9D866}"/>
              </a:ext>
            </a:extLst>
          </p:cNvPr>
          <p:cNvSpPr txBox="1"/>
          <p:nvPr/>
        </p:nvSpPr>
        <p:spPr>
          <a:xfrm>
            <a:off x="1776209" y="5352748"/>
            <a:ext cx="4061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ลูกเสือต้องมีความซื่อสัตย์สุจริต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0223B8-F18D-4236-B6D8-EAC4AD69B8B5}"/>
              </a:ext>
            </a:extLst>
          </p:cNvPr>
          <p:cNvSpPr txBox="1"/>
          <p:nvPr/>
        </p:nvSpPr>
        <p:spPr>
          <a:xfrm>
            <a:off x="1721357" y="4411215"/>
            <a:ext cx="9703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ลูกเสือควรรับฟังความคิดเห็นของกันและกัน และเคารพในมติของเสียงส่วนมาก</a:t>
            </a: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2ECDA008-2B85-4804-89EF-59982B0FE3EF}"/>
              </a:ext>
            </a:extLst>
          </p:cNvPr>
          <p:cNvSpPr/>
          <p:nvPr/>
        </p:nvSpPr>
        <p:spPr>
          <a:xfrm rot="10800000" flipH="1">
            <a:off x="954551" y="3073713"/>
            <a:ext cx="485192" cy="1769877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907C3523-9281-439B-A37E-196D1953C0FF}"/>
              </a:ext>
            </a:extLst>
          </p:cNvPr>
          <p:cNvSpPr/>
          <p:nvPr/>
        </p:nvSpPr>
        <p:spPr>
          <a:xfrm rot="10800000" flipH="1">
            <a:off x="947337" y="3071432"/>
            <a:ext cx="485192" cy="81943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82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ADE6BE-095D-417B-87DD-923D79B6F274}"/>
              </a:ext>
            </a:extLst>
          </p:cNvPr>
          <p:cNvSpPr/>
          <p:nvPr/>
        </p:nvSpPr>
        <p:spPr>
          <a:xfrm>
            <a:off x="938714" y="4705350"/>
            <a:ext cx="118561" cy="16422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E6FCC88B-5699-4390-AD37-B882B46A44BD}"/>
              </a:ext>
            </a:extLst>
          </p:cNvPr>
          <p:cNvSpPr/>
          <p:nvPr/>
        </p:nvSpPr>
        <p:spPr>
          <a:xfrm rot="10800000" flipH="1">
            <a:off x="938715" y="3073713"/>
            <a:ext cx="485192" cy="2668108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9" grpId="0"/>
      <p:bldP spid="20" grpId="0"/>
      <p:bldP spid="21" grpId="0" animBg="1"/>
      <p:bldP spid="22" grpId="0" animBg="1"/>
      <p:bldP spid="2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566B2-F475-49F0-B6B4-B77142B3E0DF}"/>
              </a:ext>
            </a:extLst>
          </p:cNvPr>
          <p:cNvSpPr txBox="1"/>
          <p:nvPr/>
        </p:nvSpPr>
        <p:spPr>
          <a:xfrm>
            <a:off x="202729" y="-13532"/>
            <a:ext cx="3146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ลูกเสือกับจิตอาสา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29C15-186B-41DF-981D-FAC2974B2003}"/>
              </a:ext>
            </a:extLst>
          </p:cNvPr>
          <p:cNvSpPr txBox="1"/>
          <p:nvPr/>
        </p:nvSpPr>
        <p:spPr>
          <a:xfrm>
            <a:off x="1776209" y="3967990"/>
            <a:ext cx="8226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6. ลูกเสือต้องมีความกล้าหาญและเชื่อมั่นในตนเองต่อการกระทำความดี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6C508932-C5BB-4467-AB25-FC3EF1106446}"/>
              </a:ext>
            </a:extLst>
          </p:cNvPr>
          <p:cNvSpPr/>
          <p:nvPr/>
        </p:nvSpPr>
        <p:spPr>
          <a:xfrm rot="10800000" flipH="1">
            <a:off x="809586" y="785126"/>
            <a:ext cx="485192" cy="1217965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E063D345-30C3-4015-B9F9-07489A1868A3}"/>
              </a:ext>
            </a:extLst>
          </p:cNvPr>
          <p:cNvSpPr/>
          <p:nvPr/>
        </p:nvSpPr>
        <p:spPr>
          <a:xfrm rot="10800000" flipH="1">
            <a:off x="810207" y="1300844"/>
            <a:ext cx="485192" cy="192947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CE209E3A-FF08-4C40-8723-37B6E7BCCDA8}"/>
              </a:ext>
            </a:extLst>
          </p:cNvPr>
          <p:cNvSpPr/>
          <p:nvPr/>
        </p:nvSpPr>
        <p:spPr>
          <a:xfrm rot="10800000" flipH="1">
            <a:off x="809586" y="2870521"/>
            <a:ext cx="485192" cy="1504019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2933F894-584D-4DBD-BA67-EA366AFCDB3A}"/>
              </a:ext>
            </a:extLst>
          </p:cNvPr>
          <p:cNvSpPr/>
          <p:nvPr/>
        </p:nvSpPr>
        <p:spPr>
          <a:xfrm rot="10800000" flipH="1">
            <a:off x="809586" y="3708564"/>
            <a:ext cx="485192" cy="192947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C9717F-757D-4945-B73D-798D8E8E60C4}"/>
              </a:ext>
            </a:extLst>
          </p:cNvPr>
          <p:cNvSpPr txBox="1"/>
          <p:nvPr/>
        </p:nvSpPr>
        <p:spPr>
          <a:xfrm>
            <a:off x="1776209" y="1585186"/>
            <a:ext cx="3952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ลูกเสือต้องมุ่งเน้นความสามัคคี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167AA5-7347-4D1F-9555-603A7E9B2C90}"/>
              </a:ext>
            </a:extLst>
          </p:cNvPr>
          <p:cNvSpPr txBox="1"/>
          <p:nvPr/>
        </p:nvSpPr>
        <p:spPr>
          <a:xfrm>
            <a:off x="1776209" y="2763336"/>
            <a:ext cx="7369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ลูกเสือควรมีความละอายและเกรงกลัวต่อผลจากการกระทำชั่ว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33667C-1856-460A-BF5B-74D0D87C7419}"/>
              </a:ext>
            </a:extLst>
          </p:cNvPr>
          <p:cNvSpPr txBox="1"/>
          <p:nvPr/>
        </p:nvSpPr>
        <p:spPr>
          <a:xfrm>
            <a:off x="1776208" y="5216888"/>
            <a:ext cx="9140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7. ลูกเสือต้องส่งเสริมให้คนดีปกครองบ้านเมือง และควบคุมคนไม่ดีไม่ให้มีอำนาจ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47A90F-9FDA-4AE5-8D9B-4D80D3F2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33" y="986091"/>
            <a:ext cx="2601493" cy="20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4D3F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566B2-F475-49F0-B6B4-B77142B3E0DF}"/>
              </a:ext>
            </a:extLst>
          </p:cNvPr>
          <p:cNvSpPr txBox="1"/>
          <p:nvPr/>
        </p:nvSpPr>
        <p:spPr>
          <a:xfrm>
            <a:off x="202729" y="-13532"/>
            <a:ext cx="3146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ลูกเสือกับจิตอาสา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CB9A7-AB67-427D-ACA4-58719B9449DC}"/>
              </a:ext>
            </a:extLst>
          </p:cNvPr>
          <p:cNvSpPr txBox="1"/>
          <p:nvPr/>
        </p:nvSpPr>
        <p:spPr>
          <a:xfrm>
            <a:off x="821093" y="856490"/>
            <a:ext cx="4077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จริยธรรมของการเป็นพลเมืองดี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DD7A1-98F6-4916-B61D-CBC47458DAB4}"/>
              </a:ext>
            </a:extLst>
          </p:cNvPr>
          <p:cNvSpPr txBox="1"/>
          <p:nvPr/>
        </p:nvSpPr>
        <p:spPr>
          <a:xfrm>
            <a:off x="2020069" y="1286464"/>
            <a:ext cx="80896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พจนานุกรม ฉบับราชบัณฑิตยสถาน พ.ศ. 2554 ให้คำนิยามว่า “จริยธรรม” คือ ธรรมที่เป็นข้อประพฤติปฏิบัติ ศีลธรรม กฎศีลธรรม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58186-78D5-4DF5-8C0B-100CB6D89C6E}"/>
              </a:ext>
            </a:extLst>
          </p:cNvPr>
          <p:cNvSpPr txBox="1"/>
          <p:nvPr/>
        </p:nvSpPr>
        <p:spPr>
          <a:xfrm>
            <a:off x="865110" y="2364615"/>
            <a:ext cx="79496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จริยธรรมที่ส่งเสริมความเป็นพลเมืองดีของลูกเสือวิสามัญ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ได้แก่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C65DF7-5E4A-4257-8E95-CF72F11B21E8}"/>
              </a:ext>
            </a:extLst>
          </p:cNvPr>
          <p:cNvSpPr txBox="1"/>
          <p:nvPr/>
        </p:nvSpPr>
        <p:spPr>
          <a:xfrm>
            <a:off x="202729" y="3195123"/>
            <a:ext cx="5934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ความจงรักภักดีต่อชาติ ศาสนา พระมหากษัตริย์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170603-D9AB-460D-B3A4-9119BDD6B691}"/>
              </a:ext>
            </a:extLst>
          </p:cNvPr>
          <p:cNvSpPr txBox="1"/>
          <p:nvPr/>
        </p:nvSpPr>
        <p:spPr>
          <a:xfrm>
            <a:off x="9298379" y="3171360"/>
            <a:ext cx="269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ความมีระเบียบวินัย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A2F5D5-685F-4D45-AB35-4BA7897CE915}"/>
              </a:ext>
            </a:extLst>
          </p:cNvPr>
          <p:cNvSpPr txBox="1"/>
          <p:nvPr/>
        </p:nvSpPr>
        <p:spPr>
          <a:xfrm>
            <a:off x="2215237" y="4113678"/>
            <a:ext cx="3849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มีความกล้าหาญทางจริยธรรม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820A91-5FCD-425C-B4A7-657028CB46FB}"/>
              </a:ext>
            </a:extLst>
          </p:cNvPr>
          <p:cNvSpPr txBox="1"/>
          <p:nvPr/>
        </p:nvSpPr>
        <p:spPr>
          <a:xfrm>
            <a:off x="9298378" y="4113678"/>
            <a:ext cx="2530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มีความรับผิดชอบ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D34449-7C50-4F71-8F2F-199443DFDBAF}"/>
              </a:ext>
            </a:extLst>
          </p:cNvPr>
          <p:cNvSpPr txBox="1"/>
          <p:nvPr/>
        </p:nvSpPr>
        <p:spPr>
          <a:xfrm>
            <a:off x="3887045" y="5044162"/>
            <a:ext cx="2209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มีความเสียสละ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067BD0-F04F-4A94-AA5A-1FEDDD66F2BE}"/>
              </a:ext>
            </a:extLst>
          </p:cNvPr>
          <p:cNvSpPr txBox="1"/>
          <p:nvPr/>
        </p:nvSpPr>
        <p:spPr>
          <a:xfrm>
            <a:off x="9298378" y="5050012"/>
            <a:ext cx="2768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6. มีความตรงต่อเวลา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3C23C5-DCC0-496C-8C3C-481975E3C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4" r="11083"/>
          <a:stretch/>
        </p:blipFill>
        <p:spPr>
          <a:xfrm>
            <a:off x="6985750" y="2974718"/>
            <a:ext cx="1463877" cy="305512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24A097-5A38-4C04-9B1E-F660C7ABB3F3}"/>
              </a:ext>
            </a:extLst>
          </p:cNvPr>
          <p:cNvCxnSpPr>
            <a:stCxn id="15" idx="3"/>
          </p:cNvCxnSpPr>
          <p:nvPr/>
        </p:nvCxnSpPr>
        <p:spPr>
          <a:xfrm flipV="1">
            <a:off x="6136999" y="3487510"/>
            <a:ext cx="730332" cy="1"/>
          </a:xfrm>
          <a:prstGeom prst="line">
            <a:avLst/>
          </a:prstGeom>
          <a:ln w="28575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3A3BDD6-79D5-4490-AF60-8B280885F345}"/>
              </a:ext>
            </a:extLst>
          </p:cNvPr>
          <p:cNvCxnSpPr/>
          <p:nvPr/>
        </p:nvCxnSpPr>
        <p:spPr>
          <a:xfrm flipV="1">
            <a:off x="6160154" y="4406064"/>
            <a:ext cx="730332" cy="1"/>
          </a:xfrm>
          <a:prstGeom prst="line">
            <a:avLst/>
          </a:prstGeom>
          <a:ln w="28575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C5EEA8-8BA4-47EF-8186-8A546C914B99}"/>
              </a:ext>
            </a:extLst>
          </p:cNvPr>
          <p:cNvCxnSpPr/>
          <p:nvPr/>
        </p:nvCxnSpPr>
        <p:spPr>
          <a:xfrm flipV="1">
            <a:off x="6155777" y="5366674"/>
            <a:ext cx="730332" cy="1"/>
          </a:xfrm>
          <a:prstGeom prst="line">
            <a:avLst/>
          </a:prstGeom>
          <a:ln w="28575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5A8D30-F28B-4E36-A9FF-63A3652B0CE5}"/>
              </a:ext>
            </a:extLst>
          </p:cNvPr>
          <p:cNvCxnSpPr/>
          <p:nvPr/>
        </p:nvCxnSpPr>
        <p:spPr>
          <a:xfrm flipV="1">
            <a:off x="8449627" y="3491119"/>
            <a:ext cx="730332" cy="1"/>
          </a:xfrm>
          <a:prstGeom prst="line">
            <a:avLst/>
          </a:prstGeom>
          <a:ln w="28575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A6DF6C-0929-489D-B161-A8D39B06C952}"/>
              </a:ext>
            </a:extLst>
          </p:cNvPr>
          <p:cNvCxnSpPr/>
          <p:nvPr/>
        </p:nvCxnSpPr>
        <p:spPr>
          <a:xfrm flipV="1">
            <a:off x="8449627" y="4406064"/>
            <a:ext cx="730332" cy="1"/>
          </a:xfrm>
          <a:prstGeom prst="line">
            <a:avLst/>
          </a:prstGeom>
          <a:ln w="28575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416473-242E-4F56-BA85-136E9C875453}"/>
              </a:ext>
            </a:extLst>
          </p:cNvPr>
          <p:cNvCxnSpPr/>
          <p:nvPr/>
        </p:nvCxnSpPr>
        <p:spPr>
          <a:xfrm flipV="1">
            <a:off x="8449627" y="5351029"/>
            <a:ext cx="730332" cy="1"/>
          </a:xfrm>
          <a:prstGeom prst="line">
            <a:avLst/>
          </a:prstGeom>
          <a:ln w="28575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3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687EA-4E90-4179-A8E0-F7038AB50E1A}"/>
              </a:ext>
            </a:extLst>
          </p:cNvPr>
          <p:cNvSpPr txBox="1"/>
          <p:nvPr/>
        </p:nvSpPr>
        <p:spPr>
          <a:xfrm>
            <a:off x="139959" y="10159"/>
            <a:ext cx="6839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ความรู้เบื้องต้นเกี่ยวกับการสังคมสงเคราะห์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23E74-FF61-420B-B315-F4789AAF4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086" y="4014085"/>
            <a:ext cx="1774375" cy="2255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EBF46B-36F3-42AD-9E20-351085D6C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08" t="6789" r="8494" b="5918"/>
          <a:stretch/>
        </p:blipFill>
        <p:spPr>
          <a:xfrm>
            <a:off x="193705" y="972095"/>
            <a:ext cx="3341718" cy="3337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D9F4D5-9F6B-4275-8641-7E795599E82E}"/>
              </a:ext>
            </a:extLst>
          </p:cNvPr>
          <p:cNvSpPr txBox="1"/>
          <p:nvPr/>
        </p:nvSpPr>
        <p:spPr>
          <a:xfrm>
            <a:off x="2605962" y="1843913"/>
            <a:ext cx="91614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การสังคมสงเคราะห์เริ่มมีมาตั้งแต่ปลายศตวรรษที่ 19 ในประเทศอังกฤษ โดยมีจุดมุ่งหมายที่จะแก้ไขปัญหาสังคมที่มีอยู่ในขณะนั้น สำหรับในประเทศไทยเกิดขึ้นมานานแล้ว โดยเป็นการช่วยเหลือทั้งในระดับประชาชนกับประชาชน หรือความช่วยเหลือที่พระมหากษัตริย์ให้แก่ประชาชน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C2D331-DFCF-48D4-A9C7-DB961C146C53}"/>
              </a:ext>
            </a:extLst>
          </p:cNvPr>
          <p:cNvSpPr txBox="1"/>
          <p:nvPr/>
        </p:nvSpPr>
        <p:spPr>
          <a:xfrm>
            <a:off x="708050" y="4248287"/>
            <a:ext cx="91614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ลูกเสือวิสามัญซึ่งถือกฎว่า การบริการเป็นหน้าที่ ก็จะต้องมีหน้าที่สำคัญอย่างหนึ่งก็คือ การให้ความช่วยเหลือผู้อื่นหรือการสงเคราะห์ผู้ที่เดือดร้อนหรือ   มีปัญหา จึงกล่าวได้ว่าการสังคมสงเคราะห์เป็นงานหลักของลูกเสือทุกคน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767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786643B-1E38-4195-BCFA-13327E4C999D}"/>
              </a:ext>
            </a:extLst>
          </p:cNvPr>
          <p:cNvSpPr/>
          <p:nvPr/>
        </p:nvSpPr>
        <p:spPr>
          <a:xfrm flipH="1">
            <a:off x="3965509" y="4851918"/>
            <a:ext cx="8226483" cy="14956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7B058-4484-483A-9634-7A0004C2C345}"/>
              </a:ext>
            </a:extLst>
          </p:cNvPr>
          <p:cNvSpPr txBox="1"/>
          <p:nvPr/>
        </p:nvSpPr>
        <p:spPr>
          <a:xfrm>
            <a:off x="167951" y="-9672"/>
            <a:ext cx="8108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ความหมายและความสำคัญของการสังคมสงเคราะห์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4B9042-86E9-489B-8A8E-A158C2DEA1CD}"/>
              </a:ext>
            </a:extLst>
          </p:cNvPr>
          <p:cNvGrpSpPr/>
          <p:nvPr/>
        </p:nvGrpSpPr>
        <p:grpSpPr>
          <a:xfrm>
            <a:off x="522514" y="1362269"/>
            <a:ext cx="3465932" cy="2769452"/>
            <a:chOff x="522514" y="1362269"/>
            <a:chExt cx="3465932" cy="2769452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A17B40D-B13F-4485-92A3-005C525216A8}"/>
                </a:ext>
              </a:extLst>
            </p:cNvPr>
            <p:cNvSpPr/>
            <p:nvPr/>
          </p:nvSpPr>
          <p:spPr>
            <a:xfrm>
              <a:off x="522514" y="1362269"/>
              <a:ext cx="2341984" cy="2066731"/>
            </a:xfrm>
            <a:prstGeom prst="hexagon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FC416AF6-BD46-4828-8152-7EEEA8631D4A}"/>
                </a:ext>
              </a:extLst>
            </p:cNvPr>
            <p:cNvSpPr/>
            <p:nvPr/>
          </p:nvSpPr>
          <p:spPr>
            <a:xfrm>
              <a:off x="2476421" y="1449006"/>
              <a:ext cx="1512025" cy="1286069"/>
            </a:xfrm>
            <a:prstGeom prst="hexagon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1E82426-E55D-414F-8931-F2902BB5D5C5}"/>
                </a:ext>
              </a:extLst>
            </p:cNvPr>
            <p:cNvSpPr/>
            <p:nvPr/>
          </p:nvSpPr>
          <p:spPr>
            <a:xfrm>
              <a:off x="1679509" y="3150684"/>
              <a:ext cx="1308191" cy="981037"/>
            </a:xfrm>
            <a:prstGeom prst="hexagon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Hexagon 12">
            <a:extLst>
              <a:ext uri="{FF2B5EF4-FFF2-40B4-BE49-F238E27FC236}">
                <a16:creationId xmlns:a16="http://schemas.microsoft.com/office/drawing/2014/main" id="{73507E37-6EE2-45A2-A550-5D96BD4F7AEB}"/>
              </a:ext>
            </a:extLst>
          </p:cNvPr>
          <p:cNvSpPr/>
          <p:nvPr/>
        </p:nvSpPr>
        <p:spPr>
          <a:xfrm>
            <a:off x="9427029" y="3745730"/>
            <a:ext cx="2341984" cy="2066731"/>
          </a:xfrm>
          <a:prstGeom prst="hexagon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F1B80C-8C59-4142-996F-D6606E89062B}"/>
              </a:ext>
            </a:extLst>
          </p:cNvPr>
          <p:cNvGrpSpPr/>
          <p:nvPr/>
        </p:nvGrpSpPr>
        <p:grpSpPr>
          <a:xfrm>
            <a:off x="7835650" y="1118857"/>
            <a:ext cx="1879929" cy="1525225"/>
            <a:chOff x="8242815" y="1514221"/>
            <a:chExt cx="1879929" cy="1525225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8339E96D-C146-452C-A1D8-C4ED70ADF28A}"/>
                </a:ext>
              </a:extLst>
            </p:cNvPr>
            <p:cNvSpPr/>
            <p:nvPr/>
          </p:nvSpPr>
          <p:spPr>
            <a:xfrm>
              <a:off x="8242815" y="2006081"/>
              <a:ext cx="1184214" cy="1033365"/>
            </a:xfrm>
            <a:prstGeom prst="hexagon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3A5F9F5-9C19-431F-A712-1A7CE81A3AB3}"/>
                </a:ext>
              </a:extLst>
            </p:cNvPr>
            <p:cNvSpPr/>
            <p:nvPr/>
          </p:nvSpPr>
          <p:spPr>
            <a:xfrm>
              <a:off x="8938530" y="1514221"/>
              <a:ext cx="1184214" cy="1033365"/>
            </a:xfrm>
            <a:prstGeom prst="hexagon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2D9279-C69C-49DE-BA70-8F5E129B835B}"/>
              </a:ext>
            </a:extLst>
          </p:cNvPr>
          <p:cNvGrpSpPr/>
          <p:nvPr/>
        </p:nvGrpSpPr>
        <p:grpSpPr>
          <a:xfrm>
            <a:off x="3059660" y="5038531"/>
            <a:ext cx="1493679" cy="1108622"/>
            <a:chOff x="3059660" y="5038531"/>
            <a:chExt cx="1493679" cy="1108622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7F245756-EE58-45CC-98F2-FC6824A8711B}"/>
                </a:ext>
              </a:extLst>
            </p:cNvPr>
            <p:cNvSpPr/>
            <p:nvPr/>
          </p:nvSpPr>
          <p:spPr>
            <a:xfrm>
              <a:off x="3059660" y="5113788"/>
              <a:ext cx="1184214" cy="1033365"/>
            </a:xfrm>
            <a:prstGeom prst="hexagon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32CF335-C901-40E0-BFC3-92E3E4A96F65}"/>
                </a:ext>
              </a:extLst>
            </p:cNvPr>
            <p:cNvSpPr/>
            <p:nvPr/>
          </p:nvSpPr>
          <p:spPr>
            <a:xfrm>
              <a:off x="3755375" y="5038531"/>
              <a:ext cx="797964" cy="692141"/>
            </a:xfrm>
            <a:prstGeom prst="hexagon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Hexagon 18">
            <a:extLst>
              <a:ext uri="{FF2B5EF4-FFF2-40B4-BE49-F238E27FC236}">
                <a16:creationId xmlns:a16="http://schemas.microsoft.com/office/drawing/2014/main" id="{FF326E62-41AE-4CEE-84D6-ABA54505A941}"/>
              </a:ext>
            </a:extLst>
          </p:cNvPr>
          <p:cNvSpPr/>
          <p:nvPr/>
        </p:nvSpPr>
        <p:spPr>
          <a:xfrm>
            <a:off x="5539122" y="3401008"/>
            <a:ext cx="1693935" cy="1637523"/>
          </a:xfrm>
          <a:prstGeom prst="hexagon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320B1-EE49-48F7-88D4-6E6569FADD23}"/>
              </a:ext>
            </a:extLst>
          </p:cNvPr>
          <p:cNvSpPr txBox="1"/>
          <p:nvPr/>
        </p:nvSpPr>
        <p:spPr>
          <a:xfrm>
            <a:off x="1812082" y="2151727"/>
            <a:ext cx="85655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การสังคมสงเคราะห์ หมายถึง การจัดให้มีมาตรการต่างๆ ที่จะดำเนินการเพื่อป้องกันและแก้ไขช่วยเหลือผู้ที่ประสบความเดือดร้อนต่างๆ โดยใช้หลักทฤษฎี วิธีการ และกระบวนการของการสังคมสงเคราะห์เป็น แนวปฏิบัติ เพื่อนำเอาทรัพยากรที่มีอยู่มาประยุกต์ใช้ในการช่วยบรรเทาความเดือดร้อนของกลุ่มชน และชุมชนให้สามารถช่วยเหลือตนเองได้ต่อไป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65898C43-646B-447B-9BB1-42FD99332C81}"/>
              </a:ext>
            </a:extLst>
          </p:cNvPr>
          <p:cNvSpPr/>
          <p:nvPr/>
        </p:nvSpPr>
        <p:spPr>
          <a:xfrm>
            <a:off x="11028933" y="1910517"/>
            <a:ext cx="797964" cy="692141"/>
          </a:xfrm>
          <a:prstGeom prst="hexagon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88A027D-03EE-486F-BB96-D9B5998680B3}"/>
              </a:ext>
            </a:extLst>
          </p:cNvPr>
          <p:cNvSpPr/>
          <p:nvPr/>
        </p:nvSpPr>
        <p:spPr>
          <a:xfrm>
            <a:off x="331718" y="5384601"/>
            <a:ext cx="797964" cy="692141"/>
          </a:xfrm>
          <a:prstGeom prst="hexagon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9" grpId="0" animBg="1"/>
      <p:bldP spid="9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1168</Words>
  <Application>Microsoft Office PowerPoint</Application>
  <PresentationFormat>แบบจอกว้าง</PresentationFormat>
  <Paragraphs>97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1" baseType="lpstr">
      <vt:lpstr>BrowalliaUPC</vt:lpstr>
      <vt:lpstr>Calibri Light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mewmew</dc:creator>
  <cp:lastModifiedBy>Lenovo</cp:lastModifiedBy>
  <cp:revision>173</cp:revision>
  <dcterms:created xsi:type="dcterms:W3CDTF">2021-06-15T12:47:23Z</dcterms:created>
  <dcterms:modified xsi:type="dcterms:W3CDTF">2024-09-11T06:51:42Z</dcterms:modified>
</cp:coreProperties>
</file>