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embeddedFontLst>
    <p:embeddedFont>
      <p:font typeface="BrowalliaUPC" panose="020B0604020202020204" pitchFamily="34" charset="-34"/>
      <p:regular r:id="rId13"/>
      <p:bold r:id="rId14"/>
      <p:italic r:id="rId15"/>
      <p:boldItalic r:id="rId16"/>
    </p:embeddedFont>
    <p:embeddedFont>
      <p:font typeface="FreesiaUPC" panose="020B0604020202020204" pitchFamily="34" charset="-34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E6E6"/>
    <a:srgbClr val="FFCCFF"/>
    <a:srgbClr val="008000"/>
    <a:srgbClr val="66FF33"/>
    <a:srgbClr val="FF3399"/>
    <a:srgbClr val="FF3300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F037-EAC7-4520-B38C-3CEF8059A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C0268-43F8-40F6-B81B-1860AACAE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9683-99EB-4353-B69E-EB42A4D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4CEC-05AD-46A6-A2D7-6AE3C67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6373F-066F-4B36-82F4-F6DD6CF2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C2E-6FEA-4D2E-944C-8054F097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6AC20-85D9-406A-98A6-FAB5DA00D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24A4-3058-4496-BDCB-97F87A8A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5C312-2FD6-44BE-B030-826BB24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2DA0-E862-438D-A313-AA97309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E6AFE-FA3D-4108-8E4F-DE9A9C2CD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B5BFB-7207-41CF-BDD8-EEEA79C6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6B2B-B4B9-45BC-A739-12BEB6DB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F809-EB46-4648-90A1-9E4B9B57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BFD8-2658-487D-B192-0D746B9E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7D5A-44A5-49EB-992A-04FF94A1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F8AE-AA59-41C4-8ADE-3B19CC96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2F35-7DCB-4335-A1EC-0CF283E1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E7A7-730E-4856-AA80-819F3594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BB3E-FEC2-4FF6-B83E-B0B5EE4A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52C-849C-43C5-AEBC-804EF55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D4EE-654E-48B2-A5A5-73E44A08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2302-7923-46E1-B97C-F4DF78BA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23E8-3EE3-4A08-8DC6-0942FA38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2503-BE58-49CA-9CE3-EC5022F1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9CB7-0D8A-4FD4-931E-8007D408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99A6-7860-41BB-AC31-751468F32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04BC8-F275-454C-AD00-D9D11A18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FACD-B60E-43EA-90B3-F1B3C44E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D00F4-B082-4606-AB3C-5581C71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E781A-B35B-42D4-A19E-90B12912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DE4A-F2EE-42A5-84DA-C76DCEAF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B9F0-CF87-4A04-B3DB-6386651C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D3D5-188E-456F-878F-09C06928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8ABC1-5DB8-4AF5-916D-4914F75F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1FEA3-19C2-47CD-9037-6E4F62509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F9D18-5B28-4E3F-A585-1362CB04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0D08D-B856-40C5-B693-82317E7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35D6D-AD32-44FE-9E85-0A11964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C6D-88A0-4E1B-B657-D9471126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6ECA-023E-4AFA-85AA-1F969747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BABFF-200C-46F1-B9D2-9A772F6D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DB58-2A74-4B74-ADE2-A4CBC865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B8DA3-D8FC-4494-A4F0-A2859FE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9C74F-CC77-4ED0-B3AD-EF5F5A3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0A5EB-4C89-48A4-9E8D-CF37B51A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E2B-06BC-428D-96F1-D935D7D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C797-94EF-4E81-B040-A6A04C25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BFE86-C01B-4080-82E8-C2C55AFE3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070E4-2913-4167-88B6-5A833E77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A672-6D17-4234-AEA3-EB771F03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2DC3-7B1B-4845-A1AF-BFACE72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5BEB-058A-4CB3-8B6C-B1449CEF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DB37E-826C-48A9-AE07-A23646545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EFA3-15E7-4A67-863B-F75404E2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BC39C-AB52-4742-82CA-C15A7F9A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6314C-7218-4956-86DA-3CA31F3C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F351D-B375-40D5-8AA9-735EE43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DECC-98D6-4E1B-AC92-F70B6A9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9E1-329E-4AF3-9C78-4CDF3EB98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4B721-72C0-4F0C-A6F7-65E5E42E1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4CDD-94C4-46A4-A7AF-BA622C0AF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80AC-A51F-4895-98FA-1E65F5FE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915FBA-381A-455B-8716-DA34A8E4814F}"/>
              </a:ext>
            </a:extLst>
          </p:cNvPr>
          <p:cNvGrpSpPr/>
          <p:nvPr/>
        </p:nvGrpSpPr>
        <p:grpSpPr>
          <a:xfrm>
            <a:off x="7851470" y="-15472"/>
            <a:ext cx="4074366" cy="5128583"/>
            <a:chOff x="7851470" y="-15472"/>
            <a:chExt cx="4074366" cy="512858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85DAD3-4EEC-4D3A-B3C6-144ED5A469E9}"/>
                </a:ext>
              </a:extLst>
            </p:cNvPr>
            <p:cNvGrpSpPr/>
            <p:nvPr/>
          </p:nvGrpSpPr>
          <p:grpSpPr>
            <a:xfrm>
              <a:off x="7851470" y="-15472"/>
              <a:ext cx="4074366" cy="4466173"/>
              <a:chOff x="7522029" y="-1"/>
              <a:chExt cx="4074366" cy="446617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43C044-631F-453E-8A38-9FBFBA9B90E5}"/>
                  </a:ext>
                </a:extLst>
              </p:cNvPr>
              <p:cNvSpPr/>
              <p:nvPr/>
            </p:nvSpPr>
            <p:spPr>
              <a:xfrm>
                <a:off x="8304001" y="-1"/>
                <a:ext cx="251927" cy="446617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C64C8D-D898-443D-A87D-3C6F99B25269}"/>
                  </a:ext>
                </a:extLst>
              </p:cNvPr>
              <p:cNvSpPr/>
              <p:nvPr/>
            </p:nvSpPr>
            <p:spPr>
              <a:xfrm>
                <a:off x="10509379" y="0"/>
                <a:ext cx="251927" cy="446617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Alternate Process 12">
                <a:extLst>
                  <a:ext uri="{FF2B5EF4-FFF2-40B4-BE49-F238E27FC236}">
                    <a16:creationId xmlns:a16="http://schemas.microsoft.com/office/drawing/2014/main" id="{7CF648F1-2AFD-4702-8DC6-4326BC713F57}"/>
                  </a:ext>
                </a:extLst>
              </p:cNvPr>
              <p:cNvSpPr/>
              <p:nvPr/>
            </p:nvSpPr>
            <p:spPr>
              <a:xfrm>
                <a:off x="7522029" y="2449972"/>
                <a:ext cx="4074366" cy="1343608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Alternate Process 11">
                <a:extLst>
                  <a:ext uri="{FF2B5EF4-FFF2-40B4-BE49-F238E27FC236}">
                    <a16:creationId xmlns:a16="http://schemas.microsoft.com/office/drawing/2014/main" id="{6314530D-0942-4E50-80B1-C42B4B9690FE}"/>
                  </a:ext>
                </a:extLst>
              </p:cNvPr>
              <p:cNvSpPr/>
              <p:nvPr/>
            </p:nvSpPr>
            <p:spPr>
              <a:xfrm>
                <a:off x="7791061" y="861135"/>
                <a:ext cx="3573624" cy="1343608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C4628C34-0DDB-4174-9D9B-B000BF45BD1B}"/>
                </a:ext>
              </a:extLst>
            </p:cNvPr>
            <p:cNvSpPr/>
            <p:nvPr/>
          </p:nvSpPr>
          <p:spPr>
            <a:xfrm>
              <a:off x="8120502" y="3876835"/>
              <a:ext cx="3573624" cy="1236276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D16EBE-2DD3-4342-8FE9-2E716CA5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0"/>
            <a:ext cx="7548465" cy="68548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C1C2C-E74B-4444-9B2D-0AC24E6A7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550" r="9714" b="6461"/>
          <a:stretch/>
        </p:blipFill>
        <p:spPr>
          <a:xfrm>
            <a:off x="10817290" y="5277083"/>
            <a:ext cx="1374709" cy="15809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7D074-D07E-4A91-AE5D-DDB5F6494DB7}"/>
              </a:ext>
            </a:extLst>
          </p:cNvPr>
          <p:cNvSpPr txBox="1"/>
          <p:nvPr/>
        </p:nvSpPr>
        <p:spPr>
          <a:xfrm>
            <a:off x="8175708" y="964559"/>
            <a:ext cx="3463211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หน่วยที่ 1</a:t>
            </a:r>
            <a:r>
              <a:rPr lang="en-US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0</a:t>
            </a:r>
            <a:endParaRPr lang="en-US" sz="8000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F0EE-DFEF-41F9-A63B-059571B9ACA0}"/>
              </a:ext>
            </a:extLst>
          </p:cNvPr>
          <p:cNvSpPr txBox="1"/>
          <p:nvPr/>
        </p:nvSpPr>
        <p:spPr>
          <a:xfrm>
            <a:off x="7805059" y="2663720"/>
            <a:ext cx="4074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ลูกเสือกับความรู้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52B8F7-4D9E-4D8C-9605-707888A57F95}"/>
              </a:ext>
            </a:extLst>
          </p:cNvPr>
          <p:cNvSpPr txBox="1"/>
          <p:nvPr/>
        </p:nvSpPr>
        <p:spPr>
          <a:xfrm>
            <a:off x="8120502" y="4097448"/>
            <a:ext cx="3573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เรื่องการยิงปืน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31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105CD-CAC0-48E5-8FD9-C346FBB0336E}"/>
              </a:ext>
            </a:extLst>
          </p:cNvPr>
          <p:cNvSpPr txBox="1"/>
          <p:nvPr/>
        </p:nvSpPr>
        <p:spPr>
          <a:xfrm>
            <a:off x="202728" y="-19333"/>
            <a:ext cx="4253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สิ่งที่ควรรู้เกี่ยวกับอาวุธปืน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2536D-7B3C-466B-863F-A68D3BAD17F9}"/>
              </a:ext>
            </a:extLst>
          </p:cNvPr>
          <p:cNvSpPr txBox="1"/>
          <p:nvPr/>
        </p:nvSpPr>
        <p:spPr>
          <a:xfrm>
            <a:off x="1336220" y="1339917"/>
            <a:ext cx="95172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ใบอนุญาตสูญหายหรือชำรุดอ่านไม่ออก ให้ยื่นคำร้องขอรับใบแทนต่อนายทะเบียนภายใน 30 วันนับแต่วันทราบเหตุ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1E9542-77B7-4FD9-8412-D2442CDF127D}"/>
              </a:ext>
            </a:extLst>
          </p:cNvPr>
          <p:cNvSpPr txBox="1"/>
          <p:nvPr/>
        </p:nvSpPr>
        <p:spPr>
          <a:xfrm>
            <a:off x="1336220" y="2890391"/>
            <a:ext cx="103177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อาวุธปืนหายหรือถูกทำลาย ให้เจ้าของแจ้งเหตุพร้อมด้วยหลักฐานและส่งมอบใบอนุญาตต่อนายทะเบียนท้องที่เกิดเหตุภายใน 15 วัน นับแต่วันทราบเหตุ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2B7E8-D0A2-44FB-99B4-6D29DE972E55}"/>
              </a:ext>
            </a:extLst>
          </p:cNvPr>
          <p:cNvSpPr txBox="1"/>
          <p:nvPr/>
        </p:nvSpPr>
        <p:spPr>
          <a:xfrm>
            <a:off x="1336220" y="4370275"/>
            <a:ext cx="3832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ความผิดและโทษของอาวุธปืน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FBF509-E1E1-43AB-955A-52354B950B9B}"/>
              </a:ext>
            </a:extLst>
          </p:cNvPr>
          <p:cNvSpPr txBox="1"/>
          <p:nvPr/>
        </p:nvSpPr>
        <p:spPr>
          <a:xfrm>
            <a:off x="2329559" y="5026446"/>
            <a:ext cx="90631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5.1 มีและใช้อาวุธปืนโดยไม่ได้รับอนุญาต ต้องระวางโทษจำคุกตั้งแต่ 1 ถึง 10 ปี และปรับตั้งแต่ 2,000 ถึง 20,000 บาท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59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F44CA-BDBD-42A6-A4D1-194DBE663FBA}"/>
              </a:ext>
            </a:extLst>
          </p:cNvPr>
          <p:cNvSpPr txBox="1"/>
          <p:nvPr/>
        </p:nvSpPr>
        <p:spPr>
          <a:xfrm>
            <a:off x="202728" y="-19333"/>
            <a:ext cx="4253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สิ่งที่ควรรู้เกี่ยวกับอาวุธปืน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41FD7-9FD0-48DF-964A-0E7B79121534}"/>
              </a:ext>
            </a:extLst>
          </p:cNvPr>
          <p:cNvSpPr txBox="1"/>
          <p:nvPr/>
        </p:nvSpPr>
        <p:spPr>
          <a:xfrm>
            <a:off x="1274651" y="1056175"/>
            <a:ext cx="95768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5.2 พกพาอาวุธปืนติดตัวไปในเมือง หมู่บ้าน หรือทางสาธารณะ โดยไม่ได้รับอนุญาตให้พกเว้นแต่กรณีมีเหตุจำเป็นเร่งด่วน ต้องระวางโทษจำคุกไม่เกิน 5 ปี หรือปรับ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ไม่เกิน 10,000 บาทหรือทั้งจำทั้งปรับ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F5122-55C5-4344-A758-936AE5DC0B85}"/>
              </a:ext>
            </a:extLst>
          </p:cNvPr>
          <p:cNvSpPr txBox="1"/>
          <p:nvPr/>
        </p:nvSpPr>
        <p:spPr>
          <a:xfrm>
            <a:off x="1274651" y="2744023"/>
            <a:ext cx="98101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5.3 ผู้ใดพกพาอาวุธปืนไปโดยเปิดเผย หรือพาไปที่ชุมชนที่ได้จัดงานให้มีขึ้น การรื่นเริง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การมหรสพหรือการอื่นใด ต้องระวางโทษจำคุกตั้งแต่ 6 เดือนถึง 5 ปี และปรับตั้งแต่ 1,000 บาทถึง 10,000 บาท แม้ว่าผู้นั้นจะได้รับอนุญาตพกพาอาวุธปืนหรือ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    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กรณีเร่งด่วนก็ตาม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1B815-74B7-4563-B400-7D554BDA8E30}"/>
              </a:ext>
            </a:extLst>
          </p:cNvPr>
          <p:cNvSpPr txBox="1"/>
          <p:nvPr/>
        </p:nvSpPr>
        <p:spPr>
          <a:xfrm>
            <a:off x="1274651" y="4950281"/>
            <a:ext cx="103512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5.4 กรณีอาวุธสงครามทุกประเภท จะมีโทษตั้งแต่จำคุก 2 ปี ถึงประหารชีวิต ทั้งนี้เพราะ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ถือเป็นอาวุธที่มีผลต่อความมั่นคงของประเทศ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976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18178"/>
            <a:ext cx="3968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เครื่องหมายวิชาพิเศษ</a:t>
            </a:r>
            <a:endParaRPr lang="en-US" sz="44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587775-C19F-4931-B223-17D1DC36002A}"/>
              </a:ext>
            </a:extLst>
          </p:cNvPr>
          <p:cNvSpPr txBox="1"/>
          <p:nvPr/>
        </p:nvSpPr>
        <p:spPr>
          <a:xfrm>
            <a:off x="3151227" y="2259436"/>
            <a:ext cx="83962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CD008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ลักษณะเครื่องหมาย</a:t>
            </a:r>
          </a:p>
          <a:p>
            <a:pPr algn="thaiDist"/>
            <a:r>
              <a:rPr lang="th-TH" sz="32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เป็นรูปไข่ ยาว 4 ซม. กว้าง 3.5 ซม. มีเครื่องหมายรูปปืนยาวสอง</a:t>
            </a:r>
          </a:p>
          <a:p>
            <a:pPr algn="thaiDist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กระบอกวางไขว้กันสีเหลืองทอง ทำด้วยผ้าสีขาบขลิบริมสีเหลืองทอง      มีอักษร ล.ว. อยู่ที่ริมด้านล่าง ผู้ที่สอบผ่านให้ประดับเครื่องหมายติดที่   อกเสื้อเหนือกระเป๋าด้านขวา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84B6C5-FEA3-403B-9521-B782F469B015}"/>
              </a:ext>
            </a:extLst>
          </p:cNvPr>
          <p:cNvGrpSpPr/>
          <p:nvPr/>
        </p:nvGrpSpPr>
        <p:grpSpPr>
          <a:xfrm>
            <a:off x="892972" y="2456187"/>
            <a:ext cx="1912141" cy="2624694"/>
            <a:chOff x="590330" y="2159184"/>
            <a:chExt cx="1912141" cy="26246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CD3840-F577-4FA3-B1C4-7E2643C14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330" y="2159184"/>
              <a:ext cx="1912141" cy="210786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4DE9A6-D7F4-4BE5-A027-8C816CF4D2AA}"/>
                </a:ext>
              </a:extLst>
            </p:cNvPr>
            <p:cNvSpPr txBox="1"/>
            <p:nvPr/>
          </p:nvSpPr>
          <p:spPr>
            <a:xfrm>
              <a:off x="888699" y="4260658"/>
              <a:ext cx="13154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วิชายิงปืน</a:t>
              </a:r>
              <a:endParaRPr lang="en-US" sz="28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58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5324"/>
            <a:ext cx="4253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ความรู้เกี่ยวกับอาวุธปืน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E6AE4-7CF6-49C5-BE80-CC9D11637286}"/>
              </a:ext>
            </a:extLst>
          </p:cNvPr>
          <p:cNvSpPr txBox="1"/>
          <p:nvPr/>
        </p:nvSpPr>
        <p:spPr>
          <a:xfrm>
            <a:off x="773585" y="1306664"/>
            <a:ext cx="106424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อาวุธปืนเป็นประดิษฐกรรมของมนุษย์ที่กำเนิดขึ้นในตอนเหนือของภาคพื้นทวีปยุโรปช่วงยุคปฏิวัติอุตสาหกรรม ประมาณคริสต์ศตวรรษที่ 15 อาวุธปืนมีการพัฒนาตามลำดับ โดยอาศัยความรู้ ความชำนาญเกี่ยวกับการผลิตและประสบการณ์ของนักแม่นปืน จนอาวุธปืนเป็นที่นิยมอย่างแพร่หลาย ไม่ว่าจะใช้เพื่อการกีฬาและกิจกรรมอื่นๆ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968F1-005F-4B92-B0A7-65D97D443355}"/>
              </a:ext>
            </a:extLst>
          </p:cNvPr>
          <p:cNvSpPr txBox="1"/>
          <p:nvPr/>
        </p:nvSpPr>
        <p:spPr>
          <a:xfrm>
            <a:off x="890450" y="4073331"/>
            <a:ext cx="104087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การศึกษาเกี่ยวกับอาวุธปืนทำให้ผู้ศึกษาเกิดความเชื่อมั่นที่จะใช้อาวุธอย่างถูกต้องไม่ว่าจะเป็นการยิงปืน วิธีการเพื่อความปลอดภัยเกี่ยวกับการใช้อาวุธปืน และการปฏิบัติตนให้อยู่ในกรอบของกฎหมาย เพื่อไม่ให้เกิดข้อผิดพลาดสำหรับตนเองและผู้อื่น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70826E-548D-4232-BEF3-88329E23A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3616" r="13555" b="3616"/>
          <a:stretch/>
        </p:blipFill>
        <p:spPr bwMode="auto">
          <a:xfrm rot="1435757">
            <a:off x="792323" y="935674"/>
            <a:ext cx="599956" cy="7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45BC4F-D067-494D-8F1D-6414B8210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9" b="89241" l="3693" r="98011">
                        <a14:foregroundMark x1="8381" y1="50633" x2="9517" y2="67722"/>
                        <a14:foregroundMark x1="4119" y1="46835" x2="5682" y2="50000"/>
                        <a14:foregroundMark x1="35795" y1="13924" x2="35795" y2="13924"/>
                        <a14:foregroundMark x1="31676" y1="22785" x2="39915" y2="15190"/>
                        <a14:foregroundMark x1="27983" y1="15823" x2="43466" y2="15823"/>
                        <a14:foregroundMark x1="30824" y1="11392" x2="44602" y2="8861"/>
                        <a14:foregroundMark x1="27415" y1="57595" x2="48580" y2="36076"/>
                        <a14:foregroundMark x1="25426" y1="55696" x2="29403" y2="67089"/>
                        <a14:foregroundMark x1="29403" y1="67089" x2="35369" y2="67722"/>
                        <a14:foregroundMark x1="70313" y1="2532" x2="93182" y2="13291"/>
                        <a14:foregroundMark x1="93182" y1="13291" x2="96875" y2="25316"/>
                        <a14:foregroundMark x1="96875" y1="25316" x2="92045" y2="39873"/>
                        <a14:foregroundMark x1="92045" y1="39873" x2="60511" y2="38608"/>
                        <a14:foregroundMark x1="60511" y1="38608" x2="59943" y2="12658"/>
                        <a14:foregroundMark x1="59943" y1="12658" x2="63920" y2="0"/>
                        <a14:foregroundMark x1="63920" y1="0" x2="72017" y2="1899"/>
                        <a14:foregroundMark x1="72017" y1="1899" x2="72017" y2="3797"/>
                        <a14:foregroundMark x1="89347" y1="8861" x2="94034" y2="12658"/>
                        <a14:foregroundMark x1="94034" y1="12658" x2="98011" y2="29747"/>
                        <a14:foregroundMark x1="98011" y1="29747" x2="97727" y2="42405"/>
                        <a14:foregroundMark x1="53125" y1="37975" x2="62642" y2="31013"/>
                        <a14:foregroundMark x1="53693" y1="37342" x2="36932" y2="36709"/>
                        <a14:foregroundMark x1="36932" y1="36709" x2="36932" y2="36709"/>
                        <a14:foregroundMark x1="27273" y1="25949" x2="4830" y2="354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3974" flipH="1">
            <a:off x="9440447" y="3416837"/>
            <a:ext cx="2726208" cy="643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E359D0-AA60-4181-B7E2-6128F7BA21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602" t="86418"/>
          <a:stretch/>
        </p:blipFill>
        <p:spPr>
          <a:xfrm rot="20931153" flipH="1">
            <a:off x="262895" y="3818433"/>
            <a:ext cx="1021381" cy="5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-4201"/>
            <a:ext cx="4253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ความรู้เกี่ยวกับอาวุธปืน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2ECC74-6B8C-4E51-8CC7-B1402B6FA37C}"/>
              </a:ext>
            </a:extLst>
          </p:cNvPr>
          <p:cNvSpPr txBox="1"/>
          <p:nvPr/>
        </p:nvSpPr>
        <p:spPr>
          <a:xfrm>
            <a:off x="471510" y="975808"/>
            <a:ext cx="3078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ปืนและขนาดกระสุนปืน</a:t>
            </a:r>
            <a:endParaRPr lang="en-US" sz="3200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AF813-6763-4965-94F3-1C311587415E}"/>
              </a:ext>
            </a:extLst>
          </p:cNvPr>
          <p:cNvSpPr txBox="1"/>
          <p:nvPr/>
        </p:nvSpPr>
        <p:spPr>
          <a:xfrm>
            <a:off x="978692" y="1582761"/>
            <a:ext cx="109370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1.ปืนยาว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มีหลายประเภท ได้แก่ ปืนยาวประเภทบรรจุ 1 นัด ปืนยาวประเภทยิงซํ้า บรรจุกระสุน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ได้มากกว่า 1 นัด และปืนยาวอัดลม เป็นต้น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464BCB-F545-430A-9316-775C1EE53178}"/>
              </a:ext>
            </a:extLst>
          </p:cNvPr>
          <p:cNvSpPr txBox="1"/>
          <p:nvPr/>
        </p:nvSpPr>
        <p:spPr>
          <a:xfrm>
            <a:off x="1035497" y="2771324"/>
            <a:ext cx="1027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2.ปืนพก </a:t>
            </a:r>
            <a:r>
              <a:rPr lang="th-TH" sz="3200" b="0" i="0" u="none" strike="noStrike" baseline="0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หรือปืนสั้น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เป็นอาวุธประจำกาย มีหลายประเภท เช่น ปืนพกบรรจุ 1 นัด ปืนพก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ประเภทยิงซํ้า บรรจุกระสุนได้มากกว่า 1 นัด และปืนพกประเภทลำกล้องซ้อน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CEFD5-F924-4FA8-B892-E176A88F0D0C}"/>
              </a:ext>
            </a:extLst>
          </p:cNvPr>
          <p:cNvSpPr txBox="1"/>
          <p:nvPr/>
        </p:nvSpPr>
        <p:spPr>
          <a:xfrm>
            <a:off x="1035497" y="3981202"/>
            <a:ext cx="108234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7030A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3.ปืนที่ใช้ในราชการสงคราม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เช่น ปืนใช้แรงสะท้อน ปืนต่อสู้อากาศยาน และปืนใหญ่ เป็นต้น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ขนาดกระสุนปืน มีมาตราวัด 2 ระบบ คือ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F22002-8A4A-4D70-B10C-373AE96F53BB}"/>
              </a:ext>
            </a:extLst>
          </p:cNvPr>
          <p:cNvSpPr txBox="1"/>
          <p:nvPr/>
        </p:nvSpPr>
        <p:spPr>
          <a:xfrm>
            <a:off x="2010989" y="5058420"/>
            <a:ext cx="78128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- วัดเป็นมิลลิเมตร เช่น 6.35, 7.65, 9 หรือ 11 มม.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- วัดเป็นนิ้ว เช่น .22, .25, .32, .38 และ .45 นิ้ว เป็นต้น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40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4"/>
            <a:ext cx="12201332" cy="552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-4201"/>
            <a:ext cx="4253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ความรู้เกี่ยวกับอาวุธปืน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68D46-D1F4-4B43-8A97-8218448EA432}"/>
              </a:ext>
            </a:extLst>
          </p:cNvPr>
          <p:cNvSpPr txBox="1"/>
          <p:nvPr/>
        </p:nvSpPr>
        <p:spPr>
          <a:xfrm>
            <a:off x="1238200" y="1224735"/>
            <a:ext cx="5867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กระสุนปืนประกอบด้วยส่วนต่างๆ   </a:t>
            </a:r>
            <a:r>
              <a:rPr lang="th-TH" sz="320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A5823-1BAF-48A8-A9CA-D0B0DB77E2C3}"/>
              </a:ext>
            </a:extLst>
          </p:cNvPr>
          <p:cNvSpPr txBox="1"/>
          <p:nvPr/>
        </p:nvSpPr>
        <p:spPr>
          <a:xfrm>
            <a:off x="3169324" y="2245441"/>
            <a:ext cx="27455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หัวกระสุน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ปลอกกระสุน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ดินปืน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ชนวนหรือแก๊ป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B466BB-4463-498D-AE90-61DF3C399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10" y="1927699"/>
            <a:ext cx="3791479" cy="3801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10D4D4-1341-4B4F-8E3B-1EB59FA85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940" y="3789930"/>
            <a:ext cx="1743979" cy="22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-4201"/>
            <a:ext cx="2969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หลักในการยิงปืน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0F6C1-137D-4D52-9372-DB22F196454C}"/>
              </a:ext>
            </a:extLst>
          </p:cNvPr>
          <p:cNvSpPr txBox="1"/>
          <p:nvPr/>
        </p:nvSpPr>
        <p:spPr>
          <a:xfrm>
            <a:off x="745192" y="1044621"/>
            <a:ext cx="4897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การยิงปืนมีขั้นตอนตามลำดับ  </a:t>
            </a:r>
            <a:r>
              <a:rPr lang="th-TH" sz="320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2" name="กลุ่ม 20">
            <a:extLst>
              <a:ext uri="{FF2B5EF4-FFF2-40B4-BE49-F238E27FC236}">
                <a16:creationId xmlns:a16="http://schemas.microsoft.com/office/drawing/2014/main" id="{924D090C-66A5-4898-9FDC-20CD67665832}"/>
              </a:ext>
            </a:extLst>
          </p:cNvPr>
          <p:cNvGrpSpPr/>
          <p:nvPr/>
        </p:nvGrpSpPr>
        <p:grpSpPr>
          <a:xfrm>
            <a:off x="5094084" y="2193151"/>
            <a:ext cx="1311419" cy="632995"/>
            <a:chOff x="5133290" y="2369184"/>
            <a:chExt cx="1311419" cy="632995"/>
          </a:xfrm>
        </p:grpSpPr>
        <p:sp>
          <p:nvSpPr>
            <p:cNvPr id="13" name="Block Arc 5">
              <a:extLst>
                <a:ext uri="{FF2B5EF4-FFF2-40B4-BE49-F238E27FC236}">
                  <a16:creationId xmlns:a16="http://schemas.microsoft.com/office/drawing/2014/main" id="{7AF83DEA-63AB-4240-BE5C-10EC5FF5DC79}"/>
                </a:ext>
              </a:extLst>
            </p:cNvPr>
            <p:cNvSpPr/>
            <p:nvPr/>
          </p:nvSpPr>
          <p:spPr>
            <a:xfrm rot="5400000">
              <a:off x="5779501" y="2336971"/>
              <a:ext cx="632995" cy="697421"/>
            </a:xfrm>
            <a:prstGeom prst="blockArc">
              <a:avLst>
                <a:gd name="adj1" fmla="val 10719875"/>
                <a:gd name="adj2" fmla="val 21584899"/>
                <a:gd name="adj3" fmla="val 1333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8769796B-4287-4D3E-96D0-2D3D70B9D2B9}"/>
                </a:ext>
              </a:extLst>
            </p:cNvPr>
            <p:cNvGrpSpPr/>
            <p:nvPr/>
          </p:nvGrpSpPr>
          <p:grpSpPr>
            <a:xfrm>
              <a:off x="5133290" y="2509381"/>
              <a:ext cx="1168880" cy="352599"/>
              <a:chOff x="4888896" y="2509145"/>
              <a:chExt cx="1168880" cy="35259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" name="Oval 25">
                <a:extLst>
                  <a:ext uri="{FF2B5EF4-FFF2-40B4-BE49-F238E27FC236}">
                    <a16:creationId xmlns:a16="http://schemas.microsoft.com/office/drawing/2014/main" id="{5C1F1342-E97E-4F5D-B07B-6B56D4670E5A}"/>
                  </a:ext>
                </a:extLst>
              </p:cNvPr>
              <p:cNvSpPr/>
              <p:nvPr/>
            </p:nvSpPr>
            <p:spPr>
              <a:xfrm>
                <a:off x="5683724" y="2509145"/>
                <a:ext cx="374052" cy="352599"/>
              </a:xfrm>
              <a:prstGeom prst="ellipse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600" b="1" dirty="0">
                    <a:solidFill>
                      <a:schemeClr val="tx1"/>
                    </a:solidFill>
                    <a:latin typeface="FreesiaUPC" panose="020B0604020202020204" pitchFamily="34" charset="-34"/>
                    <a:cs typeface="FreesiaUPC" panose="020B0604020202020204" pitchFamily="34" charset="-34"/>
                  </a:rPr>
                  <a:t>๑</a:t>
                </a:r>
              </a:p>
            </p:txBody>
          </p:sp>
          <p:cxnSp>
            <p:nvCxnSpPr>
              <p:cNvPr id="16" name="Straight Connector 11">
                <a:extLst>
                  <a:ext uri="{FF2B5EF4-FFF2-40B4-BE49-F238E27FC236}">
                    <a16:creationId xmlns:a16="http://schemas.microsoft.com/office/drawing/2014/main" id="{2B6C5D26-A43F-47D3-A399-11CFE5E156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88896" y="2685445"/>
                <a:ext cx="741902" cy="0"/>
              </a:xfrm>
              <a:prstGeom prst="line">
                <a:avLst/>
              </a:prstGeom>
              <a:ln w="38100" cap="flat" cmpd="sng" algn="ctr">
                <a:solidFill>
                  <a:schemeClr val="accent6">
                    <a:alpha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กลุ่ม 26">
            <a:extLst>
              <a:ext uri="{FF2B5EF4-FFF2-40B4-BE49-F238E27FC236}">
                <a16:creationId xmlns:a16="http://schemas.microsoft.com/office/drawing/2014/main" id="{2C15D028-CFC9-4D0A-9E15-B8181F5A3CE5}"/>
              </a:ext>
            </a:extLst>
          </p:cNvPr>
          <p:cNvGrpSpPr/>
          <p:nvPr/>
        </p:nvGrpSpPr>
        <p:grpSpPr>
          <a:xfrm>
            <a:off x="5624228" y="2761925"/>
            <a:ext cx="1304278" cy="632995"/>
            <a:chOff x="5712287" y="2923195"/>
            <a:chExt cx="1304278" cy="632995"/>
          </a:xfrm>
        </p:grpSpPr>
        <p:sp>
          <p:nvSpPr>
            <p:cNvPr id="18" name="Block Arc 5">
              <a:extLst>
                <a:ext uri="{FF2B5EF4-FFF2-40B4-BE49-F238E27FC236}">
                  <a16:creationId xmlns:a16="http://schemas.microsoft.com/office/drawing/2014/main" id="{8A74BAE6-6491-4C74-936F-0D64ED5FAF0B}"/>
                </a:ext>
              </a:extLst>
            </p:cNvPr>
            <p:cNvSpPr/>
            <p:nvPr/>
          </p:nvSpPr>
          <p:spPr>
            <a:xfrm rot="16200000" flipH="1">
              <a:off x="5744500" y="2890982"/>
              <a:ext cx="632995" cy="697421"/>
            </a:xfrm>
            <a:prstGeom prst="blockArc">
              <a:avLst>
                <a:gd name="adj1" fmla="val 10719875"/>
                <a:gd name="adj2" fmla="val 21584899"/>
                <a:gd name="adj3" fmla="val 1333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2F056791-021E-4980-A5D3-905783821693}"/>
                </a:ext>
              </a:extLst>
            </p:cNvPr>
            <p:cNvGrpSpPr/>
            <p:nvPr/>
          </p:nvGrpSpPr>
          <p:grpSpPr>
            <a:xfrm flipH="1">
              <a:off x="5837853" y="3064850"/>
              <a:ext cx="1178712" cy="352599"/>
              <a:chOff x="4888896" y="2499313"/>
              <a:chExt cx="1178712" cy="35259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" name="Oval 25">
                <a:extLst>
                  <a:ext uri="{FF2B5EF4-FFF2-40B4-BE49-F238E27FC236}">
                    <a16:creationId xmlns:a16="http://schemas.microsoft.com/office/drawing/2014/main" id="{B9C9C20E-B56B-4C82-94E7-0D0D437B6E51}"/>
                  </a:ext>
                </a:extLst>
              </p:cNvPr>
              <p:cNvSpPr/>
              <p:nvPr/>
            </p:nvSpPr>
            <p:spPr>
              <a:xfrm>
                <a:off x="5693556" y="2499313"/>
                <a:ext cx="374052" cy="352599"/>
              </a:xfrm>
              <a:prstGeom prst="ellipse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600" b="1" dirty="0">
                    <a:solidFill>
                      <a:schemeClr val="tx1"/>
                    </a:solidFill>
                    <a:latin typeface="FreesiaUPC" panose="020B0604020202020204" pitchFamily="34" charset="-34"/>
                    <a:cs typeface="FreesiaUPC" panose="020B0604020202020204" pitchFamily="34" charset="-34"/>
                  </a:rPr>
                  <a:t>๒</a:t>
                </a:r>
              </a:p>
            </p:txBody>
          </p: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9DEED0E6-D325-4357-B27D-17B2633635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88896" y="2685445"/>
                <a:ext cx="741902" cy="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75000"/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กลุ่ม 31">
            <a:extLst>
              <a:ext uri="{FF2B5EF4-FFF2-40B4-BE49-F238E27FC236}">
                <a16:creationId xmlns:a16="http://schemas.microsoft.com/office/drawing/2014/main" id="{16EFD535-ACEA-4B68-9210-F123C283EE25}"/>
              </a:ext>
            </a:extLst>
          </p:cNvPr>
          <p:cNvGrpSpPr/>
          <p:nvPr/>
        </p:nvGrpSpPr>
        <p:grpSpPr>
          <a:xfrm>
            <a:off x="5094084" y="3311985"/>
            <a:ext cx="1311419" cy="632995"/>
            <a:chOff x="5133290" y="2369184"/>
            <a:chExt cx="1311419" cy="632995"/>
          </a:xfrm>
        </p:grpSpPr>
        <p:sp>
          <p:nvSpPr>
            <p:cNvPr id="23" name="Block Arc 5">
              <a:extLst>
                <a:ext uri="{FF2B5EF4-FFF2-40B4-BE49-F238E27FC236}">
                  <a16:creationId xmlns:a16="http://schemas.microsoft.com/office/drawing/2014/main" id="{26B3E5DD-E8E7-42C3-B2C0-50C23E08B865}"/>
                </a:ext>
              </a:extLst>
            </p:cNvPr>
            <p:cNvSpPr/>
            <p:nvPr/>
          </p:nvSpPr>
          <p:spPr>
            <a:xfrm rot="5400000">
              <a:off x="5779501" y="2336971"/>
              <a:ext cx="632995" cy="697421"/>
            </a:xfrm>
            <a:prstGeom prst="blockArc">
              <a:avLst>
                <a:gd name="adj1" fmla="val 10719875"/>
                <a:gd name="adj2" fmla="val 21584899"/>
                <a:gd name="adj3" fmla="val 1333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4" name="Group 14">
              <a:extLst>
                <a:ext uri="{FF2B5EF4-FFF2-40B4-BE49-F238E27FC236}">
                  <a16:creationId xmlns:a16="http://schemas.microsoft.com/office/drawing/2014/main" id="{AAAD578F-457A-426F-95B9-28285775D174}"/>
                </a:ext>
              </a:extLst>
            </p:cNvPr>
            <p:cNvGrpSpPr/>
            <p:nvPr/>
          </p:nvGrpSpPr>
          <p:grpSpPr>
            <a:xfrm>
              <a:off x="5133290" y="2509381"/>
              <a:ext cx="1168880" cy="352599"/>
              <a:chOff x="4888896" y="2509145"/>
              <a:chExt cx="1168880" cy="35259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5" name="Oval 25">
                <a:extLst>
                  <a:ext uri="{FF2B5EF4-FFF2-40B4-BE49-F238E27FC236}">
                    <a16:creationId xmlns:a16="http://schemas.microsoft.com/office/drawing/2014/main" id="{9EE31231-3887-4D3D-9591-1AC92D9AE42A}"/>
                  </a:ext>
                </a:extLst>
              </p:cNvPr>
              <p:cNvSpPr/>
              <p:nvPr/>
            </p:nvSpPr>
            <p:spPr>
              <a:xfrm>
                <a:off x="5683724" y="2509145"/>
                <a:ext cx="374052" cy="352599"/>
              </a:xfrm>
              <a:prstGeom prst="ellipse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600" b="1" dirty="0">
                    <a:solidFill>
                      <a:schemeClr val="tx1"/>
                    </a:solidFill>
                    <a:latin typeface="FreesiaUPC" panose="020B0604020202020204" pitchFamily="34" charset="-34"/>
                    <a:cs typeface="FreesiaUPC" panose="020B0604020202020204" pitchFamily="34" charset="-34"/>
                  </a:rPr>
                  <a:t>๓</a:t>
                </a:r>
              </a:p>
            </p:txBody>
          </p:sp>
          <p:cxnSp>
            <p:nvCxnSpPr>
              <p:cNvPr id="26" name="Straight Connector 11">
                <a:extLst>
                  <a:ext uri="{FF2B5EF4-FFF2-40B4-BE49-F238E27FC236}">
                    <a16:creationId xmlns:a16="http://schemas.microsoft.com/office/drawing/2014/main" id="{0CF54219-B56E-4BD3-9FE0-97F65FDAEF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88896" y="2685445"/>
                <a:ext cx="741902" cy="0"/>
              </a:xfrm>
              <a:prstGeom prst="line">
                <a:avLst/>
              </a:prstGeom>
              <a:ln w="38100" cap="flat" cmpd="sng" algn="ctr">
                <a:solidFill>
                  <a:schemeClr val="accent6">
                    <a:alpha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กลุ่ม 36">
            <a:extLst>
              <a:ext uri="{FF2B5EF4-FFF2-40B4-BE49-F238E27FC236}">
                <a16:creationId xmlns:a16="http://schemas.microsoft.com/office/drawing/2014/main" id="{399563FC-D2B8-41AA-97F9-6619637BA172}"/>
              </a:ext>
            </a:extLst>
          </p:cNvPr>
          <p:cNvGrpSpPr/>
          <p:nvPr/>
        </p:nvGrpSpPr>
        <p:grpSpPr>
          <a:xfrm>
            <a:off x="5610825" y="3871420"/>
            <a:ext cx="1304278" cy="632995"/>
            <a:chOff x="5712287" y="2923195"/>
            <a:chExt cx="1304278" cy="632995"/>
          </a:xfrm>
        </p:grpSpPr>
        <p:sp>
          <p:nvSpPr>
            <p:cNvPr id="28" name="Block Arc 5">
              <a:extLst>
                <a:ext uri="{FF2B5EF4-FFF2-40B4-BE49-F238E27FC236}">
                  <a16:creationId xmlns:a16="http://schemas.microsoft.com/office/drawing/2014/main" id="{9AD5181C-936D-4561-A56D-11AB2D64AD84}"/>
                </a:ext>
              </a:extLst>
            </p:cNvPr>
            <p:cNvSpPr/>
            <p:nvPr/>
          </p:nvSpPr>
          <p:spPr>
            <a:xfrm rot="16200000" flipH="1">
              <a:off x="5744500" y="2890982"/>
              <a:ext cx="632995" cy="697421"/>
            </a:xfrm>
            <a:prstGeom prst="blockArc">
              <a:avLst>
                <a:gd name="adj1" fmla="val 10719875"/>
                <a:gd name="adj2" fmla="val 21584899"/>
                <a:gd name="adj3" fmla="val 1333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9C72597C-EC5F-46C3-B614-6F015693A2DA}"/>
                </a:ext>
              </a:extLst>
            </p:cNvPr>
            <p:cNvGrpSpPr/>
            <p:nvPr/>
          </p:nvGrpSpPr>
          <p:grpSpPr>
            <a:xfrm flipH="1">
              <a:off x="5837853" y="3064850"/>
              <a:ext cx="1178712" cy="352599"/>
              <a:chOff x="4888896" y="2499313"/>
              <a:chExt cx="1178712" cy="35259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0" name="Oval 25">
                <a:extLst>
                  <a:ext uri="{FF2B5EF4-FFF2-40B4-BE49-F238E27FC236}">
                    <a16:creationId xmlns:a16="http://schemas.microsoft.com/office/drawing/2014/main" id="{D9F3B5A8-F332-49AF-ABB6-493EDDDE2D67}"/>
                  </a:ext>
                </a:extLst>
              </p:cNvPr>
              <p:cNvSpPr/>
              <p:nvPr/>
            </p:nvSpPr>
            <p:spPr>
              <a:xfrm>
                <a:off x="5693556" y="2499313"/>
                <a:ext cx="374052" cy="352599"/>
              </a:xfrm>
              <a:prstGeom prst="ellipse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600" b="1" dirty="0">
                    <a:solidFill>
                      <a:schemeClr val="tx1"/>
                    </a:solidFill>
                    <a:latin typeface="FreesiaUPC" panose="020B0604020202020204" pitchFamily="34" charset="-34"/>
                    <a:cs typeface="FreesiaUPC" panose="020B0604020202020204" pitchFamily="34" charset="-34"/>
                  </a:rPr>
                  <a:t>๔</a:t>
                </a:r>
              </a:p>
            </p:txBody>
          </p:sp>
          <p:cxnSp>
            <p:nvCxnSpPr>
              <p:cNvPr id="31" name="Straight Connector 11">
                <a:extLst>
                  <a:ext uri="{FF2B5EF4-FFF2-40B4-BE49-F238E27FC236}">
                    <a16:creationId xmlns:a16="http://schemas.microsoft.com/office/drawing/2014/main" id="{ADF21FE7-A8FC-4476-84B0-3A2E408978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88896" y="2685445"/>
                <a:ext cx="741902" cy="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75000"/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กลุ่ม 41">
            <a:extLst>
              <a:ext uri="{FF2B5EF4-FFF2-40B4-BE49-F238E27FC236}">
                <a16:creationId xmlns:a16="http://schemas.microsoft.com/office/drawing/2014/main" id="{CE071657-8507-4642-B9C8-44D6FF37EAE1}"/>
              </a:ext>
            </a:extLst>
          </p:cNvPr>
          <p:cNvGrpSpPr/>
          <p:nvPr/>
        </p:nvGrpSpPr>
        <p:grpSpPr>
          <a:xfrm>
            <a:off x="5052372" y="4431787"/>
            <a:ext cx="1311419" cy="632995"/>
            <a:chOff x="5133290" y="2369184"/>
            <a:chExt cx="1311419" cy="632995"/>
          </a:xfrm>
        </p:grpSpPr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13BA47A9-C3F5-4540-8718-021362DA5969}"/>
                </a:ext>
              </a:extLst>
            </p:cNvPr>
            <p:cNvSpPr/>
            <p:nvPr/>
          </p:nvSpPr>
          <p:spPr>
            <a:xfrm rot="5400000">
              <a:off x="5779501" y="2336971"/>
              <a:ext cx="632995" cy="697421"/>
            </a:xfrm>
            <a:prstGeom prst="blockArc">
              <a:avLst>
                <a:gd name="adj1" fmla="val 10719875"/>
                <a:gd name="adj2" fmla="val 21584899"/>
                <a:gd name="adj3" fmla="val 1333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34" name="Group 14">
              <a:extLst>
                <a:ext uri="{FF2B5EF4-FFF2-40B4-BE49-F238E27FC236}">
                  <a16:creationId xmlns:a16="http://schemas.microsoft.com/office/drawing/2014/main" id="{EFFE26E2-1925-428C-8524-22B564ACADCF}"/>
                </a:ext>
              </a:extLst>
            </p:cNvPr>
            <p:cNvGrpSpPr/>
            <p:nvPr/>
          </p:nvGrpSpPr>
          <p:grpSpPr>
            <a:xfrm>
              <a:off x="5133290" y="2509381"/>
              <a:ext cx="1168880" cy="352599"/>
              <a:chOff x="4888896" y="2509145"/>
              <a:chExt cx="1168880" cy="35259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5" name="Oval 25">
                <a:extLst>
                  <a:ext uri="{FF2B5EF4-FFF2-40B4-BE49-F238E27FC236}">
                    <a16:creationId xmlns:a16="http://schemas.microsoft.com/office/drawing/2014/main" id="{0EB41709-B64D-44C6-B7AC-99BE5E32167D}"/>
                  </a:ext>
                </a:extLst>
              </p:cNvPr>
              <p:cNvSpPr/>
              <p:nvPr/>
            </p:nvSpPr>
            <p:spPr>
              <a:xfrm>
                <a:off x="5683724" y="2509145"/>
                <a:ext cx="374052" cy="352599"/>
              </a:xfrm>
              <a:prstGeom prst="ellipse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600" b="1" dirty="0">
                    <a:solidFill>
                      <a:schemeClr val="tx1"/>
                    </a:solidFill>
                    <a:latin typeface="FreesiaUPC" panose="020B0604020202020204" pitchFamily="34" charset="-34"/>
                    <a:cs typeface="FreesiaUPC" panose="020B0604020202020204" pitchFamily="34" charset="-34"/>
                  </a:rPr>
                  <a:t>๕</a:t>
                </a:r>
              </a:p>
            </p:txBody>
          </p:sp>
          <p:cxnSp>
            <p:nvCxnSpPr>
              <p:cNvPr id="36" name="Straight Connector 11">
                <a:extLst>
                  <a:ext uri="{FF2B5EF4-FFF2-40B4-BE49-F238E27FC236}">
                    <a16:creationId xmlns:a16="http://schemas.microsoft.com/office/drawing/2014/main" id="{C536D126-A3A0-4E4D-95AD-6F94F54F9F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88896" y="2685445"/>
                <a:ext cx="741902" cy="0"/>
              </a:xfrm>
              <a:prstGeom prst="line">
                <a:avLst/>
              </a:prstGeom>
              <a:ln w="38100" cap="flat" cmpd="sng" algn="ctr">
                <a:solidFill>
                  <a:schemeClr val="accent6">
                    <a:alpha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กลุ่ม 46">
            <a:extLst>
              <a:ext uri="{FF2B5EF4-FFF2-40B4-BE49-F238E27FC236}">
                <a16:creationId xmlns:a16="http://schemas.microsoft.com/office/drawing/2014/main" id="{C4092C2A-8A60-428A-A2F1-DA19D76191F3}"/>
              </a:ext>
            </a:extLst>
          </p:cNvPr>
          <p:cNvGrpSpPr/>
          <p:nvPr/>
        </p:nvGrpSpPr>
        <p:grpSpPr>
          <a:xfrm>
            <a:off x="5610825" y="5001366"/>
            <a:ext cx="1304278" cy="632995"/>
            <a:chOff x="5712287" y="2923195"/>
            <a:chExt cx="1304278" cy="632995"/>
          </a:xfrm>
        </p:grpSpPr>
        <p:sp>
          <p:nvSpPr>
            <p:cNvPr id="38" name="Block Arc 5">
              <a:extLst>
                <a:ext uri="{FF2B5EF4-FFF2-40B4-BE49-F238E27FC236}">
                  <a16:creationId xmlns:a16="http://schemas.microsoft.com/office/drawing/2014/main" id="{D58A2C40-06F6-40D1-BDF1-3D41A6C44A0F}"/>
                </a:ext>
              </a:extLst>
            </p:cNvPr>
            <p:cNvSpPr/>
            <p:nvPr/>
          </p:nvSpPr>
          <p:spPr>
            <a:xfrm rot="16200000" flipH="1">
              <a:off x="5744500" y="2890982"/>
              <a:ext cx="632995" cy="697421"/>
            </a:xfrm>
            <a:prstGeom prst="blockArc">
              <a:avLst>
                <a:gd name="adj1" fmla="val 10719875"/>
                <a:gd name="adj2" fmla="val 21584899"/>
                <a:gd name="adj3" fmla="val 1333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39" name="Group 14">
              <a:extLst>
                <a:ext uri="{FF2B5EF4-FFF2-40B4-BE49-F238E27FC236}">
                  <a16:creationId xmlns:a16="http://schemas.microsoft.com/office/drawing/2014/main" id="{35108AA3-21F9-4C0C-8A6A-3B3FE613DE1D}"/>
                </a:ext>
              </a:extLst>
            </p:cNvPr>
            <p:cNvGrpSpPr/>
            <p:nvPr/>
          </p:nvGrpSpPr>
          <p:grpSpPr>
            <a:xfrm flipH="1">
              <a:off x="5837853" y="3064850"/>
              <a:ext cx="1178712" cy="352599"/>
              <a:chOff x="4888896" y="2499313"/>
              <a:chExt cx="1178712" cy="35259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0" name="Oval 25">
                <a:extLst>
                  <a:ext uri="{FF2B5EF4-FFF2-40B4-BE49-F238E27FC236}">
                    <a16:creationId xmlns:a16="http://schemas.microsoft.com/office/drawing/2014/main" id="{25853A7D-CB00-42BA-BEA0-ECDB6453009B}"/>
                  </a:ext>
                </a:extLst>
              </p:cNvPr>
              <p:cNvSpPr/>
              <p:nvPr/>
            </p:nvSpPr>
            <p:spPr>
              <a:xfrm>
                <a:off x="5693556" y="2499313"/>
                <a:ext cx="374052" cy="352599"/>
              </a:xfrm>
              <a:prstGeom prst="ellipse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600" b="1" dirty="0">
                    <a:solidFill>
                      <a:schemeClr val="tx1"/>
                    </a:solidFill>
                    <a:latin typeface="FreesiaUPC" panose="020B0604020202020204" pitchFamily="34" charset="-34"/>
                    <a:cs typeface="FreesiaUPC" panose="020B0604020202020204" pitchFamily="34" charset="-34"/>
                  </a:rPr>
                  <a:t>๖</a:t>
                </a:r>
              </a:p>
            </p:txBody>
          </p:sp>
          <p:cxnSp>
            <p:nvCxnSpPr>
              <p:cNvPr id="41" name="Straight Connector 11">
                <a:extLst>
                  <a:ext uri="{FF2B5EF4-FFF2-40B4-BE49-F238E27FC236}">
                    <a16:creationId xmlns:a16="http://schemas.microsoft.com/office/drawing/2014/main" id="{B91C8D41-A808-4322-99C1-F15A245F7C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88896" y="2685445"/>
                <a:ext cx="741902" cy="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75000"/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A2C860A-9D9A-4504-95DA-BB318EDA9B0C}"/>
              </a:ext>
            </a:extLst>
          </p:cNvPr>
          <p:cNvSpPr txBox="1"/>
          <p:nvPr/>
        </p:nvSpPr>
        <p:spPr>
          <a:xfrm>
            <a:off x="3131343" y="2193151"/>
            <a:ext cx="1564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การจับปืน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0EA68D-4912-430A-A704-9ECE8E354FEB}"/>
              </a:ext>
            </a:extLst>
          </p:cNvPr>
          <p:cNvSpPr txBox="1"/>
          <p:nvPr/>
        </p:nvSpPr>
        <p:spPr>
          <a:xfrm>
            <a:off x="7289438" y="2786034"/>
            <a:ext cx="21606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การเล็งปืน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EACD3-D459-4CD4-B820-D525B4EAB822}"/>
              </a:ext>
            </a:extLst>
          </p:cNvPr>
          <p:cNvSpPr txBox="1"/>
          <p:nvPr/>
        </p:nvSpPr>
        <p:spPr>
          <a:xfrm>
            <a:off x="3161135" y="3334293"/>
            <a:ext cx="1534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การหายใจ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796D1E-98F3-41FD-A964-3C9ADE1D77A5}"/>
              </a:ext>
            </a:extLst>
          </p:cNvPr>
          <p:cNvSpPr txBox="1"/>
          <p:nvPr/>
        </p:nvSpPr>
        <p:spPr>
          <a:xfrm>
            <a:off x="7233057" y="3895529"/>
            <a:ext cx="2428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การลั่นไก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7D2337-1094-4C97-97D1-4AA2D5BC86A5}"/>
              </a:ext>
            </a:extLst>
          </p:cNvPr>
          <p:cNvSpPr txBox="1"/>
          <p:nvPr/>
        </p:nvSpPr>
        <p:spPr>
          <a:xfrm>
            <a:off x="2697021" y="4455895"/>
            <a:ext cx="1998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การติดตามผล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90DD6D-259A-4EA3-A6F6-6DEE382FB1F4}"/>
              </a:ext>
            </a:extLst>
          </p:cNvPr>
          <p:cNvSpPr txBox="1"/>
          <p:nvPr/>
        </p:nvSpPr>
        <p:spPr>
          <a:xfrm>
            <a:off x="7233057" y="5064782"/>
            <a:ext cx="1402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ท่ายิง</a:t>
            </a:r>
            <a:endParaRPr lang="en-US" sz="3200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2D6DD43-39B8-4C0A-89BE-D22683B1A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49" y="4306806"/>
            <a:ext cx="1928799" cy="19287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69E7EDA-D4FA-419C-A22B-BF7DFF067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658" y="1647750"/>
            <a:ext cx="1974889" cy="13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2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2" grpId="0"/>
      <p:bldP spid="44" grpId="0"/>
      <p:bldP spid="46" grpId="0"/>
      <p:bldP spid="48" grpId="0"/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1D190-86A0-47D9-A2AF-BCF48ABF8BA5}"/>
              </a:ext>
            </a:extLst>
          </p:cNvPr>
          <p:cNvSpPr txBox="1"/>
          <p:nvPr/>
        </p:nvSpPr>
        <p:spPr>
          <a:xfrm>
            <a:off x="202728" y="-4201"/>
            <a:ext cx="5083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การเก็บรักษาปืนและกระสุนปืน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787647-5B6B-4404-A0F1-227B465CCAE0}"/>
              </a:ext>
            </a:extLst>
          </p:cNvPr>
          <p:cNvGrpSpPr/>
          <p:nvPr/>
        </p:nvGrpSpPr>
        <p:grpSpPr>
          <a:xfrm>
            <a:off x="-2335" y="891771"/>
            <a:ext cx="5831634" cy="816903"/>
            <a:chOff x="-2335" y="891771"/>
            <a:chExt cx="5831634" cy="816903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496F3B61-E239-4349-9D2F-69A612AF7E66}"/>
                </a:ext>
              </a:extLst>
            </p:cNvPr>
            <p:cNvSpPr/>
            <p:nvPr/>
          </p:nvSpPr>
          <p:spPr>
            <a:xfrm>
              <a:off x="-2335" y="891771"/>
              <a:ext cx="5831634" cy="816903"/>
            </a:xfrm>
            <a:prstGeom prst="homePlat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0927AD-158D-4320-9550-4F5D77854DE5}"/>
                </a:ext>
              </a:extLst>
            </p:cNvPr>
            <p:cNvSpPr txBox="1"/>
            <p:nvPr/>
          </p:nvSpPr>
          <p:spPr>
            <a:xfrm>
              <a:off x="202728" y="1061102"/>
              <a:ext cx="49744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1.ต้องเก็บรักษาไว้ในที่ที่มีอากาศถ่ายเทได้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22B79B-80A1-4E02-819A-7339F6B3EF14}"/>
              </a:ext>
            </a:extLst>
          </p:cNvPr>
          <p:cNvGrpSpPr/>
          <p:nvPr/>
        </p:nvGrpSpPr>
        <p:grpSpPr>
          <a:xfrm>
            <a:off x="6029325" y="1404592"/>
            <a:ext cx="6172200" cy="816903"/>
            <a:chOff x="6029325" y="1404592"/>
            <a:chExt cx="6172200" cy="816903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08AC1D68-FD0E-40FD-AB8D-E9C6FEA833DB}"/>
                </a:ext>
              </a:extLst>
            </p:cNvPr>
            <p:cNvSpPr/>
            <p:nvPr/>
          </p:nvSpPr>
          <p:spPr>
            <a:xfrm rot="10800000">
              <a:off x="6029325" y="1404592"/>
              <a:ext cx="6172200" cy="816903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7DE990-C276-487B-B8CD-E744C2EBAB2E}"/>
                </a:ext>
              </a:extLst>
            </p:cNvPr>
            <p:cNvSpPr txBox="1"/>
            <p:nvPr/>
          </p:nvSpPr>
          <p:spPr>
            <a:xfrm>
              <a:off x="6451996" y="1566650"/>
              <a:ext cx="5688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2.เก็บไว้ให้ห่างจากความร้อนที่เกิดจากการหุงต้ม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4291669-37D9-4ADB-894B-6AE0E0990858}"/>
              </a:ext>
            </a:extLst>
          </p:cNvPr>
          <p:cNvGrpSpPr/>
          <p:nvPr/>
        </p:nvGrpSpPr>
        <p:grpSpPr>
          <a:xfrm>
            <a:off x="0" y="2414315"/>
            <a:ext cx="8160190" cy="1162337"/>
            <a:chOff x="0" y="2414315"/>
            <a:chExt cx="8160190" cy="1162337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D21F21B6-5744-49AD-A628-2CC83AF59740}"/>
                </a:ext>
              </a:extLst>
            </p:cNvPr>
            <p:cNvSpPr/>
            <p:nvPr/>
          </p:nvSpPr>
          <p:spPr>
            <a:xfrm>
              <a:off x="0" y="2414315"/>
              <a:ext cx="8160190" cy="1130726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2DF127-C53B-4A95-AE19-F92232B6E77F}"/>
                </a:ext>
              </a:extLst>
            </p:cNvPr>
            <p:cNvSpPr txBox="1"/>
            <p:nvPr/>
          </p:nvSpPr>
          <p:spPr>
            <a:xfrm>
              <a:off x="130969" y="2499434"/>
              <a:ext cx="75461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3.เก็บไว้ให้ห่างจากตู้เย็นและเครื่องปรับอากาศ เพราะสภาพนํ้ามันหล่อลื่นป้องกันสนิมปืนที่ชโลมปืนอยู่ในอุณหภูมิที่แตกต่างกัน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F2EBDB-C289-4D4F-B2F1-D06F68359689}"/>
              </a:ext>
            </a:extLst>
          </p:cNvPr>
          <p:cNvGrpSpPr/>
          <p:nvPr/>
        </p:nvGrpSpPr>
        <p:grpSpPr>
          <a:xfrm>
            <a:off x="4041336" y="3758372"/>
            <a:ext cx="8160189" cy="816903"/>
            <a:chOff x="4041336" y="3758372"/>
            <a:chExt cx="8160189" cy="816903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EDB29852-10A1-4ABD-9D6D-3D15FDE2E516}"/>
                </a:ext>
              </a:extLst>
            </p:cNvPr>
            <p:cNvSpPr/>
            <p:nvPr/>
          </p:nvSpPr>
          <p:spPr>
            <a:xfrm rot="10800000">
              <a:off x="4041336" y="3758372"/>
              <a:ext cx="8160189" cy="816903"/>
            </a:xfrm>
            <a:prstGeom prst="homePlat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08A5C3-C6C1-43AA-9627-12992587B251}"/>
                </a:ext>
              </a:extLst>
            </p:cNvPr>
            <p:cNvSpPr txBox="1"/>
            <p:nvPr/>
          </p:nvSpPr>
          <p:spPr>
            <a:xfrm>
              <a:off x="4480321" y="3900607"/>
              <a:ext cx="76604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4.อย่าเก็บไว้ในกล่องกระดาษ หรือห่อกระดาษที่มีสภาพอากาศแห้ง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192F4B-1725-4AD1-BD14-E8029DF42407}"/>
              </a:ext>
            </a:extLst>
          </p:cNvPr>
          <p:cNvGrpSpPr/>
          <p:nvPr/>
        </p:nvGrpSpPr>
        <p:grpSpPr>
          <a:xfrm>
            <a:off x="0" y="4806191"/>
            <a:ext cx="10229850" cy="1586312"/>
            <a:chOff x="0" y="4806191"/>
            <a:chExt cx="10229850" cy="1586312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7472E2A2-2CD5-46FF-B6C5-010E5307CCED}"/>
                </a:ext>
              </a:extLst>
            </p:cNvPr>
            <p:cNvSpPr/>
            <p:nvPr/>
          </p:nvSpPr>
          <p:spPr>
            <a:xfrm>
              <a:off x="0" y="4806191"/>
              <a:ext cx="10229850" cy="1444134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07D42B-1604-439F-9E37-99E5AE053345}"/>
                </a:ext>
              </a:extLst>
            </p:cNvPr>
            <p:cNvSpPr txBox="1"/>
            <p:nvPr/>
          </p:nvSpPr>
          <p:spPr>
            <a:xfrm>
              <a:off x="202728" y="4822843"/>
              <a:ext cx="935593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5.หมั่นตรวจสอบและทำความสะอาดอย่างน้อยเดือนละครั้ง และชโลมนํ้ามันไว้เสมอการทำความสะอาดและบำรุงรักษาตามปกติ จะทำให้ชิ้นส่วนต่างๆ ของอาวุธปืน ไม่ขัดข้อง พร้อมที่จะใช้งานได้ตลอดเวลา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9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1D190-86A0-47D9-A2AF-BCF48ABF8BA5}"/>
              </a:ext>
            </a:extLst>
          </p:cNvPr>
          <p:cNvSpPr txBox="1"/>
          <p:nvPr/>
        </p:nvSpPr>
        <p:spPr>
          <a:xfrm>
            <a:off x="202729" y="14655"/>
            <a:ext cx="4253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สิ่งที่ควรรู้เกี่ยวกับอาวุธปืน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99931-8C6B-411F-BA54-7D5BDCA9D880}"/>
              </a:ext>
            </a:extLst>
          </p:cNvPr>
          <p:cNvSpPr txBox="1"/>
          <p:nvPr/>
        </p:nvSpPr>
        <p:spPr>
          <a:xfrm>
            <a:off x="270586" y="999988"/>
            <a:ext cx="7585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บทบัญญัติของกฎหมายที่สำคัญและเกี่ยวข้องกับอาวุธปืนมีดังนี้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E1D8E-75D3-4A0D-807F-B2F8F7C196D1}"/>
              </a:ext>
            </a:extLst>
          </p:cNvPr>
          <p:cNvSpPr txBox="1"/>
          <p:nvPr/>
        </p:nvSpPr>
        <p:spPr>
          <a:xfrm>
            <a:off x="650420" y="1868826"/>
            <a:ext cx="10888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</a:t>
            </a:r>
            <a:r>
              <a:rPr lang="th-TH" sz="320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การขออนุญาตมี/ใช้/และพกพาอาวุธปืน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ผู้ที่ประสงค์จะขอมีเพื่อใช้หรือเก็บไว้ป้องกันตัวหรือ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ทรัพย์สิน ให้ยื่นคำร้องการขอมี/ใช้และพกพาต่อนายทะเบียนท้องที่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3EC1B-F102-4008-8476-6B370AA76D73}"/>
              </a:ext>
            </a:extLst>
          </p:cNvPr>
          <p:cNvSpPr txBox="1"/>
          <p:nvPr/>
        </p:nvSpPr>
        <p:spPr>
          <a:xfrm>
            <a:off x="1754153" y="3254161"/>
            <a:ext cx="98344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กรุงเทพมหานคร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ยื่นคำร้องต่อแผนกอาวุธปืน โดยนายทะเบียนท้องที่ คือ ผู้บังคับการ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กองทะเบียน กรมตำรวจ เป็นผู้อนุญาต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735A3-4FEA-4CE5-92B9-8978E99ABE6F}"/>
              </a:ext>
            </a:extLst>
          </p:cNvPr>
          <p:cNvSpPr txBox="1"/>
          <p:nvPr/>
        </p:nvSpPr>
        <p:spPr>
          <a:xfrm>
            <a:off x="1754153" y="4780794"/>
            <a:ext cx="98344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จังหวัดอื่นๆ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ยื่นคำร้องต่อนายอำเภอท้องที่ ทางอำเภอยื่นเรื่องราวต่อไปยังจังหวัดโดย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ผู้ว่าราชการจังหวัดเป็นนายทะเบียนท้องที่อนุญาต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9DD4A28-8477-49AB-80F7-FA62DEB6B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3616" r="13555" b="3616"/>
          <a:stretch/>
        </p:blipFill>
        <p:spPr bwMode="auto">
          <a:xfrm rot="20057641" flipH="1">
            <a:off x="7817499" y="974250"/>
            <a:ext cx="623591" cy="7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4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4" y="725863"/>
            <a:ext cx="12201332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38832-5634-4959-9DB3-1AC07E1D14DE}"/>
              </a:ext>
            </a:extLst>
          </p:cNvPr>
          <p:cNvSpPr txBox="1"/>
          <p:nvPr/>
        </p:nvSpPr>
        <p:spPr>
          <a:xfrm>
            <a:off x="910122" y="4052036"/>
            <a:ext cx="103694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การรับมรดกอาวุธปืน เป็นหน้าที่ของทายาทหรือผู้ครอบครอง โดยปฏิบัติเช่นเดียวกับการ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ขออนุญาตมีและใช้อาวุธปืน โดยต้องแจ้งการตายของเจ้ามรดกต่อนายทะเบียนท้องที่ภายใน </a:t>
            </a:r>
            <a:endParaRPr lang="en-US" sz="3200" b="0" i="0" u="none" strike="noStrike" baseline="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30 วัน</a:t>
            </a:r>
            <a:r>
              <a:rPr lang="en-US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นับตั้งแต่วันทราบการตาย และยื่นคำร้องขอรับมรดกอาวุธปืนภายใน 15 วัน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BBE4B2-79AA-4663-A347-2B0BEABAAFDC}"/>
              </a:ext>
            </a:extLst>
          </p:cNvPr>
          <p:cNvGrpSpPr/>
          <p:nvPr/>
        </p:nvGrpSpPr>
        <p:grpSpPr>
          <a:xfrm>
            <a:off x="712626" y="1295043"/>
            <a:ext cx="10764412" cy="2272004"/>
            <a:chOff x="712626" y="1295043"/>
            <a:chExt cx="10764412" cy="2272004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1565624-BF92-4ABB-8270-39B7FB31D8C7}"/>
                </a:ext>
              </a:extLst>
            </p:cNvPr>
            <p:cNvSpPr/>
            <p:nvPr/>
          </p:nvSpPr>
          <p:spPr>
            <a:xfrm>
              <a:off x="712626" y="1295043"/>
              <a:ext cx="10764412" cy="2272004"/>
            </a:xfrm>
            <a:prstGeom prst="hexagon">
              <a:avLst/>
            </a:prstGeom>
            <a:noFill/>
            <a:ln w="127000" cmpd="thickThin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D84C5E-47A5-46E4-A3DD-E1533BF0ABB3}"/>
                </a:ext>
              </a:extLst>
            </p:cNvPr>
            <p:cNvSpPr txBox="1"/>
            <p:nvPr/>
          </p:nvSpPr>
          <p:spPr>
            <a:xfrm>
              <a:off x="976989" y="1575487"/>
              <a:ext cx="1023568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	</a:t>
              </a:r>
              <a:r>
                <a:rPr lang="th-TH" sz="3200" b="0" i="0" u="none" strike="noStrike" baseline="0" dirty="0">
                  <a:solidFill>
                    <a:srgbClr val="FF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กรณีการขออนุญาตพกพาทั่วราชอาณาจักร</a:t>
              </a:r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 ผ.บ.ตำรวจเป็นผู้อนุญาต โดยยื่นผ่านกองทะเบียนกรมตำรวจ (ผู้ขอเป็นข้าราชการต้องมีคำรับรองความประพฤติและควาจำเป็นจากผู้บังคับบัญชา)</a:t>
              </a:r>
              <a:r>
                <a:rPr lang="en-US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 </a:t>
              </a:r>
              <a:r>
                <a:rPr lang="th-TH" sz="3200" b="0" i="0" u="none" strike="noStrike" baseline="0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บุคคลทั่วไปต้องมีคำรับรองจากกำนัน ผู้ใหญ่บ้าน</a:t>
              </a:r>
              <a:endParaRPr lang="en-US" sz="32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35750F-CC34-4AF0-91E0-8D7551E2450E}"/>
              </a:ext>
            </a:extLst>
          </p:cNvPr>
          <p:cNvSpPr txBox="1"/>
          <p:nvPr/>
        </p:nvSpPr>
        <p:spPr>
          <a:xfrm>
            <a:off x="202728" y="-19333"/>
            <a:ext cx="4253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สิ่งที่ควรรู้เกี่ยวกับอาวุธปืน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43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962</Words>
  <Application>Microsoft Office PowerPoint</Application>
  <PresentationFormat>แบบจอกว้าง</PresentationFormat>
  <Paragraphs>70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BrowalliaUPC</vt:lpstr>
      <vt:lpstr>FreesiaUPC</vt:lpstr>
      <vt:lpstr>Calibri Light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mewmew</dc:creator>
  <cp:lastModifiedBy>Lenovo</cp:lastModifiedBy>
  <cp:revision>78</cp:revision>
  <dcterms:created xsi:type="dcterms:W3CDTF">2021-06-15T12:47:23Z</dcterms:created>
  <dcterms:modified xsi:type="dcterms:W3CDTF">2024-09-11T06:52:21Z</dcterms:modified>
</cp:coreProperties>
</file>