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86" r:id="rId3"/>
    <p:sldId id="287" r:id="rId4"/>
    <p:sldId id="288" r:id="rId5"/>
    <p:sldId id="257" r:id="rId6"/>
    <p:sldId id="289" r:id="rId7"/>
    <p:sldId id="290" r:id="rId8"/>
    <p:sldId id="291" r:id="rId9"/>
    <p:sldId id="293" r:id="rId10"/>
    <p:sldId id="294" r:id="rId11"/>
    <p:sldId id="296" r:id="rId12"/>
    <p:sldId id="297" r:id="rId13"/>
    <p:sldId id="295" r:id="rId14"/>
    <p:sldId id="298" r:id="rId15"/>
  </p:sldIdLst>
  <p:sldSz cx="12192000" cy="6858000"/>
  <p:notesSz cx="6858000" cy="9144000"/>
  <p:embeddedFontLst>
    <p:embeddedFont>
      <p:font typeface="BrowalliaUPC" panose="020B0604020202020204" pitchFamily="34" charset="-34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EAEAA"/>
    <a:srgbClr val="008000"/>
    <a:srgbClr val="FF3399"/>
    <a:srgbClr val="FFE5FF"/>
    <a:srgbClr val="CC66FF"/>
    <a:srgbClr val="FFCCFF"/>
    <a:srgbClr val="FF3300"/>
    <a:srgbClr val="CC99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F037-EAC7-4520-B38C-3CEF8059A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C0268-43F8-40F6-B81B-1860AACAE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D9683-99EB-4353-B69E-EB42A4D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E4CEC-05AD-46A6-A2D7-6AE3C671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6373F-066F-4B36-82F4-F6DD6CF2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8C2E-6FEA-4D2E-944C-8054F097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6AC20-85D9-406A-98A6-FAB5DA00D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524A4-3058-4496-BDCB-97F87A8A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5C312-2FD6-44BE-B030-826BB24F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32DA0-E862-438D-A313-AA973092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E6AFE-FA3D-4108-8E4F-DE9A9C2CD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B5BFB-7207-41CF-BDD8-EEEA79C6E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46B2B-B4B9-45BC-A739-12BEB6DB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FF809-EB46-4648-90A1-9E4B9B57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2BFD8-2658-487D-B192-0D746B9E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6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7D5A-44A5-49EB-992A-04FF94A1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F8AE-AA59-41C4-8ADE-3B19CC964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2F35-7DCB-4335-A1EC-0CF283E1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E7A7-730E-4856-AA80-819F3594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BBB3E-FEC2-4FF6-B83E-B0B5EE4A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952C-849C-43C5-AEBC-804EF556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7D4EE-654E-48B2-A5A5-73E44A080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A2302-7923-46E1-B97C-F4DF78BA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223E8-3EE3-4A08-8DC6-0942FA38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2503-BE58-49CA-9CE3-EC5022F1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29CB7-0D8A-4FD4-931E-8007D408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299A6-7860-41BB-AC31-751468F32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04BC8-F275-454C-AD00-D9D11A185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9FACD-B60E-43EA-90B3-F1B3C44E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D00F4-B082-4606-AB3C-5581C71EF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E781A-B35B-42D4-A19E-90B12912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DE4A-F2EE-42A5-84DA-C76DCEAF5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FB9F0-CF87-4A04-B3DB-6386651CC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1D3D5-188E-456F-878F-09C06928F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18ABC1-5DB8-4AF5-916D-4914F75F4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1FEA3-19C2-47CD-9037-6E4F62509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DF9D18-5B28-4E3F-A585-1362CB04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0D08D-B856-40C5-B693-82317E73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35D6D-AD32-44FE-9E85-0A119648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3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32C6D-88A0-4E1B-B657-D9471126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66ECA-023E-4AFA-85AA-1F969747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BABFF-200C-46F1-B9D2-9A772F6D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DB58-2A74-4B74-ADE2-A4CBC865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B8DA3-D8FC-4494-A4F0-A2859FE4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9C74F-CC77-4ED0-B3AD-EF5F5A32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0A5EB-4C89-48A4-9E8D-CF37B51A2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7CE2B-06BC-428D-96F1-D935D7DC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2C797-94EF-4E81-B040-A6A04C25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BFE86-C01B-4080-82E8-C2C55AFE3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070E4-2913-4167-88B6-5A833E77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AA672-6D17-4234-AEA3-EB771F03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2DC3-7B1B-4845-A1AF-BFACE726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75BEB-058A-4CB3-8B6C-B1449CEF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DB37E-826C-48A9-AE07-A23646545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CEFA3-15E7-4A67-863B-F75404E20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BC39C-AB52-4742-82CA-C15A7F9A8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6314C-7218-4956-86DA-3CA31F3C6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F351D-B375-40D5-8AA9-735EE430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0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0DECC-98D6-4E1B-AC92-F70B6A94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BC9E1-329E-4AF3-9C78-4CDF3EB98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4B721-72C0-4F0C-A6F7-65E5E42E1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CD31-0A7E-423A-8821-9AEFF060667B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04CDD-94C4-46A4-A7AF-BA622C0AF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80AC-A51F-4895-98FA-1E65F5FE7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149F-2876-4C35-9D3F-D1A17D8A2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B85DAD3-4EEC-4D3A-B3C6-144ED5A469E9}"/>
              </a:ext>
            </a:extLst>
          </p:cNvPr>
          <p:cNvGrpSpPr/>
          <p:nvPr/>
        </p:nvGrpSpPr>
        <p:grpSpPr>
          <a:xfrm>
            <a:off x="8080311" y="0"/>
            <a:ext cx="3573624" cy="4731924"/>
            <a:chOff x="7772400" y="0"/>
            <a:chExt cx="3573624" cy="47319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43C044-631F-453E-8A38-9FBFBA9B90E5}"/>
                </a:ext>
              </a:extLst>
            </p:cNvPr>
            <p:cNvSpPr/>
            <p:nvPr/>
          </p:nvSpPr>
          <p:spPr>
            <a:xfrm>
              <a:off x="8304001" y="0"/>
              <a:ext cx="251927" cy="362960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C64C8D-D898-443D-A87D-3C6F99B25269}"/>
                </a:ext>
              </a:extLst>
            </p:cNvPr>
            <p:cNvSpPr/>
            <p:nvPr/>
          </p:nvSpPr>
          <p:spPr>
            <a:xfrm>
              <a:off x="10509379" y="0"/>
              <a:ext cx="251927" cy="362960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Alternate Process 12">
              <a:extLst>
                <a:ext uri="{FF2B5EF4-FFF2-40B4-BE49-F238E27FC236}">
                  <a16:creationId xmlns:a16="http://schemas.microsoft.com/office/drawing/2014/main" id="{7CF648F1-2AFD-4702-8DC6-4326BC713F57}"/>
                </a:ext>
              </a:extLst>
            </p:cNvPr>
            <p:cNvSpPr/>
            <p:nvPr/>
          </p:nvSpPr>
          <p:spPr>
            <a:xfrm>
              <a:off x="7809722" y="2714307"/>
              <a:ext cx="3536302" cy="2017617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6314530D-0942-4E50-80B1-C42B4B9690FE}"/>
                </a:ext>
              </a:extLst>
            </p:cNvPr>
            <p:cNvSpPr/>
            <p:nvPr/>
          </p:nvSpPr>
          <p:spPr>
            <a:xfrm>
              <a:off x="7772400" y="1111549"/>
              <a:ext cx="3573624" cy="1343608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D16EBE-2DD3-4342-8FE9-2E716CA5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10"/>
            <a:ext cx="7548465" cy="685489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9C1C2C-E74B-4444-9B2D-0AC24E6A7B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9550" r="9714" b="6461"/>
          <a:stretch/>
        </p:blipFill>
        <p:spPr>
          <a:xfrm>
            <a:off x="10453018" y="4779546"/>
            <a:ext cx="1738981" cy="2078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27D074-D07E-4A91-AE5D-DDB5F6494DB7}"/>
              </a:ext>
            </a:extLst>
          </p:cNvPr>
          <p:cNvSpPr txBox="1"/>
          <p:nvPr/>
        </p:nvSpPr>
        <p:spPr>
          <a:xfrm>
            <a:off x="8234265" y="1257965"/>
            <a:ext cx="3303037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หน่วยที่ 7</a:t>
            </a:r>
            <a:endParaRPr lang="en-US" sz="8000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5F0EE-DFEF-41F9-A63B-059571B9ACA0}"/>
              </a:ext>
            </a:extLst>
          </p:cNvPr>
          <p:cNvSpPr txBox="1"/>
          <p:nvPr/>
        </p:nvSpPr>
        <p:spPr>
          <a:xfrm>
            <a:off x="7989337" y="2840554"/>
            <a:ext cx="37928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การเคลื่อนย้ายผู้ป่วย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31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3" y="725863"/>
            <a:ext cx="12201330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BE366-021D-45B7-88E5-AC64BE4513CA}"/>
              </a:ext>
            </a:extLst>
          </p:cNvPr>
          <p:cNvSpPr txBox="1"/>
          <p:nvPr/>
        </p:nvSpPr>
        <p:spPr>
          <a:xfrm>
            <a:off x="202728" y="-28865"/>
            <a:ext cx="3873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วิธีการเคลื่อนย้ายผู้ป่วย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2E2BC-1EB3-4D14-B7F2-AE9C8BC9D599}"/>
              </a:ext>
            </a:extLst>
          </p:cNvPr>
          <p:cNvSpPr txBox="1"/>
          <p:nvPr/>
        </p:nvSpPr>
        <p:spPr>
          <a:xfrm>
            <a:off x="729731" y="1053923"/>
            <a:ext cx="107302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1.6 วิธีอุ้ม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วิธีอุ้มใช้สำหรับผู้บาดเจ็บเล็กน้อย อาจเนื่องจากไม่สบาย หรือเป็นลม หรือใช้สำหรับ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ผู้ที่มีข้อเท้าแพลง หรือมีบาดแผลบนฝ่าเท้า เหมาะสำหรับผู้บาดเจ็บที่ตัวเล็กกว่า ผู้ช่วยเหลือ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EEE491-48A5-434C-AC0D-EBF44ACE5C19}"/>
              </a:ext>
            </a:extLst>
          </p:cNvPr>
          <p:cNvSpPr txBox="1"/>
          <p:nvPr/>
        </p:nvSpPr>
        <p:spPr>
          <a:xfrm>
            <a:off x="730898" y="2244633"/>
            <a:ext cx="107302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1.7 วิธีลากด้วยผ้ารองใต้ตัวผู้ประสบอุบัติเหตุ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วิธีนี้สะดวกต่อการเคลื่อนย้ายออกจากตึก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ที่กำลังมีไฟไหม้และพื้นที่เรียบ เป็นวิธีที่ใช้สำหรับผู้ประสบอุบัติเหตุที่ไม่สามารถช่วยเหลือตนเองได้หรือหมดสติ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045383-93A5-41C3-9C6F-28D63970D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57" y="3341037"/>
            <a:ext cx="3816221" cy="282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7685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3" y="725863"/>
            <a:ext cx="12201330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BE366-021D-45B7-88E5-AC64BE4513CA}"/>
              </a:ext>
            </a:extLst>
          </p:cNvPr>
          <p:cNvSpPr txBox="1"/>
          <p:nvPr/>
        </p:nvSpPr>
        <p:spPr>
          <a:xfrm>
            <a:off x="202728" y="-28865"/>
            <a:ext cx="3873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วิธีการเคลื่อนย้ายผู้ป่วย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8BC25-8F47-4E71-B54B-556C6569C5AF}"/>
              </a:ext>
            </a:extLst>
          </p:cNvPr>
          <p:cNvSpPr txBox="1"/>
          <p:nvPr/>
        </p:nvSpPr>
        <p:spPr>
          <a:xfrm>
            <a:off x="641090" y="1175581"/>
            <a:ext cx="109074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1.8 วิธีลากผู้บาดเจ็บโดยไม่มีผ้ารองใต้ตัว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เป็นอีกวิธีหนึ่งที่มีผู้ช่วยเหลือเพียงคนเดียว</a:t>
            </a:r>
            <a:r>
              <a:rPr lang="en-US" sz="320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 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วิธีนี้ใช้ได้ดีถ้าพื้นที่เรียบ โดยเฉพาะอย่างยิ่งในกรณีไฟไหม้ในโรงพยาบาลหรือในบ้าน จะช่วยหลบควันไฟ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ทำให้ได้ออกซิเจนเพียงพอ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C0E145-AF70-42BC-9FA1-17605BCD4C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606" t="21988" b="12367"/>
          <a:stretch/>
        </p:blipFill>
        <p:spPr>
          <a:xfrm>
            <a:off x="1148000" y="2985728"/>
            <a:ext cx="9893666" cy="7284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2B1996-52AA-4C8D-958D-F4BA2409F1DD}"/>
              </a:ext>
            </a:extLst>
          </p:cNvPr>
          <p:cNvSpPr txBox="1"/>
          <p:nvPr/>
        </p:nvSpPr>
        <p:spPr>
          <a:xfrm>
            <a:off x="641090" y="4112759"/>
            <a:ext cx="109074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1.9 วิธีลากลงจากที่ลาดชัน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เป็นวิธีที่สะดวกต่อการช่วยเหลือผู้หมดสติลงมาทางบันไดหรือ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ที่ลาดชัน เมื่อผู้ได้รับอันตรายหมดความรู้สึก และมีผู้ช่วยเหลือเพียงคนเดียว โดยที่ผู้รับการช่วยเหลือไม่มีบาดแผลตามร่างกายที่จะเป็นอันตรายต่อการเคลื่อนย้าย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13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3" y="725863"/>
            <a:ext cx="12201330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BE366-021D-45B7-88E5-AC64BE4513CA}"/>
              </a:ext>
            </a:extLst>
          </p:cNvPr>
          <p:cNvSpPr txBox="1"/>
          <p:nvPr/>
        </p:nvSpPr>
        <p:spPr>
          <a:xfrm>
            <a:off x="202728" y="-28865"/>
            <a:ext cx="3873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วิธีการเคลื่อนย้ายผู้ป่วย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DB357-70B9-4EB7-B84E-AC42D5C4C47A}"/>
              </a:ext>
            </a:extLst>
          </p:cNvPr>
          <p:cNvSpPr txBox="1"/>
          <p:nvPr/>
        </p:nvSpPr>
        <p:spPr>
          <a:xfrm>
            <a:off x="1074963" y="968010"/>
            <a:ext cx="7585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</a:t>
            </a:r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การเคลื่อนย้ายผู้บาดเจ็บโดยมีผู้ช่วยเหลือตั้งแต่ 2 คนขึ้นไป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25EF7-1853-4E93-85CA-3ED4D6356BE8}"/>
              </a:ext>
            </a:extLst>
          </p:cNvPr>
          <p:cNvSpPr txBox="1"/>
          <p:nvPr/>
        </p:nvSpPr>
        <p:spPr>
          <a:xfrm>
            <a:off x="1074963" y="1828783"/>
            <a:ext cx="100397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2.1 วิธีอุ้มแบบนั่ง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วิธีอุ้มแบบนั่งโดยประสานแขนของผู้ช่วยเหลือทั้ง 2 คน เป็นเก้าอี้และพนักพิง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ใช้อุ้มผู้บาดเจ็บหรือผู้ที่หมดสติ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ED59A2-AF98-4656-88F8-7E00DAEBE013}"/>
              </a:ext>
            </a:extLst>
          </p:cNvPr>
          <p:cNvSpPr txBox="1"/>
          <p:nvPr/>
        </p:nvSpPr>
        <p:spPr>
          <a:xfrm>
            <a:off x="1074963" y="3181999"/>
            <a:ext cx="100397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2.2 วิธีทำที่นั่งด้วย 4 มือ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วิธีนี้ใช้สำหรับผู้บาดเจ็บที่รู้สึกตัว แขนทั้งสองข้างใช้การได้ดีแต่ไม่สามารถเดินได้เนื่องจากมีบาดแผลที่ฝ่าเท้า หรือขาหมดความรู้สึกไม่สามารถช่วยเหลือตัวเองได้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972702-A638-460E-AD33-4537D5DF46C0}"/>
              </a:ext>
            </a:extLst>
          </p:cNvPr>
          <p:cNvSpPr txBox="1"/>
          <p:nvPr/>
        </p:nvSpPr>
        <p:spPr>
          <a:xfrm>
            <a:off x="1092302" y="4853041"/>
            <a:ext cx="100397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2.3 วิธีอุ้มพยุงแขนและขา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วิธีอุ้มแบบนี้เป็นวิธีที่ทำได้สะดวก แต่ไม่ควรใช้สำหรับคนที่มี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กระดูกหัก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27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3" y="725863"/>
            <a:ext cx="12201330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BE366-021D-45B7-88E5-AC64BE4513CA}"/>
              </a:ext>
            </a:extLst>
          </p:cNvPr>
          <p:cNvSpPr txBox="1"/>
          <p:nvPr/>
        </p:nvSpPr>
        <p:spPr>
          <a:xfrm>
            <a:off x="202728" y="-28865"/>
            <a:ext cx="3873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วิธีการเคลื่อนย้ายผู้ป่วย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BF328-475E-4732-9C0F-AA60132D49CC}"/>
              </a:ext>
            </a:extLst>
          </p:cNvPr>
          <p:cNvSpPr txBox="1"/>
          <p:nvPr/>
        </p:nvSpPr>
        <p:spPr>
          <a:xfrm>
            <a:off x="1707002" y="1101721"/>
            <a:ext cx="7910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2.4 วิธีอุ้มคนละด้าน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เหมาะสำหรับยกผู้ป่วยที่นอน และคนที่หมดสติ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F6CBC-1056-4877-950B-89DDD2617F4F}"/>
              </a:ext>
            </a:extLst>
          </p:cNvPr>
          <p:cNvSpPr txBox="1"/>
          <p:nvPr/>
        </p:nvSpPr>
        <p:spPr>
          <a:xfrm>
            <a:off x="1707002" y="1877997"/>
            <a:ext cx="7910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2.5 วิธีอุ้มเคียงสองคน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วิธีนี้ใช้ได้ดีสำหรับคนที่รู้สึกตัวและไม่รู้สึกตัว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189251-8A50-4EF6-A7C5-FC3ED76515FB}"/>
              </a:ext>
            </a:extLst>
          </p:cNvPr>
          <p:cNvSpPr txBox="1"/>
          <p:nvPr/>
        </p:nvSpPr>
        <p:spPr>
          <a:xfrm>
            <a:off x="1677315" y="2666204"/>
            <a:ext cx="8835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2.6 วิธีอุ้มเคียงสามคน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การอุ้มเคียงสามคน ใช้สำหรับคนที่บาดเจ็บขั้นรุนแรง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C30F15-B1BE-4F9A-9F7C-66FE47307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357" y="3575317"/>
            <a:ext cx="2013265" cy="25422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8560EE-1A6E-4140-8B63-D6330ABADD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833"/>
          <a:stretch/>
        </p:blipFill>
        <p:spPr>
          <a:xfrm>
            <a:off x="5662265" y="3660921"/>
            <a:ext cx="3141583" cy="237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3" y="725863"/>
            <a:ext cx="12201330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BE366-021D-45B7-88E5-AC64BE4513CA}"/>
              </a:ext>
            </a:extLst>
          </p:cNvPr>
          <p:cNvSpPr txBox="1"/>
          <p:nvPr/>
        </p:nvSpPr>
        <p:spPr>
          <a:xfrm>
            <a:off x="202728" y="-28865"/>
            <a:ext cx="3873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วิธีการเคลื่อนย้ายผู้ป่วย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73982-F62E-46FC-A656-2F95AA5A0B31}"/>
              </a:ext>
            </a:extLst>
          </p:cNvPr>
          <p:cNvSpPr txBox="1"/>
          <p:nvPr/>
        </p:nvSpPr>
        <p:spPr>
          <a:xfrm>
            <a:off x="757612" y="1170879"/>
            <a:ext cx="103458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2.7 วิธีอุ้มคนละด้านสามคน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วิธีนี้เป็นวิธีเคลื่อนย้ายที่ใช้กันมาก และสามารถจะเคลื่อนย้าย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ผู้บาดเจ็บได้ในระยะค่อนข้างไกล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94DE-D7E8-4263-A97D-4D198CD3C1A8}"/>
              </a:ext>
            </a:extLst>
          </p:cNvPr>
          <p:cNvSpPr txBox="1"/>
          <p:nvPr/>
        </p:nvSpPr>
        <p:spPr>
          <a:xfrm>
            <a:off x="757612" y="2673567"/>
            <a:ext cx="102618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2.8 วิธีอุ้มสี่คน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ในกรณีที่ผู้บาดเจ็บตัวใหญ่ แนะนำให้จัดหาผู้ช่วยเหลือให้เพียงพอก่อนที่จะพยายามช่วยกันอุ้ม วิธีนี้เหมาะที่จะเคลื่อนย้ายผู้บาดเจ็บในระยะใกล้ๆ หรือยกเพื่อวางบนเปลหาม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26172D-2829-4361-B060-6B9568184F0F}"/>
              </a:ext>
            </a:extLst>
          </p:cNvPr>
          <p:cNvSpPr txBox="1"/>
          <p:nvPr/>
        </p:nvSpPr>
        <p:spPr>
          <a:xfrm>
            <a:off x="757612" y="4676833"/>
            <a:ext cx="109175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2.9 วิธีอุ้มแปดคน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วิธีนี้ใช้เมื่อสงสัยว่าผู้บาดเจ็บมีกระดูกต้นคอ หรือกระดูกสันหลังหัก และ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ผู้บาดเจ็บที่ได้รับอันตรายอย่างมาก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99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D7CC67-A7B6-4172-B9F7-D11A7789E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9033D5-E11F-4570-8DE8-574E6DB31FDE}"/>
              </a:ext>
            </a:extLst>
          </p:cNvPr>
          <p:cNvSpPr/>
          <p:nvPr/>
        </p:nvSpPr>
        <p:spPr>
          <a:xfrm>
            <a:off x="-2334" y="725863"/>
            <a:ext cx="12201332" cy="5609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76F5F2-5C18-4628-B341-3E42E02B8A77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B300BA-8870-4511-9869-86CE1761245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3AD3D-1E9F-40A7-B3F0-53A8840A9AA8}"/>
              </a:ext>
            </a:extLst>
          </p:cNvPr>
          <p:cNvSpPr txBox="1"/>
          <p:nvPr/>
        </p:nvSpPr>
        <p:spPr>
          <a:xfrm>
            <a:off x="202728" y="-19146"/>
            <a:ext cx="6254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ข้อควรพิจารณาในการเคลื่อนย้ายผู้ป่วย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07C5DC-1A8D-4730-93BA-4FF1A3BEA35D}"/>
              </a:ext>
            </a:extLst>
          </p:cNvPr>
          <p:cNvSpPr txBox="1"/>
          <p:nvPr/>
        </p:nvSpPr>
        <p:spPr>
          <a:xfrm>
            <a:off x="1723441" y="1002842"/>
            <a:ext cx="8742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ในการเคลื่อนย้ายผู้ป่วยจึงควรมีหลักในการพิจารณาก่อนการเคลื่อนย้าย ดังนี้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EF3B65-BE02-493F-A3F6-D49EC4B52CCA}"/>
              </a:ext>
            </a:extLst>
          </p:cNvPr>
          <p:cNvSpPr txBox="1"/>
          <p:nvPr/>
        </p:nvSpPr>
        <p:spPr>
          <a:xfrm>
            <a:off x="596860" y="1632374"/>
            <a:ext cx="73433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1. ผู้ป่วยพร้อมที่จะเคลื่อนย้ายได้หรือไม่ และผู้ป่วย    ยังหายใจเองหรืออยู่ในช่วงที่ต้องการเครื่องช่วยหายใจอยู่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2. มีกระดูกส่วนใดหักหรือได้รับบาดเจ็บจน    เคลื่อนไหวได้หรือไม่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3. บาดแผลของผู้ป่วยได้รับการดูแลเรียบร้อยหรือไม่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4. หากมีการเคลื่อนย้ายผู้ป่วย จะก่อให้เกิดอันตรายมากขึ้นหรือลดความเจ็บปวดลงได้อย่างไร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5. หากผู้ป่วยรู้สึกตัวควรบอกให้ทราบถึงการเคลื่อนย้ายเพื่อให้ผู้ป่วยรู้ตัวก่อน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A973C8-FE6F-40FB-AD18-E1D5FAF67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"/>
          <a:stretch/>
        </p:blipFill>
        <p:spPr bwMode="auto">
          <a:xfrm>
            <a:off x="7837713" y="2060244"/>
            <a:ext cx="4141579" cy="366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77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3" y="725863"/>
            <a:ext cx="12201330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0295-8B31-4DE0-8D29-3E74BED3CCAE}"/>
              </a:ext>
            </a:extLst>
          </p:cNvPr>
          <p:cNvSpPr txBox="1"/>
          <p:nvPr/>
        </p:nvSpPr>
        <p:spPr>
          <a:xfrm>
            <a:off x="202728" y="8847"/>
            <a:ext cx="7998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หลักปฏิบัติและข้อควรระวังในการเคลื่อนย้ายผู้ป่วย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94890-3987-423A-A0A1-CCA6468B4398}"/>
              </a:ext>
            </a:extLst>
          </p:cNvPr>
          <p:cNvSpPr txBox="1"/>
          <p:nvPr/>
        </p:nvSpPr>
        <p:spPr>
          <a:xfrm>
            <a:off x="1092302" y="1220993"/>
            <a:ext cx="68953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 ให้การปฐมพยาบาลที่จำเป็นก่อนเคลื่อนย้ายผู้ป่วย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4C29F-FC8B-4A33-855D-6C3498DDA608}"/>
              </a:ext>
            </a:extLst>
          </p:cNvPr>
          <p:cNvSpPr txBox="1"/>
          <p:nvPr/>
        </p:nvSpPr>
        <p:spPr>
          <a:xfrm>
            <a:off x="5296679" y="3273368"/>
            <a:ext cx="65314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 การเคลื่อนย้ายผู้ป่วยหนัก จะต้องมีอุปกรณ์เข้ามาช่วย เพื่อลดความเจ็บปวดและอันตรายที่จะเกิดขึ้น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38409-B36B-45B4-9BFC-1090569FF3BB}"/>
              </a:ext>
            </a:extLst>
          </p:cNvPr>
          <p:cNvSpPr txBox="1"/>
          <p:nvPr/>
        </p:nvSpPr>
        <p:spPr>
          <a:xfrm>
            <a:off x="5296679" y="4777179"/>
            <a:ext cx="54148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4. การเคลื่อนย้ายจะต้องคำนึงถึงความถูกต้อง เหมาะสม และเกิดอันตรายน้อยที่สุด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F0BE94-4315-4620-9A15-67DE608C1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48" y="3688345"/>
            <a:ext cx="4286250" cy="24669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B0B827-2B08-401C-B062-33159CC9A0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2" t="14576" r="3831" b="7274"/>
          <a:stretch/>
        </p:blipFill>
        <p:spPr>
          <a:xfrm>
            <a:off x="9396546" y="929088"/>
            <a:ext cx="2687309" cy="1592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6569E4-E8B7-4DAE-8EFE-2E313D6E8FAE}"/>
              </a:ext>
            </a:extLst>
          </p:cNvPr>
          <p:cNvSpPr txBox="1"/>
          <p:nvPr/>
        </p:nvSpPr>
        <p:spPr>
          <a:xfrm>
            <a:off x="1092302" y="2298109"/>
            <a:ext cx="8341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 ปฏิบัติการช่วยเหลือให้เป็นไปอย่างรอบคอบและนุ่มนวล ไม่ควรรีบร้อน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83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3" y="725863"/>
            <a:ext cx="12201330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0295-8B31-4DE0-8D29-3E74BED3CCAE}"/>
              </a:ext>
            </a:extLst>
          </p:cNvPr>
          <p:cNvSpPr txBox="1"/>
          <p:nvPr/>
        </p:nvSpPr>
        <p:spPr>
          <a:xfrm>
            <a:off x="202728" y="-19146"/>
            <a:ext cx="7998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หลักปฏิบัติและข้อควรระวังในการเคลื่อนย้ายผู้ป่วย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rgbClr val="FEAEA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1A6981-B867-49C3-8EF5-D70D450E3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22864" r="8712" b="22922"/>
          <a:stretch/>
        </p:blipFill>
        <p:spPr bwMode="auto">
          <a:xfrm>
            <a:off x="8423048" y="1091264"/>
            <a:ext cx="3489649" cy="232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230158-2B29-4A50-9D73-C49F28A9B869}"/>
              </a:ext>
            </a:extLst>
          </p:cNvPr>
          <p:cNvSpPr txBox="1"/>
          <p:nvPr/>
        </p:nvSpPr>
        <p:spPr>
          <a:xfrm>
            <a:off x="544750" y="1036739"/>
            <a:ext cx="69197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5. การเคลื่อนย้ายด้วยเปลควรมีสายรัดตัวผู้ป่วยให้ติดกับเปล เพื่อป้องกันการตก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55958-D671-44C6-99C1-AD11F2E5EC72}"/>
              </a:ext>
            </a:extLst>
          </p:cNvPr>
          <p:cNvSpPr txBox="1"/>
          <p:nvPr/>
        </p:nvSpPr>
        <p:spPr>
          <a:xfrm>
            <a:off x="544749" y="2429526"/>
            <a:ext cx="73312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6. จัดท่าที่จะเคลื่อนย้ายให้เหมาะสม โดยคำนึงถึงอาการบาดเจ็บของผู้ป่วย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18D449-D00C-4B24-8353-1C453A295BC0}"/>
              </a:ext>
            </a:extLst>
          </p:cNvPr>
          <p:cNvSpPr txBox="1"/>
          <p:nvPr/>
        </p:nvSpPr>
        <p:spPr>
          <a:xfrm>
            <a:off x="3253654" y="3754679"/>
            <a:ext cx="7331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7. หากต้องใช้ยานพาหนะ ควรใช้พาหนะของทางสถานพยาบาล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9CD8F-73B9-46E4-A732-C7FCD8552B5F}"/>
              </a:ext>
            </a:extLst>
          </p:cNvPr>
          <p:cNvSpPr txBox="1"/>
          <p:nvPr/>
        </p:nvSpPr>
        <p:spPr>
          <a:xfrm>
            <a:off x="3253654" y="4594963"/>
            <a:ext cx="8543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8. ต้องรีบเคลื่อนย้ายผู้ป่วยให้ถึงมือแพทย์หรือโรงพยาบาลที่ใกล้ที่สุดให้เร็วที่สุด และผู้เคลื่อนย้ายผู้ป่วยหรือผู้ร่วมในอุบัติเหตุ จะต้องเล่าเหตุการณ์หรืออาการที่เกิดขึ้นให้แพทย์ทราบ เพื่อเป็นข้อมูลในการรักษา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58A7E0-DBF3-45C9-BA76-1A1C2A0D29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68" t="9399" r="5915" b="10979"/>
          <a:stretch/>
        </p:blipFill>
        <p:spPr>
          <a:xfrm flipH="1">
            <a:off x="202728" y="3875440"/>
            <a:ext cx="2845865" cy="22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3" y="725863"/>
            <a:ext cx="12201330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10295-8B31-4DE0-8D29-3E74BED3CCAE}"/>
              </a:ext>
            </a:extLst>
          </p:cNvPr>
          <p:cNvSpPr txBox="1"/>
          <p:nvPr/>
        </p:nvSpPr>
        <p:spPr>
          <a:xfrm>
            <a:off x="202728" y="8847"/>
            <a:ext cx="5265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ประเภทของการเคลื่อนย้ายผู้ป่วย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978F0-6285-4814-B25F-8F4994D297EB}"/>
              </a:ext>
            </a:extLst>
          </p:cNvPr>
          <p:cNvSpPr txBox="1"/>
          <p:nvPr/>
        </p:nvSpPr>
        <p:spPr>
          <a:xfrm>
            <a:off x="1249340" y="1061824"/>
            <a:ext cx="3171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1.การเคลื่อนย้ายฉุกเฉิน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F9536A-4DF9-4742-A8A9-807AD0523D48}"/>
              </a:ext>
            </a:extLst>
          </p:cNvPr>
          <p:cNvSpPr txBox="1"/>
          <p:nvPr/>
        </p:nvSpPr>
        <p:spPr>
          <a:xfrm>
            <a:off x="1953829" y="1706286"/>
            <a:ext cx="828200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1.1 จุดที่ผู้ป่วยนอนอยู่กำลังมีอันตราย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1.2 การเคลื่อนย้ายผู้ป่วยไปในที่ที่สามารถทำการช่วยเหลือได้ดีกว่า 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1.3 การเคลื่อนย้ายผู้ป่วยที่มีอาการไม่รุนแรงมากออกไป เพื่อจะนำผู้ป่วยเจ็บสาหัสมากมาแทนที่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C7B073-97C7-4F53-A282-62F2E9E94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90" y="3707441"/>
            <a:ext cx="3973868" cy="264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BC5DAD3-E0F9-4F15-9F2A-A8B850172DB5}"/>
              </a:ext>
            </a:extLst>
          </p:cNvPr>
          <p:cNvSpPr/>
          <p:nvPr/>
        </p:nvSpPr>
        <p:spPr>
          <a:xfrm>
            <a:off x="-1905" y="2612571"/>
            <a:ext cx="1626284" cy="3734985"/>
          </a:xfrm>
          <a:prstGeom prst="triangl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72270B9-3394-4F57-8C8D-3F24BCC6077E}"/>
              </a:ext>
            </a:extLst>
          </p:cNvPr>
          <p:cNvSpPr/>
          <p:nvPr/>
        </p:nvSpPr>
        <p:spPr>
          <a:xfrm>
            <a:off x="10736483" y="787619"/>
            <a:ext cx="1461231" cy="5559935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35C2288-1C72-4740-AA52-1B9637F4D513}"/>
              </a:ext>
            </a:extLst>
          </p:cNvPr>
          <p:cNvSpPr/>
          <p:nvPr/>
        </p:nvSpPr>
        <p:spPr>
          <a:xfrm>
            <a:off x="8571218" y="3086691"/>
            <a:ext cx="3624164" cy="3260863"/>
          </a:xfrm>
          <a:prstGeom prst="triangle">
            <a:avLst>
              <a:gd name="adj" fmla="val 10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446B5F34-9043-48D1-8E00-49BAF45473BE}"/>
              </a:ext>
            </a:extLst>
          </p:cNvPr>
          <p:cNvSpPr/>
          <p:nvPr/>
        </p:nvSpPr>
        <p:spPr>
          <a:xfrm>
            <a:off x="0" y="4170991"/>
            <a:ext cx="3973868" cy="2176364"/>
          </a:xfrm>
          <a:prstGeom prst="triangle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6CDFD0C-4712-401D-8BEE-C71EA911E2C5}"/>
              </a:ext>
            </a:extLst>
          </p:cNvPr>
          <p:cNvSpPr/>
          <p:nvPr/>
        </p:nvSpPr>
        <p:spPr>
          <a:xfrm>
            <a:off x="-1904" y="4170992"/>
            <a:ext cx="1626284" cy="2176564"/>
          </a:xfrm>
          <a:prstGeom prst="triangle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8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3" y="725863"/>
            <a:ext cx="12201330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BE366-021D-45B7-88E5-AC64BE4513CA}"/>
              </a:ext>
            </a:extLst>
          </p:cNvPr>
          <p:cNvSpPr txBox="1"/>
          <p:nvPr/>
        </p:nvSpPr>
        <p:spPr>
          <a:xfrm>
            <a:off x="202728" y="-9815"/>
            <a:ext cx="5265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ประเภทของการเคลื่อนย้ายผู้ป่วย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0F080-74C9-46E8-8AC6-97B19C1C3234}"/>
              </a:ext>
            </a:extLst>
          </p:cNvPr>
          <p:cNvSpPr txBox="1"/>
          <p:nvPr/>
        </p:nvSpPr>
        <p:spPr>
          <a:xfrm>
            <a:off x="648819" y="897673"/>
            <a:ext cx="3447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2.การเคลื่อนย้ายไม่ฉุกเฉิน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6C311C-7B2E-4B3A-969C-06BA57376738}"/>
              </a:ext>
            </a:extLst>
          </p:cNvPr>
          <p:cNvSpPr txBox="1"/>
          <p:nvPr/>
        </p:nvSpPr>
        <p:spPr>
          <a:xfrm>
            <a:off x="648819" y="1523333"/>
            <a:ext cx="110193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2.1 สภาวะโดยรอบทำให้ผู้ป่วยมีอาการแย่ลงหรือผู้ป่วยแพ้สารบางอย่างในบริเวณนั้น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	2.2 ผู้ป่วยมีความต้องการย้ายไปที่อื่นและพยายามช่วยตนเองอยากจะย้ายไปที่อื่น     การเคลื่อนย้ายไม่ฉุกเฉินจะต้องไม่ทำให้มีการบาดเจ็บเพิ่มมากขึ้น และจะต้องไม่ให้ผู้ป่วยเจ็บปวด</a:t>
            </a:r>
          </a:p>
          <a:p>
            <a:pPr algn="thaiDist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หรือไม่สุขสบาย โดยต้องปฏิบัติตามกฎดังต่อไปนี้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847A7B-6AB9-4050-ACF0-3CE619B023B3}"/>
              </a:ext>
            </a:extLst>
          </p:cNvPr>
          <p:cNvSpPr txBox="1"/>
          <p:nvPr/>
        </p:nvSpPr>
        <p:spPr>
          <a:xfrm>
            <a:off x="2482382" y="3626322"/>
            <a:ext cx="73521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ผู้ป่วยจะต้องยังมีสติสัมปชัญญะ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จะต้องตรวจผู้ป่วยเรียบร้อยเสียก่อน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จะต้องไม่มีเลือดออกรุนแรง หรือบาดแผลร้ายแรง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จะต้องไม่มีอาการของกระดูกสันหลังบาดเจ็บ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ถ้ามีกระดูกหักจะต้องได้รับการดามหรือเข้าเฝือกเรียบร้อยแล้ว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504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3" y="725863"/>
            <a:ext cx="12201330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BE366-021D-45B7-88E5-AC64BE4513CA}"/>
              </a:ext>
            </a:extLst>
          </p:cNvPr>
          <p:cNvSpPr txBox="1"/>
          <p:nvPr/>
        </p:nvSpPr>
        <p:spPr>
          <a:xfrm>
            <a:off x="202728" y="-9815"/>
            <a:ext cx="5265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ประเภทของการเคลื่อนย้ายผู้ป่วย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A85BD-25B7-466E-B8D2-4367A7815083}"/>
              </a:ext>
            </a:extLst>
          </p:cNvPr>
          <p:cNvSpPr txBox="1"/>
          <p:nvPr/>
        </p:nvSpPr>
        <p:spPr>
          <a:xfrm>
            <a:off x="1518093" y="1119895"/>
            <a:ext cx="2964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3.การเคลื่อนย้ายปกติ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83CF99-CE63-4D2E-AEF2-45FFA513D4D7}"/>
              </a:ext>
            </a:extLst>
          </p:cNvPr>
          <p:cNvSpPr txBox="1"/>
          <p:nvPr/>
        </p:nvSpPr>
        <p:spPr>
          <a:xfrm>
            <a:off x="1518093" y="2098702"/>
            <a:ext cx="9153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หมายถึง การนำตัวผู้ป่วยจากจุดที่พบขึ้นรถพยาบาล เพื่อส่งตัวไปสถานพยาบาล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7EB527-43DE-47CB-89B0-0291E9825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09" b="3949"/>
          <a:stretch/>
        </p:blipFill>
        <p:spPr>
          <a:xfrm>
            <a:off x="3495090" y="3122417"/>
            <a:ext cx="5199483" cy="31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3" y="725863"/>
            <a:ext cx="12201330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BE366-021D-45B7-88E5-AC64BE4513CA}"/>
              </a:ext>
            </a:extLst>
          </p:cNvPr>
          <p:cNvSpPr txBox="1"/>
          <p:nvPr/>
        </p:nvSpPr>
        <p:spPr>
          <a:xfrm>
            <a:off x="202728" y="-9815"/>
            <a:ext cx="3873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วิธีการเคลื่อนย้ายผู้ป่วย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05BBC-B543-4353-B4A8-64666CC29849}"/>
              </a:ext>
            </a:extLst>
          </p:cNvPr>
          <p:cNvSpPr txBox="1"/>
          <p:nvPr/>
        </p:nvSpPr>
        <p:spPr>
          <a:xfrm>
            <a:off x="759638" y="1028688"/>
            <a:ext cx="106703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1.การเคลื่อนย้ายผู้บาดเจ็บโดยมีผู้ช่วยเหลือเพียงคนเดียว </a:t>
            </a:r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การเคลื่อนย้ายด้วยคนคนเดียว</a:t>
            </a:r>
          </a:p>
          <a:p>
            <a:pPr algn="l"/>
            <a:r>
              <a:rPr lang="th-TH" sz="3200" b="0" i="0" u="none" strike="noStrike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สามารถจะทำได้หลายวิธี โดยเฉพาะอย่างยิ่งสำหรับผู้ที่ไม่มีบาดแผลตามร่างกาย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A826B-EE7F-4629-B3C7-ACD0B64B512E}"/>
              </a:ext>
            </a:extLst>
          </p:cNvPr>
          <p:cNvSpPr txBox="1"/>
          <p:nvPr/>
        </p:nvSpPr>
        <p:spPr>
          <a:xfrm>
            <a:off x="781082" y="2345790"/>
            <a:ext cx="106703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1.1 วิธีพยุงเดิน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วิธีนี้เหมาะสำหรับผู้บาดเจ็บเล็กน้อย และพอช่วยเหลือตนเองได้บ้าง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0F2D6C-6103-4F86-B86C-D03A6DB19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72799" t="30698" r="7846" b="36432"/>
          <a:stretch/>
        </p:blipFill>
        <p:spPr>
          <a:xfrm>
            <a:off x="7599510" y="3532696"/>
            <a:ext cx="1600200" cy="2717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202DD-FC35-43DC-BAB6-C54AD46D7F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919" t="30958" r="74389" b="50348"/>
          <a:stretch/>
        </p:blipFill>
        <p:spPr>
          <a:xfrm>
            <a:off x="2992290" y="4259874"/>
            <a:ext cx="2669563" cy="187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0D407F-B472-45D7-877C-22BC61CCBC21}"/>
              </a:ext>
            </a:extLst>
          </p:cNvPr>
          <p:cNvSpPr txBox="1"/>
          <p:nvPr/>
        </p:nvSpPr>
        <p:spPr>
          <a:xfrm>
            <a:off x="781080" y="3149513"/>
            <a:ext cx="106274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1.2 วิธีแบกขึ้นบ่า</a:t>
            </a:r>
            <a:r>
              <a:rPr lang="th-TH" sz="3200" b="1" i="0" u="none" strike="noStrike" baseline="0" dirty="0">
                <a:solidFill>
                  <a:srgbClr val="6633FF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วิธีนี้เหมาะสำหรับการช่วยเหลือผู้หมดสติออกจากบริเวณไฟไหม้ที่ต้องผ่าน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ขั้นบันได ผู้ช่วยเหลือจะมีมือว่างสำหรับยึดเกาะทางที่ผ่านไป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9167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8FE981-4A19-4BA8-8844-C356CB597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" y="0"/>
            <a:ext cx="12194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6DC825-CC68-42A1-BF8B-F5BD01871BBF}"/>
              </a:ext>
            </a:extLst>
          </p:cNvPr>
          <p:cNvSpPr/>
          <p:nvPr/>
        </p:nvSpPr>
        <p:spPr>
          <a:xfrm>
            <a:off x="-2333" y="725863"/>
            <a:ext cx="12201330" cy="562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FF968B-6360-40A0-B22B-B4B3B0030C08}"/>
              </a:ext>
            </a:extLst>
          </p:cNvPr>
          <p:cNvSpPr/>
          <p:nvPr/>
        </p:nvSpPr>
        <p:spPr>
          <a:xfrm>
            <a:off x="-2334" y="606490"/>
            <a:ext cx="2189273" cy="1811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B550A-D302-459B-9662-C77009565A7B}"/>
              </a:ext>
            </a:extLst>
          </p:cNvPr>
          <p:cNvSpPr/>
          <p:nvPr/>
        </p:nvSpPr>
        <p:spPr>
          <a:xfrm>
            <a:off x="2267118" y="607675"/>
            <a:ext cx="9931879" cy="181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BE366-021D-45B7-88E5-AC64BE4513CA}"/>
              </a:ext>
            </a:extLst>
          </p:cNvPr>
          <p:cNvSpPr txBox="1"/>
          <p:nvPr/>
        </p:nvSpPr>
        <p:spPr>
          <a:xfrm>
            <a:off x="202728" y="-28865"/>
            <a:ext cx="38739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วิธีการเคลื่อนย้ายผู้ป่วย</a:t>
            </a:r>
            <a:endParaRPr lang="en-US" sz="40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9C1C7D-8157-4F0C-84A6-E6FC8C0A735A}"/>
              </a:ext>
            </a:extLst>
          </p:cNvPr>
          <p:cNvSpPr txBox="1"/>
          <p:nvPr/>
        </p:nvSpPr>
        <p:spPr>
          <a:xfrm>
            <a:off x="714391" y="1104419"/>
            <a:ext cx="107608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1.3 วิธีอุ้มทาบหลัง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วิธีอุ้มทาบหลังใช้สำหรับช่วยเหลือผู้ที่หมดสติ และมีผู้ช่วยเหลือเพียง 1 คน</a:t>
            </a:r>
          </a:p>
          <a:p>
            <a:pPr algn="l"/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ใช้ผ้าหรือเชือกหรือผ้าขาวม้าที่แข็งแรงยาวพอผูกรอบอกผู้บาดเจ็บให้หลวม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D5C3CD-45DE-494D-A188-9054672C425A}"/>
              </a:ext>
            </a:extLst>
          </p:cNvPr>
          <p:cNvSpPr txBox="1"/>
          <p:nvPr/>
        </p:nvSpPr>
        <p:spPr>
          <a:xfrm>
            <a:off x="714392" y="2436398"/>
            <a:ext cx="107608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1.4 วิธีกอดและทาบด้านหลัง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วิธีนี้ใช้สำหรับผู้บาดเจ็บที่มีอาการไม่รุนแรง ห้ามใช้สำหรับผู้บาดเจ็บที่ได้รับอันตรายเกี่ยวกับสมองหรืออวัยวะภายใน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0971F3-C151-42A7-9919-B4C66FC204A2}"/>
              </a:ext>
            </a:extLst>
          </p:cNvPr>
          <p:cNvSpPr txBox="1"/>
          <p:nvPr/>
        </p:nvSpPr>
        <p:spPr>
          <a:xfrm>
            <a:off x="714391" y="3768378"/>
            <a:ext cx="1076088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b="1" i="0" u="none" strike="noStrike" baseline="0" dirty="0">
                <a:solidFill>
                  <a:srgbClr val="2F5597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1.5 วิธีกอดและทาบด้านหน้า </a:t>
            </a:r>
            <a:r>
              <a:rPr lang="th-TH" sz="3200" b="0" i="0" u="none" strike="noStrike" baseline="0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เป็นวิธีที่ดีวิธีหนึ่งสำหรับผู้ช่วยเหลือเพียงคนเดียวที่ช่วยเคลื่อนย้ายผู้บาดเจ็บที่รู้สึกตัว โดยมีมือทั้งสองว่างไว้สำหรับไต่ หรือเกาะบันได หรือเปิดประตูหากมีปัญหาระหว่างลงบันได ผู้ช่วยเหลืออาจพักผู้บาดเจ็บไว้กับบันไดจนกว่าจะมีผู้มาช่วยเหลือต่อไปหรือจนกว่าปัญหาจะสงบลง</a:t>
            </a:r>
            <a:endParaRPr lang="en-US" sz="32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31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1165</Words>
  <Application>Microsoft Office PowerPoint</Application>
  <PresentationFormat>แบบจอกว้าง</PresentationFormat>
  <Paragraphs>71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19" baseType="lpstr">
      <vt:lpstr>BrowalliaUPC</vt:lpstr>
      <vt:lpstr>Calibri Light</vt:lpstr>
      <vt:lpstr>Arial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mewmew</dc:creator>
  <cp:lastModifiedBy>Lenovo</cp:lastModifiedBy>
  <cp:revision>98</cp:revision>
  <dcterms:created xsi:type="dcterms:W3CDTF">2021-06-15T12:47:23Z</dcterms:created>
  <dcterms:modified xsi:type="dcterms:W3CDTF">2024-09-11T06:51:25Z</dcterms:modified>
</cp:coreProperties>
</file>