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90" r:id="rId3"/>
    <p:sldId id="289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3" r:id="rId16"/>
    <p:sldId id="302" r:id="rId17"/>
    <p:sldId id="304" r:id="rId18"/>
    <p:sldId id="305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9" r:id="rId30"/>
    <p:sldId id="317" r:id="rId31"/>
    <p:sldId id="320" r:id="rId32"/>
    <p:sldId id="318" r:id="rId33"/>
  </p:sldIdLst>
  <p:sldSz cx="12192000" cy="6858000"/>
  <p:notesSz cx="6858000" cy="9144000"/>
  <p:embeddedFontLst>
    <p:embeddedFont>
      <p:font typeface="BrowalliaUPC" panose="020B0604020202020204" pitchFamily="34" charset="-34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4D3F9"/>
    <a:srgbClr val="FF0066"/>
    <a:srgbClr val="CC00FF"/>
    <a:srgbClr val="00FFFF"/>
    <a:srgbClr val="FD978F"/>
    <a:srgbClr val="E531F3"/>
    <a:srgbClr val="FEBDB8"/>
    <a:srgbClr val="CC66FF"/>
    <a:srgbClr val="F9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F037-EAC7-4520-B38C-3CEF8059A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C0268-43F8-40F6-B81B-1860AACAE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D9683-99EB-4353-B69E-EB42A4D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E4CEC-05AD-46A6-A2D7-6AE3C671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6373F-066F-4B36-82F4-F6DD6CF2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8C2E-6FEA-4D2E-944C-8054F097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6AC20-85D9-406A-98A6-FAB5DA00D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524A4-3058-4496-BDCB-97F87A8A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5C312-2FD6-44BE-B030-826BB24F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32DA0-E862-438D-A313-AA973092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E6AFE-FA3D-4108-8E4F-DE9A9C2CD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B5BFB-7207-41CF-BDD8-EEEA79C6E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46B2B-B4B9-45BC-A739-12BEB6DB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FF809-EB46-4648-90A1-9E4B9B57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2BFD8-2658-487D-B192-0D746B9E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6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7D5A-44A5-49EB-992A-04FF94A1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F8AE-AA59-41C4-8ADE-3B19CC96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2F35-7DCB-4335-A1EC-0CF283E1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E7A7-730E-4856-AA80-819F3594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BB3E-FEC2-4FF6-B83E-B0B5EE4A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952C-849C-43C5-AEBC-804EF556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7D4EE-654E-48B2-A5A5-73E44A080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A2302-7923-46E1-B97C-F4DF78BA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223E8-3EE3-4A08-8DC6-0942FA38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2503-BE58-49CA-9CE3-EC5022F1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9CB7-0D8A-4FD4-931E-8007D408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299A6-7860-41BB-AC31-751468F32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04BC8-F275-454C-AD00-D9D11A185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9FACD-B60E-43EA-90B3-F1B3C44E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D00F4-B082-4606-AB3C-5581C71E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E781A-B35B-42D4-A19E-90B12912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DE4A-F2EE-42A5-84DA-C76DCEAF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FB9F0-CF87-4A04-B3DB-6386651CC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1D3D5-188E-456F-878F-09C06928F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8ABC1-5DB8-4AF5-916D-4914F75F4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1FEA3-19C2-47CD-9037-6E4F62509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F9D18-5B28-4E3F-A585-1362CB04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0D08D-B856-40C5-B693-82317E73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35D6D-AD32-44FE-9E85-0A119648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2C6D-88A0-4E1B-B657-D9471126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66ECA-023E-4AFA-85AA-1F969747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BABFF-200C-46F1-B9D2-9A772F6D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DB58-2A74-4B74-ADE2-A4CBC865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B8DA3-D8FC-4494-A4F0-A2859FE4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9C74F-CC77-4ED0-B3AD-EF5F5A32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0A5EB-4C89-48A4-9E8D-CF37B51A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CE2B-06BC-428D-96F1-D935D7DC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2C797-94EF-4E81-B040-A6A04C25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BFE86-C01B-4080-82E8-C2C55AFE3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070E4-2913-4167-88B6-5A833E77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AA672-6D17-4234-AEA3-EB771F03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2DC3-7B1B-4845-A1AF-BFACE726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5BEB-058A-4CB3-8B6C-B1449CEF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DB37E-826C-48A9-AE07-A23646545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CEFA3-15E7-4A67-863B-F75404E20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BC39C-AB52-4742-82CA-C15A7F9A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6314C-7218-4956-86DA-3CA31F3C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F351D-B375-40D5-8AA9-735EE430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0DECC-98D6-4E1B-AC92-F70B6A94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BC9E1-329E-4AF3-9C78-4CDF3EB98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4B721-72C0-4F0C-A6F7-65E5E42E1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4CDD-94C4-46A4-A7AF-BA622C0AF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80AC-A51F-4895-98FA-1E65F5FE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915FBA-381A-455B-8716-DA34A8E4814F}"/>
              </a:ext>
            </a:extLst>
          </p:cNvPr>
          <p:cNvGrpSpPr/>
          <p:nvPr/>
        </p:nvGrpSpPr>
        <p:grpSpPr>
          <a:xfrm>
            <a:off x="7851469" y="-15472"/>
            <a:ext cx="4074367" cy="5417895"/>
            <a:chOff x="7851469" y="-15472"/>
            <a:chExt cx="4074367" cy="54178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85DAD3-4EEC-4D3A-B3C6-144ED5A469E9}"/>
                </a:ext>
              </a:extLst>
            </p:cNvPr>
            <p:cNvGrpSpPr/>
            <p:nvPr/>
          </p:nvGrpSpPr>
          <p:grpSpPr>
            <a:xfrm>
              <a:off x="7851470" y="-15472"/>
              <a:ext cx="4074366" cy="4466173"/>
              <a:chOff x="7522029" y="-1"/>
              <a:chExt cx="4074366" cy="446617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43C044-631F-453E-8A38-9FBFBA9B90E5}"/>
                  </a:ext>
                </a:extLst>
              </p:cNvPr>
              <p:cNvSpPr/>
              <p:nvPr/>
            </p:nvSpPr>
            <p:spPr>
              <a:xfrm>
                <a:off x="8304001" y="-1"/>
                <a:ext cx="251927" cy="446617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C64C8D-D898-443D-A87D-3C6F99B25269}"/>
                  </a:ext>
                </a:extLst>
              </p:cNvPr>
              <p:cNvSpPr/>
              <p:nvPr/>
            </p:nvSpPr>
            <p:spPr>
              <a:xfrm>
                <a:off x="10509379" y="0"/>
                <a:ext cx="251927" cy="446617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Alternate Process 12">
                <a:extLst>
                  <a:ext uri="{FF2B5EF4-FFF2-40B4-BE49-F238E27FC236}">
                    <a16:creationId xmlns:a16="http://schemas.microsoft.com/office/drawing/2014/main" id="{7CF648F1-2AFD-4702-8DC6-4326BC713F57}"/>
                  </a:ext>
                </a:extLst>
              </p:cNvPr>
              <p:cNvSpPr/>
              <p:nvPr/>
            </p:nvSpPr>
            <p:spPr>
              <a:xfrm>
                <a:off x="7522029" y="2449972"/>
                <a:ext cx="4074366" cy="1343608"/>
              </a:xfrm>
              <a:prstGeom prst="flowChartAlternateProcess">
                <a:avLst/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Alternate Process 11">
                <a:extLst>
                  <a:ext uri="{FF2B5EF4-FFF2-40B4-BE49-F238E27FC236}">
                    <a16:creationId xmlns:a16="http://schemas.microsoft.com/office/drawing/2014/main" id="{6314530D-0942-4E50-80B1-C42B4B9690FE}"/>
                  </a:ext>
                </a:extLst>
              </p:cNvPr>
              <p:cNvSpPr/>
              <p:nvPr/>
            </p:nvSpPr>
            <p:spPr>
              <a:xfrm>
                <a:off x="7791061" y="861135"/>
                <a:ext cx="3573624" cy="1343608"/>
              </a:xfrm>
              <a:prstGeom prst="flowChartAlternateProcess">
                <a:avLst/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id="{C4628C34-0DDB-4174-9D9B-B000BF45BD1B}"/>
                </a:ext>
              </a:extLst>
            </p:cNvPr>
            <p:cNvSpPr/>
            <p:nvPr/>
          </p:nvSpPr>
          <p:spPr>
            <a:xfrm>
              <a:off x="7851469" y="3876834"/>
              <a:ext cx="4074365" cy="1525589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D16EBE-2DD3-4342-8FE9-2E716CA5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10"/>
            <a:ext cx="7548465" cy="68548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27D074-D07E-4A91-AE5D-DDB5F6494DB7}"/>
              </a:ext>
            </a:extLst>
          </p:cNvPr>
          <p:cNvSpPr txBox="1"/>
          <p:nvPr/>
        </p:nvSpPr>
        <p:spPr>
          <a:xfrm>
            <a:off x="8175708" y="964559"/>
            <a:ext cx="3463211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หน่วยที่ 9</a:t>
            </a:r>
            <a:endParaRPr lang="en-US" sz="8000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5F0EE-DFEF-41F9-A63B-059571B9ACA0}"/>
              </a:ext>
            </a:extLst>
          </p:cNvPr>
          <p:cNvSpPr txBox="1"/>
          <p:nvPr/>
        </p:nvSpPr>
        <p:spPr>
          <a:xfrm>
            <a:off x="7917560" y="2671088"/>
            <a:ext cx="3979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กิจกรรมทำนุบำรุง</a:t>
            </a:r>
            <a:endParaRPr lang="en-US" sz="54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52B8F7-4D9E-4D8C-9605-707888A57F95}"/>
              </a:ext>
            </a:extLst>
          </p:cNvPr>
          <p:cNvSpPr txBox="1"/>
          <p:nvPr/>
        </p:nvSpPr>
        <p:spPr>
          <a:xfrm>
            <a:off x="7861309" y="3764902"/>
            <a:ext cx="40920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ขนบธรรมเนียมประเพณี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FB01A3-FA8C-4977-B1D2-FD88213C50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550" r="9714" b="6461"/>
          <a:stretch/>
        </p:blipFill>
        <p:spPr>
          <a:xfrm>
            <a:off x="11000792" y="5478780"/>
            <a:ext cx="1191207" cy="13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29" y="-4007"/>
            <a:ext cx="4378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ประเพณีทำบุญขึ้นบ้านใหม่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C33B0B-8FDC-4E44-86B7-9DFFBC8AA0BF}"/>
              </a:ext>
            </a:extLst>
          </p:cNvPr>
          <p:cNvSpPr txBox="1"/>
          <p:nvPr/>
        </p:nvSpPr>
        <p:spPr>
          <a:xfrm>
            <a:off x="783467" y="1184120"/>
            <a:ext cx="106227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การสร้างครอบครัวใหม่ (ชายหญิงเข้าพิธีสมรสตามประเพณี) หมายถึง การมีบ้านใหม่เพื่ออาศัยอยู่ร่วมกัน ครั้นได้ฤกษ์งามยามดีจะเข้าไปอาศัยอยู่ในบ้าน หัวหน้าครอบครัวจะอัญเชิญพระประจำบ้านไปประดิษฐานไว้ที่หิ้งบูชา จุดธูป เทียน อธิษฐานขอคุณพระรัตนตรัยคุ้มครองให้อยู่ร่มเย็นเป็นสุข หรือจะนิมนต์พระสงฆ์หนึ่งรูปมาประพรมนํ้าพระพุทธมนต์ตามห้องต่างๆ ก่อนขนของเข้าไปอยู่จะสมบูรณ์ยิ่งขึ้น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C75C0B-AC76-471A-B579-12E312AD9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29932"/>
          <a:stretch/>
        </p:blipFill>
        <p:spPr bwMode="auto">
          <a:xfrm>
            <a:off x="2179796" y="3939280"/>
            <a:ext cx="7830073" cy="23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2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29" y="-13532"/>
            <a:ext cx="4378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ประเพณีทำบุญขึ้นบ้านใหม่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EBCEB-DEFB-45AE-B4FD-0797648C3E85}"/>
              </a:ext>
            </a:extLst>
          </p:cNvPr>
          <p:cNvSpPr txBox="1"/>
          <p:nvPr/>
        </p:nvSpPr>
        <p:spPr>
          <a:xfrm>
            <a:off x="635794" y="1024777"/>
            <a:ext cx="4869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CD008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หลักปฏิบัติทั่วไปในงานพิธีขึ้นบ้านใหม่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14107-52DA-4EDA-997D-1631C9D9B555}"/>
              </a:ext>
            </a:extLst>
          </p:cNvPr>
          <p:cNvSpPr txBox="1"/>
          <p:nvPr/>
        </p:nvSpPr>
        <p:spPr>
          <a:xfrm>
            <a:off x="1389212" y="1663803"/>
            <a:ext cx="1755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1.กำหนดวัน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708B1-894A-4CC3-AAF2-03EC5C1B9E68}"/>
              </a:ext>
            </a:extLst>
          </p:cNvPr>
          <p:cNvSpPr txBox="1"/>
          <p:nvPr/>
        </p:nvSpPr>
        <p:spPr>
          <a:xfrm>
            <a:off x="1389212" y="2335666"/>
            <a:ext cx="4127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2.เตรียมงานและสิ่งของที่จำเป็น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912E6-21D1-49D8-8156-DAABA144510B}"/>
              </a:ext>
            </a:extLst>
          </p:cNvPr>
          <p:cNvSpPr txBox="1"/>
          <p:nvPr/>
        </p:nvSpPr>
        <p:spPr>
          <a:xfrm>
            <a:off x="2385129" y="2951949"/>
            <a:ext cx="88122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2.1 ออกบัตรเชิญแขกมาร่วมพิธีหรือติดต่อทางการสื่อสารแล้วแต่ความสะดวก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A9690-1CE3-4E7C-A526-C19C46CCC586}"/>
              </a:ext>
            </a:extLst>
          </p:cNvPr>
          <p:cNvSpPr txBox="1"/>
          <p:nvPr/>
        </p:nvSpPr>
        <p:spPr>
          <a:xfrm>
            <a:off x="2385129" y="3623812"/>
            <a:ext cx="8497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2.2 ติดต่อนิมนต์พระที่วัดใกล้บ้านหรือวัดที่คนในบ้านเคารพนับถือ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EC5713-E0AA-4CF0-BBB2-17C8F3137DEB}"/>
              </a:ext>
            </a:extLst>
          </p:cNvPr>
          <p:cNvSpPr txBox="1"/>
          <p:nvPr/>
        </p:nvSpPr>
        <p:spPr>
          <a:xfrm>
            <a:off x="2385129" y="4367946"/>
            <a:ext cx="8497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2.3 เตรียมสถานที่เลี้ยงพระ และเลี้ยงแขกที่มาในงานตามความเหมาะสม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1B8F5D-4FA1-4263-A10A-4A5CB03E4E05}"/>
              </a:ext>
            </a:extLst>
          </p:cNvPr>
          <p:cNvSpPr txBox="1"/>
          <p:nvPr/>
        </p:nvSpPr>
        <p:spPr>
          <a:xfrm>
            <a:off x="2385129" y="5039809"/>
            <a:ext cx="8497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2.4 ห้องที่จัดเตรียมสำหรับเจริญพระพุทธมนต์ ให้จัดโต๊ะหมู่บูชา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15BC95-80CA-499D-BB0E-9B9013F5DA6C}"/>
              </a:ext>
            </a:extLst>
          </p:cNvPr>
          <p:cNvSpPr txBox="1"/>
          <p:nvPr/>
        </p:nvSpPr>
        <p:spPr>
          <a:xfrm>
            <a:off x="2385129" y="5664746"/>
            <a:ext cx="6793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2.5 ขันนํ้าพระพุทธมนต์ หรือบาตรหม้อนํ้ามนต์ใส่นํ้าสะอาด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8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29" y="-13532"/>
            <a:ext cx="4378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ประเพณีทำบุญขึ้นบ้านใหม่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05B9AD-DFD2-4D21-8C41-6153864AE5DA}"/>
              </a:ext>
            </a:extLst>
          </p:cNvPr>
          <p:cNvSpPr txBox="1"/>
          <p:nvPr/>
        </p:nvSpPr>
        <p:spPr>
          <a:xfrm>
            <a:off x="2460704" y="966401"/>
            <a:ext cx="2377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2.6 ด้ายสายสิญจน์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7312B-C5E8-4B55-B15D-4FDC924C5A1A}"/>
              </a:ext>
            </a:extLst>
          </p:cNvPr>
          <p:cNvSpPr txBox="1"/>
          <p:nvPr/>
        </p:nvSpPr>
        <p:spPr>
          <a:xfrm>
            <a:off x="2484510" y="1560059"/>
            <a:ext cx="4687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2.7 การจัดเตรียมอาสนะสำหรับพระสงฆ์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0E2298-9261-4DC9-81F9-58D3D8FBBEB4}"/>
              </a:ext>
            </a:extLst>
          </p:cNvPr>
          <p:cNvSpPr txBox="1"/>
          <p:nvPr/>
        </p:nvSpPr>
        <p:spPr>
          <a:xfrm>
            <a:off x="2460704" y="2173017"/>
            <a:ext cx="2625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2.8 เครื่องรับรองพระ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619CF4-3438-4047-ACF2-862511F68750}"/>
              </a:ext>
            </a:extLst>
          </p:cNvPr>
          <p:cNvSpPr txBox="1"/>
          <p:nvPr/>
        </p:nvSpPr>
        <p:spPr>
          <a:xfrm>
            <a:off x="2460704" y="2854445"/>
            <a:ext cx="6969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2.9 เตรียมนํ้าล้างเท้าพระสงฆ์เมื่อมาถึงบ้าน พร้อมผ้าเช็ดเท้า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4EDD17-3A66-423D-88A4-F3E80045A16E}"/>
              </a:ext>
            </a:extLst>
          </p:cNvPr>
          <p:cNvSpPr txBox="1"/>
          <p:nvPr/>
        </p:nvSpPr>
        <p:spPr>
          <a:xfrm>
            <a:off x="2460704" y="3535874"/>
            <a:ext cx="79977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2.10 เมื่อถึงวันงานพิธี พระสงฆ์เข้าประจำที่เรียบร้อยแล้ว ประเคนของ</a:t>
            </a:r>
          </a:p>
          <a:p>
            <a:pPr algn="l"/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ที่เตรียมไว้พร้อมนํ้าเย็นหรือนํ้าชาถวายทีละรูปจนครบ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C8D8A7-AC4D-408C-B17F-B95DA5723CD6}"/>
              </a:ext>
            </a:extLst>
          </p:cNvPr>
          <p:cNvSpPr txBox="1"/>
          <p:nvPr/>
        </p:nvSpPr>
        <p:spPr>
          <a:xfrm>
            <a:off x="2484510" y="4615903"/>
            <a:ext cx="2625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2.11 เตรียมมัคนายก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33B5E7-D007-40CF-9634-357DBDF68759}"/>
              </a:ext>
            </a:extLst>
          </p:cNvPr>
          <p:cNvSpPr txBox="1"/>
          <p:nvPr/>
        </p:nvSpPr>
        <p:spPr>
          <a:xfrm>
            <a:off x="2484518" y="5207444"/>
            <a:ext cx="90978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2.12 ขณะที่พระสงฆ์เจริญพระพุทธมนต์ให้ทุกคนสงบนิ่ง ไม่พูดคุย หรือหยอกล้อ</a:t>
            </a:r>
          </a:p>
          <a:p>
            <a:pPr algn="l"/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ทำความรบกวนให้ผู้ที่มาในงานและพระสงฆ์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920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29" y="-13532"/>
            <a:ext cx="4378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ประเพณีเกี่ยวกับการตาย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B0B9E-D4A0-40B9-8BA4-3C641B9A7B4D}"/>
              </a:ext>
            </a:extLst>
          </p:cNvPr>
          <p:cNvSpPr txBox="1"/>
          <p:nvPr/>
        </p:nvSpPr>
        <p:spPr>
          <a:xfrm>
            <a:off x="857250" y="1519919"/>
            <a:ext cx="103155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พิธีทำบุญที่เกี่ยวกับการตายเรียกว่า ทำบุญงานอวมงคล คือ งานทำบุญหน้าศพและงานทำบุญอัฐิ เพื่ออุทิศส่วนกุศลให้แก่ผู้ถึงแก่กรรมไปแล้ว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D4E13-FF2D-42AB-8191-9B29B4AA9FC7}"/>
              </a:ext>
            </a:extLst>
          </p:cNvPr>
          <p:cNvSpPr txBox="1"/>
          <p:nvPr/>
        </p:nvSpPr>
        <p:spPr>
          <a:xfrm>
            <a:off x="937045" y="2817980"/>
            <a:ext cx="103155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00FF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การอาบนํ้าศพ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เป็นพิธีทำความสะอาดศพ ถ้าถึงแก่กรรมที่โรงพยาบาล ทางโรงพยาบาลจะจัดทำความสะอาดตกแต่งศพมาแล้ว เจ้าภาพเปลี่ยนเครื่องแต่งกายให้ศพแล้วจัดพิธีรดนํ้าศพ โดยจัดวางศพบนตั่งยื่นมือขวาของศพไว้บนพาน ผู้ที่มารดนํ้าศพจะรดนํ้าอบหรือนํ้าหอมลงบนมือศพเป็นการขอขมา เวลารดน้ำศพในปัจจุบันนิยมคลุมด้วยผ้าแพรจีนมีสีสันสวยงาม หากเป็นผู้ที่ได้รับพระราชทานน้ำหลวงอาบศพผู้อื่นตลอดจนเจ้าภาพจะรดนํ้าศพก่อน เมื่อประธานในพิธีรดนํ้าศพพระราชทานแล้วก็จะบรรจุศพลงหีบเลยทีเดียว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67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4D3F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29" y="-13532"/>
            <a:ext cx="4378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ประเพณีเกี่ยวกับการตาย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22406-EF0F-4866-9314-627FF9D75B0D}"/>
              </a:ext>
            </a:extLst>
          </p:cNvPr>
          <p:cNvSpPr txBox="1"/>
          <p:nvPr/>
        </p:nvSpPr>
        <p:spPr>
          <a:xfrm>
            <a:off x="622720" y="1101721"/>
            <a:ext cx="1362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พิธีทำบุญ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127A78-FA67-4BFF-94C3-C1D13FF2D068}"/>
              </a:ext>
            </a:extLst>
          </p:cNvPr>
          <p:cNvSpPr txBox="1"/>
          <p:nvPr/>
        </p:nvSpPr>
        <p:spPr>
          <a:xfrm>
            <a:off x="622720" y="1770271"/>
            <a:ext cx="109442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นิยมทำบุญ 7 วัน 50 วัน 100 วัน หรือวันครบรอบวันตายของผู้ตาย การทำบุญ 7 วันนิยมนิมนต์พระสงฆ์เจ็ดรูปเท่านั้น เพราะถือเป็นงานอวมงคล เจ้าภาพจะทำบุญเลี้ยงพระตอนเช้า หรือตอนเพลแล้วมีเทศน์หลังจากทำบุญเลี้ยงพระ จะมีการบังสุกุลอุทิศส่วนกุศลแก่ผู้ตายทุกครั้ง การทำบุญเจ็ดวันเจ้าภาพก็จัดเป็นสังฆทานที่เรียกว่า </a:t>
            </a:r>
            <a:r>
              <a:rPr lang="th-TH" sz="3200" b="1" i="0" u="none" strike="noStrike" baseline="0" dirty="0">
                <a:solidFill>
                  <a:srgbClr val="DA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มตกภัตต์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คือ </a:t>
            </a:r>
          </a:p>
          <a:p>
            <a:pPr algn="thaiDist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บรรจุสิ่งของต่างๆ ที่เป็นของแห้งใส่ลงในชามอ่าง กะละมังหรือกระบุง </a:t>
            </a:r>
          </a:p>
          <a:p>
            <a:pPr algn="thaiDist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พอพระสงฆ์ฉันภัตตาหารเสร็จแล้วจึงถวายสังฆทานที่จัดเตรียมไว้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0503D3-8C53-4621-987B-50A42C605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6968" r="10444" b="7259"/>
          <a:stretch/>
        </p:blipFill>
        <p:spPr bwMode="auto">
          <a:xfrm>
            <a:off x="9129500" y="3590897"/>
            <a:ext cx="2548150" cy="26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4D3F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29" y="-13532"/>
            <a:ext cx="4378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ประเพณีเกี่ยวกับการตาย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7BDA7-6F03-45C3-94AE-919D9CD3BA00}"/>
              </a:ext>
            </a:extLst>
          </p:cNvPr>
          <p:cNvSpPr txBox="1"/>
          <p:nvPr/>
        </p:nvSpPr>
        <p:spPr>
          <a:xfrm>
            <a:off x="965358" y="1116178"/>
            <a:ext cx="1749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พิธีฌาปนกิจ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9F9CEB-0BE9-401E-9457-6B75D6DB6919}"/>
              </a:ext>
            </a:extLst>
          </p:cNvPr>
          <p:cNvSpPr txBox="1"/>
          <p:nvPr/>
        </p:nvSpPr>
        <p:spPr>
          <a:xfrm>
            <a:off x="1128893" y="1973485"/>
            <a:ext cx="99318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ตอนเช้าหรือเพลมีการสวดพระอภิธรรม ทำบุญเลี้ยงพระ เทศน์ แล้วเมื่อถึงเวลาก็เชิญศพขึ้นเมรุหรือฌาปนกิจสถาน การเคลื่อนศพขึ้นสู่เมรุ นำศพเวียนซ้ายรอบเมรุสามรอบ แล้วจึงนำศพขึ้นตั้งบนเมรุ ใกล้เวลาฌาปนกิจเริ่มพิธีการทอดผ้าบังสุกุลโดยเชิญแขกผู้ใหญ่เป็นผู้ทอด แล้วนิมนต์พระสงฆ์ขึ้นชักผ้าบังสุกุลเสร็จแล้วถึงพิธีประชุมเพลิงถ้าเป็นศพได้รับพระราชทานเพลิง ประธานในพิธีจะเป็นผู้จัดเพลิงพระราชทานโดยการวางดอกไม้ขมาศพของพระราชพิธีก่อนแล้วจุดเพลิง จากนั้นผู้ร่วมพิธีวางดอกไม้จันทน์ หลังจากเผาจริงแล้ว ในเช้าวันรุ่งขึ้นจะมีพิธีเก็บอัฐิ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470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29" y="-13532"/>
            <a:ext cx="2883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ประเพณีบวชนาค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BD8DB0-4796-468B-B03F-51A790331C2C}"/>
              </a:ext>
            </a:extLst>
          </p:cNvPr>
          <p:cNvSpPr txBox="1"/>
          <p:nvPr/>
        </p:nvSpPr>
        <p:spPr>
          <a:xfrm>
            <a:off x="347175" y="1332725"/>
            <a:ext cx="114953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คนไทยมีความเชื่อกันว่าเมื่อผู้ชายอายุครบ20 ปีบริบูรณ์แล้ว ควรบวชในบวรพระพุทธศาสนาระยะหนึ่ง การบวชผู้บวชจะถูกอบรมให้เป็นผู้มีจิตใจดีงาม รู้จักบาปบุญคุณโทษ โดยศึกษาพระธรรม คำสอนของพระพุทธศาสนา ถือว่าเป็น 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“คนสุก”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คือได้บวชเรียนแล้ว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80771B-0EED-401D-945A-2D1BBB9121A8}"/>
              </a:ext>
            </a:extLst>
          </p:cNvPr>
          <p:cNvSpPr txBox="1"/>
          <p:nvPr/>
        </p:nvSpPr>
        <p:spPr>
          <a:xfrm>
            <a:off x="347175" y="3256539"/>
            <a:ext cx="112321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ผู้ที่ทำการบวชโดยพ่อแม่ ผู้ปกครอง จะพาไปพบเจ้าอาวาสของวัดที่จะบวชก่อนฤกษ์บวชประมาณ 1-2 สัปดาห์ และแจ้งความประสงค์ให้ทราบ เจ้าอาวาสก็มอบให้พระรูปใดรูปหนึ่งในวัดเป็นผู้สอนให้บวชขานนาคอยู่ประมาณ 4-5 วันจนขานได้ก่อนจะถึงวันบวช 1 หรือ 2 วัน ผู้บวชจะไปหาพระที่จะนำบวชเรียกว่า พระอุปปัชฌาย์ เพื่อรับทราบเวลาที่จะทำพิธีต่างๆ ในวันก่อนวันบวชนั้นส่วนมากจะมี </a:t>
            </a:r>
            <a:r>
              <a:rPr lang="th-TH" sz="3200" b="1" i="0" u="none" strike="noStrike" baseline="0" dirty="0">
                <a:solidFill>
                  <a:srgbClr val="DA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พิธีทำขวัญนาค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61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388BD-CB76-412D-8DE2-159E3AA842AF}"/>
              </a:ext>
            </a:extLst>
          </p:cNvPr>
          <p:cNvSpPr txBox="1"/>
          <p:nvPr/>
        </p:nvSpPr>
        <p:spPr>
          <a:xfrm>
            <a:off x="202729" y="-13532"/>
            <a:ext cx="2883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ประเพณีบวชนาค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3F4C5-7648-4973-BA96-E05AB69B95EB}"/>
              </a:ext>
            </a:extLst>
          </p:cNvPr>
          <p:cNvSpPr txBox="1"/>
          <p:nvPr/>
        </p:nvSpPr>
        <p:spPr>
          <a:xfrm>
            <a:off x="355873" y="1567863"/>
            <a:ext cx="72052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โดยอาจหาผู้มีความรู้ในการทำขวัญนาคมาร่วมพิธีกล่าวขานนาคให้ระลึกถึงพระคุณของบิดามารดา มีพิธีกรรมที่เกี่ยวร่วมและนิยมทำกันในตอนเย็นที่บ้าน “นาค” และทำพิธีถวายภัตตาหารพระภิกษุในตอนเช้าวันรุ่งขึ้นก่อนนำนาคเข้าสู่พิธีบวช มีการเชิญแขกและญาติพี่น้องมาร่วมในพิธีทำขวัญนาค ทำพิธีโกนผมบนศีรษะนาคโดยบิดา มารดา ญาติพี่น้อง คนแก่คนเฒ่า อาบน้ำ ทาขมิ้น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นุ่ง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ห่มใส่เสื้อผ้าแต่งตัวให้นาคตามพิธีกรรมอย่างสวยงาม ตกแต่งใส่เครื่องทอง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54D84D-652C-4C77-B659-A944E632A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283" y="2139600"/>
            <a:ext cx="4111844" cy="29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388BD-CB76-412D-8DE2-159E3AA842AF}"/>
              </a:ext>
            </a:extLst>
          </p:cNvPr>
          <p:cNvSpPr txBox="1"/>
          <p:nvPr/>
        </p:nvSpPr>
        <p:spPr>
          <a:xfrm>
            <a:off x="202729" y="-13532"/>
            <a:ext cx="2883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ประเพณีบวชนาค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77FD4-68E5-4133-9CBE-BF889E658A47}"/>
              </a:ext>
            </a:extLst>
          </p:cNvPr>
          <p:cNvSpPr txBox="1"/>
          <p:nvPr/>
        </p:nvSpPr>
        <p:spPr>
          <a:xfrm>
            <a:off x="1244472" y="905807"/>
            <a:ext cx="97007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วันรุ่งขึ้นก็นำนาคไปที่วัดซึ่งเจ้าของงานส่วนมากมักจัดขบวนแห่จากบ้านไปวัด บางท้องถิ่นมีการแห่โดยขี่ม้าหรือนั่งช้างไปก็มีแล้วแต่ประเพณีของท้องถิ่น เมื่อมาถึงวัดก็จะนำนาควนรอบโบสถ์ 3 รอบ แล้วนำเข้าโบสถ์ ต่อจากนั้นพระอุปัชฌาย์ และพระสงฆ์อื่นๆ ก็จะดำเนินการตามระเบียบ ประเพณีของสังคมต่อไปจนเสร็จพิธีเป็นพระภิกษุบวชใหม่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350890-431D-4288-90BC-182B5B42A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707" y="3267533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9B817-345B-4EF9-BEAB-1F4C6E6A7D30}"/>
              </a:ext>
            </a:extLst>
          </p:cNvPr>
          <p:cNvSpPr txBox="1"/>
          <p:nvPr/>
        </p:nvSpPr>
        <p:spPr>
          <a:xfrm>
            <a:off x="816792" y="848797"/>
            <a:ext cx="10556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1.วันมาฆบูชา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ตรงกับวันขึ้น 15 คํ่า เดือน 3 (หากตรงกับปีอธิกมาส คือ ปีที่มีเดือน 8 สองหน วันมาฆบูชาจะเลื่อนไปวันขึ้น 15 คํ่า เดือน 4) เป็นการประชุมใหญ่ของพระสาวก เรียกว่า    จาตุรงคสันนิบาต เดือน 3 ณ วัดเวฬุวันมหาวิหารใกล้กรุงราชคฤห์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DF0196-BBD6-4DF4-8EE2-F580421EB3E1}"/>
              </a:ext>
            </a:extLst>
          </p:cNvPr>
          <p:cNvSpPr txBox="1"/>
          <p:nvPr/>
        </p:nvSpPr>
        <p:spPr>
          <a:xfrm>
            <a:off x="894183" y="2349127"/>
            <a:ext cx="104013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คำว่าจาตุรงคสันนิบาต แปลว่า การประชุมของพระสาวก ประกอบด้วยองค์ 4 หรือการประชุมพร้อมด้วยองค์สี่ ได้แก่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1. พระสงฆ์ที่มาประชุมวันนั้น ล้วนเป็นเอหิภิกขุอุปสัมปทา คือ ได้อุปสมบทโดยตรงกับพระพุทธเจ้า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2. พระสงฆ์เหล่านั้นเป็นพระอรหันต์ผู้ได้อภิญญา 6 ทั้งสิ้น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3. พระสงฆ์ที่ประชุมวันนั้นเป็นจำนวนถึง 1,250 องค์ มาประชุมโดยมิได้นัดหมายและพระพุทธเจ้าได้ทรงแสดงโอวาทปาติโมกข์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4. วันนั้นเป็นวันเพ็ญเดือนมาฆะ พระจันทร์เต็มดวงสมบูรณ์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202729" y="-13532"/>
            <a:ext cx="6627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ประเพณีและวันสำคัญทางพระพุทธศาสนา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1040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30" y="-4007"/>
            <a:ext cx="2325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ความหมาย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6050B-E3C0-4654-8D23-E193CE5DC283}"/>
              </a:ext>
            </a:extLst>
          </p:cNvPr>
          <p:cNvSpPr txBox="1"/>
          <p:nvPr/>
        </p:nvSpPr>
        <p:spPr>
          <a:xfrm>
            <a:off x="1092302" y="1394109"/>
            <a:ext cx="10021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CC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1" i="0" u="none" strike="noStrike" baseline="0" dirty="0">
                <a:solidFill>
                  <a:srgbClr val="E531F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การทำนุบำรุง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หมายถึง การให้ความสำคัญและเห็นถึงคุณค่าที่จะต้องดูแลรักษาให้คงอยู่ในสภาพที่ดีและสมบูรณ์ทั้งในปัจจุบันและเพื่ออนาคต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CB5898-BD68-4A5B-8B5C-8BB3D3EE3575}"/>
              </a:ext>
            </a:extLst>
          </p:cNvPr>
          <p:cNvGrpSpPr/>
          <p:nvPr/>
        </p:nvGrpSpPr>
        <p:grpSpPr>
          <a:xfrm>
            <a:off x="0" y="4810121"/>
            <a:ext cx="12191992" cy="1541442"/>
            <a:chOff x="0" y="4810121"/>
            <a:chExt cx="12191992" cy="15414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FD9166-035B-44A0-BAD7-72602AA15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2"/>
            <a:stretch/>
          </p:blipFill>
          <p:spPr>
            <a:xfrm>
              <a:off x="0" y="4810121"/>
              <a:ext cx="6096000" cy="154144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150152-9CE7-476A-B4CB-ACF443F44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2"/>
            <a:stretch/>
          </p:blipFill>
          <p:spPr>
            <a:xfrm flipH="1">
              <a:off x="6095992" y="4810121"/>
              <a:ext cx="6096000" cy="15414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7F3D81D-D0AC-44B1-AB58-72558C55BAE1}"/>
              </a:ext>
            </a:extLst>
          </p:cNvPr>
          <p:cNvSpPr txBox="1"/>
          <p:nvPr/>
        </p:nvSpPr>
        <p:spPr>
          <a:xfrm>
            <a:off x="1092302" y="2727119"/>
            <a:ext cx="100210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CC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1" i="0" u="none" strike="noStrike" baseline="0" dirty="0">
                <a:solidFill>
                  <a:srgbClr val="E531F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ขนบธรรมเนียม</a:t>
            </a:r>
            <a:r>
              <a:rPr lang="th-TH" sz="3200" b="1" i="0" u="none" strike="noStrike" baseline="0" dirty="0">
                <a:solidFill>
                  <a:srgbClr val="00FF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คือ สิ่งที่หมู่คณะในสังคมหนึ่งๆ นิยมประพฤติปฏิบัติต่อเนื่องสืบกันมายาวนาน เป็นที่ยึดถือทางจิตใจ หากบุคคลได้ปฏิบัติตามจะเกิดสิริมงคลแก่ตนเองและครอบครัว เกิดความเจริญรุ่งเรืองในการทำมาหากิน ในการดำรงชีวิต และเป็นที่ยอมรับนับถือในชุมชนที่อยู่ร่วมกัน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98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4D3F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202729" y="-13532"/>
            <a:ext cx="6627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ประเพณีและวันสำคัญทางพระพุทธศาสนา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D204D-355D-427E-BB68-6CDB34E28812}"/>
              </a:ext>
            </a:extLst>
          </p:cNvPr>
          <p:cNvSpPr txBox="1"/>
          <p:nvPr/>
        </p:nvSpPr>
        <p:spPr>
          <a:xfrm>
            <a:off x="751002" y="975222"/>
            <a:ext cx="523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2.วันวิสาขบูชา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ตรงกับวันขึ้น 15 คํ่า เดือน 6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3CD2E-A4C8-4346-A96C-8AB73A682604}"/>
              </a:ext>
            </a:extLst>
          </p:cNvPr>
          <p:cNvSpPr txBox="1"/>
          <p:nvPr/>
        </p:nvSpPr>
        <p:spPr>
          <a:xfrm>
            <a:off x="736896" y="1631621"/>
            <a:ext cx="10497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คำว่าวิสาขบูชา ย่อมาจากคำว่า “วิสาขปูรณมีบูชา” เป็นการบูชาพระในวันเพ็ญเดือนวิสาขะตรงกับวันเพ็ญขึ้น 15 คํ่า เดือน 6 ถ้าเป็นปีอธิกมาสก็เลื่อนไปเป็น 15 คํ่า เดือน 7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วันวิสาขบูชามีเหตุการณ์เกิดขึ้น 3 ประการ คือ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83247-C272-42DD-927F-BF3339093368}"/>
              </a:ext>
            </a:extLst>
          </p:cNvPr>
          <p:cNvSpPr txBox="1"/>
          <p:nvPr/>
        </p:nvSpPr>
        <p:spPr>
          <a:xfrm>
            <a:off x="751002" y="3429000"/>
            <a:ext cx="109077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วันประสูติของพระพุทธเจ้า (เจ้าชายสิทธัตถะ) ณ สวนลุมพินีวัน ตรงกับวันขึ้น 15 คํ่า เดือน 6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วันตรัสรู้ของพระพุทธเจ้า ณ พระมหาโพธิบัลลังก์ ริมฝั่งแม่นํ้าเนรัญชราตะวันตก ตำบลอุรุเวลาเสนานิคม แคว้นมคธ ในตอนเช้ามืดของวันขึ้น 15 คํ่า เดือน 6 ปีระกา ก่อนพุทธศักราช 45 ปี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วันปรินิพพานของพระพุทธเจ้า ณ ระหว่างต้นสาละ 2 ต้น ในสาลวโนทยานของมัลล กษัตริย์ใกล้กรุงกุสินารา วันอังคารขึ้น 15 คํ่า เดือน 6 ปีมะเส็ง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541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4D3F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202729" y="-13532"/>
            <a:ext cx="6627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ประเพณีและวันสำคัญทางพระพุทธศาสนา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4AD41E-7CBA-4FF6-AD00-C39D161D527C}"/>
              </a:ext>
            </a:extLst>
          </p:cNvPr>
          <p:cNvSpPr txBox="1"/>
          <p:nvPr/>
        </p:nvSpPr>
        <p:spPr>
          <a:xfrm>
            <a:off x="783768" y="970910"/>
            <a:ext cx="104222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3.วันอาสาฬหบูชา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ตรงกับวันขึ้น 15 คํ่า เดือน 8 เป็นการบูชาในเดือน 8 ก่อนวันเข้าพรรษา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เหตุการณ์ที่เกิดในวันอาสาฬหบูชา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CE93E9-ED68-4137-8D1E-BE0DAFFE797A}"/>
              </a:ext>
            </a:extLst>
          </p:cNvPr>
          <p:cNvSpPr txBox="1"/>
          <p:nvPr/>
        </p:nvSpPr>
        <p:spPr>
          <a:xfrm>
            <a:off x="783768" y="2100264"/>
            <a:ext cx="108421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เป็นวันที่พระพุทธเจ้าทรงแสดงปฐมเทศนา เทศนากัณฑ์แรก คือ พระธัมจักกัปปวัตตนสูตร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เป็นวันเกิดพระอริยสงฆ์สาวกองค์แรก คือ ท่านอัญญาโกณฑัญญะซึ่งเป็นหนึ่งในปัญจวัคคีย์ทั้ง 5 ที่เคยรับใช้พระพุทธเจ้า เมื่อครั้งทรงบำเพ็ญทุกกรกิริยาเพื่อหาหนทางในการตรัสรู้         มีพระสาวก 5 รูป คือ พระโกณฑัญญะ พระวัปปะ พระภัททิยะ พระมหานามะ และพระอัสสชิ พระโกณฑัญญะผู้ได้ทรงเห็นธรรมเมื่อพระพุทธเจ้าสดับพระปฐมเทศนา ทรงบรรลุธรรม       เป็นองค์แรก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เป็นวันเกิดพระสังฆรัตนะ ทำให้มีพระรัตนตรัย คือ พระพุทธ พระธรรม พระสงฆ์ครบ        ทั้ง 3 รัตนะ (ดวงแก้ว 3 ดวงในพระพุทธศาสนา)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9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4D3F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202729" y="-13532"/>
            <a:ext cx="6627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ประเพณีและวันสำคัญทางพระพุทธศาสนา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20F8A-8DFA-4AFF-B2DF-3FA7934F1ADA}"/>
              </a:ext>
            </a:extLst>
          </p:cNvPr>
          <p:cNvSpPr txBox="1"/>
          <p:nvPr/>
        </p:nvSpPr>
        <p:spPr>
          <a:xfrm>
            <a:off x="664416" y="903841"/>
            <a:ext cx="108608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4.วันอัฏฐมีบูชา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ตรงกับวันแรม 8 คํ่า เดือน 6 เป็นวันถวายพระเพลิงพระพุทธสรีรของพระสัมมา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สัมพุทธเจ้า หลังจากที่พระพุทธเจ้าทรงดับขันธปรินิพพานแล้ว 8 วัน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C9CA2-F8D5-4B6C-920B-739635406C9D}"/>
              </a:ext>
            </a:extLst>
          </p:cNvPr>
          <p:cNvSpPr txBox="1"/>
          <p:nvPr/>
        </p:nvSpPr>
        <p:spPr>
          <a:xfrm>
            <a:off x="664416" y="2026655"/>
            <a:ext cx="8226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ข้อปฏิบัติของพระพุทธศาสนิกชนในวันสำคัญทางพระพุทธศาสนา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31CF71-9B5F-435A-AC33-F717E5782E53}"/>
              </a:ext>
            </a:extLst>
          </p:cNvPr>
          <p:cNvSpPr txBox="1"/>
          <p:nvPr/>
        </p:nvSpPr>
        <p:spPr>
          <a:xfrm>
            <a:off x="664416" y="2627185"/>
            <a:ext cx="1112209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ในวันสำคัญทางพระพุทธศาสนาดังกล่าวตอนเช้าพุทธศาสนิกและลูกเสือควรเข้าวัดทำบุญ     ตักบาตร รับอุโบสถศีล และฟังเทศน์ตามวัดในชุมชนของตนเอง หรือวัดที่คุ้นเคย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ในตอนคํ่า นำธูป เทียน ดอกไม้ไปประชุมพร้อมกันที่โบสถ์ หรือเจดียสถานเพื่อทำพิธีเวียนเทียน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เมื่อพระสงฆ์ประชุมพร้อมแล้ว คฤหัสถ์ทั้งหลายยืนถือธูป เทียน ดอกไม้ ประนมมืออยู่ถัดพระสงฆ์ออกไป เมื่อพระภิกษุที่เป็นประธานกล่าวนำบูชา ที่ประชุมทั้งหมดว่าตามพร้อมๆ กัน เมื่อกล่าวบูชาเสร็จ พระสงฆ์เดินนำหน้าเวียนขวารอบพระอุโบสถ หรือพระสถูปเจดีย์ 3 รอบ เรียกว่า</a:t>
            </a:r>
          </a:p>
          <a:p>
            <a:pPr algn="thaiDist"/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เวียนเทียน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คฤหัสถ์ก็เดินตามอย่างสงบ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454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4D3F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202729" y="-13532"/>
            <a:ext cx="6627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ประเพณีและวันสำคัญทางพระพุทธศาสนา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A6EB9-C182-4B4D-8260-63E9F31E7BA4}"/>
              </a:ext>
            </a:extLst>
          </p:cNvPr>
          <p:cNvSpPr txBox="1"/>
          <p:nvPr/>
        </p:nvSpPr>
        <p:spPr>
          <a:xfrm>
            <a:off x="746448" y="966709"/>
            <a:ext cx="9293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การวนรอบแรกให้ระลึกถึงพระพุทธคุณพระพุทธเจ้า ให้ระลึกในใจหรือกล่าวว่า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F035E-12A7-4493-A667-E6C32E002C9A}"/>
              </a:ext>
            </a:extLst>
          </p:cNvPr>
          <p:cNvSpPr txBox="1"/>
          <p:nvPr/>
        </p:nvSpPr>
        <p:spPr>
          <a:xfrm>
            <a:off x="2186939" y="1684070"/>
            <a:ext cx="74364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รอบแรก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“พุทโธ” หรือ “อิปิติ โสภะคะวา อะระหังสัมมาสัมพุทโธ”</a:t>
            </a:r>
          </a:p>
          <a:p>
            <a:pPr algn="l"/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รอบที่สอง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“ธัมโม” หรือ “สวากขาโต ภะคะวะตา ธัมโม”</a:t>
            </a:r>
          </a:p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รอบที่สาม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“สังโฆ” หรือ “สุปะฏิปันโน ภะคะวะโต สาวะกะสังโฆ”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DC43DA-F33B-407B-A3EF-FFCAA8BA179A}"/>
              </a:ext>
            </a:extLst>
          </p:cNvPr>
          <p:cNvSpPr txBox="1"/>
          <p:nvPr/>
        </p:nvSpPr>
        <p:spPr>
          <a:xfrm>
            <a:off x="746448" y="3424670"/>
            <a:ext cx="109354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 สิ่งที่เราควรทำเป็นพิเศษในวันนี้คือพิจารณาความหมายของการเว้นทำความชั่ว การทำความดี การทำจิตใจให้บริสุทธิ์หรือการบำเพ็ญประโยชน์ช่วยเหลือวัด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5EE3B6-D29C-4CBC-A041-BD0918A96EDB}"/>
              </a:ext>
            </a:extLst>
          </p:cNvPr>
          <p:cNvSpPr txBox="1"/>
          <p:nvPr/>
        </p:nvSpPr>
        <p:spPr>
          <a:xfrm>
            <a:off x="739061" y="4672828"/>
            <a:ext cx="107115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6. สำหรับภาครัฐบาล หน่วยงานทางราชการ คณะสงฆ์วัดต่างๆ และพุทธศาสนิกชนได้มีงานสัปดาห์ส่งเสริมพระพุทธศาสนา ณ มณฑลพิธีท้องสนามหลวง และพุทธมณฑล วัดต่างๆ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239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4D3F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202729" y="-13532"/>
            <a:ext cx="6627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ประเพณีและวันสำคัญทางพระพุทธศาสนา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82FA51-B2CB-4DCA-999E-896999BFF856}"/>
              </a:ext>
            </a:extLst>
          </p:cNvPr>
          <p:cNvSpPr txBox="1"/>
          <p:nvPr/>
        </p:nvSpPr>
        <p:spPr>
          <a:xfrm>
            <a:off x="951720" y="1298880"/>
            <a:ext cx="106928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5.วันเข้าพรรษา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แรกเริ่มตั้งแต่วันแรม 1 คํ่า เดือน 8 ไปจนถึงวันขึ้น 15 คํ่า เดือน 11 เป็นวันที่พระสงฆ์ต้องเข้าจำพรรษา จะไปค้างคืนที่อื่นไม่ได้ ต้องอยู่นอนประจำที่วัด 3 เดือน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AC2A38-EF90-41C7-A045-C1A6796973EA}"/>
              </a:ext>
            </a:extLst>
          </p:cNvPr>
          <p:cNvSpPr txBox="1"/>
          <p:nvPr/>
        </p:nvSpPr>
        <p:spPr>
          <a:xfrm>
            <a:off x="951720" y="2575600"/>
            <a:ext cx="105715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6.วันออกพรรษา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เป็นวันสิ้นสุดการอยู่จำพรรษาของพระสงฆ์ตลอด 3 เดือนในฤดูฝนจนถึงวันขึ้น 15 คํ่า เดือน 11 พระสงฆ์จะทำพิธีออกพรรษา ซึ่งเป็นสังฆกรรมอย่างหนึ่งเรียกว่าวันมหาปวารณา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3014BB-D368-4E08-ADD2-53224730DDEC}"/>
              </a:ext>
            </a:extLst>
          </p:cNvPr>
          <p:cNvSpPr txBox="1"/>
          <p:nvPr/>
        </p:nvSpPr>
        <p:spPr>
          <a:xfrm>
            <a:off x="951720" y="4341395"/>
            <a:ext cx="109448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7.พิธีตักบาตรเทโว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คือ การทำบุญพิเศษในวันออกพรรษา พุทธศาสนิกชนนิยมไปตักบาตรที่วัดในวันแรม 1 คํ่า เดือน 11 เรียกว่า “การตักบาตรเทโว” เป็นวันที่พระพุทธเจ้าเสด็จลงมาจากสรรค์ชั้นดาวดึงส์ หลังจากที่ทรงประทับจำพรรษาอยู่ตลอด 3 เดือนเพื่อโปรดพุทธมารดา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34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-9331" y="-1"/>
            <a:ext cx="12104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พิธีกรรมในวันพระ (วันธรรมสวนะ) และวันอื่นๆ ที่เกี่ยวข้องกับพระพุทธสาศนา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83AB1-6ED4-4885-8BF3-71717E33BCBF}"/>
              </a:ext>
            </a:extLst>
          </p:cNvPr>
          <p:cNvSpPr txBox="1"/>
          <p:nvPr/>
        </p:nvSpPr>
        <p:spPr>
          <a:xfrm>
            <a:off x="459610" y="1387484"/>
            <a:ext cx="3454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วันธรรมสวนะ หรือวันพระ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AF419D-68A3-403C-A0BE-0F5AD5D1247B}"/>
              </a:ext>
            </a:extLst>
          </p:cNvPr>
          <p:cNvSpPr txBox="1"/>
          <p:nvPr/>
        </p:nvSpPr>
        <p:spPr>
          <a:xfrm>
            <a:off x="617764" y="2503297"/>
            <a:ext cx="1095413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ในหนึ่งเดือนจะมี 4 วัน คือวันขึ้น 8 คํ่า วันแรม 8 คํ่า วันขึ้น 15 คํ่า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และวันแรม 15 คํ่า (ถ้าเดือนขาดจะเป็นวันแรม 14 คํ่า) ของทุกเดือน</a:t>
            </a:r>
            <a:endParaRPr lang="en-US" sz="3200" b="0" i="0" u="none" strike="noStrike" baseline="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l"/>
            <a:endParaRPr lang="th-TH" b="0" i="0" u="none" strike="noStrike" baseline="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คำว่า “สวนะ” แปลว่า การฟัง “ธรรมสวนะ” แปลว่า การฟังธรรม หรือแปลว่า กำหนด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ประชุมฟังธรรม วันไปฟังเทศน์ วันในพระพุทธศาสนา เรียกว่า วันอุโบสถ ซึ่งแปลว่าวันจำศีลของอุบาสกอุบาสิกาผู้ต้องการบุญกุศลพิเศษ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76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-9331" y="-10832"/>
            <a:ext cx="11206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พิธีกรรมในวันพระ (วันธรรมสวนะ) และวันอื่นๆ ที่เกี่ยวข้องกับพระพุทธสาศนา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E5761-FEB7-4AF9-8CE0-3C569168F3A0}"/>
              </a:ext>
            </a:extLst>
          </p:cNvPr>
          <p:cNvSpPr txBox="1"/>
          <p:nvPr/>
        </p:nvSpPr>
        <p:spPr>
          <a:xfrm>
            <a:off x="874744" y="1128920"/>
            <a:ext cx="4042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ความสำคัญของวันธรรมสวนะ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7E0D56-CBB0-434F-8EE5-EFC36038F23A}"/>
              </a:ext>
            </a:extLst>
          </p:cNvPr>
          <p:cNvSpPr txBox="1"/>
          <p:nvPr/>
        </p:nvSpPr>
        <p:spPr>
          <a:xfrm>
            <a:off x="3183682" y="2258995"/>
            <a:ext cx="8013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เป็นวันที่พระสงฆ์และชาวพุทธมาประชุมพร้อมกัน โดยสนทนาธรรม </a:t>
            </a:r>
            <a:endParaRPr lang="en-US" sz="3200" b="0" i="0" u="none" strike="noStrike" baseline="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73E2F-2605-401E-B460-3BDE90CEC356}"/>
              </a:ext>
            </a:extLst>
          </p:cNvPr>
          <p:cNvSpPr txBox="1"/>
          <p:nvPr/>
        </p:nvSpPr>
        <p:spPr>
          <a:xfrm>
            <a:off x="4234930" y="4851917"/>
            <a:ext cx="7120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เป็นวันส่งเสริมอุบายในการอบรมสั่งสอนศีลธรรม หลักธรรม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23C83-3BEF-4C20-95B4-DE032472E9F7}"/>
              </a:ext>
            </a:extLst>
          </p:cNvPr>
          <p:cNvSpPr txBox="1"/>
          <p:nvPr/>
        </p:nvSpPr>
        <p:spPr>
          <a:xfrm>
            <a:off x="5906660" y="3555949"/>
            <a:ext cx="5448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เป็นวันที่คนในครอบครัวได้มีกิจกรรมร่วมกัน </a:t>
            </a:r>
            <a:endParaRPr lang="en-US" sz="3200" b="0" i="0" u="none" strike="noStrike" baseline="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A039322-BA32-4CA8-AADA-438EA59E15F1}"/>
              </a:ext>
            </a:extLst>
          </p:cNvPr>
          <p:cNvSpPr/>
          <p:nvPr/>
        </p:nvSpPr>
        <p:spPr>
          <a:xfrm>
            <a:off x="-9332" y="2456917"/>
            <a:ext cx="3186015" cy="18112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C32B29E-FB28-4416-BA52-37BE6195BE89}"/>
              </a:ext>
            </a:extLst>
          </p:cNvPr>
          <p:cNvSpPr/>
          <p:nvPr/>
        </p:nvSpPr>
        <p:spPr>
          <a:xfrm>
            <a:off x="0" y="3758932"/>
            <a:ext cx="5738327" cy="18112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F02201C-960B-4F27-936E-70417EAF6B5F}"/>
              </a:ext>
            </a:extLst>
          </p:cNvPr>
          <p:cNvSpPr/>
          <p:nvPr/>
        </p:nvSpPr>
        <p:spPr>
          <a:xfrm>
            <a:off x="-1" y="5053244"/>
            <a:ext cx="4161453" cy="18112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8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7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-9331" y="-10832"/>
            <a:ext cx="11206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พิธีกรรมในวันพระ (วันธรรมสวนะ) และวันอื่นๆ ที่เกี่ยวข้องกับพระพุทธสาศนา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FCFE9-E5B8-4B00-8528-FE341ED85B66}"/>
              </a:ext>
            </a:extLst>
          </p:cNvPr>
          <p:cNvSpPr txBox="1"/>
          <p:nvPr/>
        </p:nvSpPr>
        <p:spPr>
          <a:xfrm>
            <a:off x="641479" y="934212"/>
            <a:ext cx="3557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การปฏิบัติตนในการไปวัด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FBE022-364D-433F-B9EC-6AE192685872}"/>
              </a:ext>
            </a:extLst>
          </p:cNvPr>
          <p:cNvSpPr txBox="1"/>
          <p:nvPr/>
        </p:nvSpPr>
        <p:spPr>
          <a:xfrm>
            <a:off x="1269739" y="1544732"/>
            <a:ext cx="9650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การแต่งกายไปวัด ควรใช้เสื้อผ้าสีอ่อนๆ ไม่มีลวดลาย ผ้าไม่บางจนเกินไปไม่รัดรูป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F31072-7C20-4220-AE83-3BB2BBE31604}"/>
              </a:ext>
            </a:extLst>
          </p:cNvPr>
          <p:cNvSpPr txBox="1"/>
          <p:nvPr/>
        </p:nvSpPr>
        <p:spPr>
          <a:xfrm>
            <a:off x="1269738" y="2059457"/>
            <a:ext cx="6962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การนำเด็กหรือบุคคลอื่นๆ ไปวัดควรอยู่ในความควบคุมได้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D2D1CB-7861-4751-92AF-47499F9DC495}"/>
              </a:ext>
            </a:extLst>
          </p:cNvPr>
          <p:cNvSpPr txBox="1"/>
          <p:nvPr/>
        </p:nvSpPr>
        <p:spPr>
          <a:xfrm>
            <a:off x="1269738" y="2703319"/>
            <a:ext cx="104774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การเตรียมอาหารไปวัด อาหารที่เหมาะสมสำหรับการนำไปถวายพระภิกษุ ควรเป็นอาหาร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ที่รับประทานทั่วๆ ไป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986627-D8FA-4BE0-941F-6B2B71220C32}"/>
              </a:ext>
            </a:extLst>
          </p:cNvPr>
          <p:cNvSpPr txBox="1"/>
          <p:nvPr/>
        </p:nvSpPr>
        <p:spPr>
          <a:xfrm>
            <a:off x="1269730" y="3689650"/>
            <a:ext cx="84061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การเตรียมตัวก่อนไปวัด</a:t>
            </a:r>
          </a:p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4.1 จัดทำภารกิจตนให้เรียบร้อยเพื่อจะได้ไม่ต้องกังวล</a:t>
            </a:r>
          </a:p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4.2 ระลึกถึงคุณพระรัตนตรัยทำให้ใจบริสุทธิ์</a:t>
            </a:r>
          </a:p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4.3 ทำจิตใจให้แจ่มใสระลึกถึงบุญกุศล และคุณความดีที่เคยปฏิบัติมา</a:t>
            </a:r>
          </a:p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4.4 เตรียมอุปกรณ์ทำบุญให้ครบ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8620912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-9331" y="-10832"/>
            <a:ext cx="11206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พิธีกรรมในวันพระ (วันธรรมสวนะ) และวันอื่นๆ ที่เกี่ยวข้องกับพระพุทธสาศนา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3AC57-04CA-4493-8338-BAFAF9B16761}"/>
              </a:ext>
            </a:extLst>
          </p:cNvPr>
          <p:cNvSpPr txBox="1"/>
          <p:nvPr/>
        </p:nvSpPr>
        <p:spPr>
          <a:xfrm>
            <a:off x="1056302" y="1358079"/>
            <a:ext cx="100770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 การปฏิบัติตนโดยทั่วไปในงานวัด ให้สำรวมพึงระวังและปฏิบัติตนให้เหมาะสม</a:t>
            </a:r>
          </a:p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5.1 สำรวจ กาย วาจาใจ ให้สงบเรียบร้อย ปฏิบัติควบคุมกาย วาจา ใจ</a:t>
            </a:r>
          </a:p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5.2 งดสูบบุหรี่โดยเด็ดขาด</a:t>
            </a:r>
          </a:p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5.3 ควรนั่งตามระเบียบตามสถานที่ที่จัดกำหนดไว้</a:t>
            </a:r>
          </a:p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5.4 การประกอบศาสนาพิธี ควรเปล่งวาจาให้ชัดเจนโดยพร้อมเพรียงกัน</a:t>
            </a:r>
          </a:p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5.5 การสนทนากับพระภิกษุ หากเป็นผู้ชายไม่ค่อยมีระเบียบปฏิบัติที่เคร่งครัดเพียงแต่ให้ตระหนักว่าเป็นการสนทนากับพระ ใช้สรรพนามเรียกตนเองว่า “กระผม” หรือ “ดิฉัน” แล้วพิจารณาที่สถานะของท่าน โดยใช้สรรพนามแทนว่า “ท่าน” “พระคุณเจ้า” ตามความเหมาะสม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13638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-9331" y="-10832"/>
            <a:ext cx="11206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พิธีกรรมในวันพระ (วันธรรมสวนะ) และวันอื่นๆ ที่เกี่ยวข้องกับพระพุทธสาศนา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57D18-A7CA-4FA9-A24B-CDD01D4E8E59}"/>
              </a:ext>
            </a:extLst>
          </p:cNvPr>
          <p:cNvSpPr txBox="1"/>
          <p:nvPr/>
        </p:nvSpPr>
        <p:spPr>
          <a:xfrm>
            <a:off x="972543" y="1050223"/>
            <a:ext cx="2428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พิธีถวายสังฆทาน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A3C72-C2DC-4784-B155-1A2B08FB6024}"/>
              </a:ext>
            </a:extLst>
          </p:cNvPr>
          <p:cNvSpPr txBox="1"/>
          <p:nvPr/>
        </p:nvSpPr>
        <p:spPr>
          <a:xfrm>
            <a:off x="1617692" y="1754079"/>
            <a:ext cx="89542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เริ่มด้วยการจุดเทียนธูปบูชาพระรัตนตรัย อาราธนาศีล และสมาทานศีล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จากนั้นผู้ถวายประนมมือตั้งนะโม 3 จบ แล้วกล่าวถวายสังฆทาน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7EDCB-1C4E-433D-BDDA-5ADE6E15C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0" t="1166" r="1200"/>
          <a:stretch/>
        </p:blipFill>
        <p:spPr>
          <a:xfrm>
            <a:off x="1398272" y="2949485"/>
            <a:ext cx="9395455" cy="31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8DFF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30" y="-4007"/>
            <a:ext cx="2325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ความหมาย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B772B5-8A45-46F7-9F5C-991E658B9CF7}"/>
              </a:ext>
            </a:extLst>
          </p:cNvPr>
          <p:cNvSpPr txBox="1"/>
          <p:nvPr/>
        </p:nvSpPr>
        <p:spPr>
          <a:xfrm>
            <a:off x="540085" y="1123658"/>
            <a:ext cx="3293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ความหมายของประเพณี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D6FF85-714D-4704-8D22-E85141F66425}"/>
              </a:ext>
            </a:extLst>
          </p:cNvPr>
          <p:cNvSpPr txBox="1"/>
          <p:nvPr/>
        </p:nvSpPr>
        <p:spPr>
          <a:xfrm>
            <a:off x="1059606" y="1826621"/>
            <a:ext cx="100704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1. ประเพณี คือ ความเชื่อ ความคิด การกระทำ ค่านิยม ทัศนคติ ศีลธรรม จารีต ระเบียบ แบบแผนและวิธีการต่างๆ ที่สืบทอดกันมาแต่อดีต ลักษณะสำคัญของประเพณีคือความเชื่อถือที่ปฏิบัติจนกลายเป็นแบบอย่างทั้งความคิด การกระทำที่สืบต่อกันมาจนเป็นอิทธิพลในปัจจุบัน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2. ประเพณี คือ ระเบียบแบบแผนในการปฏิบัติที่เห็นว่ามีคุณค่ากว่า ถูกต้องกว่า เป็นที่ยอมรับของคนส่วนใหญ่ในสังคม และปฏิบัติสืบทอดกันมา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3. ประเพณี คือ ความประพฤติที่สืบต่อกันมาจนเป็นที่ยอมรับของสังคมส่วนใหญ่ในหมู่คณะจนเป็นนิสัยสังคมของคนไทยซึ่งได้รับมรดกตกทอดมาแต่ดั้งเดิ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285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-9331" y="-10832"/>
            <a:ext cx="11206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พิธีกรรมในวันพระ (วันธรรมสวนะ) และวันอื่นๆ ที่เกี่ยวข้องกับพระพุทธสาศนา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7DFA8-F295-4B8F-81FD-8C562948A8B5}"/>
              </a:ext>
            </a:extLst>
          </p:cNvPr>
          <p:cNvSpPr txBox="1"/>
          <p:nvPr/>
        </p:nvSpPr>
        <p:spPr>
          <a:xfrm>
            <a:off x="621261" y="987738"/>
            <a:ext cx="17538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การกรวดนํ้า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D37E3-B813-49B6-A1D7-3E69F1B8BD75}"/>
              </a:ext>
            </a:extLst>
          </p:cNvPr>
          <p:cNvSpPr txBox="1"/>
          <p:nvPr/>
        </p:nvSpPr>
        <p:spPr>
          <a:xfrm>
            <a:off x="621261" y="1550993"/>
            <a:ext cx="109471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หมายถึง การเทนํ้าสะอาดลงดินโดยไม่ต้องเอานิ้วรอง พร้อมกับกล่าวคำอุทิศบุญที่ตนได้กระทำให้ผู้ล่วงลับไปแล้ว เจ้ากรรมนายเวร และแก่สรรพสัตว์ที่ได้รับความทุกข์อยู่ เป็นต้น</a:t>
            </a:r>
          </a:p>
          <a:p>
            <a:pPr algn="thaiDist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การกรวดนํ้าด้วยตนเองหลังจากทำบุญและตักบาตรให้แก่พระภิกษุมาแล้ว เทนํ้าสะอาดลงดินซึ่งนิยมเทตามใต้ต้นไม้ยืนต้น แล้วกล่าวสั้นๆ ว่า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34DDA8-33B0-4B85-BD7F-E9074610E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37" y="3736934"/>
            <a:ext cx="6906589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04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-9331" y="-10832"/>
            <a:ext cx="11206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พิธีกรรมในวันพระ (วันธรรมสวนะ) และวันอื่นๆ ที่เกี่ยวข้องกับพระพุทธสาศนา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ECAAD-861B-4B8A-B0F4-E88CDB88EB40}"/>
              </a:ext>
            </a:extLst>
          </p:cNvPr>
          <p:cNvSpPr txBox="1"/>
          <p:nvPr/>
        </p:nvSpPr>
        <p:spPr>
          <a:xfrm>
            <a:off x="581313" y="951703"/>
            <a:ext cx="31187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ประเพณีสงกรานต์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BC57E-C59F-4FA6-9D76-422482E6C1CE}"/>
              </a:ext>
            </a:extLst>
          </p:cNvPr>
          <p:cNvSpPr txBox="1"/>
          <p:nvPr/>
        </p:nvSpPr>
        <p:spPr>
          <a:xfrm>
            <a:off x="590643" y="1447197"/>
            <a:ext cx="110270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สงกรานต์กระทำกันในระหว่างวันที่ 13,14,15 ของเดือนเมษายน แต่เดิมประเพณีสงกรานต์มีขึ้น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เพื่อต้อนรับพระอาทิตย์ เพราะในเดือนนี้พระอาทิตย์จะส่องตรงมาโลกเป็นเดือนที่ร้อนที่สุด จึงเป็นภูมิปัญญาชาวบ้านถือโอกาสรดนํ้าดำหัวผู้ใหญ่มีการละเล่นสาดนํ้า ให้ความเย็นฉํ่าดับความร้อนของอากาศในเดือนเมษายน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5102D-7B47-42CB-A578-6418C4312FC4}"/>
              </a:ext>
            </a:extLst>
          </p:cNvPr>
          <p:cNvSpPr txBox="1"/>
          <p:nvPr/>
        </p:nvSpPr>
        <p:spPr>
          <a:xfrm>
            <a:off x="590643" y="3403815"/>
            <a:ext cx="111006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ต่อมาชาวไทยนับถือกันว่าวันสงกรานต์เป็นวันที่ระลึกถึง ปู่ ย่า ตา ยาย ที่ยังมีชีวิตอยู่และพบปะญาติพี่น้อง 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5A017-CD3A-49DE-A778-31A6F13A7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803" y="4283081"/>
            <a:ext cx="2995321" cy="1996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2FCFD3-0C99-4B19-9D0F-DCAFF06FB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945" y="4283081"/>
            <a:ext cx="2995321" cy="19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-9331" y="-10832"/>
            <a:ext cx="11206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พิธีกรรมในวันพระ (วันธรรมสวนะ) และวันอื่นๆ ที่เกี่ยวข้องกับพระพุทธสาศนา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CA737-CD19-4AA1-A1FF-07D77B07D5CE}"/>
              </a:ext>
            </a:extLst>
          </p:cNvPr>
          <p:cNvSpPr txBox="1"/>
          <p:nvPr/>
        </p:nvSpPr>
        <p:spPr>
          <a:xfrm>
            <a:off x="944724" y="1257934"/>
            <a:ext cx="3804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การบูชาพระสัมมาสัมพุทธเจ้า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48D82-6CDF-49D3-AA7B-E3BB86D20842}"/>
              </a:ext>
            </a:extLst>
          </p:cNvPr>
          <p:cNvSpPr txBox="1"/>
          <p:nvPr/>
        </p:nvSpPr>
        <p:spPr>
          <a:xfrm>
            <a:off x="1262351" y="2259436"/>
            <a:ext cx="48977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1. อามิสบูชา เป็นการบูชาด้วยสิ่งของ เช่น ดอกไม้ธูปเทียน เป็นต้น</a:t>
            </a:r>
            <a:endParaRPr lang="en-US" sz="3200" b="0" i="0" u="none" strike="noStrike" baseline="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thaiDist"/>
            <a:endParaRPr lang="th-TH" sz="2000" b="0" i="0" u="none" strike="noStrike" baseline="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2. การปฏิบัติบูชา บูชาด้วยการปฏิบัติ ปฏิบัติตามคำสอนของพระพุทธเจ้า     โดยเสียสละ ให้ทาน รักษาศีล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F08F1D-63DC-4D13-B329-91FFCE3D6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84" t="10419" r="9800" b="9619"/>
          <a:stretch/>
        </p:blipFill>
        <p:spPr>
          <a:xfrm>
            <a:off x="7119257" y="1985949"/>
            <a:ext cx="3648270" cy="358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5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30" y="-4007"/>
            <a:ext cx="34548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ประเภทของประเพณี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B1F01-E23A-40A8-9963-FA39167E0E4F}"/>
              </a:ext>
            </a:extLst>
          </p:cNvPr>
          <p:cNvSpPr txBox="1"/>
          <p:nvPr/>
        </p:nvSpPr>
        <p:spPr>
          <a:xfrm>
            <a:off x="5340370" y="1075539"/>
            <a:ext cx="5181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1.จารีตประเพณี หรือกฎศีลธรรม (</a:t>
            </a:r>
            <a:r>
              <a:rPr lang="en-US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Mores)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86CA2-2161-46FD-8D3D-28BDBB74BEFF}"/>
              </a:ext>
            </a:extLst>
          </p:cNvPr>
          <p:cNvSpPr txBox="1"/>
          <p:nvPr/>
        </p:nvSpPr>
        <p:spPr>
          <a:xfrm>
            <a:off x="6849295" y="2176039"/>
            <a:ext cx="3672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2.ขนบประเพณี (</a:t>
            </a:r>
            <a:r>
              <a:rPr lang="en-US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Institution)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0FA44-89E3-4CC9-BA0C-1ADA58F310F7}"/>
              </a:ext>
            </a:extLst>
          </p:cNvPr>
          <p:cNvSpPr txBox="1"/>
          <p:nvPr/>
        </p:nvSpPr>
        <p:spPr>
          <a:xfrm>
            <a:off x="5925946" y="3276539"/>
            <a:ext cx="4607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3.ธรรมเนียมประเพณี (</a:t>
            </a:r>
            <a:r>
              <a:rPr lang="en-US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Convention)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7687B6-E91D-4A45-A3C7-E0D8C72E2563}"/>
              </a:ext>
            </a:extLst>
          </p:cNvPr>
          <p:cNvSpPr txBox="1"/>
          <p:nvPr/>
        </p:nvSpPr>
        <p:spPr>
          <a:xfrm>
            <a:off x="1113325" y="4122565"/>
            <a:ext cx="99630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พิธีกรรมและประเพณีจัดเป็นจารีตประเพณี คือ แนวทางปฏิบัติสืบทอดกันมา นับว่าเป็นสมบัติที่ทรงคุณค่าอย่างยิ่ง จำเป็นที่ลูกเสือจะต้องมีความรู้ ความเข้าใจใน  การปฏิบัติให้รู้ถึงขนบธรรมเนียมประเพณีอย่างชัดเจน ต้องสามารถเผยแพร่ความรู้    แก่เยาวชนหรือชุมชนในท้องถิ่นได้อย่างเป็นรูปธรรมและเป็นมาตรฐานเดียวกัน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BE554BAA-26CD-4856-B284-A83ED3F91B0F}"/>
              </a:ext>
            </a:extLst>
          </p:cNvPr>
          <p:cNvSpPr/>
          <p:nvPr/>
        </p:nvSpPr>
        <p:spPr>
          <a:xfrm>
            <a:off x="-2334" y="1075539"/>
            <a:ext cx="5181610" cy="543930"/>
          </a:xfrm>
          <a:prstGeom prst="homePlate">
            <a:avLst/>
          </a:prstGeom>
          <a:solidFill>
            <a:srgbClr val="FD9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6E845F2F-141A-490E-B29C-3A1BA12AE9C0}"/>
              </a:ext>
            </a:extLst>
          </p:cNvPr>
          <p:cNvSpPr/>
          <p:nvPr/>
        </p:nvSpPr>
        <p:spPr>
          <a:xfrm>
            <a:off x="-9332" y="2191506"/>
            <a:ext cx="6680719" cy="543930"/>
          </a:xfrm>
          <a:prstGeom prst="homePlate">
            <a:avLst/>
          </a:prstGeom>
          <a:solidFill>
            <a:srgbClr val="FD9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A0E9606F-0899-4F88-BA2A-079FE88BBDA3}"/>
              </a:ext>
            </a:extLst>
          </p:cNvPr>
          <p:cNvSpPr/>
          <p:nvPr/>
        </p:nvSpPr>
        <p:spPr>
          <a:xfrm>
            <a:off x="-1" y="3264744"/>
            <a:ext cx="5775649" cy="543930"/>
          </a:xfrm>
          <a:prstGeom prst="homePlate">
            <a:avLst/>
          </a:prstGeom>
          <a:solidFill>
            <a:srgbClr val="FD9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5" grpId="0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29" y="-4007"/>
            <a:ext cx="4742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การแบ่งประเภทของประเพณี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383801-D60B-4563-8432-576CD7DED0F8}"/>
              </a:ext>
            </a:extLst>
          </p:cNvPr>
          <p:cNvSpPr txBox="1"/>
          <p:nvPr/>
        </p:nvSpPr>
        <p:spPr>
          <a:xfrm>
            <a:off x="2397967" y="1509215"/>
            <a:ext cx="6335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ประเพณีที่เกี่ยวกับชีวิตหรือประเพณีครอบครัว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38A60-9BBC-4351-A6DE-170B1039AD60}"/>
              </a:ext>
            </a:extLst>
          </p:cNvPr>
          <p:cNvSpPr txBox="1"/>
          <p:nvPr/>
        </p:nvSpPr>
        <p:spPr>
          <a:xfrm>
            <a:off x="2397967" y="2476781"/>
            <a:ext cx="6335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ประเพณีท้องถิ่นของชุมชนหรือส่วนรวมตามเทศกาล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AD0B2-D852-43DE-8658-1820D6E25712}"/>
              </a:ext>
            </a:extLst>
          </p:cNvPr>
          <p:cNvSpPr txBox="1"/>
          <p:nvPr/>
        </p:nvSpPr>
        <p:spPr>
          <a:xfrm>
            <a:off x="2397967" y="3575891"/>
            <a:ext cx="6335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ประเพณีท้องถิ่น ได้แก่ ประเพณีที่เกี่ยวกับอาชีพ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80B13-EC52-4D9C-AC35-1EC5E34EF426}"/>
              </a:ext>
            </a:extLst>
          </p:cNvPr>
          <p:cNvSpPr txBox="1"/>
          <p:nvPr/>
        </p:nvSpPr>
        <p:spPr>
          <a:xfrm>
            <a:off x="2397967" y="4671110"/>
            <a:ext cx="72965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ประเพณีราชการ หรือประเพณีที่ทางราชการเป็นผู้กำหนดขึ้น </a:t>
            </a:r>
          </a:p>
          <a:p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จำแนกเป็น 2 ประเภท คือ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6ABF5-B669-4C71-AED3-A025A7238AB1}"/>
              </a:ext>
            </a:extLst>
          </p:cNvPr>
          <p:cNvSpPr/>
          <p:nvPr/>
        </p:nvSpPr>
        <p:spPr>
          <a:xfrm rot="5400000">
            <a:off x="-751017" y="2757295"/>
            <a:ext cx="4350807" cy="2303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233872-B623-444D-B4A6-6FD82518A087}"/>
              </a:ext>
            </a:extLst>
          </p:cNvPr>
          <p:cNvSpPr/>
          <p:nvPr/>
        </p:nvSpPr>
        <p:spPr>
          <a:xfrm>
            <a:off x="1418643" y="1729982"/>
            <a:ext cx="802063" cy="1432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48490F-919A-4F47-96E9-FD3197EE55F9}"/>
              </a:ext>
            </a:extLst>
          </p:cNvPr>
          <p:cNvSpPr/>
          <p:nvPr/>
        </p:nvSpPr>
        <p:spPr>
          <a:xfrm>
            <a:off x="1384876" y="2690761"/>
            <a:ext cx="802063" cy="1432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5F8318-8F79-4D8C-84DE-08637772985C}"/>
              </a:ext>
            </a:extLst>
          </p:cNvPr>
          <p:cNvSpPr/>
          <p:nvPr/>
        </p:nvSpPr>
        <p:spPr>
          <a:xfrm>
            <a:off x="1384876" y="3796658"/>
            <a:ext cx="802063" cy="1432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C6901F-5234-4151-A4DC-3934EB4A6CFD}"/>
              </a:ext>
            </a:extLst>
          </p:cNvPr>
          <p:cNvSpPr/>
          <p:nvPr/>
        </p:nvSpPr>
        <p:spPr>
          <a:xfrm>
            <a:off x="1384875" y="4907635"/>
            <a:ext cx="802063" cy="1432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29" y="-4007"/>
            <a:ext cx="4742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การแบ่งประเภทของประเพณี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F9FD0F-E9B3-4A71-841D-C29D662A91A1}"/>
              </a:ext>
            </a:extLst>
          </p:cNvPr>
          <p:cNvSpPr txBox="1"/>
          <p:nvPr/>
        </p:nvSpPr>
        <p:spPr>
          <a:xfrm>
            <a:off x="687104" y="1083635"/>
            <a:ext cx="108154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รัฐพิธี</a:t>
            </a:r>
            <a:r>
              <a:rPr lang="th-TH" sz="3200" b="1" i="0" u="none" strike="noStrike" baseline="0" dirty="0">
                <a:solidFill>
                  <a:srgbClr val="00FF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เป็นพิธีประจำปีที่ทางราชการกำหนดขึ้นโดยพระมหากษัตริย์เสด็จพระราชดำเนินไปทรงเป็นประธาน หรือทรงพระกรุณาโปรดเกล้าโปรดกระหม่อมให้พระราชวงศ์เสด็จแทนพระองค์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39FAC4-3F06-46DC-9892-E929E58D5C89}"/>
              </a:ext>
            </a:extLst>
          </p:cNvPr>
          <p:cNvSpPr txBox="1"/>
          <p:nvPr/>
        </p:nvSpPr>
        <p:spPr>
          <a:xfrm>
            <a:off x="1673327" y="2616130"/>
            <a:ext cx="9105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พระราชพิธี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หมายถึง พิธีที่จัดขึ้นอันเกี่ยวเนื่องกับพระมหากษัตริย์ เป็นพิธีหลวง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5A0D4F-ACBF-43EE-BF9C-49157D963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5" y="3343005"/>
            <a:ext cx="4286250" cy="2847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B7C434-878B-4362-8695-4DDA2FCAD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204" y="3331591"/>
            <a:ext cx="5065568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7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29" y="-4007"/>
            <a:ext cx="27309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ประเพณีการเกิด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BCB96E-6004-418C-8C2B-96F2300B6AFA}"/>
              </a:ext>
            </a:extLst>
          </p:cNvPr>
          <p:cNvSpPr txBox="1"/>
          <p:nvPr/>
        </p:nvSpPr>
        <p:spPr>
          <a:xfrm>
            <a:off x="783293" y="1394109"/>
            <a:ext cx="106230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ในแต่ละท้องถิ่นจะมีพิธีกรรมแตกต่างกันไปตามที่สืบทอดตามเผ่าพันธุ์ ในชนบทที่ความเจริญเข้าไปไม่ถึงยังเชื่อในเรื่องผีสาง และมีข้อห้ามต่างๆ แต่ในปัจจุบันมารดาจะคลอดตามโรงพยาบาลและอยู่ในความดูแลของหมอ แต่ในเรื่องรับประทานอาหารมีความเชื่อเหมือนเดิม ผู้เป็นแม่จะรับประทานอาหารที่เป็นประโยชน์เพื่อผลิตนํ้านมให้ลูกกินมากๆ       ในชนบทบางแห่งยังให้ความสำคัญกับมารดาและทารกแรกเกิด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ยังปฏิบัติกันเพื่อความสบายใจ เช่น การผูกข้อมือทั้งมารดาและ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เด็กหลังคลอด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314E5C-2895-451B-A689-AD603CA8D4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45" t="7436" r="3714" b="8837"/>
          <a:stretch/>
        </p:blipFill>
        <p:spPr>
          <a:xfrm>
            <a:off x="8848725" y="3613251"/>
            <a:ext cx="2924175" cy="26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25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29" y="-4007"/>
            <a:ext cx="27309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ประเพณีการเกิด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D802F-2E81-4DFA-8292-6084534C7E17}"/>
              </a:ext>
            </a:extLst>
          </p:cNvPr>
          <p:cNvSpPr txBox="1"/>
          <p:nvPr/>
        </p:nvSpPr>
        <p:spPr>
          <a:xfrm>
            <a:off x="875716" y="1278492"/>
            <a:ext cx="10304884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พิธีทำขวัญ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เมื่อครบกำ หนด 1 เดือนเด็กจะพ้นขีดอันตราย จึงจัดให้มีงานทำขวัญตั้งชื่อเพื่อเป็นสิริมงคล พิธีทำขวัญเดือนและโกนผมไฟจะทำพร้อมกัน เมื่อเสร็จพิธีจะนำเด็กลงอู่ที่จัดเตรียมไว้ (เปลที่เด็กนอน) เอาของที่ใช้ในพิธีจัดวางให้เด็กตามขอบเปลใต้เบาะ    ใต้หมอนจากนั้นนำแมวเลี้ยงที่สะอาด มีสร้อยที่คออุ้มลงในเปลแล้วอุ้มออก การที่เอาแมวลงเปลนั้นมีความเชื่อว่าเด็กจะเลี้ยงง่ายเหมือนแมว</a:t>
            </a:r>
          </a:p>
          <a:p>
            <a:pPr algn="thaiDist"/>
            <a:endParaRPr lang="th-TH" sz="1400" b="0" i="0" u="none" strike="noStrike" baseline="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ปัจจุบันพิธีทำขวัญเดือนและโกนผมไฟยังเป็นพิธีหลวง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ใช้สมโภชพระเจ้าลูกเธอและลูกยาเธอเจ้าฟ้าเมื่อทรงพระเยาว์ 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สำหรับสามัญชนก็ยังจัดพิธีแบบรวบรัดคือนำสายสิญจน์ผูกข้อมือเด็ก 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เรียกมิ่งขวัญ ส่วนพิธีโกนผมก็ใช้เป็นขริบผมบางส่วนแทนเพื่อสิริมงคล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B5B057-67D8-4552-A9DD-18CCA9D79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889" l="2667" r="98000">
                        <a14:foregroundMark x1="11333" y1="23333" x2="7556" y2="31111"/>
                        <a14:foregroundMark x1="7556" y1="31111" x2="6000" y2="39556"/>
                        <a14:foregroundMark x1="6000" y1="39556" x2="6000" y2="39556"/>
                        <a14:foregroundMark x1="29111" y1="47111" x2="29556" y2="51556"/>
                        <a14:foregroundMark x1="32444" y1="44667" x2="34222" y2="50667"/>
                        <a14:foregroundMark x1="51778" y1="60889" x2="48444" y2="69111"/>
                        <a14:foregroundMark x1="46667" y1="62889" x2="47556" y2="69556"/>
                        <a14:foregroundMark x1="30889" y1="84667" x2="30889" y2="84667"/>
                        <a14:foregroundMark x1="27778" y1="85556" x2="27778" y2="85556"/>
                        <a14:foregroundMark x1="28444" y1="91111" x2="28444" y2="91111"/>
                        <a14:foregroundMark x1="34222" y1="88889" x2="34222" y2="88889"/>
                        <a14:foregroundMark x1="44444" y1="90222" x2="44444" y2="90222"/>
                        <a14:foregroundMark x1="54444" y1="90000" x2="54444" y2="90000"/>
                        <a14:foregroundMark x1="52000" y1="84667" x2="52000" y2="84667"/>
                        <a14:foregroundMark x1="46444" y1="84222" x2="46444" y2="84222"/>
                        <a14:foregroundMark x1="46667" y1="84222" x2="46667" y2="84222"/>
                        <a14:foregroundMark x1="67556" y1="88222" x2="67556" y2="88222"/>
                        <a14:foregroundMark x1="81778" y1="91556" x2="81778" y2="91556"/>
                        <a14:foregroundMark x1="64000" y1="93111" x2="64000" y2="93111"/>
                        <a14:foregroundMark x1="93778" y1="23333" x2="93778" y2="23333"/>
                        <a14:foregroundMark x1="98000" y1="25111" x2="98000" y2="25111"/>
                        <a14:foregroundMark x1="87111" y1="56000" x2="87111" y2="56000"/>
                        <a14:foregroundMark x1="87778" y1="61111" x2="87778" y2="61111"/>
                        <a14:foregroundMark x1="89556" y1="61111" x2="89556" y2="61111"/>
                        <a14:foregroundMark x1="90889" y1="60000" x2="90889" y2="60000"/>
                        <a14:foregroundMark x1="63556" y1="44667" x2="63556" y2="44667"/>
                        <a14:foregroundMark x1="2667" y1="30222" x2="2667" y2="30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8868" y="3331400"/>
            <a:ext cx="3151657" cy="31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5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29" y="-4007"/>
            <a:ext cx="27309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พิธีทำบุญวันเกิด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A56592-3985-4B33-8A71-84F232B3A175}"/>
              </a:ext>
            </a:extLst>
          </p:cNvPr>
          <p:cNvSpPr txBox="1"/>
          <p:nvPr/>
        </p:nvSpPr>
        <p:spPr>
          <a:xfrm>
            <a:off x="1532358" y="1014824"/>
            <a:ext cx="9124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การทำบุญวันเกิด ในวันเกิดปกติจะทำง่ายๆ คือ ตักบาตรพระในตอนเช้า หรือนำภัตตาหารไปถวายพระที่วัด ถวายจตุปัจจัยไทยธรรมตามศรัทธา พระสงฆ์เจริญพระพุทธมนต์ให้พร อนุโมทนา กรวดนํ้าอุทิศส่วนกุศล เป็นอันเสร็จพิธี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2BDAA-CCF4-49EE-97AC-7C7FF8463789}"/>
              </a:ext>
            </a:extLst>
          </p:cNvPr>
          <p:cNvSpPr txBox="1"/>
          <p:nvPr/>
        </p:nvSpPr>
        <p:spPr>
          <a:xfrm>
            <a:off x="1420210" y="2644170"/>
            <a:ext cx="9124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การประกอบพิธีจะนิมนต์พระสงฆ์มาเจริญพระพุทธมนต์ ถวายภัตตาหาร ถวายจตุปัจจัยไทยธรรม กรวดนํ้าอุทิศส่วนกุศล เมื่อพระสงฆ์กลับวัดจะมีการกินเลี้ยงฉลองหรือมีการละเล่นรื่นเริง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696DF-DF8B-4FCD-A33A-B2C191CB3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444" y="4235815"/>
            <a:ext cx="2815617" cy="1864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478730-26F7-4D65-9602-365F5E77D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345" y="4235814"/>
            <a:ext cx="2815617" cy="1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3552</Words>
  <Application>Microsoft Office PowerPoint</Application>
  <PresentationFormat>แบบจอกว้าง</PresentationFormat>
  <Paragraphs>162</Paragraphs>
  <Slides>32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32</vt:i4>
      </vt:variant>
    </vt:vector>
  </HeadingPairs>
  <TitlesOfParts>
    <vt:vector size="37" baseType="lpstr">
      <vt:lpstr>BrowalliaUPC</vt:lpstr>
      <vt:lpstr>Calibri Light</vt:lpstr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mewmew</dc:creator>
  <cp:lastModifiedBy>Lenovo</cp:lastModifiedBy>
  <cp:revision>160</cp:revision>
  <dcterms:created xsi:type="dcterms:W3CDTF">2021-06-15T12:47:23Z</dcterms:created>
  <dcterms:modified xsi:type="dcterms:W3CDTF">2024-09-11T06:52:02Z</dcterms:modified>
</cp:coreProperties>
</file>