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87" r:id="rId16"/>
    <p:sldId id="290" r:id="rId17"/>
    <p:sldId id="292" r:id="rId18"/>
    <p:sldId id="293" r:id="rId19"/>
    <p:sldId id="294" r:id="rId20"/>
  </p:sldIdLst>
  <p:sldSz cx="12192000" cy="6858000"/>
  <p:notesSz cx="6858000" cy="9144000"/>
  <p:embeddedFontLst>
    <p:embeddedFont>
      <p:font typeface="BrowalliaUPC" panose="020B0604020202020204" pitchFamily="34" charset="-3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3399"/>
    <a:srgbClr val="E6E6E6"/>
    <a:srgbClr val="008000"/>
    <a:srgbClr val="66FF33"/>
    <a:srgbClr val="FF3300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915FBA-381A-455B-8716-DA34A8E4814F}"/>
              </a:ext>
            </a:extLst>
          </p:cNvPr>
          <p:cNvGrpSpPr/>
          <p:nvPr/>
        </p:nvGrpSpPr>
        <p:grpSpPr>
          <a:xfrm>
            <a:off x="7851469" y="-15472"/>
            <a:ext cx="4074367" cy="5128583"/>
            <a:chOff x="7851469" y="-15472"/>
            <a:chExt cx="4074367" cy="512858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85DAD3-4EEC-4D3A-B3C6-144ED5A469E9}"/>
                </a:ext>
              </a:extLst>
            </p:cNvPr>
            <p:cNvGrpSpPr/>
            <p:nvPr/>
          </p:nvGrpSpPr>
          <p:grpSpPr>
            <a:xfrm>
              <a:off x="7851470" y="-15472"/>
              <a:ext cx="4074366" cy="4466173"/>
              <a:chOff x="7522029" y="-1"/>
              <a:chExt cx="4074366" cy="44661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43C044-631F-453E-8A38-9FBFBA9B90E5}"/>
                  </a:ext>
                </a:extLst>
              </p:cNvPr>
              <p:cNvSpPr/>
              <p:nvPr/>
            </p:nvSpPr>
            <p:spPr>
              <a:xfrm>
                <a:off x="8304001" y="-1"/>
                <a:ext cx="251927" cy="446617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C64C8D-D898-443D-A87D-3C6F99B25269}"/>
                  </a:ext>
                </a:extLst>
              </p:cNvPr>
              <p:cNvSpPr/>
              <p:nvPr/>
            </p:nvSpPr>
            <p:spPr>
              <a:xfrm>
                <a:off x="10509379" y="0"/>
                <a:ext cx="251927" cy="44661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7CF648F1-2AFD-4702-8DC6-4326BC713F57}"/>
                  </a:ext>
                </a:extLst>
              </p:cNvPr>
              <p:cNvSpPr/>
              <p:nvPr/>
            </p:nvSpPr>
            <p:spPr>
              <a:xfrm>
                <a:off x="7522029" y="2449972"/>
                <a:ext cx="4074366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Alternate Process 11">
                <a:extLst>
                  <a:ext uri="{FF2B5EF4-FFF2-40B4-BE49-F238E27FC236}">
                    <a16:creationId xmlns:a16="http://schemas.microsoft.com/office/drawing/2014/main" id="{6314530D-0942-4E50-80B1-C42B4B9690FE}"/>
                  </a:ext>
                </a:extLst>
              </p:cNvPr>
              <p:cNvSpPr/>
              <p:nvPr/>
            </p:nvSpPr>
            <p:spPr>
              <a:xfrm>
                <a:off x="7791061" y="861135"/>
                <a:ext cx="3573624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C4628C34-0DDB-4174-9D9B-B000BF45BD1B}"/>
                </a:ext>
              </a:extLst>
            </p:cNvPr>
            <p:cNvSpPr/>
            <p:nvPr/>
          </p:nvSpPr>
          <p:spPr>
            <a:xfrm>
              <a:off x="7851469" y="3876835"/>
              <a:ext cx="4074365" cy="1236276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C1C2C-E74B-4444-9B2D-0AC24E6A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550" r="9714" b="6461"/>
          <a:stretch/>
        </p:blipFill>
        <p:spPr>
          <a:xfrm>
            <a:off x="10817290" y="5277083"/>
            <a:ext cx="1374709" cy="1580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175708" y="964559"/>
            <a:ext cx="346321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11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7805059" y="2663720"/>
            <a:ext cx="4074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ลูกเสือกับความรู้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2B8F7-4D9E-4D8C-9605-707888A57F95}"/>
              </a:ext>
            </a:extLst>
          </p:cNvPr>
          <p:cNvSpPr txBox="1"/>
          <p:nvPr/>
        </p:nvSpPr>
        <p:spPr>
          <a:xfrm>
            <a:off x="7805059" y="4111651"/>
            <a:ext cx="4145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เรื่องอิเล็กทรอนิกส์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98B7A-5388-4D3F-893F-C45CD8344437}"/>
              </a:ext>
            </a:extLst>
          </p:cNvPr>
          <p:cNvSpPr txBox="1"/>
          <p:nvPr/>
        </p:nvSpPr>
        <p:spPr>
          <a:xfrm>
            <a:off x="855693" y="1303805"/>
            <a:ext cx="102170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ระบบเสียงไฮ-ไฟที่สมบูรณ์แบบจะประกอบด้วยส่วนประกอบที่จะต้องปรุงแต่งเสียงให้ได้คุณภาพครอบคลุมย่านความถี่เสียง และปราศจากความผิดเพี้ยน แบ่งได้ดังนี้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8C793-BF6A-4377-B7CF-7B294430EDDC}"/>
              </a:ext>
            </a:extLst>
          </p:cNvPr>
          <p:cNvSpPr txBox="1"/>
          <p:nvPr/>
        </p:nvSpPr>
        <p:spPr>
          <a:xfrm>
            <a:off x="1847987" y="2761775"/>
            <a:ext cx="82324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1.ภาคกำเนิดเสียง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ประกอบด้วย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1.1 FM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FM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สเตอริโอมัลติเพล็กซ์ จูนเนอร์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1.2 เครื่องเล่นแผ่นเสียง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1.3 เครื่องเล่นเทป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1.4 เครื่องเล่นคอมแพกต์ดิสก์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Compact Disc : CD)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หรือเครื่องเล่นดีวีดี   </a:t>
            </a:r>
          </a:p>
          <a:p>
            <a:pPr algn="l"/>
            <a:r>
              <a:rPr lang="th-TH" sz="32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Digital Versatile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Disc : DVD)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77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B5C97-9F02-4BEC-90E7-57D4E087887B}"/>
              </a:ext>
            </a:extLst>
          </p:cNvPr>
          <p:cNvSpPr txBox="1"/>
          <p:nvPr/>
        </p:nvSpPr>
        <p:spPr>
          <a:xfrm>
            <a:off x="1092302" y="1148282"/>
            <a:ext cx="6558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2.ภาคปรับแต่งเสียงและขยายเสียง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ประกอบด้วย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2.1 พรี-โทน แอมป์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2.2 กราฟิก อิควอไลเซอร์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2.3 เพาเวอร์แอมป์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E3D21-D5EE-486C-89D6-3DAFF0C75A52}"/>
              </a:ext>
            </a:extLst>
          </p:cNvPr>
          <p:cNvSpPr txBox="1"/>
          <p:nvPr/>
        </p:nvSpPr>
        <p:spPr>
          <a:xfrm>
            <a:off x="1092302" y="3349275"/>
            <a:ext cx="77190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3.ภาคเปลี่ยนสัญญาณไฟฟ้าเป็นสัญญาณเสียง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ประกอบด้วย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3.1 ลำโพงเสียงทุ้ม เสียงกลาง เสียงแหลม และหูฟัง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3.2 ตู้ลำโพง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11AE7-0E73-41F8-8297-EE31D5A13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8492" y="3901707"/>
            <a:ext cx="3887206" cy="24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3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44488-4582-4224-AF3D-DD630AB98EBF}"/>
              </a:ext>
            </a:extLst>
          </p:cNvPr>
          <p:cNvSpPr txBox="1"/>
          <p:nvPr/>
        </p:nvSpPr>
        <p:spPr>
          <a:xfrm>
            <a:off x="323848" y="989796"/>
            <a:ext cx="115419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จูนเนอร์ (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Tuner)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คือ เครื่องรับวิทยุ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AM, FM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FM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สเตอริโอมัลติเพล็กซ์ ที่ไม่มีภาคขยายเสียง โดยปกติจูนเนอร์ที่ใช้สำหรับเครื่องเสียงที่เป็นไฮ-ไฟ จะไม่ทำสำหรับรับวิทยุคลื่นสั้น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SW)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ส่วนประกอบของภาคจูนเนอร์ไม่ว่าจะเป็น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AM,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FM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จะประกอบด้วยภาครับ เรียกว่า ฟรอนเอนด์ สำหรับวิทยุ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FM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และเรียกว่า คอนเวอร์เตอร์ สำหรับวิทยุ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AM,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ภาคขยาย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IF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ของวิทยุ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FM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ใช้ความถี่ 10.7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MHz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ของวิทยุ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AM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ใช้ความถี่ 455 </a:t>
            </a:r>
            <a:r>
              <a:rPr lang="en-US" sz="3200" b="0" i="0" u="none" strike="noStrike" baseline="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KHz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ภาคดีเทคเตอร์ และมีภาคสเตอริโอ-มัลติเพล็กซ์     ดีโคดเดอร์ ในเครื่องรับวิทยุ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FM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สเตอริโอมัลติเพล็กซ์ สัญญาณที่ถูกส่งออกจากภาคจูนเนอร์ จะเป็นสัญญาณเสียงที่ยังไม่ได้ถูกขยาย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1CCDE-99AE-45C3-87A5-BBD081709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528" r="3475"/>
          <a:stretch/>
        </p:blipFill>
        <p:spPr>
          <a:xfrm>
            <a:off x="4121407" y="4219000"/>
            <a:ext cx="4562669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D7D74-3AFB-4747-8F06-BE6F24F53402}"/>
              </a:ext>
            </a:extLst>
          </p:cNvPr>
          <p:cNvSpPr txBox="1"/>
          <p:nvPr/>
        </p:nvSpPr>
        <p:spPr>
          <a:xfrm>
            <a:off x="284970" y="1140115"/>
            <a:ext cx="116197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เครื่องเล่นแผ่นเสียง (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Turntable)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ถือว่าเป็นแหล่งกำเนิดเสียงอย่างหนึ่งในระบบเครื่องเสียงชนิดไฮ-ไฟ ความนิยมในปัจจุบันมีแนวโน้มลดลง เพราะมีเครื่องเล่นแบบใหม่ที่ให้คุณภาพเสียงที่เป็นไฮ-ไฟ        ได้ดีกว่า ที่นิยมเล่นในปัจจุบันจะเป็นแบบ ลองเพลย์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Long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Play)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ใช้ความเร็วในการเคลื่อนที่ 331/2 รอบต่อนาที มีขนาดเส้นผ่านศูนย์กลาง 12 นิ้ว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AFAFF-8F8A-4C54-B1C0-6693CE0CE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9" t="14871" r="9259" b="4137"/>
          <a:stretch/>
        </p:blipFill>
        <p:spPr>
          <a:xfrm>
            <a:off x="4340677" y="3712662"/>
            <a:ext cx="3508311" cy="24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9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725A0-F869-4CBF-85F6-F34B7B1BC73E}"/>
              </a:ext>
            </a:extLst>
          </p:cNvPr>
          <p:cNvSpPr txBox="1"/>
          <p:nvPr/>
        </p:nvSpPr>
        <p:spPr>
          <a:xfrm>
            <a:off x="490167" y="1130340"/>
            <a:ext cx="6540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เครื่องเล่นเทป (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Tape)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ในที่นี้จะทำงานได้ 2 ลักษณะ คือ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5FC90-A371-42BC-AFCF-907F53FBCEAF}"/>
              </a:ext>
            </a:extLst>
          </p:cNvPr>
          <p:cNvSpPr txBox="1"/>
          <p:nvPr/>
        </p:nvSpPr>
        <p:spPr>
          <a:xfrm>
            <a:off x="692918" y="1967049"/>
            <a:ext cx="7312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1.ทำหน้าที่เล่นเทป</a:t>
            </a:r>
            <a:r>
              <a:rPr lang="th-TH" sz="3200" b="1" i="0" u="none" strike="noStrike" baseline="0" dirty="0">
                <a:solidFill>
                  <a:srgbClr val="00FF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เป็นตัวเปลี่ยนสัญญาณเสียงที่เก็บไว้ในรูปแม่เหล็กถาวรในตลับเทปออกมาเป็นสัญญาณเสียงในรูปสัญญาณไฟฟ้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F238-8E60-412D-86B3-98099D2C65F8}"/>
              </a:ext>
            </a:extLst>
          </p:cNvPr>
          <p:cNvSpPr txBox="1"/>
          <p:nvPr/>
        </p:nvSpPr>
        <p:spPr>
          <a:xfrm>
            <a:off x="693217" y="4014262"/>
            <a:ext cx="7079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2.ทำหน้าที่บันทึกเทป หรือถ่ายเทป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โดยทำการบันทึกเสียงที่มาจากแหล่งกำเนิดเสียงอื่นๆ นำสัญญาณเสียงดังกล่าวมาเก็บไว้ในตลับเทปในรูปของสัญญาณแม่เหล็กถาวร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5B5D82-D96D-45EF-A902-F2FA57159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1" t="7202" r="3567" b="12222"/>
          <a:stretch/>
        </p:blipFill>
        <p:spPr>
          <a:xfrm>
            <a:off x="8465616" y="2059081"/>
            <a:ext cx="3033466" cy="29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DF79E-F590-4D0A-A4A5-5B163993A4E6}"/>
              </a:ext>
            </a:extLst>
          </p:cNvPr>
          <p:cNvSpPr txBox="1"/>
          <p:nvPr/>
        </p:nvSpPr>
        <p:spPr>
          <a:xfrm>
            <a:off x="678412" y="998282"/>
            <a:ext cx="108328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เครื่องเล่นคอมแพกต์ดิสก์ (</a:t>
            </a:r>
            <a:r>
              <a:rPr lang="en-US" sz="28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Compact Disc Digital Audio)</a:t>
            </a:r>
            <a:r>
              <a:rPr lang="th-TH" sz="28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ใช้คำย่อว่า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CD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หรือเครื่องเล่นเลเซอร์ดิสก์ (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Laser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Disc)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หรือดิจิทัลดิสก์ (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Digital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Disc)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คือ เครื่องเล่นชนิดเดียวกันที่มีระบบการบันทึกเสียงและการเล่น ใช้หลักการของดิจิทัล โดยสัญญาณเสียงต่างๆ จะถูกแปลงสัญญาณจากสัญญาณแอนะล็อก (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Analog)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คือ สัญญาณเสียงเปลี่ยนแปลงขึ้นลงในรูปของสัญญาณไซน์ (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Sine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Wave)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ไปเป็นสัญญาณดิจิทัล (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Digital)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คือ สัญญาณเสียงเป็นลักษณะสัญญาณสี่เหลี่ยมที่มีคุณสมบัติเป็น 2 ลักษณะ คือ มีสัญญาณกับไม่มีสัญญาณ หรือเป็นตัวเลข คือ เลข “1” กับเลข “0” และเก็บสัญญาณเสียงลงแผ่น ในรูปของหลุมเล็กๆ ที่มีขนาดความกว้าง    6 ไมครอน และลึก 2 ไมครอน (1 ไมครอน เท่ากับ 1/1,000,000 เมตร) หลุมเล็กๆ ที่เจาะไว้นี้จะอยู่สลับกับช่องว่าง หลุมและช่องว่างจะแทนรหัสของ ดิจิทัล คือ “0” และ “1”</a:t>
            </a:r>
            <a:endParaRPr lang="en-US" sz="28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FD97D-D0EE-4AE7-A2E0-327469C94886}"/>
              </a:ext>
            </a:extLst>
          </p:cNvPr>
          <p:cNvSpPr txBox="1"/>
          <p:nvPr/>
        </p:nvSpPr>
        <p:spPr>
          <a:xfrm>
            <a:off x="678412" y="4568738"/>
            <a:ext cx="66900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เครื่องเล่นคอมแพ็กต์ ดิสก์ จะมีอยู่ 3 แบบ คือ แบบใช้เล่น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CD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เพลง แบบใช้เล่น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VDO CD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หรือชมภาพยนตร์ และแบบใช้เล่น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CD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เพลงและ </a:t>
            </a:r>
            <a:r>
              <a:rPr lang="en-US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VDO CD</a:t>
            </a:r>
            <a:endParaRPr lang="en-U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7E8E0-F06F-4FF2-A6A0-24F46579A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09" t="10690" r="6945" b="3223"/>
          <a:stretch/>
        </p:blipFill>
        <p:spPr>
          <a:xfrm>
            <a:off x="7909533" y="4303383"/>
            <a:ext cx="26601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0C973-B4F1-45BE-A44E-D934CCDF979A}"/>
              </a:ext>
            </a:extLst>
          </p:cNvPr>
          <p:cNvSpPr txBox="1"/>
          <p:nvPr/>
        </p:nvSpPr>
        <p:spPr>
          <a:xfrm>
            <a:off x="524456" y="975352"/>
            <a:ext cx="11140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ปรี-โทน แอมป์ (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Pre-Tone </a:t>
            </a:r>
            <a:r>
              <a:rPr lang="en-US" sz="3200" b="1" i="0" u="none" strike="noStrike" baseline="0" dirty="0" err="1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Amplifi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er)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เป็นส่วนหนึ่งของเครื่องขยายเสียงที่ถูกแยกออกมา โดยมีอัตราขยายสัญญาณไม่สูงมาก มีชื่อเรียกว่า ภาคปรีแอมปลิฟายเออร์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Pre </a:t>
            </a:r>
            <a:r>
              <a:rPr lang="en-US" sz="3200" b="0" i="0" u="none" strike="noStrike" baseline="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Amplifi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er)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สัญญาณที่ถูกขยายจะต้องไม่ผิดเพี้ยน นอกจากนั้นยังมีวงจรปรับแต่งเสียงทุ้ม เสียงแหลม ที่เรียกว่า        โทน คอนโทรล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Tone Control)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วงจรเร่งลดความดังของสัญญาณเสียงที่เรียกว่า วอลุ่ม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Volume)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วงจรช่วยยกระดับเสียงทุ้มเสียงแหลมที่เรียกว่า ลาวด์เนส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Loudness)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และวงจรอื่นๆ อีก แล้วแต่รุ่นและเครื่องของแต่ละบริษัท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261B9-8064-4D5F-8BE4-01EEFB74FBC2}"/>
              </a:ext>
            </a:extLst>
          </p:cNvPr>
          <p:cNvSpPr txBox="1"/>
          <p:nvPr/>
        </p:nvSpPr>
        <p:spPr>
          <a:xfrm>
            <a:off x="660518" y="4070034"/>
            <a:ext cx="108686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ภายในภาคขยายเสียงปรี-โทน จะประกอบด้วยส่วนประกอบหลัก 4 ส่วน คือ วงจรอินพุต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Input)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วงจรปรีแอมป์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Pre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Amp)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วงจรวอลุ่ม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Volume)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และลาวด์เนส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Loudness)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วงจรโทน คอนโทรล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(Tone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Control)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ภาคขยายเสียงปรี-โทนนี้ อาจเป็นแบบแยกส่วน หรือรวมกับเพาเวอร์แอมป์ก็ได้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842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511E7-7E92-4612-8084-0033739B1502}"/>
              </a:ext>
            </a:extLst>
          </p:cNvPr>
          <p:cNvSpPr txBox="1"/>
          <p:nvPr/>
        </p:nvSpPr>
        <p:spPr>
          <a:xfrm>
            <a:off x="636425" y="1246604"/>
            <a:ext cx="10916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เพาเวอร์ แอมป์ (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Power </a:t>
            </a:r>
            <a:r>
              <a:rPr lang="en-US" sz="3200" b="1" i="0" u="none" strike="noStrike" baseline="0" dirty="0" err="1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Amplifi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er)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คือ ภาคขยายกำลังหรือภาคขยายเสียงภาคสุดท้ายก่อนส่งสัญญาณเสียงไปลำโพง หน้าที่ของเพาเวอร์ แอมป์ คือ ขยายสัญญาณเสียงที่ส่งมาจากปรี-โทน แอมป์ หรือกราฟิก อิควอไลเซอร์มาขยายสัญญาณให้แรงขึ้นทีละขั้น ให้แรงที่สุดแบบไม่ผิดเพี้ยน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9BD3-A54D-42A4-B831-23F52E5FA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79" t="14672" r="1737" b="7062"/>
          <a:stretch/>
        </p:blipFill>
        <p:spPr>
          <a:xfrm>
            <a:off x="1391484" y="4243029"/>
            <a:ext cx="3433665" cy="1573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6C540-FC3F-4260-ABDF-DE2F33539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199" y="3114534"/>
            <a:ext cx="3362794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B6BBE-DCAD-43A5-A158-F7929A690446}"/>
              </a:ext>
            </a:extLst>
          </p:cNvPr>
          <p:cNvSpPr txBox="1"/>
          <p:nvPr/>
        </p:nvSpPr>
        <p:spPr>
          <a:xfrm>
            <a:off x="1284901" y="1413063"/>
            <a:ext cx="96198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ลำโพงและตู้ลำโพง (</a:t>
            </a:r>
            <a:r>
              <a:rPr lang="en-US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Loudspeaker)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อุปกรณ์เปลี่ยนสัญญาณเสียงที่อยู่ในรูปสัญญาณไฟฟ้าให้กลับมาเป็นสัญญาณเสียงในรูปการสั่นสะเทือน ทำให้อากาศที่อยู่รอบๆ ลำโพงเกิดการสั่นสะเทือนไปด้วย การสั่นสะเทือนที่เกิดขึ้นนั้นก็คือ ความถี่ของสัญญาณเสียงนั่นเอง ถ้าสั่นสะเทือนเร็วก็ได้ความถี่สูง (เสียงแหลม) ออกมา          ถ้าสั่นสะเทือนช้าก็ได้ความถี่ตํ่า (เสียงทุ้ม) ออกมา ดังนั้น ความสำคัญของลำโพง     ก็อยู่ที่การสั่นสะเทือนที่ตัวลำโพงสามารถทำได้ การสั่นสะเทือนดังกล่าวจะได้กว้างหรือแคบ ครอบคลุมย่านความถี่เสียงมากน้อยแค่ไหนขึ้นอยู่กับโครงสร้างของลำโพง ที่ผลิตขึ้นมา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47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85E52-8731-4698-AF5C-72143A75EB01}"/>
              </a:ext>
            </a:extLst>
          </p:cNvPr>
          <p:cNvSpPr txBox="1"/>
          <p:nvPr/>
        </p:nvSpPr>
        <p:spPr>
          <a:xfrm>
            <a:off x="4473862" y="1274550"/>
            <a:ext cx="7205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ขนาดของตู้ลำโพงจะต้องจัดให้เหมาะสมกับขนาดของลำโพงแต่ละชนิด และจะต้อง  จัดวางตำแหน่งของลำโพง   เสียงทุ้ม เสียงกลาง และเสียงแหลม ในตำแหน่งที่ได้คุณภาพเสียงดีที่สุด นอกจากนั้นวัสดุที่บุภายในตู้ลำโพงก็มีส่วนสำคัญในการเพิ่มความหนักแน่นของเสียง และลดเสียงสะท้อนลง บริษัทผู้ผลิตตู้ลำโพงจึงแข่งขันกันในการสร้างตู้ลำโพงที่ใส่วัสดุป้องกันเสียงสะท้อน และเสียงรบกวนออกมาจำหน่าย ซึ่งจะใช้วัสดุบุภายในตู้และออกแบบตู้แตกต่างกัน วัสดุที่ใช้อาจเป็นพวกใยแก้ว ไมโครไฟเบอร์ ฟองนํ้าหรืออะคูสติกโฟม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7AB37-B386-4BC8-8BA8-691C16129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3" t="11570" r="13869" b="5879"/>
          <a:stretch/>
        </p:blipFill>
        <p:spPr>
          <a:xfrm>
            <a:off x="512962" y="1393750"/>
            <a:ext cx="3508311" cy="42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18178"/>
            <a:ext cx="3968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เครื่องหมายวิชาพิเศษ</a:t>
            </a:r>
            <a:endParaRPr lang="en-US" sz="4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B5057-6808-4E7C-B954-4F20E821E253}"/>
              </a:ext>
            </a:extLst>
          </p:cNvPr>
          <p:cNvSpPr txBox="1"/>
          <p:nvPr/>
        </p:nvSpPr>
        <p:spPr>
          <a:xfrm>
            <a:off x="3754373" y="1997839"/>
            <a:ext cx="80301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i="0" u="none" strike="noStrike" baseline="0" dirty="0">
                <a:solidFill>
                  <a:srgbClr val="CD008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ลักษณะเครื่องหมาย</a:t>
            </a:r>
          </a:p>
          <a:p>
            <a:pPr algn="thaiDist"/>
            <a:r>
              <a:rPr lang="th-TH" sz="36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6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เป็นรูปไข่ ยาว 4 ซม. กว้าง 3.5 ซม. มีเครื่องหมายคลื่นไฟฟ้าสีเหลืองทอง ทำด้วยผ้าสีขาบขลิบริมสีเหลืองทอง มีอักษร ล.ว. อยู่ที่ริมด้านล่างผู้ที่สอบผ่านให้ประดับเครื่องหมายติดที่อกเสื้อเหนือกระเป๋าด้านขวา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6BDA2-341E-4F53-8C47-E44740BC7D34}"/>
              </a:ext>
            </a:extLst>
          </p:cNvPr>
          <p:cNvGrpSpPr/>
          <p:nvPr/>
        </p:nvGrpSpPr>
        <p:grpSpPr>
          <a:xfrm>
            <a:off x="1007707" y="1974743"/>
            <a:ext cx="2189273" cy="3123932"/>
            <a:chOff x="933062" y="1997839"/>
            <a:chExt cx="2189273" cy="31239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8D1D04-AABB-4258-9761-787703BBAC79}"/>
                </a:ext>
              </a:extLst>
            </p:cNvPr>
            <p:cNvSpPr txBox="1"/>
            <p:nvPr/>
          </p:nvSpPr>
          <p:spPr>
            <a:xfrm>
              <a:off x="933062" y="4598551"/>
              <a:ext cx="21892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วิชาอิเล็กทรอนิกส์</a:t>
              </a:r>
              <a:endParaRPr lang="en-US" sz="28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CCAC9B-DFC8-49BF-B88D-9365DF8C7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063" y="1997839"/>
              <a:ext cx="2189272" cy="2588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58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1D190-86A0-47D9-A2AF-BCF48ABF8BA5}"/>
              </a:ext>
            </a:extLst>
          </p:cNvPr>
          <p:cNvSpPr txBox="1"/>
          <p:nvPr/>
        </p:nvSpPr>
        <p:spPr>
          <a:xfrm>
            <a:off x="202729" y="23986"/>
            <a:ext cx="8045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ความรู้เบื้องต้นเกี่ยวกับเรื่องคลื่นเสียงและคลื่นวิทยุ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5218D-B94C-46CD-97C3-869B85BC1454}"/>
              </a:ext>
            </a:extLst>
          </p:cNvPr>
          <p:cNvSpPr txBox="1"/>
          <p:nvPr/>
        </p:nvSpPr>
        <p:spPr>
          <a:xfrm>
            <a:off x="697074" y="1394109"/>
            <a:ext cx="107955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มีผู้ให้คำจำกัดความของคลื่นไว้มากมาย และสามารถสรุปรวมๆ กันได้ว่า คลื่น หมายถึง พลังงานรูปหนึ่งที่มีพาหะทำให้มันเคลื่อนที่ไปได้ จะแบ่งออกเป็นส่วนประกอบต่างๆ ได้ดังนี้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4A8ED-F082-480A-AE34-CAFF544BC794}"/>
              </a:ext>
            </a:extLst>
          </p:cNvPr>
          <p:cNvSpPr txBox="1"/>
          <p:nvPr/>
        </p:nvSpPr>
        <p:spPr>
          <a:xfrm>
            <a:off x="634480" y="904721"/>
            <a:ext cx="1828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คลื่นคืออะไร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9C81F-6B93-4420-93C1-7B4E95270B05}"/>
              </a:ext>
            </a:extLst>
          </p:cNvPr>
          <p:cNvSpPr txBox="1"/>
          <p:nvPr/>
        </p:nvSpPr>
        <p:spPr>
          <a:xfrm>
            <a:off x="2088692" y="4242060"/>
            <a:ext cx="7849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1.ระยะจาก 1-2 และ 3-4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เรียกว่า ความสูงของคลื่น หรือ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Amplitude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6F720C-CA3D-4F5B-B243-42FE688B6E80}"/>
              </a:ext>
            </a:extLst>
          </p:cNvPr>
          <p:cNvSpPr txBox="1"/>
          <p:nvPr/>
        </p:nvSpPr>
        <p:spPr>
          <a:xfrm>
            <a:off x="2743196" y="4952000"/>
            <a:ext cx="6703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2.ระยะจาก 1-7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เรียกว่า ความยาวคลื่น หรือ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Wavelength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D5A7E4-C0B6-4F7C-A896-F940671C8440}"/>
              </a:ext>
            </a:extLst>
          </p:cNvPr>
          <p:cNvSpPr txBox="1"/>
          <p:nvPr/>
        </p:nvSpPr>
        <p:spPr>
          <a:xfrm>
            <a:off x="3335688" y="5649778"/>
            <a:ext cx="5355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3.ระยะจาก 5-3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เรียกว่า 1 เฮิรตซ์ หรือ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Hertz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8974B0-0150-4EEA-B8A4-1ADBA4F23D26}"/>
              </a:ext>
            </a:extLst>
          </p:cNvPr>
          <p:cNvGrpSpPr/>
          <p:nvPr/>
        </p:nvGrpSpPr>
        <p:grpSpPr>
          <a:xfrm>
            <a:off x="3463595" y="2418023"/>
            <a:ext cx="5262467" cy="1776023"/>
            <a:chOff x="3463599" y="2366597"/>
            <a:chExt cx="5262467" cy="177602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BE4D2D-225C-434B-8FAC-60DEB69F4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599" y="2366597"/>
              <a:ext cx="5262467" cy="128612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C721E1-F539-4A24-8B11-3C4C5ACA9C90}"/>
                </a:ext>
              </a:extLst>
            </p:cNvPr>
            <p:cNvSpPr txBox="1"/>
            <p:nvPr/>
          </p:nvSpPr>
          <p:spPr>
            <a:xfrm>
              <a:off x="4072618" y="3619400"/>
              <a:ext cx="34021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แสดงส่วนประกอบของคลื่นในนํ้า</a:t>
              </a:r>
              <a:endParaRPr lang="en-US" sz="28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5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29" y="-4007"/>
            <a:ext cx="7448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ความรู้เบื้องต้นเกี่ยวกับเรื่องคลื่นเสียงและคลื่นวิทยุ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788E1-2922-4A01-B0E0-09789D6AF093}"/>
              </a:ext>
            </a:extLst>
          </p:cNvPr>
          <p:cNvSpPr txBox="1"/>
          <p:nvPr/>
        </p:nvSpPr>
        <p:spPr>
          <a:xfrm>
            <a:off x="419876" y="1120172"/>
            <a:ext cx="6634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คลื่นวิทยุเป็นคลื่นแม่เหล็กไฟฟ้าที่มีความถี่และความเร็วสูง คือ มีความถี่ระหว่าง 10,000-100,000 เฮิรตซ์ต่อวินาที ลักษณะของคลื่นวิทยุจะมียอดคลื่นเท่ากัน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9ED11-3E0D-45B7-B9C6-C05B2246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828" y="905807"/>
            <a:ext cx="4437525" cy="1768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FB1CD9-55FF-4B08-9891-0ABD42B7A225}"/>
              </a:ext>
            </a:extLst>
          </p:cNvPr>
          <p:cNvSpPr txBox="1"/>
          <p:nvPr/>
        </p:nvSpPr>
        <p:spPr>
          <a:xfrm>
            <a:off x="419876" y="3183283"/>
            <a:ext cx="72312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และเพื่อที่จะให้คลื่นเสียงเดินทางไปได้ไกลตามความต้องการ จึงมีการนำคลื่นเสียงมาผสมกับคลื่นวิทยุ จะได้คลื่นผสมที่ส่งไปยังเครื่องรับวิทยุตามบ้าน ลักษณะของคลื่นผสมจะมียอด      ไม่เท่ากัน ขึ้นอยู่กับนํ้าหนักของคลื่นเสียงที่ไปเกาะอยู่กับคลื่นวิทยุ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194502-C743-4571-A386-EA58D7784B4F}"/>
              </a:ext>
            </a:extLst>
          </p:cNvPr>
          <p:cNvGrpSpPr/>
          <p:nvPr/>
        </p:nvGrpSpPr>
        <p:grpSpPr>
          <a:xfrm>
            <a:off x="7859133" y="3522256"/>
            <a:ext cx="4024536" cy="2890665"/>
            <a:chOff x="7859133" y="3522256"/>
            <a:chExt cx="4024536" cy="28906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65B564-E07B-4786-A96B-0F6113E6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9133" y="3522256"/>
              <a:ext cx="4024536" cy="241894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D981A7-895D-4C64-9167-9A923B1FEA63}"/>
                </a:ext>
              </a:extLst>
            </p:cNvPr>
            <p:cNvSpPr txBox="1"/>
            <p:nvPr/>
          </p:nvSpPr>
          <p:spPr>
            <a:xfrm>
              <a:off x="8617849" y="5889701"/>
              <a:ext cx="25071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แสดงลักษณะคลื่นผสม</a:t>
              </a:r>
              <a:endParaRPr lang="en-US" sz="28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39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-4007"/>
            <a:ext cx="4359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เครื่องส่งและเครื่องรับวิทยุ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93FAB-1F8A-4396-A217-98C430DEA756}"/>
              </a:ext>
            </a:extLst>
          </p:cNvPr>
          <p:cNvSpPr txBox="1"/>
          <p:nvPr/>
        </p:nvSpPr>
        <p:spPr>
          <a:xfrm>
            <a:off x="621105" y="941037"/>
            <a:ext cx="1338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เครื่องส่ง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29C5E-8C3C-4153-ABD2-BCD66C60E796}"/>
              </a:ext>
            </a:extLst>
          </p:cNvPr>
          <p:cNvSpPr txBox="1"/>
          <p:nvPr/>
        </p:nvSpPr>
        <p:spPr>
          <a:xfrm>
            <a:off x="839754" y="1394109"/>
            <a:ext cx="10888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การส่งกระจายเสียงจากสถานีส่งนั้น เป็นการเปลี่ยนคลื่นเสียงเป็นคลื่นไฟฟ้า และส่งออกไปรวมกับคลื่นแม่เหล็กไฟฟ้าที่ทำหน้าที่เป็นตัวนำคลื่นเสียงไปในอากาศในความถี่สูง การส่งวิทยุโดยทั่วไปจะมี 2 แบบ คือ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C652B3-7114-4890-82D2-9A08BE211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3144" l="3802" r="93634">
                        <a14:foregroundMark x1="9903" y1="53177" x2="8223" y2="65385"/>
                        <a14:foregroundMark x1="4951" y1="37124" x2="6454" y2="83779"/>
                        <a14:foregroundMark x1="6454" y1="83779" x2="35455" y2="84114"/>
                        <a14:foregroundMark x1="35455" y1="84114" x2="40230" y2="83779"/>
                        <a14:foregroundMark x1="40230" y1="83779" x2="41556" y2="40970"/>
                        <a14:foregroundMark x1="41556" y1="40970" x2="36251" y2="35953"/>
                        <a14:foregroundMark x1="36251" y1="35953" x2="3802" y2="33779"/>
                        <a14:foregroundMark x1="3802" y1="33779" x2="6012" y2="36120"/>
                        <a14:foregroundMark x1="25553" y1="39465" x2="14854" y2="63880"/>
                        <a14:foregroundMark x1="14854" y1="63880" x2="12821" y2="71405"/>
                        <a14:foregroundMark x1="12821" y1="71405" x2="12821" y2="71405"/>
                        <a14:foregroundMark x1="38196" y1="50502" x2="15915" y2="81271"/>
                        <a14:foregroundMark x1="3890" y1="36120" x2="5217" y2="93311"/>
                        <a14:foregroundMark x1="6278" y1="49164" x2="10698" y2="78428"/>
                        <a14:foregroundMark x1="7250" y1="57525" x2="8134" y2="67057"/>
                        <a14:foregroundMark x1="8134" y1="67057" x2="8311" y2="67559"/>
                        <a14:foregroundMark x1="5305" y1="63211" x2="34660" y2="59365"/>
                        <a14:foregroundMark x1="34660" y1="59365" x2="39965" y2="59365"/>
                        <a14:foregroundMark x1="39965" y1="59365" x2="44209" y2="59030"/>
                        <a14:foregroundMark x1="20690" y1="75084" x2="58798" y2="69565"/>
                        <a14:foregroundMark x1="28647" y1="78428" x2="34483" y2="80769"/>
                        <a14:foregroundMark x1="34483" y1="80769" x2="48541" y2="80100"/>
                        <a14:foregroundMark x1="48541" y1="80100" x2="70380" y2="80100"/>
                        <a14:foregroundMark x1="37577" y1="62542" x2="77542" y2="58863"/>
                        <a14:foregroundMark x1="77542" y1="58863" x2="85146" y2="58863"/>
                        <a14:foregroundMark x1="40141" y1="58027" x2="51989" y2="58027"/>
                        <a14:foregroundMark x1="51989" y1="58027" x2="73386" y2="56856"/>
                        <a14:foregroundMark x1="73386" y1="56856" x2="91335" y2="56856"/>
                        <a14:foregroundMark x1="44385" y1="74247" x2="58444" y2="74582"/>
                        <a14:foregroundMark x1="58444" y1="74582" x2="79399" y2="73579"/>
                        <a14:foregroundMark x1="79399" y1="73579" x2="81963" y2="73579"/>
                        <a14:foregroundMark x1="81786" y1="25251" x2="84615" y2="71572"/>
                        <a14:foregroundMark x1="83378" y1="82274" x2="86118" y2="74749"/>
                        <a14:foregroundMark x1="86118" y1="74749" x2="87268" y2="33946"/>
                        <a14:foregroundMark x1="88064" y1="68896" x2="89655" y2="40301"/>
                        <a14:foregroundMark x1="89655" y1="40301" x2="89125" y2="30100"/>
                        <a14:foregroundMark x1="89125" y1="30100" x2="87445" y2="21572"/>
                        <a14:foregroundMark x1="87445" y1="21572" x2="82847" y2="16054"/>
                        <a14:foregroundMark x1="82847" y1="16054" x2="77896" y2="17224"/>
                        <a14:foregroundMark x1="77896" y1="17224" x2="75597" y2="28595"/>
                        <a14:foregroundMark x1="75597" y1="28595" x2="76304" y2="38629"/>
                        <a14:foregroundMark x1="76304" y1="38629" x2="78868" y2="42475"/>
                        <a14:foregroundMark x1="80548" y1="17057" x2="77984" y2="9197"/>
                        <a14:foregroundMark x1="77984" y1="9197" x2="84881" y2="3846"/>
                        <a14:foregroundMark x1="84881" y1="3846" x2="89390" y2="4181"/>
                        <a14:foregroundMark x1="89390" y1="4181" x2="90274" y2="27425"/>
                        <a14:foregroundMark x1="90274" y1="27425" x2="85765" y2="30769"/>
                        <a14:foregroundMark x1="85765" y1="30769" x2="76746" y2="23746"/>
                        <a14:foregroundMark x1="88417" y1="13043" x2="89655" y2="88629"/>
                        <a14:foregroundMark x1="89655" y1="25418" x2="89920" y2="81271"/>
                        <a14:foregroundMark x1="90274" y1="24415" x2="90539" y2="73746"/>
                        <a14:foregroundMark x1="11583" y1="87458" x2="16180" y2="87291"/>
                        <a14:foregroundMark x1="16180" y1="87291" x2="93634" y2="87960"/>
                        <a14:foregroundMark x1="53139" y1="39799" x2="62865" y2="73244"/>
                        <a14:foregroundMark x1="36074" y1="40970" x2="49160" y2="40970"/>
                        <a14:foregroundMark x1="49160" y1="40970" x2="85942" y2="37291"/>
                        <a14:foregroundMark x1="85942" y1="37291" x2="88948" y2="37291"/>
                        <a14:foregroundMark x1="76481" y1="34448" x2="76658" y2="16722"/>
                        <a14:foregroundMark x1="76658" y1="16722" x2="79310" y2="167"/>
                      </a14:backgroundRemoval>
                    </a14:imgEffect>
                  </a14:imgLayer>
                </a14:imgProps>
              </a:ext>
            </a:extLst>
          </a:blip>
          <a:srcRect l="4073" t="3634" r="9413" b="9298"/>
          <a:stretch/>
        </p:blipFill>
        <p:spPr>
          <a:xfrm>
            <a:off x="4628603" y="2653427"/>
            <a:ext cx="6942292" cy="3694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D43369-F7D6-4B9E-AE53-127BB24DE2F5}"/>
              </a:ext>
            </a:extLst>
          </p:cNvPr>
          <p:cNvSpPr txBox="1"/>
          <p:nvPr/>
        </p:nvSpPr>
        <p:spPr>
          <a:xfrm>
            <a:off x="621105" y="2808399"/>
            <a:ext cx="85001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1.การส่งวิทยุแบบ </a:t>
            </a:r>
            <a:r>
              <a:rPr lang="en-US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AM (Amplitude Modulation)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คือ การใช้คลื่นเสียงซึ่งแปลงเป็นคลื่นไฟฟ้าไปรวมกับคลื่นที่สร้างขึ้นสำหรับเป็นตัวพาคลื่นเสียงไปยังเครื่องรับเมื่อเกิดการผสมกันของคลื่นเสียงและคลื่นพาห์ ก็ทำให้ส่วนสูงของคลื่นพาห์เปลี่ยนแปลงไป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80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-4007"/>
            <a:ext cx="4359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เครื่องส่งและเครื่องรับวิทยุ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2125F-075A-4A21-AE4C-7EF3D126E5D1}"/>
              </a:ext>
            </a:extLst>
          </p:cNvPr>
          <p:cNvSpPr txBox="1"/>
          <p:nvPr/>
        </p:nvSpPr>
        <p:spPr>
          <a:xfrm>
            <a:off x="1092302" y="1292602"/>
            <a:ext cx="106269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2.การส่งวิทยุแบบ </a:t>
            </a:r>
            <a:r>
              <a:rPr lang="en-US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FM (Frequency Modulation)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เป็นการผสมคลื่นเสียงและคลื่นพาห์ในทางความถี่ ซึ่งทำให้คลื่นวิทยุเปลี่ยนแปลงไปในทางกว้าง คือ คลื่นเสียงจะแคบบ้างหรือกว้างบ้าง แต่ความสูงของคลื่นไม่เปลี่ยนแปลง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E9E38-542C-4CE6-B9A8-1FDDB8695478}"/>
              </a:ext>
            </a:extLst>
          </p:cNvPr>
          <p:cNvSpPr txBox="1"/>
          <p:nvPr/>
        </p:nvSpPr>
        <p:spPr>
          <a:xfrm>
            <a:off x="690465" y="3352064"/>
            <a:ext cx="2024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เครื่องรับวิทยุ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106BA-D039-41A0-9B9C-86F7CC8A1494}"/>
              </a:ext>
            </a:extLst>
          </p:cNvPr>
          <p:cNvSpPr txBox="1"/>
          <p:nvPr/>
        </p:nvSpPr>
        <p:spPr>
          <a:xfrm>
            <a:off x="1483566" y="4271733"/>
            <a:ext cx="9703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เครื่องรับวิทยุมีหน้าที่รับคลื่นวิทยุที่ผสมมาจากเครื่องส่ง แล้วเปลี่ยนคลื่นผสมให้เหลือเพียงคลื่นเสียงเท่านั้น แล้ววิ่งออกสู่ลำโพง ทำให้เราได้ยิน โดยมีระบบการทำงานดังนี้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34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-4007"/>
            <a:ext cx="4359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เครื่องส่งและเครื่องรับวิทยุ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F5E50-1E27-4F4C-971F-8F1EEFD05DF5}"/>
              </a:ext>
            </a:extLst>
          </p:cNvPr>
          <p:cNvSpPr txBox="1"/>
          <p:nvPr/>
        </p:nvSpPr>
        <p:spPr>
          <a:xfrm>
            <a:off x="776771" y="1310369"/>
            <a:ext cx="108608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ระบบสายอากาศและสายดิน ทำหน้าที่จับสัญญาณที่ส่งมาจากสถานีส่ง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ระบบจูนเนอร์ เป็นระบบที่เลือกสัญญาณหรือคลื่นวิทยุเพียงคลื่นเดียวเข้าเครื่องรับ ส่วนคลื่นที่</a:t>
            </a:r>
          </a:p>
          <a:p>
            <a:pPr algn="l"/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ไม่สามารถเข้ามาได้ ก็จะวิ่งอยู่ในระหว่างสายอากาศและสายดิน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ระบบ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IF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OSC (</a:t>
            </a:r>
            <a:r>
              <a:rPr lang="en-US" sz="3200" b="0" i="0" u="none" strike="noStrike" baseline="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Opensorce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0" i="0" u="none" strike="noStrike" baseline="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Certifi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ed)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เป็นระบบที่ช่วยลดความถี่ของคลื่นวิทยุลงอยู่ใน</a:t>
            </a:r>
          </a:p>
          <a:p>
            <a:pPr algn="l"/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ระดับที่เครื่องจะรับได้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7463E-2F75-4863-88C5-EF92870B03F4}"/>
              </a:ext>
            </a:extLst>
          </p:cNvPr>
          <p:cNvSpPr txBox="1"/>
          <p:nvPr/>
        </p:nvSpPr>
        <p:spPr>
          <a:xfrm>
            <a:off x="783769" y="3798939"/>
            <a:ext cx="110007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ระบบดีเทคเตอร์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Detector)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เป็นระบบที่เลือกเอาคลื่นส่วนบนที่เป็นปาก เพื่อส่งต่อไปยังระบบ</a:t>
            </a:r>
          </a:p>
          <a:p>
            <a:pPr algn="l"/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ขยาย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ระบบขยายเสียง เป็นระบบที่ทำการขยายคลื่นเพื่อส่งไปยังลำโพง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ระบบลำโพง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49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90A40-21D6-40E9-AD60-63F3BFA199BD}"/>
              </a:ext>
            </a:extLst>
          </p:cNvPr>
          <p:cNvSpPr txBox="1"/>
          <p:nvPr/>
        </p:nvSpPr>
        <p:spPr>
          <a:xfrm>
            <a:off x="1564820" y="1523777"/>
            <a:ext cx="90600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คือ เครื่องเสียงที่ให้สัญญาณเสียงออกมาเหมือนเสียงจริงทุกประการ โดยไม่ผิดเพี้ยน และไม่มีเสียงแทรกแซง คำว่า ไฮ-ไฟ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HI-FI)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เป็นคำย่อของคำว่า ไฮฟิเดลิตี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High fi </a:t>
            </a:r>
            <a:r>
              <a:rPr lang="en-US" sz="3200" b="0" i="0" u="none" strike="noStrike" baseline="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delity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เครื่องเสียงชนิดไฮ-ไฟ จะมีคุณภาพเสียงแตกต่างจากเครื่องเสียงชนิดที่ไม่เป็นไฮ-ไฟ ส่วนที่เป็นตัวจำกัดของคำว่าไฮ-ไฟ ก็คือ ย่านการตอบสนองความถี่ของเครื่องเสียงเหล่านั้น เครื่องเสียงที่ไม่ใช่ไฮ-ไฟ จะให้สัญญาณเสียงออกมาทางด้านเสียงทุ้มและเสียงแหลมออกมาน้อยหรือไม่ออก ส่วนเครื่องเสียงชนิดไฮ-ไฟจะให้สัญญาณเสียงออกมาครอบคลุมทั้งเสียงทุ้มและเสียงแหลม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868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01EA-7CD3-4EDC-A0D0-879D28035905}"/>
              </a:ext>
            </a:extLst>
          </p:cNvPr>
          <p:cNvSpPr txBox="1"/>
          <p:nvPr/>
        </p:nvSpPr>
        <p:spPr>
          <a:xfrm>
            <a:off x="202730" y="23986"/>
            <a:ext cx="3557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เครื่องเสียงชนิดไฮ-ไฟ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D6832-EDC5-4536-A80B-3A4DD144CF3D}"/>
              </a:ext>
            </a:extLst>
          </p:cNvPr>
          <p:cNvSpPr txBox="1"/>
          <p:nvPr/>
        </p:nvSpPr>
        <p:spPr>
          <a:xfrm>
            <a:off x="729730" y="775123"/>
            <a:ext cx="107302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ความถี่ตํ่าหรือเสียงทุ้มกับความถี่สูงหรือเสียงแหลม โดธรรมชาติของมันแล้ว จะมีความดังตํ่ากว่าความถี่ในย่านกลางหรือเสียงกลาง ฉะนั้นเครื่องเสียงชนิดที่ไม่ใช่ไฮ-ไฟ จึงมักไม่ได้ยินเสียงทุ้มและเสียงแหลมชัดเจนนัก ในเครื่องเสียงชนิดไฮ-ไฟ โดยปกติจะมีปุ่มพิเศษสำหรับการปรับเร่งเสียงทุ้มและเสียงแหลมให้ดังขึ้นเป็นพิเศษ ทำให้ได้ยินชัดเจน และยังสามารถเร่งลดสัญญาณเสียงเหล่านั้นได้ด้วย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1807DF-8360-4EB6-878C-B3F23FCE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82" y="2689639"/>
            <a:ext cx="556003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1888</Words>
  <Application>Microsoft Office PowerPoint</Application>
  <PresentationFormat>แบบจอกว้าง</PresentationFormat>
  <Paragraphs>76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BrowalliaUPC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89</cp:revision>
  <dcterms:created xsi:type="dcterms:W3CDTF">2021-06-15T12:47:23Z</dcterms:created>
  <dcterms:modified xsi:type="dcterms:W3CDTF">2024-09-11T06:52:43Z</dcterms:modified>
</cp:coreProperties>
</file>