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79" r:id="rId2"/>
    <p:sldId id="256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4F"/>
    <a:srgbClr val="FF3333"/>
    <a:srgbClr val="FFE181"/>
    <a:srgbClr val="66CCFF"/>
    <a:srgbClr val="FFD347"/>
    <a:srgbClr val="FF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0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9124C-9BF8-4DE7-9EEF-7B200E216159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08639-7A5B-4986-A66A-C5A612AEAC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03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E0E-C1C8-4626-BE01-D6633F81C4AB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19B-D0A6-47F6-8F31-D7F62CB38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944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E0E-C1C8-4626-BE01-D6633F81C4AB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19B-D0A6-47F6-8F31-D7F62CB38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001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E0E-C1C8-4626-BE01-D6633F81C4AB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19B-D0A6-47F6-8F31-D7F62CB38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576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E0E-C1C8-4626-BE01-D6633F81C4AB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19B-D0A6-47F6-8F31-D7F62CB38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990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E0E-C1C8-4626-BE01-D6633F81C4AB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19B-D0A6-47F6-8F31-D7F62CB38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227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E0E-C1C8-4626-BE01-D6633F81C4AB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19B-D0A6-47F6-8F31-D7F62CB38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035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E0E-C1C8-4626-BE01-D6633F81C4AB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19B-D0A6-47F6-8F31-D7F62CB38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350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E0E-C1C8-4626-BE01-D6633F81C4AB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19B-D0A6-47F6-8F31-D7F62CB38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91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E0E-C1C8-4626-BE01-D6633F81C4AB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19B-D0A6-47F6-8F31-D7F62CB38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042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E0E-C1C8-4626-BE01-D6633F81C4AB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19B-D0A6-47F6-8F31-D7F62CB38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760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BE0E-C1C8-4626-BE01-D6633F81C4AB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B19B-D0A6-47F6-8F31-D7F62CB38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06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ABE0E-C1C8-4626-BE01-D6633F81C4AB}" type="datetimeFigureOut">
              <a:rPr lang="th-TH" smtClean="0"/>
              <a:t>24/03/65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B19B-D0A6-47F6-8F31-D7F62CB38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37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svg"/><Relationship Id="rId7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sv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0.svg"/><Relationship Id="rId7" Type="http://schemas.openxmlformats.org/officeDocument/2006/relationships/image" Target="../media/image2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45CCAF53-4BAB-4401-8CAC-3D3D97CAE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71886"/>
            <a:ext cx="9144000" cy="1386114"/>
          </a:xfrm>
          <a:prstGeom prst="rect">
            <a:avLst/>
          </a:prstGeom>
        </p:spPr>
      </p:pic>
      <p:pic>
        <p:nvPicPr>
          <p:cNvPr id="1026" name="Picture 2" descr="ช่างไฟฟ้าและช่างอิเล็กทรอนิกส์ ต่างกันอย่างไร อาชีพไหนที่เหมาะสำหรับเรา">
            <a:extLst>
              <a:ext uri="{FF2B5EF4-FFF2-40B4-BE49-F238E27FC236}">
                <a16:creationId xmlns:a16="http://schemas.microsoft.com/office/drawing/2014/main" id="{4AC7A5AE-AD33-4406-9B94-2CAA6484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59" y="2217020"/>
            <a:ext cx="5286881" cy="3573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แผนผังลำดับงาน: สิ้นสุด 2">
            <a:extLst>
              <a:ext uri="{FF2B5EF4-FFF2-40B4-BE49-F238E27FC236}">
                <a16:creationId xmlns:a16="http://schemas.microsoft.com/office/drawing/2014/main" id="{E8537180-147B-4042-A58D-43D0373DD8F4}"/>
              </a:ext>
            </a:extLst>
          </p:cNvPr>
          <p:cNvSpPr/>
          <p:nvPr/>
        </p:nvSpPr>
        <p:spPr>
          <a:xfrm>
            <a:off x="258224" y="5584514"/>
            <a:ext cx="2531629" cy="741362"/>
          </a:xfrm>
          <a:prstGeom prst="flowChartTerminator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ชิงชัย   ศรีสุรัตน์</a:t>
            </a:r>
          </a:p>
          <a:p>
            <a:pPr algn="ctr"/>
            <a:r>
              <a:rPr lang="th-TH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วีระศักดิ์  สุวรรณเพชร</a:t>
            </a:r>
          </a:p>
        </p:txBody>
      </p:sp>
      <p:sp>
        <p:nvSpPr>
          <p:cNvPr id="8" name="AutoShape 4" descr="บริษัท สหรุ่งโรจน์ (ประเทศไทย) จำกัด |SRT - จำหน่าย  หัวแร้งบัดกรี,มิเตอร์,ท่อหด,อุปกรณ์การบัดกรี,อุปกรณ์อิเล็กทรอนิกส์">
            <a:extLst>
              <a:ext uri="{FF2B5EF4-FFF2-40B4-BE49-F238E27FC236}">
                <a16:creationId xmlns:a16="http://schemas.microsoft.com/office/drawing/2014/main" id="{ED9EA1AD-15FB-4CCB-97AA-E0A98DD9A6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B56036E9-F56F-483C-832D-203756F7A33B}"/>
              </a:ext>
            </a:extLst>
          </p:cNvPr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A8E6F0A2-FC73-4EDE-B025-0E7434990A2A}"/>
              </a:ext>
            </a:extLst>
          </p:cNvPr>
          <p:cNvSpPr/>
          <p:nvPr/>
        </p:nvSpPr>
        <p:spPr>
          <a:xfrm>
            <a:off x="0" y="164766"/>
            <a:ext cx="2323323" cy="4613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รหัสวิชา 20104-2102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CE925EDB-3DD7-4BEA-A5F9-03058631E667}"/>
              </a:ext>
            </a:extLst>
          </p:cNvPr>
          <p:cNvSpPr txBox="1"/>
          <p:nvPr/>
        </p:nvSpPr>
        <p:spPr>
          <a:xfrm>
            <a:off x="91289" y="971644"/>
            <a:ext cx="6631944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อุปกรณ์อิเล็กทรอนิกส์และวงจร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42C9145D-3BD5-413B-B06F-C360EBE9211F}"/>
              </a:ext>
            </a:extLst>
          </p:cNvPr>
          <p:cNvSpPr txBox="1"/>
          <p:nvPr/>
        </p:nvSpPr>
        <p:spPr>
          <a:xfrm>
            <a:off x="4331493" y="1637740"/>
            <a:ext cx="447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Electronic Devices and Circuits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039BD5EA-3A0C-4F8D-8EE7-4441291D0E27}"/>
              </a:ext>
            </a:extLst>
          </p:cNvPr>
          <p:cNvGrpSpPr/>
          <p:nvPr/>
        </p:nvGrpSpPr>
        <p:grpSpPr>
          <a:xfrm>
            <a:off x="8214820" y="49014"/>
            <a:ext cx="830532" cy="774700"/>
            <a:chOff x="7505701" y="127000"/>
            <a:chExt cx="1270528" cy="1206499"/>
          </a:xfrm>
        </p:grpSpPr>
        <p:sp>
          <p:nvSpPr>
            <p:cNvPr id="18" name="แผนผังลำดับงาน: ตัวเชื่อมต่อ 17">
              <a:extLst>
                <a:ext uri="{FF2B5EF4-FFF2-40B4-BE49-F238E27FC236}">
                  <a16:creationId xmlns:a16="http://schemas.microsoft.com/office/drawing/2014/main" id="{C2BECFFA-7215-4644-9718-354391A79C53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9" name="รูปภาพ 18">
              <a:extLst>
                <a:ext uri="{FF2B5EF4-FFF2-40B4-BE49-F238E27FC236}">
                  <a16:creationId xmlns:a16="http://schemas.microsoft.com/office/drawing/2014/main" id="{9288F7F9-9924-4208-8188-CF6C54DFF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67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63DAE626-E77A-48EE-9AF7-20DBE816E403}"/>
              </a:ext>
            </a:extLst>
          </p:cNvPr>
          <p:cNvGrpSpPr/>
          <p:nvPr/>
        </p:nvGrpSpPr>
        <p:grpSpPr>
          <a:xfrm>
            <a:off x="257561" y="0"/>
            <a:ext cx="3351882" cy="893271"/>
            <a:chOff x="257561" y="0"/>
            <a:chExt cx="3351882" cy="893271"/>
          </a:xfrm>
        </p:grpSpPr>
        <p:pic>
          <p:nvPicPr>
            <p:cNvPr id="17" name="กราฟิก 16">
              <a:extLst>
                <a:ext uri="{FF2B5EF4-FFF2-40B4-BE49-F238E27FC236}">
                  <a16:creationId xmlns:a16="http://schemas.microsoft.com/office/drawing/2014/main" id="{32D6335C-ABC4-4718-96AB-225307CC9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7561" y="0"/>
              <a:ext cx="3228622" cy="893271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605DD441-9DFE-422F-9F8A-37A4E22EE58B}"/>
                </a:ext>
              </a:extLst>
            </p:cNvPr>
            <p:cNvSpPr txBox="1"/>
            <p:nvPr/>
          </p:nvSpPr>
          <p:spPr>
            <a:xfrm>
              <a:off x="1323443" y="178475"/>
              <a:ext cx="228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1.2.1 การ</a:t>
              </a:r>
              <a:r>
                <a:rPr lang="th-TH" sz="2400" b="1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sz="24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ไดโอด</a:t>
              </a: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A6D5E41C-5EFC-4AB5-A3D6-FEF2F8952589}"/>
              </a:ext>
            </a:extLst>
          </p:cNvPr>
          <p:cNvGrpSpPr/>
          <p:nvPr/>
        </p:nvGrpSpPr>
        <p:grpSpPr>
          <a:xfrm>
            <a:off x="936433" y="2196855"/>
            <a:ext cx="7666530" cy="1401293"/>
            <a:chOff x="1123720" y="2283172"/>
            <a:chExt cx="7666530" cy="1401293"/>
          </a:xfrm>
        </p:grpSpPr>
        <p:pic>
          <p:nvPicPr>
            <p:cNvPr id="15" name="กราฟิก 14">
              <a:extLst>
                <a:ext uri="{FF2B5EF4-FFF2-40B4-BE49-F238E27FC236}">
                  <a16:creationId xmlns:a16="http://schemas.microsoft.com/office/drawing/2014/main" id="{935A0450-18FB-42B2-BFED-641A8E736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3720" y="2283172"/>
              <a:ext cx="7666530" cy="1401293"/>
            </a:xfrm>
            <a:prstGeom prst="rect">
              <a:avLst/>
            </a:prstGeom>
          </p:spPr>
        </p:pic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4E9B9C7E-BD5A-47E0-BF4D-B18A1707748F}"/>
                </a:ext>
              </a:extLst>
            </p:cNvPr>
            <p:cNvSpPr txBox="1"/>
            <p:nvPr/>
          </p:nvSpPr>
          <p:spPr>
            <a:xfrm>
              <a:off x="2205078" y="2576288"/>
              <a:ext cx="632097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1.การ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 </a:t>
              </a:r>
            </a:p>
            <a:p>
              <a:pPr lvl="1"/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ลักษณะของการ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ตรงเป็นการต่อแหล่งจ่ายไฟฟ้าขั้วบวกให้กับสารกึ่งตัวนําชนิด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และต่อแหล่งจ่ายไฟฟ้าขั้วลบให้กับสารชนิด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N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ดังรูปที่ 1.7 </a:t>
              </a:r>
            </a:p>
          </p:txBody>
        </p:sp>
      </p:grp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991C40E-34A5-44D8-ADBB-D81E866DDC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5"/>
          <a:stretch/>
        </p:blipFill>
        <p:spPr>
          <a:xfrm>
            <a:off x="1806085" y="3650737"/>
            <a:ext cx="2403058" cy="237744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2A80206-4BBA-498B-9B0D-FDA45448D2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7" t="1222" r="657" b="-1222"/>
          <a:stretch/>
        </p:blipFill>
        <p:spPr>
          <a:xfrm>
            <a:off x="4934859" y="3721355"/>
            <a:ext cx="2403059" cy="2377440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09F215A-030A-458A-9B1D-F5E57321456A}"/>
              </a:ext>
            </a:extLst>
          </p:cNvPr>
          <p:cNvSpPr txBox="1"/>
          <p:nvPr/>
        </p:nvSpPr>
        <p:spPr>
          <a:xfrm>
            <a:off x="3409058" y="62499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1.7 การจ่าย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ไบแอส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ตรงให้กับไดโอด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9B133E1-D2AA-4815-85DC-2167104909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91902"/>
            <a:ext cx="1004661" cy="902378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1F80BA7A-DCC4-4E0B-9873-B90A589A863D}"/>
              </a:ext>
            </a:extLst>
          </p:cNvPr>
          <p:cNvGrpSpPr/>
          <p:nvPr/>
        </p:nvGrpSpPr>
        <p:grpSpPr>
          <a:xfrm>
            <a:off x="257561" y="862450"/>
            <a:ext cx="7903164" cy="1281816"/>
            <a:chOff x="413657" y="683476"/>
            <a:chExt cx="7903164" cy="1281816"/>
          </a:xfrm>
        </p:grpSpPr>
        <p:pic>
          <p:nvPicPr>
            <p:cNvPr id="11" name="กราฟิก 10">
              <a:extLst>
                <a:ext uri="{FF2B5EF4-FFF2-40B4-BE49-F238E27FC236}">
                  <a16:creationId xmlns:a16="http://schemas.microsoft.com/office/drawing/2014/main" id="{25132C8B-74BE-491B-902A-34EBF826E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3657" y="683476"/>
              <a:ext cx="7903164" cy="1281816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C4E12231-8153-4F61-A455-D5CDB1F16437}"/>
                </a:ext>
              </a:extLst>
            </p:cNvPr>
            <p:cNvSpPr txBox="1"/>
            <p:nvPr/>
          </p:nvSpPr>
          <p:spPr>
            <a:xfrm>
              <a:off x="1556657" y="945607"/>
              <a:ext cx="63209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การนําไดโอดไปใช้งานจะมีการป้อนแรงดันไฟฟ้าให้กับไดโอด ซึ่งเรียกว่า การ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Bias)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แบ่งได้ 2 ลักษณะ คือ การ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Forward Bias)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และการ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กลับ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Reverse Bias)</a:t>
              </a:r>
              <a:endParaRPr lang="th-TH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9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6E405896-1944-4EFE-A361-6556233AF4BE}"/>
              </a:ext>
            </a:extLst>
          </p:cNvPr>
          <p:cNvGrpSpPr/>
          <p:nvPr/>
        </p:nvGrpSpPr>
        <p:grpSpPr>
          <a:xfrm>
            <a:off x="425427" y="294304"/>
            <a:ext cx="7616372" cy="1905249"/>
            <a:chOff x="425427" y="294304"/>
            <a:chExt cx="7616372" cy="1905249"/>
          </a:xfrm>
        </p:grpSpPr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587572D4-3171-4419-A402-0624F1699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5427" y="294304"/>
              <a:ext cx="7616372" cy="1905249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29E8F9B3-7C76-4C9E-B482-31B2B8816919}"/>
                </a:ext>
              </a:extLst>
            </p:cNvPr>
            <p:cNvSpPr txBox="1"/>
            <p:nvPr/>
          </p:nvSpPr>
          <p:spPr>
            <a:xfrm>
              <a:off x="629999" y="507813"/>
              <a:ext cx="70612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จากรูปที่ 1.7 เป็นการจ่าย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ตรงให้กับไดโอด จะสังเกตว่ารอยต่อ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P–N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จะแคบ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Very Small Depletion Layer)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อิเล็กตรอนเคลื่อนที่จากสารชนิด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N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ไปยังสารชนิด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มีกระแสไหลใน วงจรหรือไดโอด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ากระแส ลักษณะ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การทํางาน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ของไดโอดเปรียบเสมือนสวิตช์ที่ปิด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Closed Switch)</a:t>
              </a:r>
            </a:p>
            <a:p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ในทางปฏิบัติแล้วในการต่อวงจรจะมีการต่อตัวต้านทานเข้ากับวงจรเพื่อเป็นการจํากัดกระแส หรือต่อเพื่อโหลด ดังรูปที่ 1.8 </a:t>
              </a:r>
            </a:p>
          </p:txBody>
        </p: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D146E68-91A2-4695-BF94-54BC088BD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38" y="2341265"/>
            <a:ext cx="4873752" cy="1591056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D034E01-627F-4167-BA34-792175EA6D2B}"/>
              </a:ext>
            </a:extLst>
          </p:cNvPr>
          <p:cNvSpPr txBox="1"/>
          <p:nvPr/>
        </p:nvSpPr>
        <p:spPr>
          <a:xfrm>
            <a:off x="3158981" y="4110511"/>
            <a:ext cx="3737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1.8 วงจรการจ่าย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ไบแอส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ตรงให้กับไดโอด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AE963A11-3DB3-4499-ABB2-AB158FD08B32}"/>
              </a:ext>
            </a:extLst>
          </p:cNvPr>
          <p:cNvGrpSpPr/>
          <p:nvPr/>
        </p:nvGrpSpPr>
        <p:grpSpPr>
          <a:xfrm>
            <a:off x="425427" y="4759131"/>
            <a:ext cx="7773672" cy="1778187"/>
            <a:chOff x="472699" y="4572000"/>
            <a:chExt cx="7773672" cy="1778187"/>
          </a:xfrm>
        </p:grpSpPr>
        <p:pic>
          <p:nvPicPr>
            <p:cNvPr id="12" name="กราฟิก 11">
              <a:extLst>
                <a:ext uri="{FF2B5EF4-FFF2-40B4-BE49-F238E27FC236}">
                  <a16:creationId xmlns:a16="http://schemas.microsoft.com/office/drawing/2014/main" id="{D5C8AE39-5AE4-413C-BA54-0691714C2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2699" y="4572000"/>
              <a:ext cx="7773672" cy="1778187"/>
            </a:xfrm>
            <a:prstGeom prst="rect">
              <a:avLst/>
            </a:prstGeom>
          </p:spPr>
        </p:pic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514257F8-6B4F-4A78-85C5-1C29E252FE78}"/>
                </a:ext>
              </a:extLst>
            </p:cNvPr>
            <p:cNvSpPr txBox="1"/>
            <p:nvPr/>
          </p:nvSpPr>
          <p:spPr>
            <a:xfrm>
              <a:off x="629999" y="4879592"/>
              <a:ext cx="761637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	จากรูปที่ 1.8 เป็นการต่อวงจร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ตรงให้กับไดโอด 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ไดโอด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นํ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ากระแส จะมีแรงดัน ตกคร่อมที่ตัวไดโอดในทางอุดมคติจะเท่ากับ 0 </a:t>
              </a:r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V 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แต่ในทางปฏิบัติแล้วจะมีแรงดันตกคร่อมประมาณ 0.3 </a:t>
              </a:r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V 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สําหรับ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ไดโอดชนิดเยอรมันเนียม และ 0.7 </a:t>
              </a:r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V 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สําหรับ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ไดโอดชนิดซิลิคอน สวนกราฟคุณลักษณะของไดโอด ขณะ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ตรงกรณีสารกึ่งตัวนําเป็นชนิดซิลิคอน ดังรูปที่ 1.9 </a:t>
              </a: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2510ECC-B687-49B6-84FF-5145A34505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53" y="152592"/>
            <a:ext cx="1004661" cy="9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0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C41BB28-ED7A-4A31-88DD-D291B15FC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89" y="73386"/>
            <a:ext cx="3731095" cy="2380365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D2E90B2-2399-4803-9B0D-7F3301B31C30}"/>
              </a:ext>
            </a:extLst>
          </p:cNvPr>
          <p:cNvSpPr txBox="1"/>
          <p:nvPr/>
        </p:nvSpPr>
        <p:spPr>
          <a:xfrm>
            <a:off x="2876059" y="2559900"/>
            <a:ext cx="4729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 1.9  กราฟคุณลักษณะของไดโอด ชนิดซิลิคอน กรณี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ไบแอส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ตรง</a:t>
            </a: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77A70168-4624-476F-B503-6A9407425AEE}"/>
              </a:ext>
            </a:extLst>
          </p:cNvPr>
          <p:cNvGrpSpPr/>
          <p:nvPr/>
        </p:nvGrpSpPr>
        <p:grpSpPr>
          <a:xfrm>
            <a:off x="106188" y="2596295"/>
            <a:ext cx="2865143" cy="832705"/>
            <a:chOff x="263646" y="2528700"/>
            <a:chExt cx="2865143" cy="832705"/>
          </a:xfrm>
        </p:grpSpPr>
        <p:pic>
          <p:nvPicPr>
            <p:cNvPr id="20" name="กราฟิก 19">
              <a:extLst>
                <a:ext uri="{FF2B5EF4-FFF2-40B4-BE49-F238E27FC236}">
                  <a16:creationId xmlns:a16="http://schemas.microsoft.com/office/drawing/2014/main" id="{2A69373C-C192-410A-AE43-BDA6C0CB5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646" y="2528700"/>
              <a:ext cx="2865143" cy="832705"/>
            </a:xfrm>
            <a:prstGeom prst="rect">
              <a:avLst/>
            </a:prstGeom>
          </p:spPr>
        </p:pic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3350E61B-DD5A-4B0B-BB18-E9014F62AA7F}"/>
                </a:ext>
              </a:extLst>
            </p:cNvPr>
            <p:cNvSpPr txBox="1"/>
            <p:nvPr/>
          </p:nvSpPr>
          <p:spPr>
            <a:xfrm>
              <a:off x="1107058" y="2698161"/>
              <a:ext cx="17690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2. การ</a:t>
              </a:r>
              <a:r>
                <a:rPr lang="th-TH" sz="2400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sz="2400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กลับ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ACE0EE5F-C9A2-4A11-B3AA-A9A13FEC3F10}"/>
              </a:ext>
            </a:extLst>
          </p:cNvPr>
          <p:cNvGrpSpPr/>
          <p:nvPr/>
        </p:nvGrpSpPr>
        <p:grpSpPr>
          <a:xfrm>
            <a:off x="1543572" y="3399574"/>
            <a:ext cx="6488289" cy="922385"/>
            <a:chOff x="1543572" y="3399574"/>
            <a:chExt cx="6488289" cy="922385"/>
          </a:xfrm>
        </p:grpSpPr>
        <p:pic>
          <p:nvPicPr>
            <p:cNvPr id="14" name="กราฟิก 13">
              <a:extLst>
                <a:ext uri="{FF2B5EF4-FFF2-40B4-BE49-F238E27FC236}">
                  <a16:creationId xmlns:a16="http://schemas.microsoft.com/office/drawing/2014/main" id="{0B419E06-B9C8-45DF-AC1E-A114A40C6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43572" y="3399574"/>
              <a:ext cx="6488289" cy="922385"/>
            </a:xfrm>
            <a:prstGeom prst="rect">
              <a:avLst/>
            </a:prstGeom>
          </p:spPr>
        </p:pic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E3768AF9-1489-4256-8EBA-AC95C0467B62}"/>
                </a:ext>
              </a:extLst>
            </p:cNvPr>
            <p:cNvSpPr txBox="1"/>
            <p:nvPr/>
          </p:nvSpPr>
          <p:spPr>
            <a:xfrm>
              <a:off x="1822192" y="3505359"/>
              <a:ext cx="59310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ลักษณะของการ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กลับเป็นการต่อแหล่งจ่ายไฟฟ้าขั้วบวกให้กับสารชนิด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N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ต่อ แหล่งจ่ายไฟฟ้าขั้วลบให้กับสารชนิด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ดังรูปที่ 1.10 </a:t>
              </a:r>
            </a:p>
          </p:txBody>
        </p:sp>
      </p:grp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B7694CF-F9C0-46C9-97F3-0E20B4BB56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25"/>
          <a:stretch/>
        </p:blipFill>
        <p:spPr>
          <a:xfrm>
            <a:off x="2420965" y="4398318"/>
            <a:ext cx="2099416" cy="1972346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C3DEB2DC-30F0-4FC2-A957-8919E89E3C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2"/>
          <a:stretch/>
        </p:blipFill>
        <p:spPr>
          <a:xfrm>
            <a:off x="5414482" y="4420006"/>
            <a:ext cx="2586518" cy="2151303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510D75C-B4FA-421C-B626-9862BCCEB859}"/>
              </a:ext>
            </a:extLst>
          </p:cNvPr>
          <p:cNvSpPr txBox="1"/>
          <p:nvPr/>
        </p:nvSpPr>
        <p:spPr>
          <a:xfrm>
            <a:off x="3622653" y="6488668"/>
            <a:ext cx="3235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ูป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 1.10 การจ่าย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ไบแอส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กลับให้กับไดโอด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B53AD9E-57A8-4192-9FBA-08B7A565C6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91902"/>
            <a:ext cx="1004661" cy="9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7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8CC2248D-E264-4213-A0BE-82D9E949BE1C}"/>
              </a:ext>
            </a:extLst>
          </p:cNvPr>
          <p:cNvGrpSpPr/>
          <p:nvPr/>
        </p:nvGrpSpPr>
        <p:grpSpPr>
          <a:xfrm>
            <a:off x="622147" y="131724"/>
            <a:ext cx="6947209" cy="1686943"/>
            <a:chOff x="622147" y="131724"/>
            <a:chExt cx="6947209" cy="1686943"/>
          </a:xfrm>
        </p:grpSpPr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593CAD49-1220-4B06-8EBD-B51FF4327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2147" y="131724"/>
              <a:ext cx="6947209" cy="1686943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A13B21CB-45DC-410A-972E-B356DB235506}"/>
                </a:ext>
              </a:extLst>
            </p:cNvPr>
            <p:cNvSpPr txBox="1"/>
            <p:nvPr/>
          </p:nvSpPr>
          <p:spPr>
            <a:xfrm>
              <a:off x="777120" y="357507"/>
              <a:ext cx="679223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	จากรูปที่ 1.10 เป็นการจ่าย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กลับให้กับไดโอด จะสังเกตเห็นว่ารอยต่อ </a:t>
              </a:r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P–N 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จะกว้าง มาก (</a:t>
              </a:r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Wider Depletion Layer) 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อิเล็กตรอนไม่สามารถเคลื่อนที่ได้ส่งผลให้ไม่มีกระแสไหลในวงจร หรือไดโอดไม่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นํ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ากระแส จะมีแรงดันตกคร่อมที่ตัวไดโอดเท่ากับแหล่งจ่าย</a:t>
              </a:r>
            </a:p>
          </p:txBody>
        </p: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04B81E4-D7BC-4763-87FB-A0B08232F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" b="70952"/>
          <a:stretch/>
        </p:blipFill>
        <p:spPr>
          <a:xfrm>
            <a:off x="2725590" y="1581718"/>
            <a:ext cx="4751646" cy="1545691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6D49663-9BE2-4303-B8A4-8188825F01B3}"/>
              </a:ext>
            </a:extLst>
          </p:cNvPr>
          <p:cNvSpPr txBox="1"/>
          <p:nvPr/>
        </p:nvSpPr>
        <p:spPr>
          <a:xfrm>
            <a:off x="3715438" y="310942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1.11 วงจรการจ่าย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ไบแอส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กลับให้กับไดโอด </a:t>
            </a: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6179E3FF-F2DF-465E-A9B3-AD1289030870}"/>
              </a:ext>
            </a:extLst>
          </p:cNvPr>
          <p:cNvGrpSpPr/>
          <p:nvPr/>
        </p:nvGrpSpPr>
        <p:grpSpPr>
          <a:xfrm>
            <a:off x="1311008" y="3511462"/>
            <a:ext cx="7094863" cy="683945"/>
            <a:chOff x="1311008" y="3511462"/>
            <a:chExt cx="7094863" cy="683945"/>
          </a:xfrm>
        </p:grpSpPr>
        <p:sp>
          <p:nvSpPr>
            <p:cNvPr id="4" name="สี่เหลี่ยมผืนผ้า: มุมมน 3">
              <a:extLst>
                <a:ext uri="{FF2B5EF4-FFF2-40B4-BE49-F238E27FC236}">
                  <a16:creationId xmlns:a16="http://schemas.microsoft.com/office/drawing/2014/main" id="{7F34C31F-633E-40DF-B674-46B04CED6179}"/>
                </a:ext>
              </a:extLst>
            </p:cNvPr>
            <p:cNvSpPr/>
            <p:nvPr/>
          </p:nvSpPr>
          <p:spPr>
            <a:xfrm>
              <a:off x="1311008" y="3511462"/>
              <a:ext cx="7094863" cy="656533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0672347C-860F-42E1-864B-7285C2FD8BAC}"/>
                </a:ext>
              </a:extLst>
            </p:cNvPr>
            <p:cNvSpPr txBox="1"/>
            <p:nvPr/>
          </p:nvSpPr>
          <p:spPr>
            <a:xfrm>
              <a:off x="1311008" y="3549076"/>
              <a:ext cx="697643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จากรูปที่ 1.11 เป็นการต่อวงจร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กลับให้กับไดโอด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ไดโอดไม่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ากระแส ลักษณะ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การทํางาน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ของไดโอดเปรียบเสมือนสวิตช์เปิด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Open Switch)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กราฟคุณลักษณะของไดโอดกรณี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กลับดังรูปที่ 1.12 </a:t>
              </a:r>
            </a:p>
          </p:txBody>
        </p:sp>
      </p:grp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ECA5111-DBD8-40F9-8DAA-53678B94C3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t="50209" r="2799" b="1"/>
          <a:stretch/>
        </p:blipFill>
        <p:spPr>
          <a:xfrm>
            <a:off x="3345366" y="4266284"/>
            <a:ext cx="3672379" cy="2178892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EE3663B8-558F-477C-8AE0-C9952412B0B6}"/>
              </a:ext>
            </a:extLst>
          </p:cNvPr>
          <p:cNvSpPr txBox="1"/>
          <p:nvPr/>
        </p:nvSpPr>
        <p:spPr>
          <a:xfrm>
            <a:off x="3345366" y="6409211"/>
            <a:ext cx="3841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1.12 กราฟคุณลักษณะของไดโอด กรณี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ไบแอส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กลับ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4F37EE0-CD3D-4070-A3BB-8DC7F806B3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91902"/>
            <a:ext cx="1004661" cy="9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4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8E614C7F-905C-405C-9FCA-BA56922D99D1}"/>
              </a:ext>
            </a:extLst>
          </p:cNvPr>
          <p:cNvGrpSpPr/>
          <p:nvPr/>
        </p:nvGrpSpPr>
        <p:grpSpPr>
          <a:xfrm>
            <a:off x="579317" y="175810"/>
            <a:ext cx="7187575" cy="1676266"/>
            <a:chOff x="579317" y="175810"/>
            <a:chExt cx="7187575" cy="1676266"/>
          </a:xfrm>
        </p:grpSpPr>
        <p:pic>
          <p:nvPicPr>
            <p:cNvPr id="14" name="กราฟิก 13">
              <a:extLst>
                <a:ext uri="{FF2B5EF4-FFF2-40B4-BE49-F238E27FC236}">
                  <a16:creationId xmlns:a16="http://schemas.microsoft.com/office/drawing/2014/main" id="{BC3CAC37-D075-40F4-BD50-086950189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9317" y="175810"/>
              <a:ext cx="7187575" cy="1676266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BFFF6B8A-1379-4FAA-9034-A888B05DFB6F}"/>
                </a:ext>
              </a:extLst>
            </p:cNvPr>
            <p:cNvSpPr txBox="1"/>
            <p:nvPr/>
          </p:nvSpPr>
          <p:spPr>
            <a:xfrm>
              <a:off x="939250" y="396090"/>
              <a:ext cx="646770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การทํางาน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ของไดโอดในกรณีให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ตรงและกรณีให้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กลับ ถ้านําไปต่อกับโหลดที่ เป็นหลอดไฟ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การทํางาน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ของวงจรหลอดไฟจะสว่างในกรณีต่อแบบ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 และหลอดไฟจะไม่สว่างใน กรณีต่อแบบ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กลับ ดังรูปที่ 1.13 (รูป ก และรูป ข) และถ้าวัดแรงดันตกคร่อมที่ไดโอดและหลอดไฟจะ ได้ดังรูปที่ 1.13 (รูป ค และรูป ง) </a:t>
              </a:r>
            </a:p>
          </p:txBody>
        </p: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F9AE5C2-2CCC-4373-A809-03DC2D07D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80"/>
          <a:stretch/>
        </p:blipFill>
        <p:spPr>
          <a:xfrm>
            <a:off x="2466489" y="2071155"/>
            <a:ext cx="4010302" cy="76943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06194C2-FB93-4918-AEA3-DD75C92154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3" b="65350"/>
          <a:stretch/>
        </p:blipFill>
        <p:spPr>
          <a:xfrm>
            <a:off x="2344365" y="4001877"/>
            <a:ext cx="4233326" cy="1484622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7B17054-6FBA-45C0-A9AF-FD38B6EE8C3E}"/>
              </a:ext>
            </a:extLst>
          </p:cNvPr>
          <p:cNvSpPr txBox="1"/>
          <p:nvPr/>
        </p:nvSpPr>
        <p:spPr>
          <a:xfrm>
            <a:off x="2899317" y="3059668"/>
            <a:ext cx="1405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ก) 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ไบแอส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ตรง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1BEF509A-04EB-4D6E-809C-76607472E17E}"/>
              </a:ext>
            </a:extLst>
          </p:cNvPr>
          <p:cNvSpPr txBox="1"/>
          <p:nvPr/>
        </p:nvSpPr>
        <p:spPr>
          <a:xfrm>
            <a:off x="4839631" y="3059668"/>
            <a:ext cx="1405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ข) 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ไบแอส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กลับ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6FEB6CD-A1E9-44C3-A957-1CE92E388BAD}"/>
              </a:ext>
            </a:extLst>
          </p:cNvPr>
          <p:cNvSpPr txBox="1"/>
          <p:nvPr/>
        </p:nvSpPr>
        <p:spPr>
          <a:xfrm>
            <a:off x="2899317" y="5705578"/>
            <a:ext cx="1405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ค) 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ไบแอส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ตรง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C617A07-D845-4DE3-BFE9-1DBF4DADFA6E}"/>
              </a:ext>
            </a:extLst>
          </p:cNvPr>
          <p:cNvSpPr txBox="1"/>
          <p:nvPr/>
        </p:nvSpPr>
        <p:spPr>
          <a:xfrm>
            <a:off x="4839631" y="5705578"/>
            <a:ext cx="1315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ง) 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ไบแอส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กลับ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FDA7AD4-0306-496E-BFF9-01AE71A84D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91902"/>
            <a:ext cx="1004661" cy="9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9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B034687-6BE5-48CC-A056-1B17451AB7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1" b="835"/>
          <a:stretch/>
        </p:blipFill>
        <p:spPr>
          <a:xfrm>
            <a:off x="2079679" y="421887"/>
            <a:ext cx="5471803" cy="4243040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8E9CA3F-1F96-4473-82FE-EDDF5052BD45}"/>
              </a:ext>
            </a:extLst>
          </p:cNvPr>
          <p:cNvSpPr txBox="1"/>
          <p:nvPr/>
        </p:nvSpPr>
        <p:spPr>
          <a:xfrm>
            <a:off x="3256156" y="528500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1.14 ลักษณะรูปร่างของไดโอดแบบต่างๆ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3ECF351-9111-43D6-8C16-0DF16F59D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91902"/>
            <a:ext cx="1004661" cy="9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7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2C0079C3-DA81-4BB2-97A5-42B319CCE8C2}"/>
              </a:ext>
            </a:extLst>
          </p:cNvPr>
          <p:cNvGrpSpPr/>
          <p:nvPr/>
        </p:nvGrpSpPr>
        <p:grpSpPr>
          <a:xfrm>
            <a:off x="134860" y="0"/>
            <a:ext cx="4625178" cy="1166012"/>
            <a:chOff x="134860" y="0"/>
            <a:chExt cx="4625178" cy="1166012"/>
          </a:xfrm>
        </p:grpSpPr>
        <p:pic>
          <p:nvPicPr>
            <p:cNvPr id="12" name="กราฟิก 11">
              <a:extLst>
                <a:ext uri="{FF2B5EF4-FFF2-40B4-BE49-F238E27FC236}">
                  <a16:creationId xmlns:a16="http://schemas.microsoft.com/office/drawing/2014/main" id="{C1245231-B550-436F-B6CC-6362C0B39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4860" y="0"/>
              <a:ext cx="4625178" cy="1166012"/>
            </a:xfrm>
            <a:prstGeom prst="rect">
              <a:avLst/>
            </a:prstGeom>
          </p:spPr>
        </p:pic>
        <p:sp>
          <p:nvSpPr>
            <p:cNvPr id="2" name="กล่องข้อความ 1">
              <a:extLst>
                <a:ext uri="{FF2B5EF4-FFF2-40B4-BE49-F238E27FC236}">
                  <a16:creationId xmlns:a16="http://schemas.microsoft.com/office/drawing/2014/main" id="{D7A78C9C-DB0F-4CEB-A4D5-68FD1288BFF2}"/>
                </a:ext>
              </a:extLst>
            </p:cNvPr>
            <p:cNvSpPr txBox="1"/>
            <p:nvPr/>
          </p:nvSpPr>
          <p:spPr>
            <a:xfrm>
              <a:off x="1729047" y="335809"/>
              <a:ext cx="2556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1.3 การวัดไดโอดด้วยโอม</a:t>
              </a:r>
              <a:r>
                <a:rPr lang="th-TH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ห์ม</a:t>
              </a:r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มิเตอร์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C2C4E372-1D2F-43E8-A8C7-E5B607985026}"/>
              </a:ext>
            </a:extLst>
          </p:cNvPr>
          <p:cNvGrpSpPr/>
          <p:nvPr/>
        </p:nvGrpSpPr>
        <p:grpSpPr>
          <a:xfrm>
            <a:off x="905441" y="950254"/>
            <a:ext cx="8007179" cy="2669553"/>
            <a:chOff x="905441" y="950254"/>
            <a:chExt cx="8007179" cy="2669553"/>
          </a:xfrm>
        </p:grpSpPr>
        <p:pic>
          <p:nvPicPr>
            <p:cNvPr id="14" name="กราฟิก 13">
              <a:extLst>
                <a:ext uri="{FF2B5EF4-FFF2-40B4-BE49-F238E27FC236}">
                  <a16:creationId xmlns:a16="http://schemas.microsoft.com/office/drawing/2014/main" id="{F763A44A-BA02-47CA-BA3A-8E1553C6E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5441" y="950254"/>
              <a:ext cx="8007179" cy="2669553"/>
            </a:xfrm>
            <a:prstGeom prst="rect">
              <a:avLst/>
            </a:prstGeom>
          </p:spPr>
        </p:pic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808C1326-1D40-4754-99CD-6804CF434AC8}"/>
                </a:ext>
              </a:extLst>
            </p:cNvPr>
            <p:cNvSpPr txBox="1"/>
            <p:nvPr/>
          </p:nvSpPr>
          <p:spPr>
            <a:xfrm>
              <a:off x="1190100" y="1114535"/>
              <a:ext cx="743786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การวัดไดโอดด้วยโอห์มมิเตอร์เป็นการอาศัยหลักการ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ทํางาน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ของไดโอดในกรณี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Forward Bias)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กลับ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Reverse Bias)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คือ ไดโอดจะ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ากระแสเมื่อได้รับ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 ไดโอด เปรียบเสมือนสวิตช์ปิด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ON)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และไม่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ากระแสเมื่อ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กลับ ไดโอดเปรียบเสมือนสวิตช์เปิด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OFF)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โดยทั่วไปแล้วการวัดจะใช้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มัล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ติมิเตอร์ย่านวัดโอห์มมิเตอร์เป็นเครื่องวัด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การวัด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ด้ว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ยม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ัล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ติมิเตอร์ก็แบ่งออกเป็น 2 ลักษณะ คือ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มัล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ติมิเตอร์แบบแอนะล็อกและ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มัล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ติมิเตอร์แบบ ดิจิตอล การวัด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ด้ว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ยม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ัล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ติมิเตอร์แบบแอนะล็อกจะแสดงผลโดยเข็มชี้ที่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สเกล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ส่วนแบบดิจิตอลจะแสดงผลเป็น ตัวเลขดังรูปที่ 1.15 </a:t>
              </a: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9C52BDA-4804-40EC-BD1C-EDD8FF117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51" y="3238193"/>
            <a:ext cx="4366362" cy="2545334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5E852A88-1BDC-4286-9A24-059BA36F7568}"/>
              </a:ext>
            </a:extLst>
          </p:cNvPr>
          <p:cNvSpPr txBox="1"/>
          <p:nvPr/>
        </p:nvSpPr>
        <p:spPr>
          <a:xfrm>
            <a:off x="2657201" y="5762550"/>
            <a:ext cx="2280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ก) 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มัล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ติมิเตอร์แบบแอนะล็อก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EC8DF74-3108-4915-839C-0B6071599355}"/>
              </a:ext>
            </a:extLst>
          </p:cNvPr>
          <p:cNvSpPr txBox="1"/>
          <p:nvPr/>
        </p:nvSpPr>
        <p:spPr>
          <a:xfrm>
            <a:off x="5699997" y="5803996"/>
            <a:ext cx="2096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ข) 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มัล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ติมิเตอร์แบบดิจิตอล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6DDE788-F69E-42F8-BC41-4F7C6BBF16F6}"/>
              </a:ext>
            </a:extLst>
          </p:cNvPr>
          <p:cNvSpPr txBox="1"/>
          <p:nvPr/>
        </p:nvSpPr>
        <p:spPr>
          <a:xfrm>
            <a:off x="3224463" y="61528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1.15 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มัล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ติมิเตอร์ย่านวัดโอห์มมิเตอร์ 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7BFF8A4-6EDC-42CB-9312-CA8C198E66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91902"/>
            <a:ext cx="1004661" cy="9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7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36BE9548-16CE-4C36-93BC-6E69D58825E2}"/>
              </a:ext>
            </a:extLst>
          </p:cNvPr>
          <p:cNvGrpSpPr/>
          <p:nvPr/>
        </p:nvGrpSpPr>
        <p:grpSpPr>
          <a:xfrm>
            <a:off x="-981064" y="196893"/>
            <a:ext cx="10629900" cy="2966005"/>
            <a:chOff x="-981064" y="196893"/>
            <a:chExt cx="10629900" cy="2966005"/>
          </a:xfrm>
        </p:grpSpPr>
        <p:pic>
          <p:nvPicPr>
            <p:cNvPr id="13" name="กราฟิก 12">
              <a:extLst>
                <a:ext uri="{FF2B5EF4-FFF2-40B4-BE49-F238E27FC236}">
                  <a16:creationId xmlns:a16="http://schemas.microsoft.com/office/drawing/2014/main" id="{DD2114A0-3E1E-43AE-86E5-C6F943AEE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981064" y="196893"/>
              <a:ext cx="10629900" cy="2966005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5B4719FF-60CE-406E-ACCE-7FC478944043}"/>
                </a:ext>
              </a:extLst>
            </p:cNvPr>
            <p:cNvSpPr txBox="1"/>
            <p:nvPr/>
          </p:nvSpPr>
          <p:spPr>
            <a:xfrm>
              <a:off x="611740" y="783236"/>
              <a:ext cx="7444292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จากรูปที่ 1.15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เป็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นม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ัล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ติมิเตอร์แบบแอนะล็อกและ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มัล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ติมิเตอร์แบบดิจิตอล ในขณะที่ตั้งย่านวัดที่จะ วัดไดโอด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แต่ยังไม่ได้วัด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มัล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ติมิเตอร์แบบแอนะล็อกเข็มจะไม่ขึ้นหมายถึงค่าความต้านทานสูงสุด (∞ </a:t>
              </a:r>
              <a:r>
                <a:rPr lang="el-GR" dirty="0">
                  <a:cs typeface="Angsana New" panose="02020603050405020304" pitchFamily="18" charset="-34"/>
                </a:rPr>
                <a:t>Ω)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มัล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ติมิเตอร์แบบดิจิตอล จะแสดงผลเป็น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OL (Open Loop)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หมายถึง ไม่ครบวงจรซึ่งหมายถึงค่าความ ต้านทานสูงสุดนั้นเอง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 อย่างไรก็ตามการนํา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มัล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ติมิเตอร์แบบแอนะล็อกวัดไดโอด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จําเป็นต้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อง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าความเข้าใจถึงโครงสร้าง ภายในของโอห์มมิเตอร์ก่อน เพราะแบตเตอรี่ที่ใช้ภายในโครงสร้างของโอห์มมิเตอร์ที่จ่ายแรงดันออกมาที่ สายวัดของมิเตอร์จะ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มขีั้วข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องแบตเตอรี่ภายในตรงข้ามกับขั้วของสายที่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กํากับ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ไว้ภายนอก </a:t>
              </a:r>
            </a:p>
          </p:txBody>
        </p:sp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7B72ED2-EC93-4D2C-B45B-BB6CB4E4B5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b="75073"/>
          <a:stretch/>
        </p:blipFill>
        <p:spPr>
          <a:xfrm>
            <a:off x="2788356" y="2985494"/>
            <a:ext cx="4135684" cy="1635816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252F6B2A-8AC2-4F38-A91F-44BAF781D707}"/>
              </a:ext>
            </a:extLst>
          </p:cNvPr>
          <p:cNvSpPr txBox="1"/>
          <p:nvPr/>
        </p:nvSpPr>
        <p:spPr>
          <a:xfrm>
            <a:off x="3487420" y="4670490"/>
            <a:ext cx="2737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รูปที่ 1.16 โครงสร้างภายในโอห์มมิเตอร์</a:t>
            </a:r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46C80C75-FAC9-4830-877F-FC1F8BAC5104}"/>
              </a:ext>
            </a:extLst>
          </p:cNvPr>
          <p:cNvGrpSpPr/>
          <p:nvPr/>
        </p:nvGrpSpPr>
        <p:grpSpPr>
          <a:xfrm>
            <a:off x="2256109" y="5184922"/>
            <a:ext cx="6403502" cy="1635816"/>
            <a:chOff x="980501" y="4982058"/>
            <a:chExt cx="6403502" cy="1875942"/>
          </a:xfrm>
        </p:grpSpPr>
        <p:pic>
          <p:nvPicPr>
            <p:cNvPr id="15" name="กราฟิก 14">
              <a:extLst>
                <a:ext uri="{FF2B5EF4-FFF2-40B4-BE49-F238E27FC236}">
                  <a16:creationId xmlns:a16="http://schemas.microsoft.com/office/drawing/2014/main" id="{DFDC5FC7-5561-493A-B5EC-EDD08EF4B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501" y="4982058"/>
              <a:ext cx="6403502" cy="1875942"/>
            </a:xfrm>
            <a:prstGeom prst="rect">
              <a:avLst/>
            </a:prstGeom>
          </p:spPr>
        </p:pic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9FB22650-9C4C-4E7F-9E19-903E0BF692A9}"/>
                </a:ext>
              </a:extLst>
            </p:cNvPr>
            <p:cNvSpPr txBox="1"/>
            <p:nvPr/>
          </p:nvSpPr>
          <p:spPr>
            <a:xfrm>
              <a:off x="1158033" y="5613099"/>
              <a:ext cx="604843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ขั้วของสายวัดที่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กํากับ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ไว้ภายนอกด้านลบ (–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COM)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ขั้วของแบตเตอรี่ภายในโอห์มมิเตอร์จ่ายออกมา เป็นขั้วบวก (+) ขั้วของสายวัดที่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กํากับ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ไว้ภายนอกด้านบวก (+)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ขั้วของแบตเตอรี่ภายในโอห์มมิเตอร์จ่ายออกมาเป็น ขั้วลบ (–)</a:t>
              </a:r>
            </a:p>
          </p:txBody>
        </p:sp>
      </p:grp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92B747B-6912-40C2-8F4B-B3E7335C4D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247" y="77232"/>
            <a:ext cx="1004661" cy="9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2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D5C3657-453F-42AA-9770-EEE4E3AA1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3"/>
          <a:stretch/>
        </p:blipFill>
        <p:spPr>
          <a:xfrm>
            <a:off x="2395849" y="176328"/>
            <a:ext cx="5069427" cy="2627316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F8CFAA5-3992-4396-8141-85F43701D50D}"/>
              </a:ext>
            </a:extLst>
          </p:cNvPr>
          <p:cNvSpPr txBox="1"/>
          <p:nvPr/>
        </p:nvSpPr>
        <p:spPr>
          <a:xfrm>
            <a:off x="2680393" y="2873214"/>
            <a:ext cx="4980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1.17 ก) จ่าย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ไบแอส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ตรงให้ไดโอด และข) จาย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ไบแอส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กลับให้ไดโอด</a:t>
            </a: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ECD145C4-4637-4D28-ACE8-452F9664E692}"/>
              </a:ext>
            </a:extLst>
          </p:cNvPr>
          <p:cNvGrpSpPr/>
          <p:nvPr/>
        </p:nvGrpSpPr>
        <p:grpSpPr>
          <a:xfrm>
            <a:off x="1202709" y="3225430"/>
            <a:ext cx="8028953" cy="848055"/>
            <a:chOff x="1202710" y="3225430"/>
            <a:chExt cx="7370866" cy="848055"/>
          </a:xfrm>
        </p:grpSpPr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2D934105-9E06-4243-85BD-99AEC472BADF}"/>
                </a:ext>
              </a:extLst>
            </p:cNvPr>
            <p:cNvSpPr/>
            <p:nvPr/>
          </p:nvSpPr>
          <p:spPr>
            <a:xfrm>
              <a:off x="1202710" y="3225430"/>
              <a:ext cx="7312487" cy="84805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8A6EFDBD-542C-4630-85D3-067C75ECD355}"/>
                </a:ext>
              </a:extLst>
            </p:cNvPr>
            <p:cNvSpPr txBox="1"/>
            <p:nvPr/>
          </p:nvSpPr>
          <p:spPr>
            <a:xfrm>
              <a:off x="1713176" y="3364571"/>
              <a:ext cx="6860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แต่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มัล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ติมิเตอร์บางรุ่นอาจจะมีสวิตช์พิเศษที่เลือกขั้วแบตเตอรี่ที่จ่ายออกมาให้ตรงกับขั้วบวกลบที่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หน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ัา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ปัดนนซึ่งขึ้นอยู่กับรุ่นที่สร้างขึ้นมาใชงาน  ผลการวดจะได้ ดังรูปที่ 1.18 </a:t>
              </a:r>
            </a:p>
          </p:txBody>
        </p: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96E5D67-6181-41E1-B578-691843AA90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1136" r="11530" b="63251"/>
          <a:stretch/>
        </p:blipFill>
        <p:spPr>
          <a:xfrm>
            <a:off x="3913364" y="4182776"/>
            <a:ext cx="3088562" cy="2289372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954C3DC-45D1-4462-B3FC-D56A329828F1}"/>
              </a:ext>
            </a:extLst>
          </p:cNvPr>
          <p:cNvSpPr txBox="1"/>
          <p:nvPr/>
        </p:nvSpPr>
        <p:spPr>
          <a:xfrm>
            <a:off x="3173202" y="6472148"/>
            <a:ext cx="4980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1.18 ก) จ่าย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ไบแอส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ตรงให้ไดโอด และข) จ่าย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ไบแอส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กลับให้ไดโอด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24AF7329-3F8C-41FE-9D77-CAB40FBE8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236231"/>
            <a:ext cx="1004661" cy="9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2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7AACB895-BF69-4583-A753-12C54EB3DD94}"/>
              </a:ext>
            </a:extLst>
          </p:cNvPr>
          <p:cNvGrpSpPr/>
          <p:nvPr/>
        </p:nvGrpSpPr>
        <p:grpSpPr>
          <a:xfrm>
            <a:off x="-603850" y="4582193"/>
            <a:ext cx="10351698" cy="2439543"/>
            <a:chOff x="-603850" y="4360042"/>
            <a:chExt cx="10351698" cy="2439543"/>
          </a:xfrm>
        </p:grpSpPr>
        <p:pic>
          <p:nvPicPr>
            <p:cNvPr id="18" name="กราฟิก 17">
              <a:extLst>
                <a:ext uri="{FF2B5EF4-FFF2-40B4-BE49-F238E27FC236}">
                  <a16:creationId xmlns:a16="http://schemas.microsoft.com/office/drawing/2014/main" id="{4F058976-A97F-49EF-B380-BA0ECAEDA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03850" y="4360042"/>
              <a:ext cx="10351698" cy="2439543"/>
            </a:xfrm>
            <a:prstGeom prst="rect">
              <a:avLst/>
            </a:prstGeom>
          </p:spPr>
        </p:pic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654279B6-2593-4211-BC02-B1ADF3C6D45D}"/>
                </a:ext>
              </a:extLst>
            </p:cNvPr>
            <p:cNvSpPr txBox="1"/>
            <p:nvPr/>
          </p:nvSpPr>
          <p:spPr>
            <a:xfrm>
              <a:off x="1252960" y="5118148"/>
              <a:ext cx="663807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	จากรูปที่ 1.19 ถ้าหากแรงดันไฟฟ้าที่มิเตอร์จ่ายออกมามีค่ามากพอที่จะ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ไดโอดนํา ไฟฟ้า</a:t>
              </a:r>
            </a:p>
            <a:p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เราสามารถอ่านค่าแรงดันตกคร่อมไดโอดได้ค่าน้อย ๆ ประมาณ 0.6 </a:t>
              </a:r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V 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ดังรูป (ก) อ่านค่าได้ 512 </a:t>
              </a:r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mV 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เมื่อต่อไดโอดถูกขั้ว แต่หากต่อไดโอดสลับขั้ว ดังรูป (ข) ค่าความต้านทานที่อ่าน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ได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จะสูงมาก หรือ </a:t>
              </a:r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OL</a:t>
              </a:r>
              <a:endParaRPr lang="th-TH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C6D52002-A22F-4C46-A86F-96DBC0362056}"/>
              </a:ext>
            </a:extLst>
          </p:cNvPr>
          <p:cNvGrpSpPr/>
          <p:nvPr/>
        </p:nvGrpSpPr>
        <p:grpSpPr>
          <a:xfrm>
            <a:off x="-1128045" y="-198303"/>
            <a:ext cx="10959415" cy="2654756"/>
            <a:chOff x="-1078816" y="-183604"/>
            <a:chExt cx="10959415" cy="2507854"/>
          </a:xfrm>
        </p:grpSpPr>
        <p:pic>
          <p:nvPicPr>
            <p:cNvPr id="22" name="กราฟิก 21">
              <a:extLst>
                <a:ext uri="{FF2B5EF4-FFF2-40B4-BE49-F238E27FC236}">
                  <a16:creationId xmlns:a16="http://schemas.microsoft.com/office/drawing/2014/main" id="{7BF4631E-28BE-449A-946D-D07E0C615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-1078816" y="-183604"/>
              <a:ext cx="10959415" cy="2507854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F87C8FED-3312-4BF3-93D4-3658B592F788}"/>
                </a:ext>
              </a:extLst>
            </p:cNvPr>
            <p:cNvSpPr txBox="1"/>
            <p:nvPr/>
          </p:nvSpPr>
          <p:spPr>
            <a:xfrm>
              <a:off x="1171573" y="889965"/>
              <a:ext cx="680084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	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มัล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ติมิเตอร์แบบดิจิตอลสามารถใช้ตรวจสภาพไดโอด (รอยต่อ </a:t>
              </a:r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P–N) 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สําหรับ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ดิจิตอลม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ัล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ติ มิเตอร์ที่มีฟังก์ชันตรวจสอบไดโอด สามารถวัดได้โดยตรง รูปที่ 1.19 แสดงค่าที่วัดคือแรงดันตกคร่อมไดโอด</a:t>
              </a:r>
            </a:p>
            <a:p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เมื่อ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 และ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กลับ (ดิจิตอลมิเตอร์ทั่วไปจ่ายไฟบวกผ่านสายสีแดง และจ่ายไฟลบผ่าน สายสี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ดํา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) </a:t>
              </a:r>
            </a:p>
          </p:txBody>
        </p:sp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3EAEAC42-2B34-47DE-BBB2-74E99D9190AA}"/>
                </a:ext>
              </a:extLst>
            </p:cNvPr>
            <p:cNvSpPr txBox="1"/>
            <p:nvPr/>
          </p:nvSpPr>
          <p:spPr>
            <a:xfrm>
              <a:off x="1271644" y="477763"/>
              <a:ext cx="425132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1.3.2 การวัดไดโอด</a:t>
              </a:r>
              <a:r>
                <a:rPr lang="th-TH" sz="2400" b="1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ด้ว</a:t>
              </a:r>
              <a:r>
                <a:rPr lang="th-TH" sz="24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ยม</a:t>
              </a:r>
              <a:r>
                <a:rPr lang="th-TH" sz="2400" b="1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ัล</a:t>
              </a:r>
              <a:r>
                <a:rPr lang="th-TH" sz="24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ติมิเตอร์แบบดิจิตอล</a:t>
              </a:r>
            </a:p>
          </p:txBody>
        </p:sp>
      </p:grp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EF51762-A2E0-4DFA-A743-5136F119B5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1"/>
          <a:stretch/>
        </p:blipFill>
        <p:spPr>
          <a:xfrm>
            <a:off x="3209543" y="2142649"/>
            <a:ext cx="3639312" cy="2439543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AEBB4D3D-F4B3-4D3D-B748-FE0E148B747C}"/>
              </a:ext>
            </a:extLst>
          </p:cNvPr>
          <p:cNvSpPr txBox="1"/>
          <p:nvPr/>
        </p:nvSpPr>
        <p:spPr>
          <a:xfrm>
            <a:off x="3370933" y="4613698"/>
            <a:ext cx="3728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1.19 การวัดไดโอด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ด้ว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ยม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ัล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ติมิเตอร์แบบดิจิตอล</a:t>
            </a:r>
          </a:p>
        </p:txBody>
      </p: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00B16D42-63A1-420E-BF74-222537B79B2E}"/>
              </a:ext>
            </a:extLst>
          </p:cNvPr>
          <p:cNvGrpSpPr/>
          <p:nvPr/>
        </p:nvGrpSpPr>
        <p:grpSpPr>
          <a:xfrm>
            <a:off x="8244794" y="0"/>
            <a:ext cx="1002620" cy="919359"/>
            <a:chOff x="6096680" y="-1301765"/>
            <a:chExt cx="1002620" cy="919359"/>
          </a:xfrm>
        </p:grpSpPr>
        <p:sp>
          <p:nvSpPr>
            <p:cNvPr id="25" name="แผนผังลำดับงาน: ตัวเชื่อมต่อ 24">
              <a:extLst>
                <a:ext uri="{FF2B5EF4-FFF2-40B4-BE49-F238E27FC236}">
                  <a16:creationId xmlns:a16="http://schemas.microsoft.com/office/drawing/2014/main" id="{20B2038C-8556-4B77-946E-E1DE24531B49}"/>
                </a:ext>
              </a:extLst>
            </p:cNvPr>
            <p:cNvSpPr/>
            <p:nvPr/>
          </p:nvSpPr>
          <p:spPr>
            <a:xfrm>
              <a:off x="6096680" y="-1301764"/>
              <a:ext cx="1002620" cy="91935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6" name="รูปภาพ 15">
              <a:extLst>
                <a:ext uri="{FF2B5EF4-FFF2-40B4-BE49-F238E27FC236}">
                  <a16:creationId xmlns:a16="http://schemas.microsoft.com/office/drawing/2014/main" id="{A2460D80-1F3E-4892-84E8-41B0FE339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680" y="-1301765"/>
              <a:ext cx="1002620" cy="902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17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E48F"/>
            </a:gs>
            <a:gs pos="0">
              <a:schemeClr val="bg1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4ECF9B18-6488-4326-BB56-08342A12F9C6}"/>
              </a:ext>
            </a:extLst>
          </p:cNvPr>
          <p:cNvGrpSpPr/>
          <p:nvPr/>
        </p:nvGrpSpPr>
        <p:grpSpPr>
          <a:xfrm>
            <a:off x="1171575" y="-317332"/>
            <a:ext cx="3022602" cy="2215991"/>
            <a:chOff x="1171575" y="-317332"/>
            <a:chExt cx="3022602" cy="2215991"/>
          </a:xfrm>
        </p:grpSpPr>
        <p:sp>
          <p:nvSpPr>
            <p:cNvPr id="2" name="กล่องข้อความ 1">
              <a:extLst>
                <a:ext uri="{FF2B5EF4-FFF2-40B4-BE49-F238E27FC236}">
                  <a16:creationId xmlns:a16="http://schemas.microsoft.com/office/drawing/2014/main" id="{B0F7219A-B4FE-496D-BC77-5B6CF6947A1F}"/>
                </a:ext>
              </a:extLst>
            </p:cNvPr>
            <p:cNvSpPr txBox="1"/>
            <p:nvPr/>
          </p:nvSpPr>
          <p:spPr>
            <a:xfrm>
              <a:off x="1171575" y="266700"/>
              <a:ext cx="2121093" cy="120032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th-TH" sz="7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หน่วยที่</a:t>
              </a:r>
            </a:p>
          </p:txBody>
        </p:sp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A7E19666-05A3-4D7D-BEC9-98C0E2761FBF}"/>
                </a:ext>
              </a:extLst>
            </p:cNvPr>
            <p:cNvSpPr txBox="1"/>
            <p:nvPr/>
          </p:nvSpPr>
          <p:spPr>
            <a:xfrm>
              <a:off x="3426018" y="-317332"/>
              <a:ext cx="76815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38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</a:t>
              </a:r>
            </a:p>
          </p:txBody>
        </p:sp>
      </p:grp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98ACE24-2C29-4466-99E8-A2C3EFDA9872}"/>
              </a:ext>
            </a:extLst>
          </p:cNvPr>
          <p:cNvSpPr txBox="1"/>
          <p:nvPr/>
        </p:nvSpPr>
        <p:spPr>
          <a:xfrm>
            <a:off x="3426018" y="1344661"/>
            <a:ext cx="5363969" cy="11079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สารกึ่งตัวนำและไดโอด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FB72C80-6187-42A4-83B8-B7A3F8271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36" y="2286000"/>
            <a:ext cx="6960439" cy="4640293"/>
          </a:xfrm>
          <a:prstGeom prst="rect">
            <a:avLst/>
          </a:prstGeom>
          <a:effectLst>
            <a:softEdge rad="774700"/>
          </a:effectLst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6EB23733-1FBB-4AC8-9149-E753194FCA33}"/>
              </a:ext>
            </a:extLst>
          </p:cNvPr>
          <p:cNvGrpSpPr/>
          <p:nvPr/>
        </p:nvGrpSpPr>
        <p:grpSpPr>
          <a:xfrm>
            <a:off x="8186468" y="139701"/>
            <a:ext cx="830532" cy="774700"/>
            <a:chOff x="7505701" y="127000"/>
            <a:chExt cx="1270528" cy="1206499"/>
          </a:xfrm>
        </p:grpSpPr>
        <p:sp>
          <p:nvSpPr>
            <p:cNvPr id="8" name="แผนผังลำดับงาน: ตัวเชื่อมต่อ 7">
              <a:extLst>
                <a:ext uri="{FF2B5EF4-FFF2-40B4-BE49-F238E27FC236}">
                  <a16:creationId xmlns:a16="http://schemas.microsoft.com/office/drawing/2014/main" id="{E00F2405-82E6-4B21-96C2-5861642E621E}"/>
                </a:ext>
              </a:extLst>
            </p:cNvPr>
            <p:cNvSpPr/>
            <p:nvPr/>
          </p:nvSpPr>
          <p:spPr>
            <a:xfrm>
              <a:off x="7505701" y="127000"/>
              <a:ext cx="1245128" cy="120649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0612443F-0A77-40DB-B63B-CD71F5D44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1" y="171067"/>
              <a:ext cx="1245128" cy="111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601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C160F5C7-FCA4-4E31-91F5-C4B737769B9F}"/>
              </a:ext>
            </a:extLst>
          </p:cNvPr>
          <p:cNvGrpSpPr/>
          <p:nvPr/>
        </p:nvGrpSpPr>
        <p:grpSpPr>
          <a:xfrm>
            <a:off x="114149" y="3298871"/>
            <a:ext cx="3483066" cy="1008641"/>
            <a:chOff x="114149" y="3579961"/>
            <a:chExt cx="3483066" cy="1008641"/>
          </a:xfrm>
        </p:grpSpPr>
        <p:pic>
          <p:nvPicPr>
            <p:cNvPr id="19" name="กราฟิก 18">
              <a:extLst>
                <a:ext uri="{FF2B5EF4-FFF2-40B4-BE49-F238E27FC236}">
                  <a16:creationId xmlns:a16="http://schemas.microsoft.com/office/drawing/2014/main" id="{F65B5190-AC1F-42E9-9468-40551C212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149" y="3579961"/>
              <a:ext cx="3483066" cy="1008641"/>
            </a:xfrm>
            <a:prstGeom prst="rect">
              <a:avLst/>
            </a:prstGeom>
          </p:spPr>
        </p:pic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97D3D156-3C63-467A-A552-EFD01A43BD85}"/>
                </a:ext>
              </a:extLst>
            </p:cNvPr>
            <p:cNvSpPr txBox="1"/>
            <p:nvPr/>
          </p:nvSpPr>
          <p:spPr>
            <a:xfrm>
              <a:off x="321161" y="3911273"/>
              <a:ext cx="28280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1.4 ตัวอย่างวงจรประยุกต์ใช้งานไดโอด</a:t>
              </a: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5B7104B-64C6-402E-B1C9-9CE88D29FE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" b="66338"/>
          <a:stretch/>
        </p:blipFill>
        <p:spPr>
          <a:xfrm>
            <a:off x="2648632" y="1428629"/>
            <a:ext cx="4702114" cy="1713618"/>
          </a:xfrm>
          <a:prstGeom prst="rect">
            <a:avLst/>
          </a:prstGeom>
        </p:spPr>
      </p:pic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B8C22963-B799-41EC-9E08-4521566245DD}"/>
              </a:ext>
            </a:extLst>
          </p:cNvPr>
          <p:cNvGrpSpPr/>
          <p:nvPr/>
        </p:nvGrpSpPr>
        <p:grpSpPr>
          <a:xfrm>
            <a:off x="321161" y="148482"/>
            <a:ext cx="8616683" cy="1254452"/>
            <a:chOff x="159328" y="336876"/>
            <a:chExt cx="8616683" cy="1254452"/>
          </a:xfrm>
        </p:grpSpPr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4E7D24C5-A970-4BFC-9010-608656B46FF8}"/>
                </a:ext>
              </a:extLst>
            </p:cNvPr>
            <p:cNvGrpSpPr/>
            <p:nvPr/>
          </p:nvGrpSpPr>
          <p:grpSpPr>
            <a:xfrm>
              <a:off x="159328" y="336876"/>
              <a:ext cx="8600207" cy="1254452"/>
              <a:chOff x="310160" y="2581666"/>
              <a:chExt cx="7729658" cy="1077293"/>
            </a:xfrm>
          </p:grpSpPr>
          <p:pic>
            <p:nvPicPr>
              <p:cNvPr id="15" name="กราฟิก 14">
                <a:extLst>
                  <a:ext uri="{FF2B5EF4-FFF2-40B4-BE49-F238E27FC236}">
                    <a16:creationId xmlns:a16="http://schemas.microsoft.com/office/drawing/2014/main" id="{A4F56F45-57A1-4187-8E56-771C56451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79730" y="2581666"/>
                <a:ext cx="7260088" cy="1077293"/>
              </a:xfrm>
              <a:prstGeom prst="rect">
                <a:avLst/>
              </a:prstGeom>
            </p:spPr>
          </p:pic>
          <p:pic>
            <p:nvPicPr>
              <p:cNvPr id="16" name="กราฟิก 15">
                <a:extLst>
                  <a:ext uri="{FF2B5EF4-FFF2-40B4-BE49-F238E27FC236}">
                    <a16:creationId xmlns:a16="http://schemas.microsoft.com/office/drawing/2014/main" id="{DD02FB40-E6D7-48D6-B2DB-80CE54EBD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10160" y="2650148"/>
                <a:ext cx="939139" cy="971900"/>
              </a:xfrm>
              <a:prstGeom prst="rect">
                <a:avLst/>
              </a:prstGeom>
            </p:spPr>
          </p:pic>
        </p:grpSp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F1DC30AF-E23B-4AD7-B9FC-17D53060732E}"/>
                </a:ext>
              </a:extLst>
            </p:cNvPr>
            <p:cNvSpPr txBox="1"/>
            <p:nvPr/>
          </p:nvSpPr>
          <p:spPr>
            <a:xfrm>
              <a:off x="1223366" y="487769"/>
              <a:ext cx="755264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(Open Loop) 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กรณีที่ไดโอดชํารุด คือไม่ว่าจะสลับ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ขั้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วอยา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าง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ไร ก็อ่านค่าได้ 0 (ไดโอดช็อต) หรืออ่านค่าได้ </a:t>
              </a:r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OL (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ไดโอดขาด) เพียงแบบใดแบบหนึ่ง แต่ต้องมั่นใจว่ามิเตอร์จ่ายแรงดันพอ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ไดโอด แต่ถ้ากรณีตั้ง 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ย้าน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วัดโอห์มจะวัดค่าได้ 0 </a:t>
              </a:r>
              <a:r>
                <a:rPr lang="el-GR" dirty="0">
                  <a:solidFill>
                    <a:schemeClr val="bg1"/>
                  </a:solidFill>
                  <a:cs typeface="Angsana New" panose="02020603050405020304" pitchFamily="18" charset="-34"/>
                </a:rPr>
                <a:t>Ω 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กรณี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 และวัดค่าได้ </a:t>
              </a:r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OL 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กรณี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กลับ ดังรูปที่ 1.20 ก) และ ข) ตาม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ลําดับ</a:t>
              </a:r>
              <a:endParaRPr lang="th-TH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D19DA06-9C9F-4E56-896C-7F2BC0A6824E}"/>
              </a:ext>
            </a:extLst>
          </p:cNvPr>
          <p:cNvSpPr txBox="1"/>
          <p:nvPr/>
        </p:nvSpPr>
        <p:spPr>
          <a:xfrm>
            <a:off x="2753295" y="3180857"/>
            <a:ext cx="5586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1.20 การวัดไดโอด 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ด้ว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ยม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ัล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ติมิเตอร์แบบดิจิตอลกรณีตั้งย่านวัดโอห์ม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BA4F600-656A-4C66-807C-9AB4A07C2B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8" b="2325"/>
          <a:stretch/>
        </p:blipFill>
        <p:spPr>
          <a:xfrm>
            <a:off x="2206197" y="4915802"/>
            <a:ext cx="5586984" cy="1922186"/>
          </a:xfrm>
          <a:prstGeom prst="rect">
            <a:avLst/>
          </a:prstGeom>
        </p:spPr>
      </p:pic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EDF96525-4542-4494-8574-7B14B809BF9F}"/>
              </a:ext>
            </a:extLst>
          </p:cNvPr>
          <p:cNvGrpSpPr/>
          <p:nvPr/>
        </p:nvGrpSpPr>
        <p:grpSpPr>
          <a:xfrm>
            <a:off x="1057620" y="4114500"/>
            <a:ext cx="7880224" cy="800273"/>
            <a:chOff x="1057620" y="4114500"/>
            <a:chExt cx="7880224" cy="800273"/>
          </a:xfrm>
        </p:grpSpPr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CD05BF60-C7C3-419C-9E6F-3D054C9108BE}"/>
                </a:ext>
              </a:extLst>
            </p:cNvPr>
            <p:cNvSpPr/>
            <p:nvPr/>
          </p:nvSpPr>
          <p:spPr>
            <a:xfrm>
              <a:off x="1057620" y="4114500"/>
              <a:ext cx="7710154" cy="800273"/>
            </a:xfrm>
            <a:prstGeom prst="rect">
              <a:avLst/>
            </a:prstGeom>
            <a:solidFill>
              <a:srgbClr val="C5D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41EF1485-7B8F-4D3B-9C4D-E9B4F8BAEE78}"/>
                </a:ext>
              </a:extLst>
            </p:cNvPr>
            <p:cNvSpPr txBox="1"/>
            <p:nvPr/>
          </p:nvSpPr>
          <p:spPr>
            <a:xfrm>
              <a:off x="1061535" y="4198691"/>
              <a:ext cx="78763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ไดโอดสามารถนําไปประยุกต์ใช้งานในวงจรอิเล็กทรอนิกส์ได้อย่างหลากหลาย เช่น วงจรเรียงกระแส วงจรคลิป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เปอร์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วงจรแคลม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เปอร์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วงจรทวีแรงดัน วงจรเกต และอีกหลาย ๆ วงจร ดังตัวอย่างในรูปที่ 1.21 และ 1.22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1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9AA335A-1F25-4F1D-9F95-B7E5FB8D5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6140" r="3221"/>
          <a:stretch/>
        </p:blipFill>
        <p:spPr>
          <a:xfrm>
            <a:off x="1619249" y="175320"/>
            <a:ext cx="5153025" cy="244602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C75BD28-EBC1-4945-92ED-08F66C30275B}"/>
              </a:ext>
            </a:extLst>
          </p:cNvPr>
          <p:cNvSpPr txBox="1"/>
          <p:nvPr/>
        </p:nvSpPr>
        <p:spPr>
          <a:xfrm>
            <a:off x="3009900" y="2653427"/>
            <a:ext cx="3524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รูปที่ 1.22 การนําไดโอด ไปประยุกต์ใช้ภาคจ่ายไฟ</a:t>
            </a: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0B471CC4-53E1-433B-A712-48004CEBA050}"/>
              </a:ext>
            </a:extLst>
          </p:cNvPr>
          <p:cNvGrpSpPr/>
          <p:nvPr/>
        </p:nvGrpSpPr>
        <p:grpSpPr>
          <a:xfrm>
            <a:off x="-919132" y="3054846"/>
            <a:ext cx="11788714" cy="4218472"/>
            <a:chOff x="-1122332" y="3121569"/>
            <a:chExt cx="11788714" cy="4218472"/>
          </a:xfrm>
        </p:grpSpPr>
        <p:pic>
          <p:nvPicPr>
            <p:cNvPr id="11" name="กราฟิก 10">
              <a:extLst>
                <a:ext uri="{FF2B5EF4-FFF2-40B4-BE49-F238E27FC236}">
                  <a16:creationId xmlns:a16="http://schemas.microsoft.com/office/drawing/2014/main" id="{AA608CD3-2D78-4016-A8E4-B8854C04F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122332" y="3121569"/>
              <a:ext cx="11788714" cy="4218472"/>
            </a:xfrm>
            <a:prstGeom prst="rect">
              <a:avLst/>
            </a:prstGeom>
          </p:spPr>
        </p:pic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C080EBF8-7B06-4AF3-A4D8-F86474E92871}"/>
                </a:ext>
              </a:extLst>
            </p:cNvPr>
            <p:cNvSpPr txBox="1"/>
            <p:nvPr/>
          </p:nvSpPr>
          <p:spPr>
            <a:xfrm>
              <a:off x="1178605" y="4500166"/>
              <a:ext cx="732472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ไดโอดเป็นอุปกรณ์ที่ผลิตจากสารกึ่งตัวนาชนิดซิลิคอนหรือเยอรมันเนยมี มีขั้วแอโนดเป็นขั้วบวก และ </a:t>
              </a:r>
            </a:p>
            <a:p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ขั้วแคโทดเป็นขั้วลบ ขั้วแอโนดเป็นสารชนิด </a:t>
              </a:r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P 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ส่วนขั้วแคโทด เป็นสารชนิด </a:t>
              </a:r>
              <a:r>
                <a:rPr lang="en-US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N 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ให้กับไดโอด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ทําได้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2 ลักษณะ คือ 1. การ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ตรง โดยการป้อนแหล่งจ่ายไฟขั้วบวกให้กับขั้วแอโนด และป้อนแหล่งจ่ายไฟขั้วลบ </a:t>
              </a:r>
            </a:p>
            <a:p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ให้กับขั้วแคโทด การ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ลักษณะนี้จะ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ไดโอด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นํ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ากระแส ไดโอดเปรียบเสมือนสวิตช์ปิด 2. การ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กลับ เป็นการป้อนแหล่งจ่ายไฟขั้วบวกให้กับขั้วแคโทด และป้อนแหล่งจ่ายไฟขั้วลบ ให้กับขั้วแอโนด การ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ไบแอส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ลักษณะนี้จะ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ไดโอดไม่</a:t>
              </a:r>
              <a:r>
                <a:rPr lang="th-TH" dirty="0" err="1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นํ</a:t>
              </a:r>
              <a:r>
                <a:rPr lang="th-TH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ากระแส ไดโอดเปรียบเสมือนสวิตช์เปิด </a:t>
              </a:r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5A657255-4637-41FA-A2A8-92008CA047DB}"/>
                </a:ext>
              </a:extLst>
            </p:cNvPr>
            <p:cNvSpPr txBox="1"/>
            <p:nvPr/>
          </p:nvSpPr>
          <p:spPr>
            <a:xfrm>
              <a:off x="995649" y="3651953"/>
              <a:ext cx="19399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สรุปสาระสำคัญ</a:t>
              </a:r>
            </a:p>
          </p:txBody>
        </p:sp>
      </p:grp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A73FCCB-68B3-429E-BEFA-00839E9CE1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01427"/>
            <a:ext cx="1004661" cy="9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9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FAF0BE66-4091-4E63-A7B1-1A4808FA59F4}"/>
              </a:ext>
            </a:extLst>
          </p:cNvPr>
          <p:cNvGrpSpPr/>
          <p:nvPr/>
        </p:nvGrpSpPr>
        <p:grpSpPr>
          <a:xfrm>
            <a:off x="2864547" y="815990"/>
            <a:ext cx="3391590" cy="1323139"/>
            <a:chOff x="1578629" y="483036"/>
            <a:chExt cx="3391590" cy="1323139"/>
          </a:xfrm>
        </p:grpSpPr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A527730D-FD03-4EB8-B546-C55E05BD7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8629" y="483036"/>
              <a:ext cx="3391590" cy="1323139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981981F1-52BC-4857-B9F6-70812170121E}"/>
                </a:ext>
              </a:extLst>
            </p:cNvPr>
            <p:cNvSpPr txBox="1"/>
            <p:nvPr/>
          </p:nvSpPr>
          <p:spPr>
            <a:xfrm>
              <a:off x="2558776" y="959939"/>
              <a:ext cx="14083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1.1 สารกึ่งตัวนํา</a:t>
              </a: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D0894A2D-90A9-4589-A063-CAC21B7489DB}"/>
              </a:ext>
            </a:extLst>
          </p:cNvPr>
          <p:cNvGrpSpPr/>
          <p:nvPr/>
        </p:nvGrpSpPr>
        <p:grpSpPr>
          <a:xfrm>
            <a:off x="3967162" y="2140496"/>
            <a:ext cx="3483483" cy="1208227"/>
            <a:chOff x="1578629" y="1806174"/>
            <a:chExt cx="3483483" cy="1208227"/>
          </a:xfrm>
        </p:grpSpPr>
        <p:pic>
          <p:nvPicPr>
            <p:cNvPr id="14" name="กราฟิก 13">
              <a:extLst>
                <a:ext uri="{FF2B5EF4-FFF2-40B4-BE49-F238E27FC236}">
                  <a16:creationId xmlns:a16="http://schemas.microsoft.com/office/drawing/2014/main" id="{1E4D2C5A-7C03-4E51-A2C9-22681D179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78629" y="1806174"/>
              <a:ext cx="3483483" cy="1208227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3BC2DA83-92D4-4E2C-8EAF-C42DD2A3B3AD}"/>
                </a:ext>
              </a:extLst>
            </p:cNvPr>
            <p:cNvSpPr txBox="1"/>
            <p:nvPr/>
          </p:nvSpPr>
          <p:spPr>
            <a:xfrm>
              <a:off x="2738643" y="2209390"/>
              <a:ext cx="10715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1.2 ไดโอด</a:t>
              </a:r>
            </a:p>
          </p:txBody>
        </p:sp>
      </p:grp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FB238706-F0ED-4228-84DF-90B4F0C50F08}"/>
              </a:ext>
            </a:extLst>
          </p:cNvPr>
          <p:cNvGrpSpPr/>
          <p:nvPr/>
        </p:nvGrpSpPr>
        <p:grpSpPr>
          <a:xfrm>
            <a:off x="3959388" y="3667336"/>
            <a:ext cx="3832321" cy="1495079"/>
            <a:chOff x="1346808" y="2784200"/>
            <a:chExt cx="3832321" cy="1495079"/>
          </a:xfrm>
        </p:grpSpPr>
        <p:pic>
          <p:nvPicPr>
            <p:cNvPr id="17" name="กราฟิก 16">
              <a:extLst>
                <a:ext uri="{FF2B5EF4-FFF2-40B4-BE49-F238E27FC236}">
                  <a16:creationId xmlns:a16="http://schemas.microsoft.com/office/drawing/2014/main" id="{1B5E1CD2-3258-40EC-B7AC-CD34496DC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46808" y="2784200"/>
              <a:ext cx="3832321" cy="1495079"/>
            </a:xfrm>
            <a:prstGeom prst="rect">
              <a:avLst/>
            </a:prstGeom>
          </p:spPr>
        </p:pic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EE8B8984-82B7-4857-B8A1-E1A143017571}"/>
                </a:ext>
              </a:extLst>
            </p:cNvPr>
            <p:cNvSpPr txBox="1"/>
            <p:nvPr/>
          </p:nvSpPr>
          <p:spPr>
            <a:xfrm>
              <a:off x="2137845" y="3315900"/>
              <a:ext cx="28323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1.3 การวัดไดโอดด้วยโอห์มมิเตอร์</a:t>
              </a:r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EA8AD2FB-FC8E-4AAB-A4A2-D81473159E9B}"/>
              </a:ext>
            </a:extLst>
          </p:cNvPr>
          <p:cNvGrpSpPr/>
          <p:nvPr/>
        </p:nvGrpSpPr>
        <p:grpSpPr>
          <a:xfrm>
            <a:off x="2864547" y="5481029"/>
            <a:ext cx="4211343" cy="1495078"/>
            <a:chOff x="967786" y="4029912"/>
            <a:chExt cx="4211343" cy="1495078"/>
          </a:xfrm>
        </p:grpSpPr>
        <p:pic>
          <p:nvPicPr>
            <p:cNvPr id="22" name="กราฟิก 21">
              <a:extLst>
                <a:ext uri="{FF2B5EF4-FFF2-40B4-BE49-F238E27FC236}">
                  <a16:creationId xmlns:a16="http://schemas.microsoft.com/office/drawing/2014/main" id="{9CC373E3-7A15-4B15-9B15-B8381DA4A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67786" y="4029912"/>
              <a:ext cx="4211343" cy="1495078"/>
            </a:xfrm>
            <a:prstGeom prst="rect">
              <a:avLst/>
            </a:prstGeom>
          </p:spPr>
        </p:pic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9BEA0D7D-4AAA-49A5-A6F7-14248CA16EE3}"/>
                </a:ext>
              </a:extLst>
            </p:cNvPr>
            <p:cNvSpPr txBox="1"/>
            <p:nvPr/>
          </p:nvSpPr>
          <p:spPr>
            <a:xfrm>
              <a:off x="1814675" y="4580778"/>
              <a:ext cx="28965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1.4 ตัวอย่างวงจรประยุกต์ใช้งานไดโอด</a:t>
              </a: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921F596-35A4-4A85-AEBD-74546DF1FE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69" y="131572"/>
            <a:ext cx="1066659" cy="958064"/>
          </a:xfrm>
          <a:prstGeom prst="rect">
            <a:avLst/>
          </a:prstGeom>
        </p:spPr>
      </p:pic>
      <p:sp>
        <p:nvSpPr>
          <p:cNvPr id="25" name="แผนผังลำดับงาน: ตัวเชื่อมต่อ 24">
            <a:extLst>
              <a:ext uri="{FF2B5EF4-FFF2-40B4-BE49-F238E27FC236}">
                <a16:creationId xmlns:a16="http://schemas.microsoft.com/office/drawing/2014/main" id="{F67C76D9-BF37-4357-AB1C-B28B3DF60CAC}"/>
              </a:ext>
            </a:extLst>
          </p:cNvPr>
          <p:cNvSpPr/>
          <p:nvPr/>
        </p:nvSpPr>
        <p:spPr>
          <a:xfrm>
            <a:off x="418803" y="2913044"/>
            <a:ext cx="1971858" cy="18857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หัวเรื่อง </a:t>
            </a:r>
          </a:p>
          <a:p>
            <a:pPr algn="ctr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Topics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281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26CB3A8A-EA3F-4711-99F2-E9F22749EE0F}"/>
              </a:ext>
            </a:extLst>
          </p:cNvPr>
          <p:cNvGrpSpPr/>
          <p:nvPr/>
        </p:nvGrpSpPr>
        <p:grpSpPr>
          <a:xfrm>
            <a:off x="154463" y="167397"/>
            <a:ext cx="3053480" cy="922239"/>
            <a:chOff x="154463" y="167397"/>
            <a:chExt cx="3053480" cy="922239"/>
          </a:xfrm>
        </p:grpSpPr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C0D5FCEC-A4AA-45D6-BBE3-AF6BDADBE991}"/>
                </a:ext>
              </a:extLst>
            </p:cNvPr>
            <p:cNvGrpSpPr/>
            <p:nvPr/>
          </p:nvGrpSpPr>
          <p:grpSpPr>
            <a:xfrm>
              <a:off x="154463" y="167397"/>
              <a:ext cx="3053480" cy="922239"/>
              <a:chOff x="246032" y="4066084"/>
              <a:chExt cx="2802363" cy="860945"/>
            </a:xfrm>
          </p:grpSpPr>
          <p:pic>
            <p:nvPicPr>
              <p:cNvPr id="13" name="กราฟิก 12">
                <a:extLst>
                  <a:ext uri="{FF2B5EF4-FFF2-40B4-BE49-F238E27FC236}">
                    <a16:creationId xmlns:a16="http://schemas.microsoft.com/office/drawing/2014/main" id="{03CE350A-D639-4D97-A1A0-1BBD7D8D8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46834" y="4066084"/>
                <a:ext cx="2701561" cy="860945"/>
              </a:xfrm>
              <a:prstGeom prst="rect">
                <a:avLst/>
              </a:prstGeom>
            </p:spPr>
          </p:pic>
          <p:pic>
            <p:nvPicPr>
              <p:cNvPr id="14" name="กราฟิก 13">
                <a:extLst>
                  <a:ext uri="{FF2B5EF4-FFF2-40B4-BE49-F238E27FC236}">
                    <a16:creationId xmlns:a16="http://schemas.microsoft.com/office/drawing/2014/main" id="{5FCF6B2F-2E9D-4720-83E1-ECCC266F9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6032" y="4159699"/>
                <a:ext cx="742090" cy="742090"/>
              </a:xfrm>
              <a:prstGeom prst="rect">
                <a:avLst/>
              </a:prstGeom>
            </p:spPr>
          </p:pic>
        </p:grpSp>
        <p:sp>
          <p:nvSpPr>
            <p:cNvPr id="2" name="กล่องข้อความ 1">
              <a:extLst>
                <a:ext uri="{FF2B5EF4-FFF2-40B4-BE49-F238E27FC236}">
                  <a16:creationId xmlns:a16="http://schemas.microsoft.com/office/drawing/2014/main" id="{903388DF-EB58-4FC9-A739-E10EBE858B2E}"/>
                </a:ext>
              </a:extLst>
            </p:cNvPr>
            <p:cNvSpPr txBox="1"/>
            <p:nvPr/>
          </p:nvSpPr>
          <p:spPr>
            <a:xfrm>
              <a:off x="985755" y="541700"/>
              <a:ext cx="1500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1.1 สารกึ่งตัวนำ</a:t>
              </a:r>
            </a:p>
          </p:txBody>
        </p: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AD326A57-0FBB-4E72-961A-78ED0A58EC99}"/>
              </a:ext>
            </a:extLst>
          </p:cNvPr>
          <p:cNvGrpSpPr/>
          <p:nvPr/>
        </p:nvGrpSpPr>
        <p:grpSpPr>
          <a:xfrm>
            <a:off x="851338" y="1162879"/>
            <a:ext cx="7190975" cy="1146671"/>
            <a:chOff x="851338" y="1162879"/>
            <a:chExt cx="7190975" cy="1146671"/>
          </a:xfrm>
        </p:grpSpPr>
        <p:sp>
          <p:nvSpPr>
            <p:cNvPr id="16" name="สี่เหลี่ยมผืนผ้า: มุมมน 15">
              <a:extLst>
                <a:ext uri="{FF2B5EF4-FFF2-40B4-BE49-F238E27FC236}">
                  <a16:creationId xmlns:a16="http://schemas.microsoft.com/office/drawing/2014/main" id="{87EA330C-E6EC-42E8-82B0-83B2306C54B1}"/>
                </a:ext>
              </a:extLst>
            </p:cNvPr>
            <p:cNvSpPr/>
            <p:nvPr/>
          </p:nvSpPr>
          <p:spPr>
            <a:xfrm>
              <a:off x="851338" y="1162879"/>
              <a:ext cx="7190975" cy="1146671"/>
            </a:xfrm>
            <a:prstGeom prst="roundRect">
              <a:avLst/>
            </a:prstGeom>
            <a:solidFill>
              <a:srgbClr val="FFF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EDA97BD4-1610-486B-B3CE-8A3B3906A4DA}"/>
                </a:ext>
              </a:extLst>
            </p:cNvPr>
            <p:cNvSpPr txBox="1"/>
            <p:nvPr/>
          </p:nvSpPr>
          <p:spPr>
            <a:xfrm>
              <a:off x="851338" y="1411617"/>
              <a:ext cx="71048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สารกึ่งตัวนำ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semiconductor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) เป็นวัสดุที่ไม่ใช่ตัวนำฟฟ้า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Conductors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)  และไม่ใช่ฉนวนไฟฟ้า (</a:t>
              </a:r>
              <a:r>
                <a:rPr lang="en-US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lnsulator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)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สารกึ่งตัวนำมีคุณสมบัติอยู่ระหว่างตัวนำไฟฟ้าและฉนวนไฟฟ้าดังรูปที่ 1.1</a:t>
              </a:r>
            </a:p>
          </p:txBody>
        </p: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F66053D-B7D1-48C2-9201-721E355AB3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3" t="1524" r="20831" b="46405"/>
          <a:stretch/>
        </p:blipFill>
        <p:spPr>
          <a:xfrm>
            <a:off x="3885327" y="2435642"/>
            <a:ext cx="1930356" cy="2786841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D7BE956-DC52-43D0-B3B2-F780BF6B16B1}"/>
              </a:ext>
            </a:extLst>
          </p:cNvPr>
          <p:cNvSpPr txBox="1"/>
          <p:nvPr/>
        </p:nvSpPr>
        <p:spPr>
          <a:xfrm>
            <a:off x="2882900" y="5285968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1.1 การเป้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นตั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นำ กึ่งตันำ แลฉนวนของธาตุชนิดต่างๆ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D5A7753-ACBA-4F1A-84D3-91C66AB49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69" y="131572"/>
            <a:ext cx="1066659" cy="9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3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227697AB-2C0F-4D73-B9E2-177B71869EFC}"/>
              </a:ext>
            </a:extLst>
          </p:cNvPr>
          <p:cNvGrpSpPr/>
          <p:nvPr/>
        </p:nvGrpSpPr>
        <p:grpSpPr>
          <a:xfrm>
            <a:off x="386032" y="901260"/>
            <a:ext cx="8482546" cy="1832004"/>
            <a:chOff x="386032" y="901260"/>
            <a:chExt cx="8482546" cy="1832004"/>
          </a:xfrm>
        </p:grpSpPr>
        <p:pic>
          <p:nvPicPr>
            <p:cNvPr id="7" name="กราฟิก 6">
              <a:extLst>
                <a:ext uri="{FF2B5EF4-FFF2-40B4-BE49-F238E27FC236}">
                  <a16:creationId xmlns:a16="http://schemas.microsoft.com/office/drawing/2014/main" id="{7BA29B83-43EC-407D-A040-59795C305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6032" y="901260"/>
              <a:ext cx="8482546" cy="1832004"/>
            </a:xfrm>
            <a:prstGeom prst="rect">
              <a:avLst/>
            </a:prstGeom>
          </p:spPr>
        </p:pic>
        <p:sp>
          <p:nvSpPr>
            <p:cNvPr id="2" name="กล่องข้อความ 1">
              <a:extLst>
                <a:ext uri="{FF2B5EF4-FFF2-40B4-BE49-F238E27FC236}">
                  <a16:creationId xmlns:a16="http://schemas.microsoft.com/office/drawing/2014/main" id="{B95C8D7E-ABA8-4E50-B356-1930223BD8B1}"/>
                </a:ext>
              </a:extLst>
            </p:cNvPr>
            <p:cNvSpPr txBox="1"/>
            <p:nvPr/>
          </p:nvSpPr>
          <p:spPr>
            <a:xfrm>
              <a:off x="662482" y="1344073"/>
              <a:ext cx="8095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สารกึ่งตัวนำเป็นธาตุที่มีวาเลน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ต์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อิเล็กตรอน 4 ตัว ธาตุที่จัดว่าเป็นสารกึ่งตัวนำไฟฟ้า ได้แก่ คาร์บอน ซิลิคอน เยอรมันเนียม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ดีบุก และตะกั่ว  แต่ที่นิยมนำมาผลิตเป็นอุปกรณ์อิเล็กทรอนิกส์มี 2 ชนิด คือ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ซิลิคิน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Silicon, Ger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)</a:t>
              </a:r>
            </a:p>
          </p:txBody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02573BE-3317-40B4-BE30-598F813897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4" t="71005" r="-291" b="-526"/>
          <a:stretch/>
        </p:blipFill>
        <p:spPr>
          <a:xfrm>
            <a:off x="5251946" y="3064500"/>
            <a:ext cx="1805959" cy="1876927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5893B3B-86D0-4017-9A14-3B7B808A18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4" r="65344"/>
          <a:stretch/>
        </p:blipFill>
        <p:spPr>
          <a:xfrm>
            <a:off x="2637022" y="3221032"/>
            <a:ext cx="1431304" cy="1563862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1DCB91B-D17F-40C9-AD3E-E07C811E1C4A}"/>
              </a:ext>
            </a:extLst>
          </p:cNvPr>
          <p:cNvSpPr txBox="1"/>
          <p:nvPr/>
        </p:nvSpPr>
        <p:spPr>
          <a:xfrm>
            <a:off x="3115195" y="5272662"/>
            <a:ext cx="363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1.2 โครงสร้างอะตอมของซิลิคอนและเยอรมันเนียม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BC10A09-EFEA-42E7-ACDD-CE5797E2CC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61" y="54774"/>
            <a:ext cx="1066659" cy="9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6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D7778608-03D8-4F3C-9F22-1AB0D3B2B1EF}"/>
              </a:ext>
            </a:extLst>
          </p:cNvPr>
          <p:cNvGrpSpPr/>
          <p:nvPr/>
        </p:nvGrpSpPr>
        <p:grpSpPr>
          <a:xfrm>
            <a:off x="94555" y="133918"/>
            <a:ext cx="8024876" cy="2240281"/>
            <a:chOff x="94555" y="133918"/>
            <a:chExt cx="8024876" cy="2240281"/>
          </a:xfrm>
        </p:grpSpPr>
        <p:pic>
          <p:nvPicPr>
            <p:cNvPr id="17" name="กราฟิก 16">
              <a:extLst>
                <a:ext uri="{FF2B5EF4-FFF2-40B4-BE49-F238E27FC236}">
                  <a16:creationId xmlns:a16="http://schemas.microsoft.com/office/drawing/2014/main" id="{D73B3D23-9C9B-44B3-9EC2-5EDC269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55" y="133918"/>
              <a:ext cx="8024876" cy="2240281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9758F5C2-BAAC-47CE-BA3F-1BC4292669EC}"/>
                </a:ext>
              </a:extLst>
            </p:cNvPr>
            <p:cNvSpPr txBox="1"/>
            <p:nvPr/>
          </p:nvSpPr>
          <p:spPr>
            <a:xfrm>
              <a:off x="522049" y="612951"/>
              <a:ext cx="7449457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จากรูปที่ 1.2 เป็นโครงสร้างของอะตอมเพียงอะตอมเดียว คืออะตอมของซิลิคอนมีโปรตอน 14 ตัว ในนิวเคลียส และมีอิเล็กตรอน 4 ตัว ส่วนเยอรมันเนียมมีโปรตอน 32 ตัวในนิวเคลียส และมีอิเล็กตรอน 4 ตัว แต่โดยทั่วไปแล้วธาตุแต่ละชนิดจะมี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จํานวน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อะตอมยึดติดกันอยู่เป็น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จํานวนมาก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โดยจะยึดติดกันเป็นผลึก โดยการแชร์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Share)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หรือการใช้อิเล็กตรอนวงนอกสุดร่วมกันเพื่อ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อิเล็กตรอนวงนอกสุดครบ 8 ตัว การยึดติดกันเป็นผลึกเรียกว่า พันธะโควาเลน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ต์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Covalent Bond) </a:t>
              </a:r>
              <a:endParaRPr lang="th-TH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2A59F02-4633-4467-A442-39AD78EFE0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947580" y="2558405"/>
            <a:ext cx="2525268" cy="2240280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72B4C65-3C64-46B0-B230-2B90955DA15E}"/>
              </a:ext>
            </a:extLst>
          </p:cNvPr>
          <p:cNvSpPr txBox="1"/>
          <p:nvPr/>
        </p:nvSpPr>
        <p:spPr>
          <a:xfrm>
            <a:off x="2353787" y="4982892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ก) ซิลิคอน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021E73F-61F2-4BD6-9184-AF0E30E92B47}"/>
              </a:ext>
            </a:extLst>
          </p:cNvPr>
          <p:cNvSpPr txBox="1"/>
          <p:nvPr/>
        </p:nvSpPr>
        <p:spPr>
          <a:xfrm>
            <a:off x="5418614" y="4968071"/>
            <a:ext cx="1632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ข) เยอรมันเนียม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46DDDA8-1AEE-4743-8F87-2E7B2CCEE2B8}"/>
              </a:ext>
            </a:extLst>
          </p:cNvPr>
          <p:cNvSpPr txBox="1"/>
          <p:nvPr/>
        </p:nvSpPr>
        <p:spPr>
          <a:xfrm>
            <a:off x="2709887" y="60603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1.3 การยึดกันของอะตอมแบบพันธะโควาเลน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ต์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A319D8BD-29B9-4215-BFD2-9123B2E39C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861185" y="2558405"/>
            <a:ext cx="2525268" cy="224028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9D8DD1-EACC-4220-B408-D29A29487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31" y="211037"/>
            <a:ext cx="1066659" cy="9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9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E07763DA-06FF-49D7-9F87-6CD7F803595A}"/>
              </a:ext>
            </a:extLst>
          </p:cNvPr>
          <p:cNvGrpSpPr/>
          <p:nvPr/>
        </p:nvGrpSpPr>
        <p:grpSpPr>
          <a:xfrm>
            <a:off x="696479" y="2590270"/>
            <a:ext cx="8221047" cy="2047934"/>
            <a:chOff x="784614" y="2437370"/>
            <a:chExt cx="8221047" cy="2047934"/>
          </a:xfrm>
        </p:grpSpPr>
        <p:pic>
          <p:nvPicPr>
            <p:cNvPr id="14" name="กราฟิก 13">
              <a:extLst>
                <a:ext uri="{FF2B5EF4-FFF2-40B4-BE49-F238E27FC236}">
                  <a16:creationId xmlns:a16="http://schemas.microsoft.com/office/drawing/2014/main" id="{94DABD2B-F59F-45D6-B07C-5B567BC44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4614" y="2437370"/>
              <a:ext cx="8221047" cy="2047934"/>
            </a:xfrm>
            <a:prstGeom prst="rect">
              <a:avLst/>
            </a:prstGeom>
          </p:spPr>
        </p:pic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82A5F5B4-71AD-4A42-9DD8-A310781D207F}"/>
                </a:ext>
              </a:extLst>
            </p:cNvPr>
            <p:cNvSpPr txBox="1"/>
            <p:nvPr/>
          </p:nvSpPr>
          <p:spPr>
            <a:xfrm>
              <a:off x="1221588" y="2622036"/>
              <a:ext cx="741317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สารกึ่งตัวนําชนิด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N (N–Type Semiconductor)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ได้จากการเติมอะตอมของสารเจือปนที่มี อิเล็กตรอนวงนอกสุด 5 ตัว เช่น พลวง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Antimony)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ฟอสฟอรัส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Phosphorus)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สารหนู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Arsenic)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อย่างใด อย่างหนึ่งลงไปในสารเยอรมันเนียมหรือซิลิคอน จะ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อิเล็กตรอนวงนอกสุดอีกตัวไม่สามารถจับตัวกับ อะตอมข้างเคียงได้กลายเป็นอิเล็กตรอนอิสระ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Free Electron)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ซึ่งจะแสดงประจุไฟฟ้าออกมา</a:t>
              </a:r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3813D0AE-FD4D-4A5F-BDFB-50BEE61D6D1B}"/>
              </a:ext>
            </a:extLst>
          </p:cNvPr>
          <p:cNvGrpSpPr/>
          <p:nvPr/>
        </p:nvGrpSpPr>
        <p:grpSpPr>
          <a:xfrm>
            <a:off x="325457" y="152348"/>
            <a:ext cx="7788925" cy="2047935"/>
            <a:chOff x="142107" y="213866"/>
            <a:chExt cx="7788925" cy="2047935"/>
          </a:xfrm>
        </p:grpSpPr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66F3847E-2CCA-4EF2-85CC-EDD2F763F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2107" y="213866"/>
              <a:ext cx="7788925" cy="2047935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02F5F3DE-A2B5-4CC6-A13C-0DED2ABC8B8E}"/>
                </a:ext>
              </a:extLst>
            </p:cNvPr>
            <p:cNvSpPr txBox="1"/>
            <p:nvPr/>
          </p:nvSpPr>
          <p:spPr>
            <a:xfrm>
              <a:off x="812800" y="417353"/>
              <a:ext cx="672374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จากรูปที่ 1.3 เป็นการยึดติดกันของอะตอมของสารบริสุทธิ์ส่วนสารตัวนําที่ไม่บริสุทธิ์คือ สารซิลิคอน หรือสารเยอรมันเนียมที่ผ่านการโดป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Doping)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หรือการเติมสารเจือปนบางอย่างลงไป โดยจะเลือกอะตอม ของสารเจือปนที่มีวาเลน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ต์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อิเล็กตรอนหรืออิเล็กตรอนวงนอกสุด 3 ถึง 5 ตัว เติมลงในสารด้วยอัตราส่วน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108 : 1 (สารกึ่งตัวนํา 108 ส่วน ต่อ สารเจือปน 1 ส่วน) จะ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ได้สารกึ่งตัวนําตัวใหม่ขึ้นมา</a:t>
              </a:r>
            </a:p>
          </p:txBody>
        </p: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81ECBE93-41CA-4ABD-B7F5-D055F2D67A7D}"/>
              </a:ext>
            </a:extLst>
          </p:cNvPr>
          <p:cNvGrpSpPr/>
          <p:nvPr/>
        </p:nvGrpSpPr>
        <p:grpSpPr>
          <a:xfrm>
            <a:off x="0" y="1835255"/>
            <a:ext cx="2952520" cy="1006224"/>
            <a:chOff x="0" y="1609909"/>
            <a:chExt cx="3163622" cy="1198663"/>
          </a:xfrm>
        </p:grpSpPr>
        <p:pic>
          <p:nvPicPr>
            <p:cNvPr id="15" name="กราฟิก 14">
              <a:extLst>
                <a:ext uri="{FF2B5EF4-FFF2-40B4-BE49-F238E27FC236}">
                  <a16:creationId xmlns:a16="http://schemas.microsoft.com/office/drawing/2014/main" id="{3D3432B3-4A20-4ABB-A251-9749DA989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1609909"/>
              <a:ext cx="3163622" cy="1198663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C6DCE468-80BD-4AF8-8FC5-9BD09468FB8D}"/>
                </a:ext>
              </a:extLst>
            </p:cNvPr>
            <p:cNvSpPr txBox="1"/>
            <p:nvPr/>
          </p:nvSpPr>
          <p:spPr>
            <a:xfrm>
              <a:off x="348727" y="1975705"/>
              <a:ext cx="24661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1.1.1 สารกึ่งตัวนาชนิด </a:t>
              </a:r>
              <a:r>
                <a:rPr lang="en-US" sz="2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N</a:t>
              </a:r>
              <a:endParaRPr lang="th-TH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0138DD3-45A7-4AE2-A7F0-54C51C58928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7" b="66543"/>
          <a:stretch/>
        </p:blipFill>
        <p:spPr>
          <a:xfrm>
            <a:off x="3715921" y="4266958"/>
            <a:ext cx="2534702" cy="2267811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5D9EFF54-A7E6-4335-9360-CA2BA4A2E8C9}"/>
              </a:ext>
            </a:extLst>
          </p:cNvPr>
          <p:cNvSpPr txBox="1"/>
          <p:nvPr/>
        </p:nvSpPr>
        <p:spPr>
          <a:xfrm>
            <a:off x="4036569" y="6534769"/>
            <a:ext cx="2697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1.4 สารกึ่งตัวนําชนิด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N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5F3CDDC-5E41-4487-8A78-0B0FA1F874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32" y="178186"/>
            <a:ext cx="1074629" cy="9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9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52415B1-3F40-42E1-91D2-9ED10A8D3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1103" r="-906" b="1070"/>
          <a:stretch/>
        </p:blipFill>
        <p:spPr>
          <a:xfrm>
            <a:off x="3036598" y="2923362"/>
            <a:ext cx="2797918" cy="2594205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88062B17-8F18-432F-B6DD-C38F9EA84991}"/>
              </a:ext>
            </a:extLst>
          </p:cNvPr>
          <p:cNvGrpSpPr/>
          <p:nvPr/>
        </p:nvGrpSpPr>
        <p:grpSpPr>
          <a:xfrm>
            <a:off x="167885" y="371406"/>
            <a:ext cx="8711709" cy="2162474"/>
            <a:chOff x="167885" y="371406"/>
            <a:chExt cx="8711709" cy="2162474"/>
          </a:xfrm>
        </p:grpSpPr>
        <p:pic>
          <p:nvPicPr>
            <p:cNvPr id="8" name="กราฟิก 7">
              <a:extLst>
                <a:ext uri="{FF2B5EF4-FFF2-40B4-BE49-F238E27FC236}">
                  <a16:creationId xmlns:a16="http://schemas.microsoft.com/office/drawing/2014/main" id="{D3783701-2F70-4B9B-B19A-C016C429E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7885" y="371406"/>
              <a:ext cx="8711709" cy="21624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41351ABE-A8D0-44E4-8839-91691A8BAB13}"/>
                </a:ext>
              </a:extLst>
            </p:cNvPr>
            <p:cNvSpPr txBox="1"/>
            <p:nvPr/>
          </p:nvSpPr>
          <p:spPr>
            <a:xfrm>
              <a:off x="2027261" y="979980"/>
              <a:ext cx="6432159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สารกึ่งตัวนําชนิด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 (P–Type Semiconductor)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ได้จากการเติมอะตอมของสารเจือปน ที่มีอิเล็กตรอนวงนอกสุด 3 ตัว เช่น โบรอน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Boron)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แกลเลียม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Gallium)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อะลูมิเนียม (</a:t>
              </a:r>
              <a:r>
                <a:rPr lang="en-US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Aluminium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อย่าง ใดอย่างหนึ่งลงไปในเยอรมันมันเนียมหรือซิลิคอน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อิเล็กตรอนวงนอกสุดไม่ครบ 8 ตัว โดยขาดไป 1 ตัว โดยตัวที่ขาดไปของอิเล็กตรอน 1 ตัว จะเป็นพื้นที่ว่างเรียกว่า โฮล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Hole)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ซึ่งหมายถึงรูหรือหลุมซึ่งจะ สามารถรับอิเล็กตรอนตัวที่อยู่ใกล้เคียงที่ได้รับพลังงานเพียงพอของโฮล</a:t>
              </a:r>
            </a:p>
          </p:txBody>
        </p:sp>
      </p:grp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AF79BB8-D26A-487B-82B9-3C27587B74C9}"/>
              </a:ext>
            </a:extLst>
          </p:cNvPr>
          <p:cNvSpPr txBox="1"/>
          <p:nvPr/>
        </p:nvSpPr>
        <p:spPr>
          <a:xfrm>
            <a:off x="3634884" y="5605297"/>
            <a:ext cx="2797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1.5 สารกึ่งตัวนําชนิด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9057009-2D84-4A5E-A03B-126831D0E2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19" y="77602"/>
            <a:ext cx="1004661" cy="9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4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5509E617-9F6B-43AB-BA53-6AB6552F9B89}"/>
              </a:ext>
            </a:extLst>
          </p:cNvPr>
          <p:cNvGrpSpPr/>
          <p:nvPr/>
        </p:nvGrpSpPr>
        <p:grpSpPr>
          <a:xfrm>
            <a:off x="413921" y="957492"/>
            <a:ext cx="8818214" cy="2667057"/>
            <a:chOff x="413921" y="957492"/>
            <a:chExt cx="8818214" cy="2667057"/>
          </a:xfrm>
        </p:grpSpPr>
        <p:pic>
          <p:nvPicPr>
            <p:cNvPr id="11" name="กราฟิก 10">
              <a:extLst>
                <a:ext uri="{FF2B5EF4-FFF2-40B4-BE49-F238E27FC236}">
                  <a16:creationId xmlns:a16="http://schemas.microsoft.com/office/drawing/2014/main" id="{ECBD8D2A-3907-491F-B6AE-818A81102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3921" y="957492"/>
              <a:ext cx="8818214" cy="2667057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215651D6-FD7A-4C13-9C9B-BC31831773B7}"/>
                </a:ext>
              </a:extLst>
            </p:cNvPr>
            <p:cNvSpPr txBox="1"/>
            <p:nvPr/>
          </p:nvSpPr>
          <p:spPr>
            <a:xfrm>
              <a:off x="966510" y="1215554"/>
              <a:ext cx="789577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ไดโอด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Diode)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เป็นอุปกรณ์ที่ผลิตจากสารกึ่งตัวนําชนิดซิลิคอนหรือเยอรมันเนียม ที่ไม่บริสุทธิ์โดย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ทําการ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เจือสารให้เกิดสารกึ่งตัวนําชนิด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N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ซึ่งมีศักย์เป็นลบ และ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ทําการ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เจือสารให้เกิดสารกึ่งตัวนําชนิด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ซึ่ง มีศักย์เป็นบวก แล้วนําสารกึ่งตัวนําทั้งสองมาต่อติดกันด้วยวิธีพิเศษ ส่วนที่ติดกันนั้นเรียกว่ารอยต่อ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P–N (P–N Junction)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ไดโอดจะยอมให้อิเล็กตรอนไหลผ่านจากสารกึ่งตัวนําชนิด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N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ไปยังสารกึ่งตัวนําชนิด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ด้านที่เป็นสารกึ่งตัวนําชนิด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N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จะมีชื่อเรียกว่า แคโทด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Cathode, K)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ส่วนด้านที่เป็นสารกึ่งตัวนําชนิด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เรียกว่า แอโนด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Anode, A)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ทิศทางของกระแสสมมติที่ไหลสวนทางกับกระแสอิเล็กตรอนนั้น จะไหลจาก แอโนด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ไปยังแคโทด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K)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โครงสร้างสัญลักษณ์และกราฟคุณลักษณะของไดโอดดังรูปที่ 1.6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7835B6BB-2679-4644-8ABB-3B7B548EE67C}"/>
              </a:ext>
            </a:extLst>
          </p:cNvPr>
          <p:cNvGrpSpPr/>
          <p:nvPr/>
        </p:nvGrpSpPr>
        <p:grpSpPr>
          <a:xfrm>
            <a:off x="333719" y="164556"/>
            <a:ext cx="2927274" cy="681449"/>
            <a:chOff x="333719" y="164556"/>
            <a:chExt cx="2927274" cy="681449"/>
          </a:xfrm>
        </p:grpSpPr>
        <p:pic>
          <p:nvPicPr>
            <p:cNvPr id="9" name="กราฟิก 8">
              <a:extLst>
                <a:ext uri="{FF2B5EF4-FFF2-40B4-BE49-F238E27FC236}">
                  <a16:creationId xmlns:a16="http://schemas.microsoft.com/office/drawing/2014/main" id="{46005D8E-9073-49EE-BC33-8BDF0D22B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9" y="164556"/>
              <a:ext cx="2927274" cy="681449"/>
            </a:xfrm>
            <a:prstGeom prst="rect">
              <a:avLst/>
            </a:prstGeom>
          </p:spPr>
        </p:pic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4EF67688-2CE8-448A-B952-17FD4649B6FB}"/>
                </a:ext>
              </a:extLst>
            </p:cNvPr>
            <p:cNvSpPr txBox="1"/>
            <p:nvPr/>
          </p:nvSpPr>
          <p:spPr>
            <a:xfrm>
              <a:off x="1658038" y="219524"/>
              <a:ext cx="1167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1.2 ไดโอด</a:t>
              </a: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21FEE63-E2A0-4E32-AD30-5D7C2039E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25" y="3227941"/>
            <a:ext cx="4315134" cy="3140551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2FBBA47-BBE0-4E0E-A30B-1743BD6F4033}"/>
              </a:ext>
            </a:extLst>
          </p:cNvPr>
          <p:cNvSpPr txBox="1"/>
          <p:nvPr/>
        </p:nvSpPr>
        <p:spPr>
          <a:xfrm>
            <a:off x="3868057" y="6410742"/>
            <a:ext cx="3165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1.6 กราฟคุณลักษณะของไดโอด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00C1189-202A-4123-8F9A-777406DA2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69" y="127191"/>
            <a:ext cx="1004661" cy="9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3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2175</Words>
  <Application>Microsoft Office PowerPoint</Application>
  <PresentationFormat>นำเสนอทางหน้าจอ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6" baseType="lpstr">
      <vt:lpstr>Angsana New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Muangthai01</dc:creator>
  <cp:lastModifiedBy>Muangthai01</cp:lastModifiedBy>
  <cp:revision>7</cp:revision>
  <dcterms:created xsi:type="dcterms:W3CDTF">2022-03-01T09:32:37Z</dcterms:created>
  <dcterms:modified xsi:type="dcterms:W3CDTF">2022-03-24T08:21:13Z</dcterms:modified>
</cp:coreProperties>
</file>