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55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062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166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855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05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83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89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491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47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96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315F-5757-4E7E-AEF7-0AEC2862080F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0B39-DFB6-41B3-9DAB-D8B61FBD47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5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8.sv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3.sv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5.jpg"/><Relationship Id="rId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sv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sv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2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30.jp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1.sv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2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2.png"/><Relationship Id="rId5" Type="http://schemas.openxmlformats.org/officeDocument/2006/relationships/image" Target="../media/image51.svg"/><Relationship Id="rId10" Type="http://schemas.openxmlformats.org/officeDocument/2006/relationships/image" Target="../media/image56.sv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B0BF6BA5-DD22-4153-8DEB-4836734F1479}"/>
              </a:ext>
            </a:extLst>
          </p:cNvPr>
          <p:cNvGrpSpPr/>
          <p:nvPr/>
        </p:nvGrpSpPr>
        <p:grpSpPr>
          <a:xfrm>
            <a:off x="793631" y="129614"/>
            <a:ext cx="2437122" cy="1446550"/>
            <a:chOff x="871268" y="112361"/>
            <a:chExt cx="2437122" cy="1446550"/>
          </a:xfrm>
        </p:grpSpPr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E48E1D97-2D31-4802-A3BB-8912BA17C598}"/>
                </a:ext>
              </a:extLst>
            </p:cNvPr>
            <p:cNvSpPr txBox="1"/>
            <p:nvPr/>
          </p:nvSpPr>
          <p:spPr>
            <a:xfrm flipH="1">
              <a:off x="871268" y="405442"/>
              <a:ext cx="1880559" cy="10156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th-TH" sz="6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หน่วยที่</a:t>
              </a:r>
            </a:p>
          </p:txBody>
        </p:sp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C6885D26-7054-4E7A-99FB-7C436ED00273}"/>
                </a:ext>
              </a:extLst>
            </p:cNvPr>
            <p:cNvSpPr txBox="1"/>
            <p:nvPr/>
          </p:nvSpPr>
          <p:spPr>
            <a:xfrm>
              <a:off x="2751827" y="112361"/>
              <a:ext cx="556563" cy="14465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th-TH" sz="8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2</a:t>
              </a:r>
            </a:p>
          </p:txBody>
        </p:sp>
      </p:grp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DE80A6C-93FF-465F-9805-0F3F51AC2FFC}"/>
              </a:ext>
            </a:extLst>
          </p:cNvPr>
          <p:cNvSpPr txBox="1"/>
          <p:nvPr/>
        </p:nvSpPr>
        <p:spPr>
          <a:xfrm>
            <a:off x="3519577" y="1270674"/>
            <a:ext cx="434766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วงจรเรียงกระแสด้วยไดโอด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93F0AB1-85D5-40C5-996E-BA03A7EC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02" y="2245274"/>
            <a:ext cx="6078574" cy="4052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62553A8D-BC60-4075-8204-6FBA4843EA3C}"/>
              </a:ext>
            </a:extLst>
          </p:cNvPr>
          <p:cNvGrpSpPr/>
          <p:nvPr/>
        </p:nvGrpSpPr>
        <p:grpSpPr>
          <a:xfrm>
            <a:off x="7912101" y="139700"/>
            <a:ext cx="1104899" cy="1028699"/>
            <a:chOff x="7505701" y="127000"/>
            <a:chExt cx="1270528" cy="1206499"/>
          </a:xfrm>
        </p:grpSpPr>
        <p:sp>
          <p:nvSpPr>
            <p:cNvPr id="10" name="แผนผังลำดับงาน: ตัวเชื่อมต่อ 9">
              <a:extLst>
                <a:ext uri="{FF2B5EF4-FFF2-40B4-BE49-F238E27FC236}">
                  <a16:creationId xmlns:a16="http://schemas.microsoft.com/office/drawing/2014/main" id="{8527C457-0E07-427B-A4F5-23B932D578FE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134BCDA0-0EE2-40BB-97FD-23B166FE6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979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75E14D1-731F-4852-8E8D-2ED2902BEAB1}"/>
              </a:ext>
            </a:extLst>
          </p:cNvPr>
          <p:cNvGrpSpPr/>
          <p:nvPr/>
        </p:nvGrpSpPr>
        <p:grpSpPr>
          <a:xfrm>
            <a:off x="347480" y="1881238"/>
            <a:ext cx="4621879" cy="1153076"/>
            <a:chOff x="-71012" y="2112780"/>
            <a:chExt cx="4621879" cy="1153076"/>
          </a:xfrm>
        </p:grpSpPr>
        <p:pic>
          <p:nvPicPr>
            <p:cNvPr id="15" name="กราฟิก 14">
              <a:extLst>
                <a:ext uri="{FF2B5EF4-FFF2-40B4-BE49-F238E27FC236}">
                  <a16:creationId xmlns:a16="http://schemas.microsoft.com/office/drawing/2014/main" id="{20971093-CDB1-4FC7-9CC0-26CAA95E4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1012" y="2112780"/>
              <a:ext cx="3955310" cy="1153076"/>
            </a:xfrm>
            <a:prstGeom prst="rect">
              <a:avLst/>
            </a:prstGeom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11B182E6-C2F2-4AD1-9A59-B2A48C33DADF}"/>
                </a:ext>
              </a:extLst>
            </p:cNvPr>
            <p:cNvSpPr txBox="1"/>
            <p:nvPr/>
          </p:nvSpPr>
          <p:spPr>
            <a:xfrm>
              <a:off x="837277" y="2548485"/>
              <a:ext cx="37135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2.3.2 วงจรเรียงกระแสเต็มคลื่นแบบบริดจ์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C4F2296-9F2C-4329-9F67-EB7AAB307B26}"/>
              </a:ext>
            </a:extLst>
          </p:cNvPr>
          <p:cNvGrpSpPr/>
          <p:nvPr/>
        </p:nvGrpSpPr>
        <p:grpSpPr>
          <a:xfrm>
            <a:off x="0" y="210098"/>
            <a:ext cx="7800943" cy="1155250"/>
            <a:chOff x="149257" y="102167"/>
            <a:chExt cx="7800943" cy="1200329"/>
          </a:xfrm>
        </p:grpSpPr>
        <p:pic>
          <p:nvPicPr>
            <p:cNvPr id="12" name="กราฟิก 11">
              <a:extLst>
                <a:ext uri="{FF2B5EF4-FFF2-40B4-BE49-F238E27FC236}">
                  <a16:creationId xmlns:a16="http://schemas.microsoft.com/office/drawing/2014/main" id="{D3EAE998-23B0-44D4-8F4C-95B088636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9257" y="102167"/>
              <a:ext cx="7800943" cy="1200329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A6DE4B44-236B-4F58-8A34-394C47261810}"/>
                </a:ext>
              </a:extLst>
            </p:cNvPr>
            <p:cNvSpPr txBox="1"/>
            <p:nvPr/>
          </p:nvSpPr>
          <p:spPr>
            <a:xfrm>
              <a:off x="1044949" y="181019"/>
              <a:ext cx="65627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2.8 วงจรเรียงกระแสเต็มคลื่น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แรงดันที่เอาต์พุตได้มากกว่าวงจรเรียงกระแสแบบครึ่ง คลื่นเพิ่มเป็นสองเท่า และเมื่อนําวงจรกรองกระแสมาต่อเข้ากับวงจรก็จะได้ไฟตรงที่เรียบกว่า ค่าแรงดันไฟ ตรงของวงจรเรียงกระแสเต็มคลื่น ขณะที่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ยั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งม่ต่อวงจรกรองกระแสคํานวณได้จากสูตร</a:t>
              </a: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0C59A93D-6369-44AB-9BFF-E4126749953D}"/>
              </a:ext>
            </a:extLst>
          </p:cNvPr>
          <p:cNvGrpSpPr/>
          <p:nvPr/>
        </p:nvGrpSpPr>
        <p:grpSpPr>
          <a:xfrm>
            <a:off x="4195049" y="1525768"/>
            <a:ext cx="3955311" cy="923330"/>
            <a:chOff x="2126512" y="1765005"/>
            <a:chExt cx="3955311" cy="1105786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662DABB3-C90A-4D78-9B29-39D621E25156}"/>
                </a:ext>
              </a:extLst>
            </p:cNvPr>
            <p:cNvSpPr/>
            <p:nvPr/>
          </p:nvSpPr>
          <p:spPr>
            <a:xfrm>
              <a:off x="2126512" y="1765005"/>
              <a:ext cx="3955311" cy="110578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กล่องข้อความ 3">
                  <a:extLst>
                    <a:ext uri="{FF2B5EF4-FFF2-40B4-BE49-F238E27FC236}">
                      <a16:creationId xmlns:a16="http://schemas.microsoft.com/office/drawing/2014/main" id="{FCB130B9-A515-4FB8-BF85-D78C504FD931}"/>
                    </a:ext>
                  </a:extLst>
                </p:cNvPr>
                <p:cNvSpPr txBox="1"/>
                <p:nvPr/>
              </p:nvSpPr>
              <p:spPr>
                <a:xfrm>
                  <a:off x="2405062" y="2109788"/>
                  <a:ext cx="3387851" cy="4710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h-T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th-T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h-T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ngsana New" panose="02020603050405020304" pitchFamily="18" charset="-34"/>
                        </a:rPr>
                        <m:t>=</m:t>
                      </m:r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 0.637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ngsana New" panose="02020603050405020304" pitchFamily="18" charset="-34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ngsana New" panose="02020603050405020304" pitchFamily="18" charset="-34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ngsana New" panose="02020603050405020304" pitchFamily="18" charset="-34"/>
                            </a:rPr>
                            <m:t>𝑚𝑎𝑥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ngsana New" panose="02020603050405020304" pitchFamily="18" charset="-34"/>
                        </a:rPr>
                        <m:t>=</m:t>
                      </m:r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 0.9</a:t>
                  </a:r>
                  <a:r>
                    <a:rPr lang="en-US" dirty="0">
                      <a:latin typeface="Angsana New" panose="02020603050405020304" pitchFamily="18" charset="-34"/>
                      <a:ea typeface="Cambria Math" panose="02040503050406030204" pitchFamily="18" charset="0"/>
                      <a:cs typeface="Angsana New" panose="02020603050405020304" pitchFamily="18" charset="-34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𝑚𝑥</m:t>
                          </m:r>
                        </m:sub>
                      </m:sSub>
                    </m:oMath>
                  </a14:m>
                  <a:endParaRPr lang="th-TH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4" name="กล่องข้อความ 3">
                  <a:extLst>
                    <a:ext uri="{FF2B5EF4-FFF2-40B4-BE49-F238E27FC236}">
                      <a16:creationId xmlns:a16="http://schemas.microsoft.com/office/drawing/2014/main" id="{FCB130B9-A515-4FB8-BF85-D78C504FD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062" y="2109788"/>
                  <a:ext cx="3387851" cy="471034"/>
                </a:xfrm>
                <a:prstGeom prst="rect">
                  <a:avLst/>
                </a:prstGeom>
                <a:blipFill>
                  <a:blip r:embed="rId6"/>
                  <a:stretch>
                    <a:fillRect l="-2518" b="-2812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C952D159-8499-4E7F-BAD8-CF9D3091C379}"/>
              </a:ext>
            </a:extLst>
          </p:cNvPr>
          <p:cNvGrpSpPr/>
          <p:nvPr/>
        </p:nvGrpSpPr>
        <p:grpSpPr>
          <a:xfrm>
            <a:off x="157588" y="2913018"/>
            <a:ext cx="8732411" cy="1746876"/>
            <a:chOff x="157588" y="2913018"/>
            <a:chExt cx="8732411" cy="1746876"/>
          </a:xfrm>
        </p:grpSpPr>
        <p:pic>
          <p:nvPicPr>
            <p:cNvPr id="22" name="กราฟิก 21">
              <a:extLst>
                <a:ext uri="{FF2B5EF4-FFF2-40B4-BE49-F238E27FC236}">
                  <a16:creationId xmlns:a16="http://schemas.microsoft.com/office/drawing/2014/main" id="{9A846AEC-8F1C-459D-B188-8F437B397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7588" y="2913018"/>
              <a:ext cx="8732411" cy="1746876"/>
            </a:xfrm>
            <a:prstGeom prst="rect">
              <a:avLst/>
            </a:prstGeom>
          </p:spPr>
        </p:pic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90408A20-5452-4387-8750-79EF82621AA2}"/>
                </a:ext>
              </a:extLst>
            </p:cNvPr>
            <p:cNvSpPr txBox="1"/>
            <p:nvPr/>
          </p:nvSpPr>
          <p:spPr>
            <a:xfrm>
              <a:off x="637953" y="3174462"/>
              <a:ext cx="807381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วงจรเรียงกระแสเต็มคลื่นแบบบริดจ์เป็นวงจรเรียงกระแสแบบเต็มคลื่น เพราะแรงดัน เอา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ตืพุต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ที่ได้เป็นแบบเต็มคลื่น ข้อแตกต่างระหว่างการเรียงกระแสเต็มคลื่นแบบบริดจ์และแบบวงจรเรียง กระแสเต็มคลื่นที่ใช้หม้อแปลงชนิดมีแทปกลาง ต่างกันตรงการต่อวงจรไดโอด 2 ตัวแบบบริดจ์จะใช้ไดโอด 4 ตัว และหม้อแปลงไฟฟ้าที่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ช็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ก็แตกต่างกัน แบบเต็มคลื่นแบบบริดจ์จะไม่ใช้หม้อแปลงมีแทปกลาง หม้อแปลงแบบบริดจ์จะใช้หม้อแปลง 2 ขั้ว หรือ 3 ขั้วก็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ด์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แสดงดังรูปที่ 2.9 และรูปที่ 2.10</a:t>
              </a:r>
            </a:p>
          </p:txBody>
        </p:sp>
      </p:grp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65AA857-EECC-4745-BFAD-EC497C3706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157" t="44573" r="19062" b="42422"/>
          <a:stretch/>
        </p:blipFill>
        <p:spPr>
          <a:xfrm>
            <a:off x="3147002" y="4659894"/>
            <a:ext cx="3805193" cy="1763731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DF5F4D3F-E959-41E2-8ECE-9965B055E56B}"/>
              </a:ext>
            </a:extLst>
          </p:cNvPr>
          <p:cNvSpPr txBox="1"/>
          <p:nvPr/>
        </p:nvSpPr>
        <p:spPr>
          <a:xfrm>
            <a:off x="2466753" y="6387345"/>
            <a:ext cx="6245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2.9 วงจรเรียงกระแสเต็มคลื่นแบบบริดจ์แบบแรงดันชุดเดียว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Single Supply)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917B56BF-E034-4F81-970F-E74DB4BC0B15}"/>
              </a:ext>
            </a:extLst>
          </p:cNvPr>
          <p:cNvGrpSpPr/>
          <p:nvPr/>
        </p:nvGrpSpPr>
        <p:grpSpPr>
          <a:xfrm>
            <a:off x="8039101" y="115511"/>
            <a:ext cx="1104899" cy="1028699"/>
            <a:chOff x="7505701" y="127000"/>
            <a:chExt cx="1270528" cy="1206499"/>
          </a:xfrm>
        </p:grpSpPr>
        <p:sp>
          <p:nvSpPr>
            <p:cNvPr id="28" name="แผนผังลำดับงาน: ตัวเชื่อมต่อ 27">
              <a:extLst>
                <a:ext uri="{FF2B5EF4-FFF2-40B4-BE49-F238E27FC236}">
                  <a16:creationId xmlns:a16="http://schemas.microsoft.com/office/drawing/2014/main" id="{D60A6135-35AB-40A2-8FFE-C0DB0A564CCD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9" name="รูปภาพ 28">
              <a:extLst>
                <a:ext uri="{FF2B5EF4-FFF2-40B4-BE49-F238E27FC236}">
                  <a16:creationId xmlns:a16="http://schemas.microsoft.com/office/drawing/2014/main" id="{31961922-1FFC-4790-909C-DD93D3127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007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00F08BD-7409-4C97-9296-3660D3DB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19" y="247091"/>
            <a:ext cx="3476362" cy="1977566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45B452B-3D48-47E3-93A8-D8895281B3BA}"/>
              </a:ext>
            </a:extLst>
          </p:cNvPr>
          <p:cNvSpPr txBox="1"/>
          <p:nvPr/>
        </p:nvSpPr>
        <p:spPr>
          <a:xfrm>
            <a:off x="2295390" y="2266147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2.10 วงจรเรียงกระแสเต็มคลื่นแบบบริดจ์แบบแรงดันคู่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Split Supply)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57D938C-DF20-4AFC-90CB-0AD52FDCF203}"/>
              </a:ext>
            </a:extLst>
          </p:cNvPr>
          <p:cNvGrpSpPr/>
          <p:nvPr/>
        </p:nvGrpSpPr>
        <p:grpSpPr>
          <a:xfrm>
            <a:off x="711323" y="2729656"/>
            <a:ext cx="8538590" cy="1266398"/>
            <a:chOff x="456321" y="2986676"/>
            <a:chExt cx="8538590" cy="1266398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B2A8854A-6EEA-439C-B618-9EF77D8C6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6321" y="2986676"/>
              <a:ext cx="8538590" cy="1266398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206785C5-0595-40FC-B48D-B225126F5C2F}"/>
                </a:ext>
              </a:extLst>
            </p:cNvPr>
            <p:cNvSpPr txBox="1"/>
            <p:nvPr/>
          </p:nvSpPr>
          <p:spPr>
            <a:xfrm>
              <a:off x="588850" y="3052745"/>
              <a:ext cx="805375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วงจรเรียงกระแสเต็มคลื่นแบบบริดจ์วงจรไดโอดจะผลัดกัน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ากระแสครั้งละ 2 ตัว โดยเมื่อ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ไซเคิล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บวกของแรงดันไฟสลับที่อินพุต ปรากฏที่ด้านบนของขดทุติยภูมิของห้อแปลงและด้านล่างจะเป็นลบ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Positive Half–Cycle)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D1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D2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ได้รับ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ตรงจะมีกระแสไหลผ่านไดโอด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D1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ผ่าน โหลด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RL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ผ่านไดโอด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D2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ครบวงจรที่หม้อแปลงด้านล่าง มีแรงดันตกคร่อมโหลด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RL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ด้านบนเป็นบวก ด้านล่างเป็นลบ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ด็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แรงดันไฟช่วงบวกออกทางเอาต์พุตดังรูปที่ 2.11 </a:t>
              </a:r>
            </a:p>
          </p:txBody>
        </p:sp>
      </p:grp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BC266B6-7294-453C-9C76-C693B9D90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46" y="4323579"/>
            <a:ext cx="3200400" cy="1996440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E84112D-61F6-43E4-B2B3-196DB4382480}"/>
              </a:ext>
            </a:extLst>
          </p:cNvPr>
          <p:cNvSpPr txBox="1"/>
          <p:nvPr/>
        </p:nvSpPr>
        <p:spPr>
          <a:xfrm>
            <a:off x="2672861" y="6320019"/>
            <a:ext cx="588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2.10 วงจรเรียงกระแสเต็มคลื่นแบบบริดจ์ แบบแรงดนคู่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Split Supply)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3E1AC848-1948-46CA-A0D6-748EB41109EF}"/>
              </a:ext>
            </a:extLst>
          </p:cNvPr>
          <p:cNvGrpSpPr/>
          <p:nvPr/>
        </p:nvGrpSpPr>
        <p:grpSpPr>
          <a:xfrm>
            <a:off x="7912101" y="139700"/>
            <a:ext cx="1104899" cy="1028699"/>
            <a:chOff x="7505701" y="127000"/>
            <a:chExt cx="1270528" cy="1206499"/>
          </a:xfrm>
        </p:grpSpPr>
        <p:sp>
          <p:nvSpPr>
            <p:cNvPr id="14" name="แผนผังลำดับงาน: ตัวเชื่อมต่อ 13">
              <a:extLst>
                <a:ext uri="{FF2B5EF4-FFF2-40B4-BE49-F238E27FC236}">
                  <a16:creationId xmlns:a16="http://schemas.microsoft.com/office/drawing/2014/main" id="{50EDED56-48BE-4F24-9CDC-2DDBF2704198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AE95F720-2DFB-4EB2-B1D8-CCFE8280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69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5BB8304-9692-4385-9E14-3C0E81D7721F}"/>
              </a:ext>
            </a:extLst>
          </p:cNvPr>
          <p:cNvGrpSpPr/>
          <p:nvPr/>
        </p:nvGrpSpPr>
        <p:grpSpPr>
          <a:xfrm>
            <a:off x="0" y="73907"/>
            <a:ext cx="9144000" cy="1981862"/>
            <a:chOff x="0" y="73907"/>
            <a:chExt cx="9144000" cy="1981862"/>
          </a:xfrm>
        </p:grpSpPr>
        <p:pic>
          <p:nvPicPr>
            <p:cNvPr id="8" name="กราฟิก 7">
              <a:extLst>
                <a:ext uri="{FF2B5EF4-FFF2-40B4-BE49-F238E27FC236}">
                  <a16:creationId xmlns:a16="http://schemas.microsoft.com/office/drawing/2014/main" id="{2FD2421B-563E-42B5-8D52-098DE6807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73907"/>
              <a:ext cx="9144000" cy="1981862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36FFF1F9-EAD1-4771-B499-C9770DE3F4AF}"/>
                </a:ext>
              </a:extLst>
            </p:cNvPr>
            <p:cNvSpPr txBox="1"/>
            <p:nvPr/>
          </p:nvSpPr>
          <p:spPr>
            <a:xfrm>
              <a:off x="319454" y="198358"/>
              <a:ext cx="85050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	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วงจรเรียงกระแสเต็มคลื่นแบบบริดจ์วงจรไดโอดจะผลัดกัน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ากระแสครั้งละ 2 ตัว โดยเมื่อ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ไซเคิล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บวกของแรงดันไฟสลับที่อินพุต ปรากฏที่ด้านบนของขดทุติยภูมิของหม้อแปลงและด้านล่างจะเป็นลบ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Positive Half–Cycle)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D1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D2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ได้รับ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ตรงจะมีกระแสไหลผ่านไดโอด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D1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ผ่าน โหลด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RL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ผ่านไดโอด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D2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ครบวงจรที่หม้อแปลงด้านล่าง มีแรงดันตกคร่อมโหลด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RL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ด้านบนเป็นบวก ด้านล่างเป้นลบ ได้แรงดันไฟช่วงบวกออกทางเอาต์พุตดังรูปที่ 2.11 </a:t>
              </a: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328CEFD-64FE-499A-BBA9-D70A525EE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25868"/>
            <a:ext cx="3200400" cy="197205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E024DD0-96EC-4CA9-B75F-6778A99328D4}"/>
              </a:ext>
            </a:extLst>
          </p:cNvPr>
          <p:cNvSpPr txBox="1"/>
          <p:nvPr/>
        </p:nvSpPr>
        <p:spPr>
          <a:xfrm>
            <a:off x="2133601" y="394610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2.11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การทํางาน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ของวงจรเรียงกระแสเต็มคลื่นแบบบริดจ์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Positive Half–Cycle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0D4D0CF-FB1F-49E6-BD8C-E216327B16E7}"/>
              </a:ext>
            </a:extLst>
          </p:cNvPr>
          <p:cNvGrpSpPr/>
          <p:nvPr/>
        </p:nvGrpSpPr>
        <p:grpSpPr>
          <a:xfrm>
            <a:off x="698500" y="4802231"/>
            <a:ext cx="8256092" cy="1698995"/>
            <a:chOff x="698500" y="4802231"/>
            <a:chExt cx="8256092" cy="1698995"/>
          </a:xfrm>
        </p:grpSpPr>
        <p:sp>
          <p:nvSpPr>
            <p:cNvPr id="11" name="แผนผังลําดับงาน: กระบวนการสำรอง 10">
              <a:extLst>
                <a:ext uri="{FF2B5EF4-FFF2-40B4-BE49-F238E27FC236}">
                  <a16:creationId xmlns:a16="http://schemas.microsoft.com/office/drawing/2014/main" id="{24F2214F-F308-4E27-9437-03F6E7453C06}"/>
                </a:ext>
              </a:extLst>
            </p:cNvPr>
            <p:cNvSpPr/>
            <p:nvPr/>
          </p:nvSpPr>
          <p:spPr>
            <a:xfrm>
              <a:off x="698500" y="4802231"/>
              <a:ext cx="8256092" cy="1698995"/>
            </a:xfrm>
            <a:prstGeom prst="flowChartAlternateProcess">
              <a:avLst/>
            </a:prstGeom>
            <a:solidFill>
              <a:srgbClr val="E3C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DB7B4E6F-9BA5-4361-ADF4-74AE4DF82D34}"/>
                </a:ext>
              </a:extLst>
            </p:cNvPr>
            <p:cNvSpPr txBox="1"/>
            <p:nvPr/>
          </p:nvSpPr>
          <p:spPr>
            <a:xfrm>
              <a:off x="1132254" y="4913064"/>
              <a:ext cx="718624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ในช่วงเวลาต่อมา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ไซเคิล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ลบของแรงดันไฟสลับ ปรากฏที่ด้านบนของขดทุติยภูมิของหม้อแปลง และด้านล่างเป็นบวก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Negative Half–Cycle)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ดังแสดงในรูปที่ 2.11 ในช่วงเวลานี้ไดโอด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D1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D2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จะ ได้รับ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กลับแต่ไดโอด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D3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D4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จะได้รับ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มีกระแสไหลผ่านไดโอด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D4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ผ่านโหลด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RL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และผ่านไดโอด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D4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ครบวงจรที่หม้อแปลงด้านบน มีแรงดันตกคร่อมโหลด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RL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ด้านบนเป็นบวกด้านล่างเป็น ลบ ได้แรงดันไฟช่วงบวกออกทางเอาต์พุต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ได้คลื่นไฟตรงรวมกันเต็มคลื่นดังรูปที่2.12</a:t>
              </a: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6BFDE3B3-29AA-4A09-B585-19EB542908FA}"/>
              </a:ext>
            </a:extLst>
          </p:cNvPr>
          <p:cNvGrpSpPr/>
          <p:nvPr/>
        </p:nvGrpSpPr>
        <p:grpSpPr>
          <a:xfrm>
            <a:off x="8077201" y="1189895"/>
            <a:ext cx="1104899" cy="1028699"/>
            <a:chOff x="7505701" y="127000"/>
            <a:chExt cx="1270528" cy="1206499"/>
          </a:xfrm>
        </p:grpSpPr>
        <p:sp>
          <p:nvSpPr>
            <p:cNvPr id="13" name="แผนผังลำดับงาน: ตัวเชื่อมต่อ 12">
              <a:extLst>
                <a:ext uri="{FF2B5EF4-FFF2-40B4-BE49-F238E27FC236}">
                  <a16:creationId xmlns:a16="http://schemas.microsoft.com/office/drawing/2014/main" id="{61F2426B-DB63-444B-AF27-FCA0ED30517C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516EE708-FBF6-4479-ABF0-65AB29EC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40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63662D4-50F0-4FE5-B7B0-D92C5E9AA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6" y="193430"/>
            <a:ext cx="3447288" cy="21336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913971D-41F8-4066-A2A7-B44052D362B9}"/>
              </a:ext>
            </a:extLst>
          </p:cNvPr>
          <p:cNvSpPr txBox="1"/>
          <p:nvPr/>
        </p:nvSpPr>
        <p:spPr>
          <a:xfrm>
            <a:off x="1869654" y="2554849"/>
            <a:ext cx="5967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2.12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การทํางาน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ของวงจรเรียงกระแสเต็มคลื่นแบบบริดจ์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Negative Half–Cycle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59FFD04-0F7C-4D72-AEC9-2A527CB3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6" y="3148685"/>
            <a:ext cx="2910840" cy="963168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F400A44-57DF-4F53-9A90-A4CB2A4D978D}"/>
              </a:ext>
            </a:extLst>
          </p:cNvPr>
          <p:cNvSpPr txBox="1"/>
          <p:nvPr/>
        </p:nvSpPr>
        <p:spPr>
          <a:xfrm>
            <a:off x="1943715" y="4285723"/>
            <a:ext cx="5819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2.13 รูปคลื่นที่ได้ทางเอาต์พุตของวงจรเรียงกระแสเต็มคลื่นแบบบริดจ์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1B448D35-CAD6-49C7-A703-70753632AB35}"/>
              </a:ext>
            </a:extLst>
          </p:cNvPr>
          <p:cNvGrpSpPr/>
          <p:nvPr/>
        </p:nvGrpSpPr>
        <p:grpSpPr>
          <a:xfrm>
            <a:off x="1181100" y="4828925"/>
            <a:ext cx="7772400" cy="569665"/>
            <a:chOff x="685800" y="4779392"/>
            <a:chExt cx="7772400" cy="569665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5E84DBEF-BD25-494A-AA12-8A3C36BC75D5}"/>
                </a:ext>
              </a:extLst>
            </p:cNvPr>
            <p:cNvGrpSpPr/>
            <p:nvPr/>
          </p:nvGrpSpPr>
          <p:grpSpPr>
            <a:xfrm>
              <a:off x="685800" y="4779392"/>
              <a:ext cx="7467600" cy="569665"/>
              <a:chOff x="516424" y="97331"/>
              <a:chExt cx="8111152" cy="2121618"/>
            </a:xfrm>
          </p:grpSpPr>
          <p:sp>
            <p:nvSpPr>
              <p:cNvPr id="13" name="แผนผังลําดับงาน: กระบวนการสำรอง 12">
                <a:extLst>
                  <a:ext uri="{FF2B5EF4-FFF2-40B4-BE49-F238E27FC236}">
                    <a16:creationId xmlns:a16="http://schemas.microsoft.com/office/drawing/2014/main" id="{0BAA9E31-F1A2-4ACC-827C-0035E1983991}"/>
                  </a:ext>
                </a:extLst>
              </p:cNvPr>
              <p:cNvSpPr/>
              <p:nvPr/>
            </p:nvSpPr>
            <p:spPr>
              <a:xfrm>
                <a:off x="647252" y="280727"/>
                <a:ext cx="7980324" cy="1938222"/>
              </a:xfrm>
              <a:prstGeom prst="flowChartAlternateProcess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14" name="แผนผังลําดับงาน: กระบวนการสำรอง 13">
                <a:extLst>
                  <a:ext uri="{FF2B5EF4-FFF2-40B4-BE49-F238E27FC236}">
                    <a16:creationId xmlns:a16="http://schemas.microsoft.com/office/drawing/2014/main" id="{EDCC273A-24DA-49A6-9EA2-1A25F6FB3DFA}"/>
                  </a:ext>
                </a:extLst>
              </p:cNvPr>
              <p:cNvSpPr/>
              <p:nvPr/>
            </p:nvSpPr>
            <p:spPr>
              <a:xfrm>
                <a:off x="516424" y="97331"/>
                <a:ext cx="7980324" cy="1938222"/>
              </a:xfrm>
              <a:prstGeom prst="flowChartAlternateProcess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0D46B783-90C0-4DD7-9E73-737A8D57F7D1}"/>
                </a:ext>
              </a:extLst>
            </p:cNvPr>
            <p:cNvSpPr txBox="1"/>
            <p:nvPr/>
          </p:nvSpPr>
          <p:spPr>
            <a:xfrm>
              <a:off x="685800" y="4879559"/>
              <a:ext cx="7772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จากรูปที่ 2.13 แรงดันที่เอาต์พุตของวงจรเรียงกระแสเต็มคลื่นแบบบริดจ์ค่าแรงดันไฟตรงที่เอาต์พุต คํานวณได้จากสูตร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กล่องข้อความ 1">
                <a:extLst>
                  <a:ext uri="{FF2B5EF4-FFF2-40B4-BE49-F238E27FC236}">
                    <a16:creationId xmlns:a16="http://schemas.microsoft.com/office/drawing/2014/main" id="{52DD9D73-A366-4199-A09C-48F63D3F6F3C}"/>
                  </a:ext>
                </a:extLst>
              </p:cNvPr>
              <p:cNvSpPr txBox="1"/>
              <p:nvPr/>
            </p:nvSpPr>
            <p:spPr>
              <a:xfrm>
                <a:off x="2946767" y="5819940"/>
                <a:ext cx="3508824" cy="393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h-T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</m:oMath>
                </a14:m>
                <a:r>
                  <a:rPr lang="th-TH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</a:t>
                </a:r>
                <a14:m>
                  <m:oMath xmlns:m="http://schemas.openxmlformats.org/officeDocument/2006/math">
                    <m:r>
                      <a:rPr lang="th-TH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h-TH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h-TH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h-TH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th-TH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th-TH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</a:t>
                </a:r>
                <a14:m>
                  <m:oMath xmlns:m="http://schemas.openxmlformats.org/officeDocument/2006/math">
                    <m:r>
                      <a:rPr lang="th-TH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h-TH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0.637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0.9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endParaRPr lang="th-TH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2" name="กล่องข้อความ 1">
                <a:extLst>
                  <a:ext uri="{FF2B5EF4-FFF2-40B4-BE49-F238E27FC236}">
                    <a16:creationId xmlns:a16="http://schemas.microsoft.com/office/drawing/2014/main" id="{52DD9D73-A366-4199-A09C-48F63D3F6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67" y="5819940"/>
                <a:ext cx="3508824" cy="393313"/>
              </a:xfrm>
              <a:prstGeom prst="rect">
                <a:avLst/>
              </a:prstGeom>
              <a:blipFill>
                <a:blip r:embed="rId4"/>
                <a:stretch>
                  <a:fillRect l="-2257" b="-2812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9F101EA7-D032-4976-811F-69C0D610ADD0}"/>
              </a:ext>
            </a:extLst>
          </p:cNvPr>
          <p:cNvGrpSpPr/>
          <p:nvPr/>
        </p:nvGrpSpPr>
        <p:grpSpPr>
          <a:xfrm>
            <a:off x="7912101" y="139700"/>
            <a:ext cx="1104899" cy="1028699"/>
            <a:chOff x="7505701" y="127000"/>
            <a:chExt cx="1270528" cy="1206499"/>
          </a:xfrm>
        </p:grpSpPr>
        <p:sp>
          <p:nvSpPr>
            <p:cNvPr id="16" name="แผนผังลำดับงาน: ตัวเชื่อมต่อ 15">
              <a:extLst>
                <a:ext uri="{FF2B5EF4-FFF2-40B4-BE49-F238E27FC236}">
                  <a16:creationId xmlns:a16="http://schemas.microsoft.com/office/drawing/2014/main" id="{FD6DF218-79E4-4C5B-B11A-69A4A6827CDC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7" name="รูปภาพ 16">
              <a:extLst>
                <a:ext uri="{FF2B5EF4-FFF2-40B4-BE49-F238E27FC236}">
                  <a16:creationId xmlns:a16="http://schemas.microsoft.com/office/drawing/2014/main" id="{EA55A440-9F4B-498F-B7E1-A6E2F4B57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18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12A52322-F5D1-4D7F-987C-3CE6E7DF05BA}"/>
              </a:ext>
            </a:extLst>
          </p:cNvPr>
          <p:cNvGrpSpPr/>
          <p:nvPr/>
        </p:nvGrpSpPr>
        <p:grpSpPr>
          <a:xfrm>
            <a:off x="14514" y="338248"/>
            <a:ext cx="7963406" cy="1450848"/>
            <a:chOff x="395008" y="338248"/>
            <a:chExt cx="7963406" cy="1450848"/>
          </a:xfrm>
        </p:grpSpPr>
        <p:pic>
          <p:nvPicPr>
            <p:cNvPr id="15" name="กราฟิก 14">
              <a:extLst>
                <a:ext uri="{FF2B5EF4-FFF2-40B4-BE49-F238E27FC236}">
                  <a16:creationId xmlns:a16="http://schemas.microsoft.com/office/drawing/2014/main" id="{53A26974-B66B-484A-AFB8-E3D5CB097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5008" y="338248"/>
              <a:ext cx="7963406" cy="1450848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25E1C4AD-9AE1-46AB-A030-5825C1D744C6}"/>
                </a:ext>
              </a:extLst>
            </p:cNvPr>
            <p:cNvSpPr txBox="1"/>
            <p:nvPr/>
          </p:nvSpPr>
          <p:spPr>
            <a:xfrm>
              <a:off x="938312" y="463507"/>
              <a:ext cx="7309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2.13 จะเห็นว่าแรงดันไฟฟ้าที่เอาต์พุตเป็นแรงดันไฟที่ไม่เรียบ เวลา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นําไปใช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้งานจริง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จําเป็นต้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อง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ไฟเรียบที่สุดเพื่อ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นําไปใช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้งานในวงจรอิเล็กทรอนิกส์ที่ต้องการแหล่งจ่ายไฟตรงที่มี ประสิทธิภาพดีดังนั้นจึงต้องเพิ่มวงจรกรองสัญญาณ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Filter Circuit)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เข้าไปในวงจรโดยทั่วไปแล้วจะใช้ตัวเก็บประจุต่อขนานกับโหลด เรียกว่า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Capacitor Filter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หรือ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Smoothing Capacitor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ดังรูปที่ 2.14 </a:t>
              </a: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FA60630-998E-4AA2-B8A0-97E751A90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84" y="1978152"/>
            <a:ext cx="5666232" cy="1450848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41A175B-B902-4CFC-B838-F11764319482}"/>
              </a:ext>
            </a:extLst>
          </p:cNvPr>
          <p:cNvSpPr txBox="1"/>
          <p:nvPr/>
        </p:nvSpPr>
        <p:spPr>
          <a:xfrm>
            <a:off x="2374900" y="3528671"/>
            <a:ext cx="5119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2.14 วงจรเรียงกระแสเต็มคลื่นแบบบริดจ์ที่มีวงจรกรองสัญญาณ</a:t>
            </a: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D9BB918C-C37B-4CA7-BCFC-09251EDB4D7D}"/>
              </a:ext>
            </a:extLst>
          </p:cNvPr>
          <p:cNvGrpSpPr/>
          <p:nvPr/>
        </p:nvGrpSpPr>
        <p:grpSpPr>
          <a:xfrm>
            <a:off x="447762" y="4087059"/>
            <a:ext cx="8426275" cy="2579780"/>
            <a:chOff x="235491" y="4188659"/>
            <a:chExt cx="8426275" cy="2579780"/>
          </a:xfrm>
        </p:grpSpPr>
        <p:pic>
          <p:nvPicPr>
            <p:cNvPr id="11" name="กราฟิก 10">
              <a:extLst>
                <a:ext uri="{FF2B5EF4-FFF2-40B4-BE49-F238E27FC236}">
                  <a16:creationId xmlns:a16="http://schemas.microsoft.com/office/drawing/2014/main" id="{E87F1F82-F3C2-4592-B6BC-A76DAFB67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5491" y="4188659"/>
              <a:ext cx="8426275" cy="2579780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CF4E924E-D3C6-4484-9087-AE681B1F24F7}"/>
                </a:ext>
              </a:extLst>
            </p:cNvPr>
            <p:cNvSpPr txBox="1"/>
            <p:nvPr/>
          </p:nvSpPr>
          <p:spPr>
            <a:xfrm>
              <a:off x="785586" y="4887186"/>
              <a:ext cx="719001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2.14 รูปคลื่นแรงดันเอา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ตพุตข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องวงจรก่อนได้รับการกรองสัญญาณจะเป็นรูปคลื่นตาม เส้นประ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ส่วนรูปคลื่นที่เกิดขึ้นหลังจากตอตัวเก็บประจุที่เอาต์พุตของวงจร รูปคลื่นจะเป็นแรงดันไฟตรงที่มี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ริปเปิล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Ripple Voltage)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ปนอยู่บ้างเล็กน้อย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ของวงจรกรองสัญญาณเหมือนกันกับวงจรกรอง สัญญาณวงจรเรียงกระแสแบบครึ่งคลื่นแต่จะได้ไฟตรงที่มีค่ามากกว่าและสัญญาณไฟตรงที่เรียบกว่า เนื่องจากมีรูปคลื่นที่เอาต์พุตมากกว่าวงจรเรียงกระแสแบบครึ่งคลื่นเป็นสองเท่านั้นเอง 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6170AF83-E0A4-4BFC-BA62-08682703D8A7}"/>
              </a:ext>
            </a:extLst>
          </p:cNvPr>
          <p:cNvGrpSpPr/>
          <p:nvPr/>
        </p:nvGrpSpPr>
        <p:grpSpPr>
          <a:xfrm>
            <a:off x="8024587" y="191161"/>
            <a:ext cx="1104899" cy="1028699"/>
            <a:chOff x="7505701" y="127000"/>
            <a:chExt cx="1270528" cy="1206499"/>
          </a:xfrm>
        </p:grpSpPr>
        <p:sp>
          <p:nvSpPr>
            <p:cNvPr id="19" name="แผนผังลำดับงาน: ตัวเชื่อมต่อ 18">
              <a:extLst>
                <a:ext uri="{FF2B5EF4-FFF2-40B4-BE49-F238E27FC236}">
                  <a16:creationId xmlns:a16="http://schemas.microsoft.com/office/drawing/2014/main" id="{CE2B04F0-9DE3-4702-B470-59ECC7A8D631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รูปภาพ 19">
              <a:extLst>
                <a:ext uri="{FF2B5EF4-FFF2-40B4-BE49-F238E27FC236}">
                  <a16:creationId xmlns:a16="http://schemas.microsoft.com/office/drawing/2014/main" id="{5A5E1E5C-0ADF-40AC-94DF-C49DF5331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56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21E16B9-DD1F-4330-B31C-C1F1207A7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21" y="3087777"/>
            <a:ext cx="4686853" cy="320799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0E43D4F-0B2F-4DC2-BB96-419E91EA0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88"/>
          <a:stretch/>
        </p:blipFill>
        <p:spPr>
          <a:xfrm>
            <a:off x="2859543" y="42060"/>
            <a:ext cx="3213453" cy="101433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B9CAB5D-5EE4-4919-B408-8E61EAD0B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0" b="1265"/>
          <a:stretch/>
        </p:blipFill>
        <p:spPr>
          <a:xfrm>
            <a:off x="2859543" y="1288479"/>
            <a:ext cx="3346704" cy="142996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3B43819-75C2-4ED0-BE5A-6A98F1C98428}"/>
              </a:ext>
            </a:extLst>
          </p:cNvPr>
          <p:cNvSpPr txBox="1"/>
          <p:nvPr/>
        </p:nvSpPr>
        <p:spPr>
          <a:xfrm>
            <a:off x="3380937" y="6363656"/>
            <a:ext cx="2840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2.17 ตัวอย่างตัวถังไดโอดบริดจ์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28AFEF2-F4FC-4D50-B8DD-757D5A141748}"/>
              </a:ext>
            </a:extLst>
          </p:cNvPr>
          <p:cNvSpPr txBox="1"/>
          <p:nvPr/>
        </p:nvSpPr>
        <p:spPr>
          <a:xfrm>
            <a:off x="1814671" y="2718445"/>
            <a:ext cx="5972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2.16 ตัวอย่างแหล่งไฟตรงชนิดวงจรเรียงกระแสเต็มคลื่นแบบบริดจ์ที่ใช้ไดโอดบริดจ์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892A610-CC43-43C1-8995-D0565B749009}"/>
              </a:ext>
            </a:extLst>
          </p:cNvPr>
          <p:cNvSpPr txBox="1"/>
          <p:nvPr/>
        </p:nvSpPr>
        <p:spPr>
          <a:xfrm>
            <a:off x="1814671" y="1006279"/>
            <a:ext cx="6458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2.15  ตัวอย่างวงจรแหลงไฟตรงชนิดเรียงกระแสเต็มคลื่นแบบบริดจ์ที่ใช้ไดโอด 4 ตัว</a:t>
            </a: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1C6C153-DBB1-4366-89CD-A391FA4E8245}"/>
              </a:ext>
            </a:extLst>
          </p:cNvPr>
          <p:cNvGrpSpPr/>
          <p:nvPr/>
        </p:nvGrpSpPr>
        <p:grpSpPr>
          <a:xfrm>
            <a:off x="7912101" y="152400"/>
            <a:ext cx="1104899" cy="1028699"/>
            <a:chOff x="7505701" y="127000"/>
            <a:chExt cx="1270528" cy="1206499"/>
          </a:xfrm>
        </p:grpSpPr>
        <p:sp>
          <p:nvSpPr>
            <p:cNvPr id="16" name="แผนผังลำดับงาน: ตัวเชื่อมต่อ 15">
              <a:extLst>
                <a:ext uri="{FF2B5EF4-FFF2-40B4-BE49-F238E27FC236}">
                  <a16:creationId xmlns:a16="http://schemas.microsoft.com/office/drawing/2014/main" id="{012F8DF6-033C-4751-BAA0-9E191782DEC6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7" name="รูปภาพ 16">
              <a:extLst>
                <a:ext uri="{FF2B5EF4-FFF2-40B4-BE49-F238E27FC236}">
                  <a16:creationId xmlns:a16="http://schemas.microsoft.com/office/drawing/2014/main" id="{235C8932-68D3-497E-B4F6-5380DB70B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61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F1A549BF-FFC0-467F-A8C4-0A51DC5774FF}"/>
              </a:ext>
            </a:extLst>
          </p:cNvPr>
          <p:cNvGrpSpPr/>
          <p:nvPr/>
        </p:nvGrpSpPr>
        <p:grpSpPr>
          <a:xfrm>
            <a:off x="1001410" y="1544135"/>
            <a:ext cx="8142590" cy="4179414"/>
            <a:chOff x="696610" y="1201235"/>
            <a:chExt cx="7825090" cy="4179414"/>
          </a:xfrm>
        </p:grpSpPr>
        <p:pic>
          <p:nvPicPr>
            <p:cNvPr id="6" name="กราฟิก 5">
              <a:extLst>
                <a:ext uri="{FF2B5EF4-FFF2-40B4-BE49-F238E27FC236}">
                  <a16:creationId xmlns:a16="http://schemas.microsoft.com/office/drawing/2014/main" id="{CD1DC005-1E4D-4086-BD54-A0E9C8A14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6610" y="1201235"/>
              <a:ext cx="7825090" cy="4179414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14C5024F-F761-40C7-93DD-058BA1173C09}"/>
                </a:ext>
              </a:extLst>
            </p:cNvPr>
            <p:cNvSpPr txBox="1"/>
            <p:nvPr/>
          </p:nvSpPr>
          <p:spPr>
            <a:xfrm>
              <a:off x="996950" y="1740575"/>
              <a:ext cx="6898822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วงจรเรียงกระแสหรือวงจรเรกติไฟเออร์เป็นวงจรที่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าหน้าที่เปลี่ยนไฟฟ้ากระแสสลับเป็นไฟฟ้า กระแสตรงหรือ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ไฟฟ้ากระแสสลับอยู่ในขั้วบวกอย่างเดียว วงจรเรียงกระแสนั้นจะมีไดโอดเป็น ส่วนประกอบ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สําคัญ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แบ่งได้ 2 ลักษณะ คือ วงจรเรียงกระแสครึ่งคลื่นและวงจรเรียงกระแสแบบเต็มคลื่น วงจรเรียงกระแสแบบครึ่งคลื่นจะใช้ไดโอด 1 ตัว ในการแปลงไฟฟ้ากระแสสลับให้เป็นไฟฟ้ากระแสตรง วงจรเรียงกระแสแบบเต็มคลื่นใช้ไดโอด 2 ตัว และวงจรเรียงกระแสแบบบริดจ์ใช้ไดโอด 4 ตัว ในทางปฏิบัติ หลังจากเรียงกระแสแล้วก็จะมีการกรองสัญญาณเพื่อจะให้ได้สัญญาณไฟฟ้ากระแสตรงที่เรียบ ส่วนการ ควบคุมแรงดันให้งที่จะได้ศึกษาในหน่วยย่อไป</a:t>
              </a:r>
            </a:p>
          </p:txBody>
        </p:sp>
      </p:grp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0724EDC-9E2C-4FF9-B453-62EC69865F31}"/>
              </a:ext>
            </a:extLst>
          </p:cNvPr>
          <p:cNvSpPr txBox="1"/>
          <p:nvPr/>
        </p:nvSpPr>
        <p:spPr>
          <a:xfrm>
            <a:off x="457201" y="261257"/>
            <a:ext cx="2593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สรุปสาระสำคัญ</a:t>
            </a: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99791C23-0AC2-47F1-8371-EA160C6B050E}"/>
              </a:ext>
            </a:extLst>
          </p:cNvPr>
          <p:cNvGrpSpPr/>
          <p:nvPr/>
        </p:nvGrpSpPr>
        <p:grpSpPr>
          <a:xfrm>
            <a:off x="7912101" y="139700"/>
            <a:ext cx="1104899" cy="1028699"/>
            <a:chOff x="7505701" y="127000"/>
            <a:chExt cx="1270528" cy="1206499"/>
          </a:xfrm>
        </p:grpSpPr>
        <p:sp>
          <p:nvSpPr>
            <p:cNvPr id="10" name="แผนผังลำดับงาน: ตัวเชื่อมต่อ 9">
              <a:extLst>
                <a:ext uri="{FF2B5EF4-FFF2-40B4-BE49-F238E27FC236}">
                  <a16:creationId xmlns:a16="http://schemas.microsoft.com/office/drawing/2014/main" id="{58C45830-5BF9-4EC3-BF14-333BF99BEFBB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9A58E67D-E775-4AD6-9C10-3BA16D84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BED5204F-DE39-4ABA-A13D-F4D6D3251009}"/>
              </a:ext>
            </a:extLst>
          </p:cNvPr>
          <p:cNvGrpSpPr/>
          <p:nvPr/>
        </p:nvGrpSpPr>
        <p:grpSpPr>
          <a:xfrm>
            <a:off x="2878766" y="1398410"/>
            <a:ext cx="4531684" cy="851828"/>
            <a:chOff x="1202366" y="1546004"/>
            <a:chExt cx="4531684" cy="851828"/>
          </a:xfrm>
        </p:grpSpPr>
        <p:pic>
          <p:nvPicPr>
            <p:cNvPr id="6" name="กราฟิก 5">
              <a:extLst>
                <a:ext uri="{FF2B5EF4-FFF2-40B4-BE49-F238E27FC236}">
                  <a16:creationId xmlns:a16="http://schemas.microsoft.com/office/drawing/2014/main" id="{1DDFA98A-7C76-47CD-B214-70BB3782A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2366" y="1546004"/>
              <a:ext cx="4252136" cy="851828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BE4A2E7F-157E-4146-B8E4-83E30F6AA734}"/>
                </a:ext>
              </a:extLst>
            </p:cNvPr>
            <p:cNvSpPr txBox="1"/>
            <p:nvPr/>
          </p:nvSpPr>
          <p:spPr>
            <a:xfrm>
              <a:off x="2200275" y="1794414"/>
              <a:ext cx="3533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2.1 หลักการพื้นฐานของแหล่งจ่ายไฟฟ้ากระแสตรง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54095264-D822-4A83-8C99-EF38DC518EAF}"/>
              </a:ext>
            </a:extLst>
          </p:cNvPr>
          <p:cNvGrpSpPr/>
          <p:nvPr/>
        </p:nvGrpSpPr>
        <p:grpSpPr>
          <a:xfrm>
            <a:off x="1161189" y="3188172"/>
            <a:ext cx="3435154" cy="673483"/>
            <a:chOff x="1809355" y="2480727"/>
            <a:chExt cx="3435154" cy="673483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1273EF4C-1310-4981-B780-FF62080BB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09355" y="2480727"/>
              <a:ext cx="3038157" cy="673483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9A4F3C5B-4CA9-4A23-8DB7-9B5E3EFCDADD}"/>
                </a:ext>
              </a:extLst>
            </p:cNvPr>
            <p:cNvSpPr txBox="1"/>
            <p:nvPr/>
          </p:nvSpPr>
          <p:spPr>
            <a:xfrm>
              <a:off x="2529884" y="2636416"/>
              <a:ext cx="27146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2.2 วงจรเรียงกระแสแบบครึ่งคลื่น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7F46939A-60C9-4563-9D86-F69772445FA1}"/>
              </a:ext>
            </a:extLst>
          </p:cNvPr>
          <p:cNvGrpSpPr/>
          <p:nvPr/>
        </p:nvGrpSpPr>
        <p:grpSpPr>
          <a:xfrm>
            <a:off x="3152923" y="5033676"/>
            <a:ext cx="4257527" cy="844581"/>
            <a:chOff x="1685925" y="3700176"/>
            <a:chExt cx="4257527" cy="844581"/>
          </a:xfrm>
        </p:grpSpPr>
        <p:pic>
          <p:nvPicPr>
            <p:cNvPr id="13" name="กราฟิก 12">
              <a:extLst>
                <a:ext uri="{FF2B5EF4-FFF2-40B4-BE49-F238E27FC236}">
                  <a16:creationId xmlns:a16="http://schemas.microsoft.com/office/drawing/2014/main" id="{5D462CCE-A2CF-422F-833E-3E5EDD3E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85925" y="3700176"/>
              <a:ext cx="4048125" cy="844581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F5AE9122-1929-451D-968F-DACFDC852DFF}"/>
                </a:ext>
              </a:extLst>
            </p:cNvPr>
            <p:cNvSpPr txBox="1"/>
            <p:nvPr/>
          </p:nvSpPr>
          <p:spPr>
            <a:xfrm>
              <a:off x="2930377" y="3938760"/>
              <a:ext cx="30130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2.3 วงจรเรียงกระแสแบบเต็มคลื่น</a:t>
              </a:r>
            </a:p>
          </p:txBody>
        </p:sp>
      </p:grp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E9A6CFB8-B316-4F33-8EB8-CC8F15918D50}"/>
              </a:ext>
            </a:extLst>
          </p:cNvPr>
          <p:cNvGrpSpPr/>
          <p:nvPr/>
        </p:nvGrpSpPr>
        <p:grpSpPr>
          <a:xfrm>
            <a:off x="7912101" y="139700"/>
            <a:ext cx="1104899" cy="1028699"/>
            <a:chOff x="7505701" y="127000"/>
            <a:chExt cx="1270528" cy="1206499"/>
          </a:xfrm>
        </p:grpSpPr>
        <p:sp>
          <p:nvSpPr>
            <p:cNvPr id="19" name="แผนผังลำดับงาน: ตัวเชื่อมต่อ 18">
              <a:extLst>
                <a:ext uri="{FF2B5EF4-FFF2-40B4-BE49-F238E27FC236}">
                  <a16:creationId xmlns:a16="http://schemas.microsoft.com/office/drawing/2014/main" id="{FEBC8D5F-ACE4-425D-B953-A2BBF50216E7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5806CFCE-E00F-4299-A005-E3608B270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326E76-EEFD-47DF-9969-0B2836F9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37" b="95745" l="5674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4055"/>
            <a:ext cx="2665562" cy="266556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FA77EA64-7A0C-4BC1-9015-1D3FC39C34EA}"/>
              </a:ext>
            </a:extLst>
          </p:cNvPr>
          <p:cNvGrpSpPr/>
          <p:nvPr/>
        </p:nvGrpSpPr>
        <p:grpSpPr>
          <a:xfrm>
            <a:off x="229544" y="317427"/>
            <a:ext cx="2895815" cy="738583"/>
            <a:chOff x="229544" y="317427"/>
            <a:chExt cx="2895815" cy="738583"/>
          </a:xfrm>
        </p:grpSpPr>
        <p:pic>
          <p:nvPicPr>
            <p:cNvPr id="21" name="กราฟิก 20">
              <a:extLst>
                <a:ext uri="{FF2B5EF4-FFF2-40B4-BE49-F238E27FC236}">
                  <a16:creationId xmlns:a16="http://schemas.microsoft.com/office/drawing/2014/main" id="{0E67AE73-F28F-41B9-8F60-C8C652EBA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9544" y="317427"/>
              <a:ext cx="2895815" cy="738583"/>
            </a:xfrm>
            <a:prstGeom prst="rect">
              <a:avLst/>
            </a:prstGeom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51007AEC-2435-4B70-BF70-D0F67965EE29}"/>
                </a:ext>
              </a:extLst>
            </p:cNvPr>
            <p:cNvSpPr txBox="1"/>
            <p:nvPr/>
          </p:nvSpPr>
          <p:spPr>
            <a:xfrm>
              <a:off x="739533" y="437744"/>
              <a:ext cx="1875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หัวข้อเรื่อง (</a:t>
              </a:r>
              <a:r>
                <a:rPr lang="en-US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Topics</a:t>
              </a:r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89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F85C239-C0A7-43E3-AFD1-6E43B98FD587}"/>
              </a:ext>
            </a:extLst>
          </p:cNvPr>
          <p:cNvGrpSpPr/>
          <p:nvPr/>
        </p:nvGrpSpPr>
        <p:grpSpPr>
          <a:xfrm>
            <a:off x="28440" y="1009085"/>
            <a:ext cx="8572500" cy="2320429"/>
            <a:chOff x="393700" y="97280"/>
            <a:chExt cx="8572500" cy="2612083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457EC6A8-E066-4CA5-9D26-470549E4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3700" y="97280"/>
              <a:ext cx="8572500" cy="2612083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299F7818-CD59-4E43-ABCA-3852C7735B6C}"/>
                </a:ext>
              </a:extLst>
            </p:cNvPr>
            <p:cNvSpPr txBox="1"/>
            <p:nvPr/>
          </p:nvSpPr>
          <p:spPr>
            <a:xfrm>
              <a:off x="711200" y="296356"/>
              <a:ext cx="8140700" cy="1974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วงจรหรืออุปกรณ์ทางอิเล็กทรอนิกส์จะ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ได้ต้องได้รับการป้อนแรงดันไฟฟ้าให้กับวงจร แรงดันไฟฟ้านั้น อาจใช้ไฟฟ้าจากแบตเตอรี่หรือจากวงจรแปลงไฟฟ้ากระแสสลับให้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ช้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เป็นกระแสตรง ซึ่งการ เลือกใช้แหล่งจ่ายไฟตรงประเภทใดขึ้นกับลักษณะการใชงาน แต่โดยทั่วไปแล้วจะเลือกแหล่งจ่ายไฟตรง ประเภทที่นําไฟฟ้ากระแสสลับม้าแปลงมากกว่า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หลักการพื้นฐานของแหล่งจ่ายไฟฟ้ากระแสตรง โดยทั่วไปจะประกอบด้วย หม้อแปลง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Transformer)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าหน้าที่แปลงแรงดันไฟฟ้าให้ได้ตามระดับที่ต้องการใช้งาน วงจรเรียงกระแส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Rectifier)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ทําการ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ปรับไฟฟ้ากระแสสลับมาเป็นไฟฟ้ากระแสตรง วงจรกรองสัญญาณ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Filter)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าหน้าที่ให้ไฟ เรียบขึ้น และวงจรรักษาระดับแรงดัน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Voltage Regulator)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ดังรูปที่ 2.1</a:t>
              </a: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FA84903-F78D-406E-B1C1-137BA0E7F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44" y="3722043"/>
            <a:ext cx="3982212" cy="2320429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8642CFB-24A7-40C4-B194-2756BA5D0742}"/>
              </a:ext>
            </a:extLst>
          </p:cNvPr>
          <p:cNvSpPr txBox="1"/>
          <p:nvPr/>
        </p:nvSpPr>
        <p:spPr>
          <a:xfrm>
            <a:off x="3130550" y="61508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2.1 บล็อกไดอะแกรม แหล่งจ่ายไฟฟ้ากระแสตรง</a:t>
            </a: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1815CA45-74FC-4F0D-AEBA-A714E5971AE4}"/>
              </a:ext>
            </a:extLst>
          </p:cNvPr>
          <p:cNvGrpSpPr/>
          <p:nvPr/>
        </p:nvGrpSpPr>
        <p:grpSpPr>
          <a:xfrm>
            <a:off x="8032750" y="82113"/>
            <a:ext cx="1104899" cy="1028699"/>
            <a:chOff x="7505701" y="127000"/>
            <a:chExt cx="1270528" cy="1206499"/>
          </a:xfrm>
        </p:grpSpPr>
        <p:sp>
          <p:nvSpPr>
            <p:cNvPr id="13" name="แผนผังลำดับงาน: ตัวเชื่อมต่อ 12">
              <a:extLst>
                <a:ext uri="{FF2B5EF4-FFF2-40B4-BE49-F238E27FC236}">
                  <a16:creationId xmlns:a16="http://schemas.microsoft.com/office/drawing/2014/main" id="{1EFCAA15-937C-4348-9CED-373C1A68CC8D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69E9AB5D-21F8-46F8-8FFA-74759E6F1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996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FF38359-FBD8-479A-8D89-553371A123BA}"/>
              </a:ext>
            </a:extLst>
          </p:cNvPr>
          <p:cNvGrpSpPr/>
          <p:nvPr/>
        </p:nvGrpSpPr>
        <p:grpSpPr>
          <a:xfrm>
            <a:off x="948657" y="186976"/>
            <a:ext cx="6779958" cy="1044913"/>
            <a:chOff x="1525843" y="168645"/>
            <a:chExt cx="6779958" cy="1189739"/>
          </a:xfrm>
        </p:grpSpPr>
        <p:pic>
          <p:nvPicPr>
            <p:cNvPr id="9" name="กราฟิก 8">
              <a:extLst>
                <a:ext uri="{FF2B5EF4-FFF2-40B4-BE49-F238E27FC236}">
                  <a16:creationId xmlns:a16="http://schemas.microsoft.com/office/drawing/2014/main" id="{9D656EDD-999E-4314-AC67-FF9B17F1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5843" y="168645"/>
              <a:ext cx="6779958" cy="1189739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C190CF3F-8513-4DCF-95A4-8FB326BC3971}"/>
                </a:ext>
              </a:extLst>
            </p:cNvPr>
            <p:cNvSpPr txBox="1"/>
            <p:nvPr/>
          </p:nvSpPr>
          <p:spPr>
            <a:xfrm>
              <a:off x="1853534" y="357596"/>
              <a:ext cx="61245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/>
                <a:t>	วงจรเรียงกระแส แบ</a:t>
              </a:r>
              <a:r>
                <a:rPr lang="th-TH" dirty="0" err="1"/>
                <a:t>็ง</a:t>
              </a:r>
              <a:r>
                <a:rPr lang="th-TH" dirty="0"/>
                <a:t>ตามลักษณะของสัญญาณที่ได้ทางเอาต์พุต ได้ 2 แบบ คือ วงจรเรียงกระแส แบบครึ่งคลื่นและวงจรเรียงกระแสแบบเต็มคลื่น 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668CB1A-8C11-4147-BBCF-50AA758130B8}"/>
              </a:ext>
            </a:extLst>
          </p:cNvPr>
          <p:cNvGrpSpPr/>
          <p:nvPr/>
        </p:nvGrpSpPr>
        <p:grpSpPr>
          <a:xfrm>
            <a:off x="224809" y="1394193"/>
            <a:ext cx="3068282" cy="649893"/>
            <a:chOff x="237509" y="1241737"/>
            <a:chExt cx="3068282" cy="649893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E66CA58A-F3E8-4413-BC29-52FF6E838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7509" y="1241737"/>
              <a:ext cx="3068282" cy="649893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31B5EC7E-5D2D-493A-B7C9-B5094104DB66}"/>
                </a:ext>
              </a:extLst>
            </p:cNvPr>
            <p:cNvSpPr txBox="1"/>
            <p:nvPr/>
          </p:nvSpPr>
          <p:spPr>
            <a:xfrm>
              <a:off x="509587" y="1373455"/>
              <a:ext cx="25241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2.2 วงจรเรียงกระแสแบบครึ่งคลื่น</a:t>
              </a: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BE76C49-92CE-4240-B53A-D2DA73A2C67F}"/>
              </a:ext>
            </a:extLst>
          </p:cNvPr>
          <p:cNvGrpSpPr/>
          <p:nvPr/>
        </p:nvGrpSpPr>
        <p:grpSpPr>
          <a:xfrm>
            <a:off x="1037078" y="2206390"/>
            <a:ext cx="7624321" cy="1222610"/>
            <a:chOff x="1037078" y="2206390"/>
            <a:chExt cx="7624321" cy="1222610"/>
          </a:xfrm>
        </p:grpSpPr>
        <p:pic>
          <p:nvPicPr>
            <p:cNvPr id="17" name="กราฟิก 16">
              <a:extLst>
                <a:ext uri="{FF2B5EF4-FFF2-40B4-BE49-F238E27FC236}">
                  <a16:creationId xmlns:a16="http://schemas.microsoft.com/office/drawing/2014/main" id="{F292CFFC-0EF7-4674-8BCD-B437C9FBC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37078" y="2206390"/>
              <a:ext cx="7624321" cy="1222610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B7AFF750-FE91-4028-9A4A-40436B8607B5}"/>
                </a:ext>
              </a:extLst>
            </p:cNvPr>
            <p:cNvSpPr txBox="1"/>
            <p:nvPr/>
          </p:nvSpPr>
          <p:spPr>
            <a:xfrm>
              <a:off x="1279525" y="2298820"/>
              <a:ext cx="708977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วงจรเรียงกระแสแบบครึ่งคลื่น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Half Wave Rectifier)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เป็นวงจรที่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าหน้าที่เปลี่ยนไฟากระแสสลับ ให้เป็นไฟฟ้ากระแสตรง โดยใช้ไดโอดหนึ่งตัวเป๋นวงจรเรียงกระแส อาศัยคุณสมบัติของไดโอดที่สามารถ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ากระแสได้ทางเดียวแรงดันเอา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ตพุต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ที่ได้จะเป็นลักษณะเป็นรูปคลื่นซีกเดียว ดังรูปที่ 2.2</a:t>
              </a:r>
            </a:p>
          </p:txBody>
        </p:sp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AB05C57-4789-4D02-A76B-A923C9D262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96918"/>
            <a:ext cx="4724400" cy="2438400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8BF3181-CD0E-4D0F-95C8-FF25C76003B6}"/>
              </a:ext>
            </a:extLst>
          </p:cNvPr>
          <p:cNvSpPr txBox="1"/>
          <p:nvPr/>
        </p:nvSpPr>
        <p:spPr>
          <a:xfrm>
            <a:off x="3156615" y="62044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รูปที่ 2.2 วงจรเรียงกระแสแบบครึ่งคลื่น</a:t>
            </a: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C70A401E-5376-4E7B-B6D4-3D26E6FC5C49}"/>
              </a:ext>
            </a:extLst>
          </p:cNvPr>
          <p:cNvGrpSpPr/>
          <p:nvPr/>
        </p:nvGrpSpPr>
        <p:grpSpPr>
          <a:xfrm>
            <a:off x="7912101" y="139700"/>
            <a:ext cx="1104899" cy="1028699"/>
            <a:chOff x="7505701" y="127000"/>
            <a:chExt cx="1270528" cy="1206499"/>
          </a:xfrm>
        </p:grpSpPr>
        <p:sp>
          <p:nvSpPr>
            <p:cNvPr id="20" name="แผนผังลำดับงาน: ตัวเชื่อมต่อ 19">
              <a:extLst>
                <a:ext uri="{FF2B5EF4-FFF2-40B4-BE49-F238E27FC236}">
                  <a16:creationId xmlns:a16="http://schemas.microsoft.com/office/drawing/2014/main" id="{C730621D-6EE5-4EBB-A632-9C6129204B74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1" name="รูปภาพ 20">
              <a:extLst>
                <a:ext uri="{FF2B5EF4-FFF2-40B4-BE49-F238E27FC236}">
                  <a16:creationId xmlns:a16="http://schemas.microsoft.com/office/drawing/2014/main" id="{B3B5C401-F80F-4EAB-BF93-A702698A7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72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D020F9D-6F28-4126-9815-1F0865BC1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211003"/>
            <a:ext cx="5943596" cy="1418952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CEF59E9-5D94-42BA-BCDE-0285BBDC8694}"/>
              </a:ext>
            </a:extLst>
          </p:cNvPr>
          <p:cNvGrpSpPr/>
          <p:nvPr/>
        </p:nvGrpSpPr>
        <p:grpSpPr>
          <a:xfrm>
            <a:off x="0" y="694101"/>
            <a:ext cx="8766177" cy="1536191"/>
            <a:chOff x="188911" y="92340"/>
            <a:chExt cx="8766177" cy="1536191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99E24650-F780-46C5-9A28-03E401E00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8911" y="92340"/>
              <a:ext cx="8766177" cy="1536191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77549107-5713-4B48-B3B9-9565D152372E}"/>
                </a:ext>
              </a:extLst>
            </p:cNvPr>
            <p:cNvSpPr txBox="1"/>
            <p:nvPr/>
          </p:nvSpPr>
          <p:spPr>
            <a:xfrm>
              <a:off x="377823" y="161155"/>
              <a:ext cx="839652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2.2 เมื่อมีกระแสไฟสลับป้อนเข้าที่อินพุตของวงจร หม้อแปลงจะ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าหน้าที่แปลงไฟลง ให้ได้ ค่าตามที่ต้องการ แรงดันไฟฟ้ากระแสสลับที่ได้ หม้อแปลงจะให้ค่าแรงดันทั้งบวกและลบสลับกันไป ถ้า สมมติให้ไดโอด เป็นไดโอดในอุดมคติวงจรจะยอมให้กระแสไฟฟ้าไหลผ่านไปที่ความต้านทานโหลดเฉพาะ ครึ่งสัญญาณแรงดันที่เป็นบวกเท่านั้น ส่วนแรงดันที่เป็นลบจะไม่มีกระแสไหลผ่าน เรียกว่า วงจรเรียงกระแส แบบครึ่งคลื่นแรงดันบวก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Positive Half–Wave Rectifier)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ดังรูปที่ 2.3 </a:t>
              </a:r>
            </a:p>
          </p:txBody>
        </p:sp>
      </p:grp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54FE313-9F32-4A2D-A531-2B78D4F8E1CD}"/>
              </a:ext>
            </a:extLst>
          </p:cNvPr>
          <p:cNvSpPr txBox="1"/>
          <p:nvPr/>
        </p:nvSpPr>
        <p:spPr>
          <a:xfrm>
            <a:off x="3295239" y="3611855"/>
            <a:ext cx="3526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2.3 วงจรเรียงกระแสแบบครึ่งคลื่นแรงดันบวก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024C3CE9-3B03-45A0-923A-3C66D2BDFA69}"/>
              </a:ext>
            </a:extLst>
          </p:cNvPr>
          <p:cNvGrpSpPr/>
          <p:nvPr/>
        </p:nvGrpSpPr>
        <p:grpSpPr>
          <a:xfrm>
            <a:off x="522346" y="3878902"/>
            <a:ext cx="8347192" cy="1104473"/>
            <a:chOff x="495300" y="3613666"/>
            <a:chExt cx="8347192" cy="1104473"/>
          </a:xfrm>
        </p:grpSpPr>
        <p:pic>
          <p:nvPicPr>
            <p:cNvPr id="12" name="กราฟิก 11">
              <a:extLst>
                <a:ext uri="{FF2B5EF4-FFF2-40B4-BE49-F238E27FC236}">
                  <a16:creationId xmlns:a16="http://schemas.microsoft.com/office/drawing/2014/main" id="{41194698-68A4-4FC8-84B8-B77D17A27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300" y="3613666"/>
              <a:ext cx="8347192" cy="1104473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CA137798-E6E5-40A8-876B-D1F035F1D9E3}"/>
                </a:ext>
              </a:extLst>
            </p:cNvPr>
            <p:cNvSpPr txBox="1"/>
            <p:nvPr/>
          </p:nvSpPr>
          <p:spPr>
            <a:xfrm>
              <a:off x="617537" y="3810596"/>
              <a:ext cx="81568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จากรูปที่ 2.3 ถ้ามีการกลับขั้วไดโอดก็จะได้สัญญาณเอาต์พุตที่เปนแรงดันด้านลบ เพราะไดโอดจะ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ากระแสในลักษณะที่แรงดันอินพุตเป็นลบ เรียกว่า วงจรเรียงกระแสแบบครึ่งคลื่นแรงดันลบ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Negative Half–Wave Rectifier)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ดังรูปที่ 2.4</a:t>
              </a:r>
            </a:p>
          </p:txBody>
        </p:sp>
      </p:grp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3EFB2D8-CEF1-4F5B-820A-BA6CCC5D3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91" y="5064379"/>
            <a:ext cx="5739384" cy="1447800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91B1EDE6-92B6-4DB0-AAD6-16BB9C9B2074}"/>
              </a:ext>
            </a:extLst>
          </p:cNvPr>
          <p:cNvSpPr txBox="1"/>
          <p:nvPr/>
        </p:nvSpPr>
        <p:spPr>
          <a:xfrm>
            <a:off x="3575355" y="6488668"/>
            <a:ext cx="360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2.4 วงจรเรียงกระแสแบบครึ่งคลื่นแรงดันลบ</a:t>
            </a: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84D884B7-BA79-4AD6-968F-BB258A809F00}"/>
              </a:ext>
            </a:extLst>
          </p:cNvPr>
          <p:cNvGrpSpPr/>
          <p:nvPr/>
        </p:nvGrpSpPr>
        <p:grpSpPr>
          <a:xfrm>
            <a:off x="8039101" y="-67928"/>
            <a:ext cx="1104899" cy="1028699"/>
            <a:chOff x="7505701" y="127000"/>
            <a:chExt cx="1270528" cy="1206499"/>
          </a:xfrm>
        </p:grpSpPr>
        <p:sp>
          <p:nvSpPr>
            <p:cNvPr id="16" name="แผนผังลำดับงาน: ตัวเชื่อมต่อ 15">
              <a:extLst>
                <a:ext uri="{FF2B5EF4-FFF2-40B4-BE49-F238E27FC236}">
                  <a16:creationId xmlns:a16="http://schemas.microsoft.com/office/drawing/2014/main" id="{CF59D7ED-347A-4F00-B2D5-D4D2810E1281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7" name="รูปภาพ 16">
              <a:extLst>
                <a:ext uri="{FF2B5EF4-FFF2-40B4-BE49-F238E27FC236}">
                  <a16:creationId xmlns:a16="http://schemas.microsoft.com/office/drawing/2014/main" id="{B82E746F-157B-4668-9CD3-39CE8476A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70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2C167E1-8C94-4014-A3A8-697D759FD558}"/>
              </a:ext>
            </a:extLst>
          </p:cNvPr>
          <p:cNvGrpSpPr/>
          <p:nvPr/>
        </p:nvGrpSpPr>
        <p:grpSpPr>
          <a:xfrm>
            <a:off x="538747" y="254000"/>
            <a:ext cx="6920832" cy="977413"/>
            <a:chOff x="1588168" y="254000"/>
            <a:chExt cx="6920832" cy="977413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0CB9DB2E-C75C-4C2B-9C4E-71EDFFCFB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88168" y="254000"/>
              <a:ext cx="6920832" cy="977413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93B96160-26ED-4EC6-AAE8-4480780ED592}"/>
                </a:ext>
              </a:extLst>
            </p:cNvPr>
            <p:cNvSpPr txBox="1"/>
            <p:nvPr/>
          </p:nvSpPr>
          <p:spPr>
            <a:xfrm>
              <a:off x="1588168" y="464766"/>
              <a:ext cx="66414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/>
                <a:t>	จากรูปที่ 2.4 แรงดันไฟฟ้าที่ได้จะมีเฉพาะสัญญาณด้านบวก ดังนั้นจึงเรียกวงจรชนิดนี้ว่า วงจรเรียง กระแสแบบครึ่งคลื่นแรงดันบวก ลักษณะรูปคลื่นที่ได้ดังรูปที่ 2.5 </a:t>
              </a: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ADBF307-A7CE-4E9B-8BC7-857D312FB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" y="1231413"/>
            <a:ext cx="4251960" cy="137769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FC675CD-9958-4C79-9C74-7C402468C788}"/>
              </a:ext>
            </a:extLst>
          </p:cNvPr>
          <p:cNvSpPr txBox="1"/>
          <p:nvPr/>
        </p:nvSpPr>
        <p:spPr>
          <a:xfrm>
            <a:off x="2189747" y="2729425"/>
            <a:ext cx="5269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รูปที่ 2.5แรงดันเอาต์พุต ที่ได้จากวงจรเรียงกระแสแบบครึ่งคลื่นแรงดันบวก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CFD3E8D-62BE-4C69-8364-10EC45904009}"/>
              </a:ext>
            </a:extLst>
          </p:cNvPr>
          <p:cNvGrpSpPr/>
          <p:nvPr/>
        </p:nvGrpSpPr>
        <p:grpSpPr>
          <a:xfrm>
            <a:off x="538747" y="3201928"/>
            <a:ext cx="7980900" cy="1114632"/>
            <a:chOff x="787401" y="3219073"/>
            <a:chExt cx="7980900" cy="1114632"/>
          </a:xfrm>
        </p:grpSpPr>
        <p:pic>
          <p:nvPicPr>
            <p:cNvPr id="13" name="กราฟิก 12">
              <a:extLst>
                <a:ext uri="{FF2B5EF4-FFF2-40B4-BE49-F238E27FC236}">
                  <a16:creationId xmlns:a16="http://schemas.microsoft.com/office/drawing/2014/main" id="{FDCFAF15-D564-4502-AB84-65598442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401" y="3219073"/>
              <a:ext cx="7980900" cy="11146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กล่องข้อความ 8">
                  <a:extLst>
                    <a:ext uri="{FF2B5EF4-FFF2-40B4-BE49-F238E27FC236}">
                      <a16:creationId xmlns:a16="http://schemas.microsoft.com/office/drawing/2014/main" id="{80C4D4A4-00A5-43DD-801F-D95EA4587087}"/>
                    </a:ext>
                  </a:extLst>
                </p:cNvPr>
                <p:cNvSpPr txBox="1"/>
                <p:nvPr/>
              </p:nvSpPr>
              <p:spPr>
                <a:xfrm>
                  <a:off x="926161" y="3429000"/>
                  <a:ext cx="758283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dirty="0"/>
                    <a:t>	จากรูปที่ 2.5 เป็นแรงดันเอาต์พุตที่ได้จากวงจรเรียงกระแสแบบครึ่งคลื่นแรงดันบวก จะมีเฉพาะ สัญญาณด้านบวก เป็นแรงาที่ไม่เรียบ ถ้าคิดเป็นแรงดันไฟตรง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a14:m>
                  <a:r>
                    <a:rPr lang="th-TH" dirty="0"/>
                    <a:t> คํานวณได้จากสูตร</a:t>
                  </a:r>
                </a:p>
              </p:txBody>
            </p:sp>
          </mc:Choice>
          <mc:Fallback xmlns="">
            <p:sp>
              <p:nvSpPr>
                <p:cNvPr id="9" name="กล่องข้อความ 8">
                  <a:extLst>
                    <a:ext uri="{FF2B5EF4-FFF2-40B4-BE49-F238E27FC236}">
                      <a16:creationId xmlns:a16="http://schemas.microsoft.com/office/drawing/2014/main" id="{80C4D4A4-00A5-43DD-801F-D95EA4587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161" y="3429000"/>
                  <a:ext cx="7582839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643" t="-5660" r="-804" b="-16038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3DC2B4A-4944-4A9A-BCB4-416058EFFC06}"/>
              </a:ext>
            </a:extLst>
          </p:cNvPr>
          <p:cNvGrpSpPr/>
          <p:nvPr/>
        </p:nvGrpSpPr>
        <p:grpSpPr>
          <a:xfrm>
            <a:off x="2199602" y="4777056"/>
            <a:ext cx="5035955" cy="1699062"/>
            <a:chOff x="2266544" y="4422338"/>
            <a:chExt cx="5035955" cy="1699062"/>
          </a:xfrm>
        </p:grpSpPr>
        <p:pic>
          <p:nvPicPr>
            <p:cNvPr id="17" name="กราฟิก 16">
              <a:extLst>
                <a:ext uri="{FF2B5EF4-FFF2-40B4-BE49-F238E27FC236}">
                  <a16:creationId xmlns:a16="http://schemas.microsoft.com/office/drawing/2014/main" id="{B17A58D7-C642-47B5-9D96-125E612BC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66544" y="4422338"/>
              <a:ext cx="5035955" cy="16990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กล่องข้อความ 15">
                  <a:extLst>
                    <a:ext uri="{FF2B5EF4-FFF2-40B4-BE49-F238E27FC236}">
                      <a16:creationId xmlns:a16="http://schemas.microsoft.com/office/drawing/2014/main" id="{890F5EC2-DC3B-4D3A-80F9-87968CA6CCBC}"/>
                    </a:ext>
                  </a:extLst>
                </p:cNvPr>
                <p:cNvSpPr txBox="1"/>
                <p:nvPr/>
              </p:nvSpPr>
              <p:spPr>
                <a:xfrm>
                  <a:off x="3076307" y="4502430"/>
                  <a:ext cx="3801148" cy="1487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 = 0.318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=  0.45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:endParaRPr lang="th-TH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  <a:p>
                  <a:r>
                    <a: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ถ้าคิดเป็นแรงดันใช้งาน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:r>
                    <a: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หาได้จากสูตร </a:t>
                  </a:r>
                  <a:endParaRPr lang="en-US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  หรือ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 = 0.707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a14:m>
                  <a:endParaRPr lang="en-US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  <a:p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</m:rad>
                    </m:oMath>
                  </a14:m>
                  <a:r>
                    <a: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:r>
                    <a: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หรือ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= 1.414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:endParaRPr lang="th-TH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16" name="กล่องข้อความ 15">
                  <a:extLst>
                    <a:ext uri="{FF2B5EF4-FFF2-40B4-BE49-F238E27FC236}">
                      <a16:creationId xmlns:a16="http://schemas.microsoft.com/office/drawing/2014/main" id="{890F5EC2-DC3B-4D3A-80F9-87968CA6C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307" y="4502430"/>
                  <a:ext cx="3801148" cy="1487330"/>
                </a:xfrm>
                <a:prstGeom prst="rect">
                  <a:avLst/>
                </a:prstGeom>
                <a:blipFill>
                  <a:blip r:embed="rId10"/>
                  <a:stretch>
                    <a:fillRect l="-1445" b="-5328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AD4468D2-3248-4D56-A3F1-F88564A7263A}"/>
              </a:ext>
            </a:extLst>
          </p:cNvPr>
          <p:cNvGrpSpPr/>
          <p:nvPr/>
        </p:nvGrpSpPr>
        <p:grpSpPr>
          <a:xfrm>
            <a:off x="7912101" y="139700"/>
            <a:ext cx="1104899" cy="1028699"/>
            <a:chOff x="7505701" y="127000"/>
            <a:chExt cx="1270528" cy="1206499"/>
          </a:xfrm>
        </p:grpSpPr>
        <p:sp>
          <p:nvSpPr>
            <p:cNvPr id="20" name="แผนผังลำดับงาน: ตัวเชื่อมต่อ 19">
              <a:extLst>
                <a:ext uri="{FF2B5EF4-FFF2-40B4-BE49-F238E27FC236}">
                  <a16:creationId xmlns:a16="http://schemas.microsoft.com/office/drawing/2014/main" id="{90910337-763A-4E6A-AAD4-F9C551DAAEE9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1" name="รูปภาพ 20">
              <a:extLst>
                <a:ext uri="{FF2B5EF4-FFF2-40B4-BE49-F238E27FC236}">
                  <a16:creationId xmlns:a16="http://schemas.microsoft.com/office/drawing/2014/main" id="{0FB12196-B2F9-4B89-AB90-43E7A894E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29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83F70AF-B00B-450E-A5F3-544C7A445147}"/>
              </a:ext>
            </a:extLst>
          </p:cNvPr>
          <p:cNvGrpSpPr/>
          <p:nvPr/>
        </p:nvGrpSpPr>
        <p:grpSpPr>
          <a:xfrm>
            <a:off x="-62071" y="69505"/>
            <a:ext cx="8509085" cy="1367204"/>
            <a:chOff x="215815" y="81280"/>
            <a:chExt cx="8509085" cy="1367204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6E07C1F3-3D9E-439D-B57D-2DE03ED0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5815" y="81280"/>
              <a:ext cx="8509085" cy="13672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กล่องข้อความ 2">
                  <a:extLst>
                    <a:ext uri="{FF2B5EF4-FFF2-40B4-BE49-F238E27FC236}">
                      <a16:creationId xmlns:a16="http://schemas.microsoft.com/office/drawing/2014/main" id="{6596B852-CDB4-4518-8D32-317BDD1C512F}"/>
                    </a:ext>
                  </a:extLst>
                </p:cNvPr>
                <p:cNvSpPr txBox="1"/>
                <p:nvPr/>
              </p:nvSpPr>
              <p:spPr>
                <a:xfrm>
                  <a:off x="977900" y="443417"/>
                  <a:ext cx="7747000" cy="6730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ตัวอย่างที่ 2.1 </a:t>
                  </a:r>
                  <a:r>
                    <a: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จากรูปที่ 2.2 ถ้าตัวต้านทาน 100</a:t>
                  </a:r>
                  <a:r>
                    <a:rPr lang="el-GR" dirty="0">
                      <a:cs typeface="Angsana New" panose="02020603050405020304" pitchFamily="18" charset="-34"/>
                    </a:rPr>
                    <a:t>Ω </a:t>
                  </a:r>
                  <a:r>
                    <a: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จงคํานวณหาแรงดันไฟตรง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h-TH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h-TH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a14:m>
                  <a:r>
                    <a: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)ของวงจร เรียงกระแสแบบครึ่งคลื่น และกระแส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h-TH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h-TH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  <m:r>
                            <a:rPr lang="th-TH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ที่ไหลผ่านตัวต้านทาน โดยแรงดัน เอาต์พุต 240</a:t>
                  </a:r>
                  <a:r>
                    <a:rPr lang="en-US" dirty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</m:oMath>
                  </a14:m>
                  <a:endParaRPr lang="th-TH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3" name="กล่องข้อความ 2">
                  <a:extLst>
                    <a:ext uri="{FF2B5EF4-FFF2-40B4-BE49-F238E27FC236}">
                      <a16:creationId xmlns:a16="http://schemas.microsoft.com/office/drawing/2014/main" id="{6596B852-CDB4-4518-8D32-317BDD1C5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900" y="443417"/>
                  <a:ext cx="7747000" cy="673005"/>
                </a:xfrm>
                <a:prstGeom prst="rect">
                  <a:avLst/>
                </a:prstGeom>
                <a:blipFill>
                  <a:blip r:embed="rId4"/>
                  <a:stretch>
                    <a:fillRect l="-708" t="-7273" b="-1454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9C3A7C8-7740-46DA-81AF-1F5A809FB325}"/>
              </a:ext>
            </a:extLst>
          </p:cNvPr>
          <p:cNvGrpSpPr/>
          <p:nvPr/>
        </p:nvGrpSpPr>
        <p:grpSpPr>
          <a:xfrm>
            <a:off x="1237112" y="1598959"/>
            <a:ext cx="5534324" cy="898500"/>
            <a:chOff x="1237112" y="1598959"/>
            <a:chExt cx="5534324" cy="898500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655F0600-44B6-40BC-9F24-1E4355C15036}"/>
                </a:ext>
              </a:extLst>
            </p:cNvPr>
            <p:cNvGrpSpPr/>
            <p:nvPr/>
          </p:nvGrpSpPr>
          <p:grpSpPr>
            <a:xfrm>
              <a:off x="1237112" y="1598959"/>
              <a:ext cx="4832350" cy="898500"/>
              <a:chOff x="1012825" y="1564451"/>
              <a:chExt cx="4832350" cy="8985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กล่องข้อความ 4">
                    <a:extLst>
                      <a:ext uri="{FF2B5EF4-FFF2-40B4-BE49-F238E27FC236}">
                        <a16:creationId xmlns:a16="http://schemas.microsoft.com/office/drawing/2014/main" id="{0AB14016-1D2C-4758-8DE7-23F2E7FDB7D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2825" y="1564451"/>
                    <a:ext cx="4832350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th-TH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วิธีทำ  จากสูตร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h-TH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sub>
                        </m:sSub>
                      </m:oMath>
                    </a14:m>
                    <a:r>
                      <a:rPr lang="th-TH" dirty="0"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 </a:t>
                    </a:r>
                    <a:r>
                      <a: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= 0.45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𝑟𝑚𝑠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= 0.45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240 V = 108 V</a:t>
                    </a:r>
                  </a:p>
                  <a:p>
                    <a:r>
                      <a: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		    </a:t>
                    </a:r>
                    <a:endParaRPr lang="th-TH" dirty="0">
                      <a:latin typeface="Angsana New" panose="02020603050405020304" pitchFamily="18" charset="-34"/>
                      <a:cs typeface="Angsana New" panose="02020603050405020304" pitchFamily="18" charset="-34"/>
                    </a:endParaRPr>
                  </a:p>
                </p:txBody>
              </p:sp>
            </mc:Choice>
            <mc:Fallback xmlns="">
              <p:sp>
                <p:nvSpPr>
                  <p:cNvPr id="5" name="กล่องข้อความ 4">
                    <a:extLst>
                      <a:ext uri="{FF2B5EF4-FFF2-40B4-BE49-F238E27FC236}">
                        <a16:creationId xmlns:a16="http://schemas.microsoft.com/office/drawing/2014/main" id="{0AB14016-1D2C-4758-8DE7-23F2E7FDB7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2825" y="1564451"/>
                    <a:ext cx="4832350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35" t="-2830"/>
                    </a:stretch>
                  </a:blipFill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กล่องข้อความ 15">
                    <a:extLst>
                      <a:ext uri="{FF2B5EF4-FFF2-40B4-BE49-F238E27FC236}">
                        <a16:creationId xmlns:a16="http://schemas.microsoft.com/office/drawing/2014/main" id="{01750DD5-B92C-4908-9674-05B03F4566C8}"/>
                      </a:ext>
                    </a:extLst>
                  </p:cNvPr>
                  <p:cNvSpPr txBox="1"/>
                  <p:nvPr/>
                </p:nvSpPr>
                <p:spPr>
                  <a:xfrm>
                    <a:off x="1143000" y="1907991"/>
                    <a:ext cx="4572000" cy="55496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h-TH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sub>
                          </m:sSub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108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m:rPr>
                                  <m:nor/>
                                </m:rPr>
                                <a:rPr lang="el-GR" sz="1600" dirty="0">
                                  <a:cs typeface="Angsana New" panose="02020603050405020304" pitchFamily="18" charset="-34"/>
                                </a:rPr>
                                <m:t>Ω</m:t>
                              </m:r>
                            </m:den>
                          </m:f>
                          <m:r>
                            <a:rPr lang="en-US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08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th-TH" sz="1600" dirty="0">
                      <a:latin typeface="Angsana New" panose="02020603050405020304" pitchFamily="18" charset="-34"/>
                      <a:cs typeface="Angsana New" panose="02020603050405020304" pitchFamily="18" charset="-34"/>
                    </a:endParaRPr>
                  </a:p>
                </p:txBody>
              </p:sp>
            </mc:Choice>
            <mc:Fallback xmlns="">
              <p:sp>
                <p:nvSpPr>
                  <p:cNvPr id="16" name="กล่องข้อความ 15">
                    <a:extLst>
                      <a:ext uri="{FF2B5EF4-FFF2-40B4-BE49-F238E27FC236}">
                        <a16:creationId xmlns:a16="http://schemas.microsoft.com/office/drawing/2014/main" id="{01750DD5-B92C-4908-9674-05B03F4566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1907991"/>
                    <a:ext cx="4572000" cy="55496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806A0E33-AC7B-470E-A55E-270FB29F0292}"/>
                </a:ext>
              </a:extLst>
            </p:cNvPr>
            <p:cNvSpPr txBox="1"/>
            <p:nvPr/>
          </p:nvSpPr>
          <p:spPr>
            <a:xfrm>
              <a:off x="6296626" y="208875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ตอบ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0BF8BE4A-BF43-496F-9CB4-D37BCEDEE100}"/>
              </a:ext>
            </a:extLst>
          </p:cNvPr>
          <p:cNvGrpSpPr/>
          <p:nvPr/>
        </p:nvGrpSpPr>
        <p:grpSpPr>
          <a:xfrm>
            <a:off x="95250" y="2726416"/>
            <a:ext cx="8953500" cy="1310479"/>
            <a:chOff x="95250" y="2662597"/>
            <a:chExt cx="8953500" cy="1310479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A398E6AF-D0A5-4F78-BF1F-3D0233AD8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250" y="2662597"/>
              <a:ext cx="8953500" cy="1310479"/>
            </a:xfrm>
            <a:prstGeom prst="rect">
              <a:avLst/>
            </a:prstGeom>
          </p:spPr>
        </p:pic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id="{BCE8CD7F-4236-4E2D-90FB-2B31BEA7572D}"/>
                </a:ext>
              </a:extLst>
            </p:cNvPr>
            <p:cNvSpPr txBox="1"/>
            <p:nvPr/>
          </p:nvSpPr>
          <p:spPr>
            <a:xfrm>
              <a:off x="857249" y="2759666"/>
              <a:ext cx="786765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จากรูปที่ 2.2 และรูปที่ 2.3 จะเห็นว่าแรงดันไฟฟ้าที่เอา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ต่พุต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เป็นแรงดันไฟที่ไม่เรียบ เวลา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นําไปใช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้งาน จริง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จําเป็นต้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อง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ไฟเรียบที่สุดเพื่อ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นําไปใช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้งานในวงจรอิเล็กทรอนิกส์ที่ต้องการแหล่งจ่ายไฟตรงที่มี ประสิทธิภาพดีดังนั้นจึงต้องเพิ่มวงจรกรองสัญญาณ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Filter Circuit)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เข้าไปในวงจร โดยทั่วไปแล้วจะใช้ ตัวเก็บประจุต่อขนานกับโหลด เรียกว่า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Capacitor Filter </a:t>
              </a:r>
              <a:endParaRPr lang="th-TH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หรือ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Smoothing Capacitor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ดังรูปที่ 2.6 </a:t>
              </a:r>
            </a:p>
          </p:txBody>
        </p:sp>
      </p:grp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804668C0-CA55-4FAC-BE42-73E57AADCB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19" y="4115485"/>
            <a:ext cx="4797110" cy="2245881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BF7BB5E3-0214-4931-8578-0183D611D867}"/>
              </a:ext>
            </a:extLst>
          </p:cNvPr>
          <p:cNvSpPr txBox="1"/>
          <p:nvPr/>
        </p:nvSpPr>
        <p:spPr>
          <a:xfrm>
            <a:off x="2819400" y="63744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2.6 วงจรเรียงกระแสแบบครึ่งคลื่นที่มีวงจรกรองสัญญาณ</a:t>
            </a: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883CF924-A1AF-4A23-9FA7-C76AFCD7958B}"/>
              </a:ext>
            </a:extLst>
          </p:cNvPr>
          <p:cNvGrpSpPr/>
          <p:nvPr/>
        </p:nvGrpSpPr>
        <p:grpSpPr>
          <a:xfrm>
            <a:off x="8039101" y="75029"/>
            <a:ext cx="1104899" cy="1028699"/>
            <a:chOff x="7505701" y="127000"/>
            <a:chExt cx="1270528" cy="1206499"/>
          </a:xfrm>
        </p:grpSpPr>
        <p:sp>
          <p:nvSpPr>
            <p:cNvPr id="19" name="แผนผังลำดับงาน: ตัวเชื่อมต่อ 18">
              <a:extLst>
                <a:ext uri="{FF2B5EF4-FFF2-40B4-BE49-F238E27FC236}">
                  <a16:creationId xmlns:a16="http://schemas.microsoft.com/office/drawing/2014/main" id="{0F1898E3-D032-489C-965A-FF933B30D4F6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1" name="รูปภาพ 20">
              <a:extLst>
                <a:ext uri="{FF2B5EF4-FFF2-40B4-BE49-F238E27FC236}">
                  <a16:creationId xmlns:a16="http://schemas.microsoft.com/office/drawing/2014/main" id="{12989B20-82A5-48D8-AADD-1CEA3A3A1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02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30967FAB-D999-42A2-82D0-80DB3E41E9D8}"/>
              </a:ext>
            </a:extLst>
          </p:cNvPr>
          <p:cNvGrpSpPr/>
          <p:nvPr/>
        </p:nvGrpSpPr>
        <p:grpSpPr>
          <a:xfrm>
            <a:off x="0" y="312492"/>
            <a:ext cx="9169128" cy="1548384"/>
            <a:chOff x="0" y="363954"/>
            <a:chExt cx="9169128" cy="1548384"/>
          </a:xfrm>
        </p:grpSpPr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022EAF87-FDBB-4A14-B97B-8DE42C7F082A}"/>
                </a:ext>
              </a:extLst>
            </p:cNvPr>
            <p:cNvGrpSpPr/>
            <p:nvPr/>
          </p:nvGrpSpPr>
          <p:grpSpPr>
            <a:xfrm>
              <a:off x="0" y="363954"/>
              <a:ext cx="9144000" cy="1548384"/>
              <a:chOff x="310160" y="2581666"/>
              <a:chExt cx="7729658" cy="1077293"/>
            </a:xfrm>
          </p:grpSpPr>
          <p:pic>
            <p:nvPicPr>
              <p:cNvPr id="11" name="กราฟิก 10">
                <a:extLst>
                  <a:ext uri="{FF2B5EF4-FFF2-40B4-BE49-F238E27FC236}">
                    <a16:creationId xmlns:a16="http://schemas.microsoft.com/office/drawing/2014/main" id="{600E5EB2-38C5-46B7-85EB-AA2A93A5B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79730" y="2581666"/>
                <a:ext cx="7260088" cy="1077293"/>
              </a:xfrm>
              <a:prstGeom prst="rect">
                <a:avLst/>
              </a:prstGeom>
            </p:spPr>
          </p:pic>
          <p:pic>
            <p:nvPicPr>
              <p:cNvPr id="12" name="กราฟิก 11">
                <a:extLst>
                  <a:ext uri="{FF2B5EF4-FFF2-40B4-BE49-F238E27FC236}">
                    <a16:creationId xmlns:a16="http://schemas.microsoft.com/office/drawing/2014/main" id="{AB651FCF-BF79-4B3D-918E-B3CFBEAA5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0160" y="2650148"/>
                <a:ext cx="939139" cy="971900"/>
              </a:xfrm>
              <a:prstGeom prst="rect">
                <a:avLst/>
              </a:prstGeom>
            </p:spPr>
          </p:pic>
        </p:grpSp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8CEAB8CC-DA26-4F73-9C1D-3B36C754C311}"/>
                </a:ext>
              </a:extLst>
            </p:cNvPr>
            <p:cNvSpPr txBox="1"/>
            <p:nvPr/>
          </p:nvSpPr>
          <p:spPr>
            <a:xfrm>
              <a:off x="1110979" y="399482"/>
              <a:ext cx="805814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2.6 รูปคลื่นแรงดันเอาต์พุตของวงจรก่อนได้รับการกรองสัญญาณจะเป็นรูปคลื่นตาม เส้นประ ส่วนรูปคลื่นที่เกิดขึ้นหลังจากต่อตัวเก็บประจุที่เอาต์พุตของวงจรเรียงกระแส รูปคลื่นที่ได้รับ หลังจากการกรองสัญญาณหรือแรงดันเอาต์พุตของฟิลเตอร์เป็นแรงดันไฟตรงที่มี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ริปเปิล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(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Ripple Voltage)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ปนอยู่บ้างเล็กน้อย ทั้งนี้ขึ้นอยู่กับค่าความจุของตัวเก็บประจุกล่าวคือถ้าค่าความจุมากค่า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ริปเปิล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ก็จะน้อย หมายถึงสัญญาณไฟตรงจะเรียบ ปกติแล้วจะใช้ตัวเก็บประจุชนิดอิเล็กโตร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ไลท์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เนื่องจากมีค่าความจุสูง มี อัตราทนแรงดันไฟฟ้าสูง ดังรูปที่ 2.7 </a:t>
              </a: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67ACDC5-11C9-4306-8061-5C4738856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19" y="2038600"/>
            <a:ext cx="3870960" cy="154838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36DFA7F-2863-41D7-B990-0A32BF967977}"/>
              </a:ext>
            </a:extLst>
          </p:cNvPr>
          <p:cNvSpPr txBox="1"/>
          <p:nvPr/>
        </p:nvSpPr>
        <p:spPr>
          <a:xfrm>
            <a:off x="2295525" y="3694925"/>
            <a:ext cx="581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2.7 ตัวอย่างการวางอุปกรณ์วงจรเรียงกระแสแบบครึ่งคลื่นที่มีวงจรกรองสัญญาณ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1D2E13B-E68D-41FD-BBD0-E0C0AC374C2B}"/>
              </a:ext>
            </a:extLst>
          </p:cNvPr>
          <p:cNvGrpSpPr/>
          <p:nvPr/>
        </p:nvGrpSpPr>
        <p:grpSpPr>
          <a:xfrm>
            <a:off x="222884" y="4193634"/>
            <a:ext cx="8698231" cy="2351874"/>
            <a:chOff x="85725" y="4252126"/>
            <a:chExt cx="8698231" cy="2351874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743A0CD4-4F8F-45CB-86C8-07CF4481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725" y="4252126"/>
              <a:ext cx="8698231" cy="2351874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1DE85A8C-37D7-43CD-B808-0013BDA28A7C}"/>
                </a:ext>
              </a:extLst>
            </p:cNvPr>
            <p:cNvSpPr txBox="1"/>
            <p:nvPr/>
          </p:nvSpPr>
          <p:spPr>
            <a:xfrm>
              <a:off x="280987" y="4689399"/>
              <a:ext cx="830770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หลักการ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ของวงจรกรองสัญญาณอาศัยหลักการเก็บประจุและการคายประจุของตัวเก็บประจุ โดยตัวเก็บประจุจะเก็บประจุเมื่อมีแรงดันอินพุตเข้ามา และจะคายประจุผ่านตัวต้านทานโหลดในกรณีที่ ไม่มีสัญญาณอินพุตเข้ามา การเก็บประจุของตัวเก็บประจุจะเก็บเต็มเท่ากับค่าของแหล่งจ่าย จะใช้เวลา 5 เท่าของค่าเวลาคงที่ (5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Time Constant, 5</a:t>
              </a:r>
              <a:r>
                <a:rPr lang="el-GR" dirty="0">
                  <a:cs typeface="Angsana New" panose="02020603050405020304" pitchFamily="18" charset="-34"/>
                </a:rPr>
                <a:t>τ)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และจะคายประจุหมดที่เวลา 5 เท่าของค่าเวลาคงที่เช่นกัน ดังนั้นหากเลือกใช้ค่าความจุของตัวเก็บประจุค่า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ต่ำๆ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ไฟที่ได้ก็จะไม่เรียบ แต่ถ้าเลือกค่าความจุมากเกินไป ขนาดของตัวเก็บประจุจะมีขนาดใหญ่และราคาก็สูงตามไปด้วย ดังนั้นก็พิจารณาเลือกค่าที่เหมาะสม</a:t>
              </a: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A9ED768F-FE8C-4464-BAF0-8E981D864E4D}"/>
              </a:ext>
            </a:extLst>
          </p:cNvPr>
          <p:cNvGrpSpPr/>
          <p:nvPr/>
        </p:nvGrpSpPr>
        <p:grpSpPr>
          <a:xfrm>
            <a:off x="7816216" y="1984505"/>
            <a:ext cx="1104899" cy="1028699"/>
            <a:chOff x="7505701" y="127000"/>
            <a:chExt cx="1270528" cy="1206499"/>
          </a:xfrm>
        </p:grpSpPr>
        <p:sp>
          <p:nvSpPr>
            <p:cNvPr id="17" name="แผนผังลำดับงาน: ตัวเชื่อมต่อ 16">
              <a:extLst>
                <a:ext uri="{FF2B5EF4-FFF2-40B4-BE49-F238E27FC236}">
                  <a16:creationId xmlns:a16="http://schemas.microsoft.com/office/drawing/2014/main" id="{1179C61D-BD38-4D36-86C5-B4E52A2AFBF3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4E533D0A-A13F-4630-A840-4E8DE615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896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5976C31-8D47-47E4-BDAC-F46231FF2EAB}"/>
              </a:ext>
            </a:extLst>
          </p:cNvPr>
          <p:cNvGrpSpPr/>
          <p:nvPr/>
        </p:nvGrpSpPr>
        <p:grpSpPr>
          <a:xfrm>
            <a:off x="281955" y="12137"/>
            <a:ext cx="3633787" cy="909266"/>
            <a:chOff x="336551" y="-10763"/>
            <a:chExt cx="3633787" cy="909266"/>
          </a:xfrm>
        </p:grpSpPr>
        <p:pic>
          <p:nvPicPr>
            <p:cNvPr id="11" name="กราฟิก 10">
              <a:extLst>
                <a:ext uri="{FF2B5EF4-FFF2-40B4-BE49-F238E27FC236}">
                  <a16:creationId xmlns:a16="http://schemas.microsoft.com/office/drawing/2014/main" id="{3A710066-521D-424A-AA75-0C945CDAF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6551" y="-10763"/>
              <a:ext cx="3519487" cy="909266"/>
            </a:xfrm>
            <a:prstGeom prst="rect">
              <a:avLst/>
            </a:prstGeom>
          </p:spPr>
        </p:pic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18D6E252-88E4-4748-84A7-96F6C1C7F96E}"/>
                </a:ext>
              </a:extLst>
            </p:cNvPr>
            <p:cNvSpPr txBox="1"/>
            <p:nvPr/>
          </p:nvSpPr>
          <p:spPr>
            <a:xfrm>
              <a:off x="1208088" y="346549"/>
              <a:ext cx="2762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2.3 วงจรเรียงกระแสแบบเต็มคลื่น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37CA9B4F-D912-4A47-8307-A3FD33E2B236}"/>
              </a:ext>
            </a:extLst>
          </p:cNvPr>
          <p:cNvGrpSpPr/>
          <p:nvPr/>
        </p:nvGrpSpPr>
        <p:grpSpPr>
          <a:xfrm>
            <a:off x="812315" y="840749"/>
            <a:ext cx="7779297" cy="1069341"/>
            <a:chOff x="476186" y="750512"/>
            <a:chExt cx="7779297" cy="1069341"/>
          </a:xfrm>
        </p:grpSpPr>
        <p:pic>
          <p:nvPicPr>
            <p:cNvPr id="22" name="กราฟิก 21">
              <a:extLst>
                <a:ext uri="{FF2B5EF4-FFF2-40B4-BE49-F238E27FC236}">
                  <a16:creationId xmlns:a16="http://schemas.microsoft.com/office/drawing/2014/main" id="{FB7AD594-125C-484F-B7D5-3DE4CE172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6186" y="750512"/>
              <a:ext cx="7779297" cy="1069341"/>
            </a:xfrm>
            <a:prstGeom prst="rect">
              <a:avLst/>
            </a:prstGeom>
          </p:spPr>
        </p:pic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CC42105E-1F08-45A6-A185-5687F09475EE}"/>
                </a:ext>
              </a:extLst>
            </p:cNvPr>
            <p:cNvSpPr txBox="1"/>
            <p:nvPr/>
          </p:nvSpPr>
          <p:spPr>
            <a:xfrm>
              <a:off x="1143000" y="847199"/>
              <a:ext cx="685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	วงจรเรียงกระแสแบบเต็มคลื่นแบ่งออกได้ 2 แบบ คือ วงจรเรียงกระแสเต็มคลื่นที่ใช้หม้อแปลงชนิด มีแทปกลางและวงจรเรียงกระแสเต็มคลื่นแบบบริดจ์</a:t>
              </a:r>
            </a:p>
          </p:txBody>
        </p:sp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D75754B-1892-436F-92D3-0F8E8B2EA7EF}"/>
              </a:ext>
            </a:extLst>
          </p:cNvPr>
          <p:cNvSpPr txBox="1"/>
          <p:nvPr/>
        </p:nvSpPr>
        <p:spPr>
          <a:xfrm>
            <a:off x="87101" y="181642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2.3.1 วงจรเรียงกระแสเต็มคลื่นที่ใช้หม้อแปลงชนิดมีแทปกลาง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D686180F-E1C7-4E03-A926-9718E8372FD1}"/>
              </a:ext>
            </a:extLst>
          </p:cNvPr>
          <p:cNvGrpSpPr/>
          <p:nvPr/>
        </p:nvGrpSpPr>
        <p:grpSpPr>
          <a:xfrm>
            <a:off x="1396432" y="2293169"/>
            <a:ext cx="7481267" cy="1815748"/>
            <a:chOff x="774216" y="2070724"/>
            <a:chExt cx="7481267" cy="1815748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78CA3EC5-8B02-4600-B67C-5C9903DCE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774216" y="2070724"/>
              <a:ext cx="7481267" cy="1787781"/>
            </a:xfrm>
            <a:prstGeom prst="rect">
              <a:avLst/>
            </a:prstGeom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CF075D89-ADAD-42B3-948D-6365FCE86F88}"/>
                </a:ext>
              </a:extLst>
            </p:cNvPr>
            <p:cNvSpPr txBox="1"/>
            <p:nvPr/>
          </p:nvSpPr>
          <p:spPr>
            <a:xfrm>
              <a:off x="990599" y="2132146"/>
              <a:ext cx="69723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	วงจรเรียงกระแสเต็มคลื่นแบบนี้จะเรียงแรงดันไฟสลับให้ออกเอาต์พุตได้ทั้งช่วงบวกและช่วงลบของแรงดันไฟสลับที่ป้อนเข้ามาที่อินพุตของวงจร ลักษณะของวงจรจะใช้ไดโอด 2 ตัว 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ทํ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าหน้าที่แปลง สัญญาณไฟสลับเป็นสัญญาณไฟตรงโดยมีหม้อแปลงไฟฟ้าแบบมีแทปกลาง (</a:t>
              </a:r>
              <a:r>
                <a:rPr lang="en-US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Center Trap) 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ทํ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าหน้าที่แบ่ง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เฟส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ให้เกิดการต่าง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เฟส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กัน 180 องศา ระหว่างสัญญาณที่ออกจากส่วนบนและส่วนล่างของ ขดลวดทุติยภูมิของหม้อแปลงเพื่อให้ไดโอดทั้ง 2 ตัวสลับกัน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ทํางาน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 ดังนั้นวงจรจึงสามารถจ่ายกระแสได้เรียบ และสูงกว่าวงจรเรียงกระแสแบบครึ่งคลื่น ลักษณะวงจรและ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การทํางาน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 ดังรูปที่ 2.8 </a:t>
              </a:r>
            </a:p>
          </p:txBody>
        </p:sp>
      </p:grp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57E2AF-6F26-4A22-A748-48DC9805D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0" y="4919866"/>
            <a:ext cx="5424678" cy="1343469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D98428-30EC-4610-B487-7F75225ED3C3}"/>
              </a:ext>
            </a:extLst>
          </p:cNvPr>
          <p:cNvSpPr txBox="1"/>
          <p:nvPr/>
        </p:nvSpPr>
        <p:spPr>
          <a:xfrm>
            <a:off x="2443473" y="62745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รูปที่ 2.8 วงจรเรียงกระแสเต็มคลื่นที่ใช้หม้อแปลงชนิดมีแทปกลาง</a:t>
            </a: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2F3252C8-336A-44B8-80C9-6BC47B4510F8}"/>
              </a:ext>
            </a:extLst>
          </p:cNvPr>
          <p:cNvGrpSpPr/>
          <p:nvPr/>
        </p:nvGrpSpPr>
        <p:grpSpPr>
          <a:xfrm>
            <a:off x="-95251" y="4154122"/>
            <a:ext cx="3186363" cy="992934"/>
            <a:chOff x="-39603" y="4504357"/>
            <a:chExt cx="3186363" cy="992934"/>
          </a:xfrm>
        </p:grpSpPr>
        <p:pic>
          <p:nvPicPr>
            <p:cNvPr id="16" name="กราฟิก 15">
              <a:extLst>
                <a:ext uri="{FF2B5EF4-FFF2-40B4-BE49-F238E27FC236}">
                  <a16:creationId xmlns:a16="http://schemas.microsoft.com/office/drawing/2014/main" id="{FA204269-5805-4AE6-9D32-E99E1EF9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39603" y="4504357"/>
              <a:ext cx="3186363" cy="992934"/>
            </a:xfrm>
            <a:prstGeom prst="rect">
              <a:avLst/>
            </a:prstGeom>
          </p:spPr>
        </p:pic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759154C3-5A69-4096-A2CD-68C2DF842E67}"/>
                </a:ext>
              </a:extLst>
            </p:cNvPr>
            <p:cNvSpPr txBox="1"/>
            <p:nvPr/>
          </p:nvSpPr>
          <p:spPr>
            <a:xfrm>
              <a:off x="402755" y="4842024"/>
              <a:ext cx="2098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4.6 หลักในการออกกำลังกาย</a:t>
              </a:r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8D6B08A-C81B-483F-834A-37732F8FA92B}"/>
              </a:ext>
            </a:extLst>
          </p:cNvPr>
          <p:cNvGrpSpPr/>
          <p:nvPr/>
        </p:nvGrpSpPr>
        <p:grpSpPr>
          <a:xfrm>
            <a:off x="8165846" y="45773"/>
            <a:ext cx="838537" cy="786959"/>
            <a:chOff x="7505701" y="127000"/>
            <a:chExt cx="1270528" cy="1206499"/>
          </a:xfrm>
        </p:grpSpPr>
        <p:sp>
          <p:nvSpPr>
            <p:cNvPr id="25" name="แผนผังลำดับงาน: ตัวเชื่อมต่อ 24">
              <a:extLst>
                <a:ext uri="{FF2B5EF4-FFF2-40B4-BE49-F238E27FC236}">
                  <a16:creationId xmlns:a16="http://schemas.microsoft.com/office/drawing/2014/main" id="{665B196C-FC3A-4435-B952-6F02F4F23822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60A7DBC1-0F80-4F90-92F4-277FAF152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51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2967</TotalTime>
  <Words>2215</Words>
  <Application>Microsoft Office PowerPoint</Application>
  <PresentationFormat>นำเสนอทางหน้าจอ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3" baseType="lpstr">
      <vt:lpstr>Angsana New</vt:lpstr>
      <vt:lpstr>AngsanaUPC</vt:lpstr>
      <vt:lpstr>Arial</vt:lpstr>
      <vt:lpstr>Calibri</vt:lpstr>
      <vt:lpstr>Calibri Light</vt:lpstr>
      <vt:lpstr>Cambria Math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Muangthai01</dc:creator>
  <cp:lastModifiedBy>Muangthai01</cp:lastModifiedBy>
  <cp:revision>9</cp:revision>
  <dcterms:created xsi:type="dcterms:W3CDTF">2022-03-04T01:09:46Z</dcterms:created>
  <dcterms:modified xsi:type="dcterms:W3CDTF">2022-03-24T06:49:48Z</dcterms:modified>
</cp:coreProperties>
</file>