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3" r:id="rId2"/>
    <p:sldId id="302" r:id="rId3"/>
    <p:sldId id="301" r:id="rId4"/>
    <p:sldId id="339" r:id="rId5"/>
    <p:sldId id="340" r:id="rId6"/>
    <p:sldId id="276" r:id="rId7"/>
    <p:sldId id="330" r:id="rId8"/>
    <p:sldId id="341" r:id="rId9"/>
    <p:sldId id="332" r:id="rId10"/>
    <p:sldId id="333" r:id="rId11"/>
    <p:sldId id="334" r:id="rId12"/>
    <p:sldId id="335" r:id="rId13"/>
    <p:sldId id="336" r:id="rId14"/>
    <p:sldId id="337" r:id="rId15"/>
    <p:sldId id="338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 Math" panose="02040503050406030204" pitchFamily="18" charset="0"/>
      <p:regular r:id="rId23"/>
    </p:embeddedFont>
    <p:embeddedFont>
      <p:font typeface="TF Srivichai" panose="02000506000000020004" pitchFamily="2" charset="-34"/>
      <p:regular r:id="rId24"/>
      <p:bold r:id="rId25"/>
      <p:italic r:id="rId26"/>
      <p:boldItalic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D3B"/>
    <a:srgbClr val="F4E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357C-2135-4EF6-9E54-468610598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AAF5E-F250-4985-8A06-F412F26F1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2AC9-52CA-4039-9A40-8592CF34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C250-5B04-43B9-8151-333B7A41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E4A4-0DB5-4B57-99BF-D1407B16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23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730A-13DF-4EBE-9284-A28AF52D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A7D17-F70E-467D-AFB9-8DAB82503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FFFE5-C7C3-4F9C-AFCB-642A186B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D2833-7D16-4268-9E17-582ACD93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D7DD8-E4C0-40F9-AE6A-B9106B74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48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2360D-2245-4A52-AB44-CCFF15D27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18536-384A-4884-B4D0-B54730C3A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55B1A-D606-497B-A1A4-F02B8CE0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65B14-91F7-486C-9DED-E4456C94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2246-A4AB-415B-8892-169D5DCE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97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28CB-C854-47A3-BF9F-4F742F86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D4BA-B368-4CDC-B2BA-681E5C0A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34D0-81D5-41C2-9D40-D45A653C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88D4-E05F-4608-932C-67BBE56E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8961-04CC-411D-B327-FBB5D912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47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77B3-551B-4D45-A02E-1640856F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F51BF-99A5-4465-BB1D-39678FAF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F333-6731-4A90-AF5C-C7E36336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0957D-2305-4A2D-B3FC-7D786D9B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CDCA-7819-4D3D-86FE-75FDC960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363A-BD1A-4B46-B4DC-D320EF88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7509-2981-4D79-B25A-AB104FB62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F2E9A-984F-46D1-9275-E2A9316E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627AC-2E5F-41DA-871B-9F2E1B35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8DAB-DFEA-44D5-82D4-590A0B80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76714-57DF-4EDF-BFB5-E4B9E90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560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B052-F84C-4FF0-9A64-5BC0FA92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04C10-7384-4F95-9A97-0DABB8AB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C4F6-6BE6-4883-BCA9-CC68A4106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52ECD-F5FF-4020-A98C-530A85338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FBD15-ADD7-43FB-8744-D904E4353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78BD8-0402-4994-90B4-9553F277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CE12E-6E70-45BB-8450-839D2ED6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46A56-806C-4C7A-AFCE-705DA5F7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82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6497-452D-42D3-8AC1-F7675675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0D1DD-0D98-4893-B07E-5147E7A8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23182-23BE-424F-AC67-46806967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0BF0E-2874-482B-8DDA-1B99D700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79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08D5A-B11C-45E5-9292-DF94A6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8415E-25A7-4455-A2BB-3BFE2735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B7864-47F9-446A-98BC-631E87C6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36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38A9-DE16-457E-A4A7-75657A83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EA1C-20B3-42F7-ACEC-AAD188D2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531C4-81B4-431A-AE97-628902E31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35E83-4132-435A-BAF0-1FBDDFF2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FCD4-102E-482E-83A6-A2079E7E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C4B97-382A-4998-8155-B6434493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4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EF1C-1B44-418C-80D9-2C350CBB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CA7AE-6201-4A2B-8A71-E74E0917F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EB5DB-4033-4C50-84CD-DCAA41499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373E6-5427-4C7C-8546-52FD810F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65A85-2E77-4555-8F5D-887CFD35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D28B3-1B87-49D3-B9B4-D7480070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146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369CA-4B1A-467A-AA0B-EFAFD257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530CA-F5D5-4D4C-BB59-865A90450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6B9F9-A07C-4058-961B-1ABE66907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E7CA-39EE-4AD9-8ED7-F1B0E0D5AB7C}" type="datetimeFigureOut">
              <a:rPr lang="th-TH" smtClean="0"/>
              <a:t>28/12/62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CF2E-C00D-4729-85A5-F07D9B83D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E045-5036-4365-904A-00E8ADBA2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6B98-67B5-46F1-B862-519D27AB89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81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0FFEB5-3B35-4331-BCE1-EF98477F0B05}"/>
              </a:ext>
            </a:extLst>
          </p:cNvPr>
          <p:cNvSpPr/>
          <p:nvPr/>
        </p:nvSpPr>
        <p:spPr>
          <a:xfrm>
            <a:off x="5771408" y="2196935"/>
            <a:ext cx="6420592" cy="2636322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algn="ctr"/>
            <a:r>
              <a:rPr lang="th-TH" sz="8000" b="1" dirty="0">
                <a:solidFill>
                  <a:srgbClr val="F4E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Srivichai" panose="02000506000000020004" pitchFamily="2" charset="-34"/>
                <a:cs typeface="TF Srivichai" panose="02000506000000020004" pitchFamily="2" charset="-34"/>
              </a:rPr>
              <a:t>งานทำเกลียวด้วยมือ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377D37-DC44-436C-92CA-CC01D26A93D8}"/>
              </a:ext>
            </a:extLst>
          </p:cNvPr>
          <p:cNvSpPr/>
          <p:nvPr/>
        </p:nvSpPr>
        <p:spPr>
          <a:xfrm>
            <a:off x="4572001" y="470857"/>
            <a:ext cx="2011680" cy="20116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900" b="1" dirty="0">
                <a:solidFill>
                  <a:srgbClr val="F4EB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Srivichai" panose="02000506000000020004" pitchFamily="2" charset="-34"/>
                <a:cs typeface="TF Srivichai" panose="02000506000000020004" pitchFamily="2" charset="-3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1177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2" y="2286000"/>
            <a:ext cx="10689336" cy="3046988"/>
          </a:xfrm>
          <a:custGeom>
            <a:avLst/>
            <a:gdLst>
              <a:gd name="connsiteX0" fmla="*/ 0 w 10689336"/>
              <a:gd name="connsiteY0" fmla="*/ 0 h 3046988"/>
              <a:gd name="connsiteX1" fmla="*/ 10689336 w 10689336"/>
              <a:gd name="connsiteY1" fmla="*/ 0 h 3046988"/>
              <a:gd name="connsiteX2" fmla="*/ 10689336 w 10689336"/>
              <a:gd name="connsiteY2" fmla="*/ 3046988 h 3046988"/>
              <a:gd name="connsiteX3" fmla="*/ 0 w 10689336"/>
              <a:gd name="connsiteY3" fmla="*/ 3046988 h 3046988"/>
              <a:gd name="connsiteX4" fmla="*/ 0 w 10689336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336" h="3046988" fill="none" extrusionOk="0">
                <a:moveTo>
                  <a:pt x="0" y="0"/>
                </a:moveTo>
                <a:cubicBezTo>
                  <a:pt x="4711531" y="-33775"/>
                  <a:pt x="7851160" y="138873"/>
                  <a:pt x="10689336" y="0"/>
                </a:cubicBezTo>
                <a:cubicBezTo>
                  <a:pt x="10615565" y="1242988"/>
                  <a:pt x="10533453" y="2426776"/>
                  <a:pt x="10689336" y="3046988"/>
                </a:cubicBezTo>
                <a:cubicBezTo>
                  <a:pt x="6514887" y="2909658"/>
                  <a:pt x="4591252" y="2909132"/>
                  <a:pt x="0" y="3046988"/>
                </a:cubicBezTo>
                <a:cubicBezTo>
                  <a:pt x="152408" y="2523506"/>
                  <a:pt x="73868" y="1389749"/>
                  <a:pt x="0" y="0"/>
                </a:cubicBezTo>
                <a:close/>
              </a:path>
              <a:path w="10689336" h="3046988" stroke="0" extrusionOk="0">
                <a:moveTo>
                  <a:pt x="0" y="0"/>
                </a:moveTo>
                <a:cubicBezTo>
                  <a:pt x="4614878" y="-101487"/>
                  <a:pt x="8778921" y="-162162"/>
                  <a:pt x="10689336" y="0"/>
                </a:cubicBezTo>
                <a:cubicBezTo>
                  <a:pt x="10750049" y="513393"/>
                  <a:pt x="10628264" y="2441699"/>
                  <a:pt x="10689336" y="3046988"/>
                </a:cubicBezTo>
                <a:cubicBezTo>
                  <a:pt x="7203498" y="3097053"/>
                  <a:pt x="4169424" y="2888539"/>
                  <a:pt x="0" y="3046988"/>
                </a:cubicBezTo>
                <a:cubicBezTo>
                  <a:pt x="-24452" y="2680878"/>
                  <a:pt x="-67663" y="465301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การทำเกลียวในขนาดรูเจาะจะต้องได้ขนาดตามมาตรฐานไม่เล็กหรือโตจนเกินไป เพราะถ้ารูเจาะเล็กเกินจะทำให้ดอกต๊าปหักได้ และถ้าขนาดรูเจาะโตเกินก็จะทำให้เกลียวหลวมได้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การต๊าปเกลียวจะต้องเรียงลำดับของดอกต๊าปให้ถูกต้อง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ขณะปฏิบัติงานต๊าปเกลียวจะต้องหยอดน้ำมันหล่อลื่นบ่อยๆ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ตรวจสอบความฉากของแนวดอกต๊าปกับชิ้นงานก่อนเสมอ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ขณะต๊าปเกลียวจะต้องหมุนคายเศษโลหะออกอย่างสม่ำเสมอ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4010337" y="457200"/>
            <a:ext cx="4171322" cy="914400"/>
            <a:chOff x="2880940" y="457200"/>
            <a:chExt cx="4171322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3820110" cy="914400"/>
              <a:chOff x="3438796" y="698665"/>
              <a:chExt cx="3820110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468898" cy="738664"/>
              </a:xfrm>
              <a:custGeom>
                <a:avLst/>
                <a:gdLst>
                  <a:gd name="connsiteX0" fmla="*/ 0 w 3468898"/>
                  <a:gd name="connsiteY0" fmla="*/ 0 h 738664"/>
                  <a:gd name="connsiteX1" fmla="*/ 3468898 w 3468898"/>
                  <a:gd name="connsiteY1" fmla="*/ 0 h 738664"/>
                  <a:gd name="connsiteX2" fmla="*/ 3468898 w 3468898"/>
                  <a:gd name="connsiteY2" fmla="*/ 738664 h 738664"/>
                  <a:gd name="connsiteX3" fmla="*/ 0 w 3468898"/>
                  <a:gd name="connsiteY3" fmla="*/ 738664 h 738664"/>
                  <a:gd name="connsiteX4" fmla="*/ 0 w 3468898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898" h="738664" fill="none" extrusionOk="0">
                    <a:moveTo>
                      <a:pt x="0" y="0"/>
                    </a:moveTo>
                    <a:cubicBezTo>
                      <a:pt x="1711461" y="-49533"/>
                      <a:pt x="1855900" y="-14809"/>
                      <a:pt x="3468898" y="0"/>
                    </a:cubicBezTo>
                    <a:cubicBezTo>
                      <a:pt x="3425200" y="330288"/>
                      <a:pt x="3408436" y="639094"/>
                      <a:pt x="3468898" y="738664"/>
                    </a:cubicBezTo>
                    <a:cubicBezTo>
                      <a:pt x="2144368" y="690433"/>
                      <a:pt x="4467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468898" h="738664" stroke="0" extrusionOk="0">
                    <a:moveTo>
                      <a:pt x="0" y="0"/>
                    </a:moveTo>
                    <a:cubicBezTo>
                      <a:pt x="1096049" y="118645"/>
                      <a:pt x="2852023" y="116012"/>
                      <a:pt x="3468898" y="0"/>
                    </a:cubicBezTo>
                    <a:cubicBezTo>
                      <a:pt x="3479334" y="361308"/>
                      <a:pt x="3433598" y="443197"/>
                      <a:pt x="3468898" y="738664"/>
                    </a:cubicBezTo>
                    <a:cubicBezTo>
                      <a:pt x="2518564" y="873264"/>
                      <a:pt x="746277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4. การทำเกลียวใน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6349838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C1087-C1E7-4E0D-A864-5A220B8F356D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ข้อควรระวังในการต๊าปเกลียว</a:t>
            </a:r>
          </a:p>
        </p:txBody>
      </p:sp>
    </p:spTree>
    <p:extLst>
      <p:ext uri="{BB962C8B-B14F-4D97-AF65-F5344CB8AC3E}">
        <p14:creationId xmlns:p14="http://schemas.microsoft.com/office/powerpoint/2010/main" val="250065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877682" y="457200"/>
            <a:ext cx="4434215" cy="914400"/>
            <a:chOff x="2880940" y="457200"/>
            <a:chExt cx="4434215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083003" cy="914400"/>
              <a:chOff x="3438796" y="698665"/>
              <a:chExt cx="4083003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731791" cy="738664"/>
              </a:xfrm>
              <a:custGeom>
                <a:avLst/>
                <a:gdLst>
                  <a:gd name="connsiteX0" fmla="*/ 0 w 3731791"/>
                  <a:gd name="connsiteY0" fmla="*/ 0 h 738664"/>
                  <a:gd name="connsiteX1" fmla="*/ 3731791 w 3731791"/>
                  <a:gd name="connsiteY1" fmla="*/ 0 h 738664"/>
                  <a:gd name="connsiteX2" fmla="*/ 3731791 w 3731791"/>
                  <a:gd name="connsiteY2" fmla="*/ 738664 h 738664"/>
                  <a:gd name="connsiteX3" fmla="*/ 0 w 3731791"/>
                  <a:gd name="connsiteY3" fmla="*/ 738664 h 738664"/>
                  <a:gd name="connsiteX4" fmla="*/ 0 w 3731791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1791" h="738664" fill="none" extrusionOk="0">
                    <a:moveTo>
                      <a:pt x="0" y="0"/>
                    </a:moveTo>
                    <a:cubicBezTo>
                      <a:pt x="1016787" y="-49533"/>
                      <a:pt x="3351508" y="-14809"/>
                      <a:pt x="3731791" y="0"/>
                    </a:cubicBezTo>
                    <a:cubicBezTo>
                      <a:pt x="3688093" y="330288"/>
                      <a:pt x="3671329" y="639094"/>
                      <a:pt x="3731791" y="738664"/>
                    </a:cubicBezTo>
                    <a:cubicBezTo>
                      <a:pt x="2160668" y="690433"/>
                      <a:pt x="10040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731791" h="738664" stroke="0" extrusionOk="0">
                    <a:moveTo>
                      <a:pt x="0" y="0"/>
                    </a:moveTo>
                    <a:cubicBezTo>
                      <a:pt x="563164" y="118645"/>
                      <a:pt x="2944857" y="116012"/>
                      <a:pt x="3731791" y="0"/>
                    </a:cubicBezTo>
                    <a:cubicBezTo>
                      <a:pt x="3742227" y="361308"/>
                      <a:pt x="3696491" y="443197"/>
                      <a:pt x="3731791" y="738664"/>
                    </a:cubicBezTo>
                    <a:cubicBezTo>
                      <a:pt x="1906419" y="873264"/>
                      <a:pt x="1344842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5. การทำเกลียวนอก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6612731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C1087-C1E7-4E0D-A864-5A220B8F356D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เครื่องมือและอุปกรณ์การทำเกลียวนอก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4B8088-78A7-46E0-A68F-ED8DA1647D9B}"/>
              </a:ext>
            </a:extLst>
          </p:cNvPr>
          <p:cNvSpPr/>
          <p:nvPr/>
        </p:nvSpPr>
        <p:spPr>
          <a:xfrm>
            <a:off x="750123" y="2286000"/>
            <a:ext cx="5235041" cy="1569660"/>
          </a:xfrm>
          <a:custGeom>
            <a:avLst/>
            <a:gdLst>
              <a:gd name="connsiteX0" fmla="*/ 0 w 5235041"/>
              <a:gd name="connsiteY0" fmla="*/ 0 h 1569660"/>
              <a:gd name="connsiteX1" fmla="*/ 5235041 w 5235041"/>
              <a:gd name="connsiteY1" fmla="*/ 0 h 1569660"/>
              <a:gd name="connsiteX2" fmla="*/ 5235041 w 5235041"/>
              <a:gd name="connsiteY2" fmla="*/ 1569660 h 1569660"/>
              <a:gd name="connsiteX3" fmla="*/ 0 w 5235041"/>
              <a:gd name="connsiteY3" fmla="*/ 1569660 h 1569660"/>
              <a:gd name="connsiteX4" fmla="*/ 0 w 5235041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041" h="1569660" fill="none" extrusionOk="0">
                <a:moveTo>
                  <a:pt x="0" y="0"/>
                </a:moveTo>
                <a:cubicBezTo>
                  <a:pt x="2487669" y="-33775"/>
                  <a:pt x="3758693" y="138873"/>
                  <a:pt x="5235041" y="0"/>
                </a:cubicBezTo>
                <a:cubicBezTo>
                  <a:pt x="5127929" y="171814"/>
                  <a:pt x="5150506" y="911667"/>
                  <a:pt x="5235041" y="1569660"/>
                </a:cubicBezTo>
                <a:cubicBezTo>
                  <a:pt x="2914707" y="1432330"/>
                  <a:pt x="2484632" y="1431804"/>
                  <a:pt x="0" y="1569660"/>
                </a:cubicBezTo>
                <a:cubicBezTo>
                  <a:pt x="42701" y="862495"/>
                  <a:pt x="-4294" y="651171"/>
                  <a:pt x="0" y="0"/>
                </a:cubicBezTo>
                <a:close/>
              </a:path>
              <a:path w="5235041" h="1569660" stroke="0" extrusionOk="0">
                <a:moveTo>
                  <a:pt x="0" y="0"/>
                </a:moveTo>
                <a:cubicBezTo>
                  <a:pt x="1400741" y="-101487"/>
                  <a:pt x="4404407" y="-162162"/>
                  <a:pt x="5235041" y="0"/>
                </a:cubicBezTo>
                <a:cubicBezTo>
                  <a:pt x="5215069" y="697056"/>
                  <a:pt x="5251646" y="815558"/>
                  <a:pt x="5235041" y="1569660"/>
                </a:cubicBezTo>
                <a:cubicBezTo>
                  <a:pt x="4248289" y="1619725"/>
                  <a:pt x="2444673" y="1411211"/>
                  <a:pt x="0" y="1569660"/>
                </a:cubicBezTo>
                <a:cubicBezTo>
                  <a:pt x="3654" y="909124"/>
                  <a:pt x="115097" y="391762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thaiDist">
              <a:buClr>
                <a:srgbClr val="532D3B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ดาย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Die)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ดายแบบตายตัว 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ดายแบบปรับขนาดได้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3B508C-06C2-4987-A7DB-4EE4EFFEE85F}"/>
              </a:ext>
            </a:extLst>
          </p:cNvPr>
          <p:cNvSpPr/>
          <p:nvPr/>
        </p:nvSpPr>
        <p:spPr>
          <a:xfrm>
            <a:off x="6206836" y="2285999"/>
            <a:ext cx="5235041" cy="1569660"/>
          </a:xfrm>
          <a:custGeom>
            <a:avLst/>
            <a:gdLst>
              <a:gd name="connsiteX0" fmla="*/ 0 w 5235041"/>
              <a:gd name="connsiteY0" fmla="*/ 0 h 1569660"/>
              <a:gd name="connsiteX1" fmla="*/ 5235041 w 5235041"/>
              <a:gd name="connsiteY1" fmla="*/ 0 h 1569660"/>
              <a:gd name="connsiteX2" fmla="*/ 5235041 w 5235041"/>
              <a:gd name="connsiteY2" fmla="*/ 1569660 h 1569660"/>
              <a:gd name="connsiteX3" fmla="*/ 0 w 5235041"/>
              <a:gd name="connsiteY3" fmla="*/ 1569660 h 1569660"/>
              <a:gd name="connsiteX4" fmla="*/ 0 w 5235041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041" h="1569660" fill="none" extrusionOk="0">
                <a:moveTo>
                  <a:pt x="0" y="0"/>
                </a:moveTo>
                <a:cubicBezTo>
                  <a:pt x="2487669" y="-33775"/>
                  <a:pt x="3758693" y="138873"/>
                  <a:pt x="5235041" y="0"/>
                </a:cubicBezTo>
                <a:cubicBezTo>
                  <a:pt x="5127929" y="171814"/>
                  <a:pt x="5150506" y="911667"/>
                  <a:pt x="5235041" y="1569660"/>
                </a:cubicBezTo>
                <a:cubicBezTo>
                  <a:pt x="2914707" y="1432330"/>
                  <a:pt x="2484632" y="1431804"/>
                  <a:pt x="0" y="1569660"/>
                </a:cubicBezTo>
                <a:cubicBezTo>
                  <a:pt x="42701" y="862495"/>
                  <a:pt x="-4294" y="651171"/>
                  <a:pt x="0" y="0"/>
                </a:cubicBezTo>
                <a:close/>
              </a:path>
              <a:path w="5235041" h="1569660" stroke="0" extrusionOk="0">
                <a:moveTo>
                  <a:pt x="0" y="0"/>
                </a:moveTo>
                <a:cubicBezTo>
                  <a:pt x="1400741" y="-101487"/>
                  <a:pt x="4404407" y="-162162"/>
                  <a:pt x="5235041" y="0"/>
                </a:cubicBezTo>
                <a:cubicBezTo>
                  <a:pt x="5215069" y="697056"/>
                  <a:pt x="5251646" y="815558"/>
                  <a:pt x="5235041" y="1569660"/>
                </a:cubicBezTo>
                <a:cubicBezTo>
                  <a:pt x="4248289" y="1619725"/>
                  <a:pt x="2444673" y="1411211"/>
                  <a:pt x="0" y="1569660"/>
                </a:cubicBezTo>
                <a:cubicBezTo>
                  <a:pt x="3654" y="909124"/>
                  <a:pt x="115097" y="391762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thaiDist">
              <a:buClr>
                <a:srgbClr val="532D3B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ด้ามจับดาย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มีหลายขนาดให้เลือกใช้งานตามความเหมาะสม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endParaRPr lang="en-US" sz="3200" spc="-1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799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877682" y="457200"/>
            <a:ext cx="4434215" cy="914400"/>
            <a:chOff x="2880940" y="457200"/>
            <a:chExt cx="4434215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083003" cy="914400"/>
              <a:chOff x="3438796" y="698665"/>
              <a:chExt cx="4083003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731791" cy="738664"/>
              </a:xfrm>
              <a:custGeom>
                <a:avLst/>
                <a:gdLst>
                  <a:gd name="connsiteX0" fmla="*/ 0 w 3731791"/>
                  <a:gd name="connsiteY0" fmla="*/ 0 h 738664"/>
                  <a:gd name="connsiteX1" fmla="*/ 3731791 w 3731791"/>
                  <a:gd name="connsiteY1" fmla="*/ 0 h 738664"/>
                  <a:gd name="connsiteX2" fmla="*/ 3731791 w 3731791"/>
                  <a:gd name="connsiteY2" fmla="*/ 738664 h 738664"/>
                  <a:gd name="connsiteX3" fmla="*/ 0 w 3731791"/>
                  <a:gd name="connsiteY3" fmla="*/ 738664 h 738664"/>
                  <a:gd name="connsiteX4" fmla="*/ 0 w 3731791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1791" h="738664" fill="none" extrusionOk="0">
                    <a:moveTo>
                      <a:pt x="0" y="0"/>
                    </a:moveTo>
                    <a:cubicBezTo>
                      <a:pt x="1016787" y="-49533"/>
                      <a:pt x="3351508" y="-14809"/>
                      <a:pt x="3731791" y="0"/>
                    </a:cubicBezTo>
                    <a:cubicBezTo>
                      <a:pt x="3688093" y="330288"/>
                      <a:pt x="3671329" y="639094"/>
                      <a:pt x="3731791" y="738664"/>
                    </a:cubicBezTo>
                    <a:cubicBezTo>
                      <a:pt x="2160668" y="690433"/>
                      <a:pt x="10040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731791" h="738664" stroke="0" extrusionOk="0">
                    <a:moveTo>
                      <a:pt x="0" y="0"/>
                    </a:moveTo>
                    <a:cubicBezTo>
                      <a:pt x="563164" y="118645"/>
                      <a:pt x="2944857" y="116012"/>
                      <a:pt x="3731791" y="0"/>
                    </a:cubicBezTo>
                    <a:cubicBezTo>
                      <a:pt x="3742227" y="361308"/>
                      <a:pt x="3696491" y="443197"/>
                      <a:pt x="3731791" y="738664"/>
                    </a:cubicBezTo>
                    <a:cubicBezTo>
                      <a:pt x="1906419" y="873264"/>
                      <a:pt x="1344842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5. การทำเกลียวนอก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6612731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C1087-C1E7-4E0D-A864-5A220B8F356D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การเตรียมขนาดของชิ้นงาน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84594-2DF7-48E3-955D-EE6C69471B1D}"/>
              </a:ext>
            </a:extLst>
          </p:cNvPr>
          <p:cNvSpPr/>
          <p:nvPr/>
        </p:nvSpPr>
        <p:spPr>
          <a:xfrm>
            <a:off x="751333" y="2286000"/>
            <a:ext cx="10689336" cy="584775"/>
          </a:xfrm>
          <a:custGeom>
            <a:avLst/>
            <a:gdLst>
              <a:gd name="connsiteX0" fmla="*/ 0 w 10689336"/>
              <a:gd name="connsiteY0" fmla="*/ 0 h 584775"/>
              <a:gd name="connsiteX1" fmla="*/ 10689336 w 10689336"/>
              <a:gd name="connsiteY1" fmla="*/ 0 h 584775"/>
              <a:gd name="connsiteX2" fmla="*/ 10689336 w 10689336"/>
              <a:gd name="connsiteY2" fmla="*/ 584775 h 584775"/>
              <a:gd name="connsiteX3" fmla="*/ 0 w 10689336"/>
              <a:gd name="connsiteY3" fmla="*/ 584775 h 584775"/>
              <a:gd name="connsiteX4" fmla="*/ 0 w 1068933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336" h="584775" fill="none" extrusionOk="0">
                <a:moveTo>
                  <a:pt x="0" y="0"/>
                </a:moveTo>
                <a:cubicBezTo>
                  <a:pt x="4711531" y="-33775"/>
                  <a:pt x="7851160" y="138873"/>
                  <a:pt x="10689336" y="0"/>
                </a:cubicBezTo>
                <a:cubicBezTo>
                  <a:pt x="10713469" y="72806"/>
                  <a:pt x="10670731" y="439861"/>
                  <a:pt x="10689336" y="584775"/>
                </a:cubicBezTo>
                <a:cubicBezTo>
                  <a:pt x="6514887" y="447445"/>
                  <a:pt x="4591252" y="446919"/>
                  <a:pt x="0" y="584775"/>
                </a:cubicBezTo>
                <a:cubicBezTo>
                  <a:pt x="27201" y="374681"/>
                  <a:pt x="47523" y="109891"/>
                  <a:pt x="0" y="0"/>
                </a:cubicBezTo>
                <a:close/>
              </a:path>
              <a:path w="10689336" h="584775" stroke="0" extrusionOk="0">
                <a:moveTo>
                  <a:pt x="0" y="0"/>
                </a:moveTo>
                <a:cubicBezTo>
                  <a:pt x="4614878" y="-101487"/>
                  <a:pt x="8778921" y="-162162"/>
                  <a:pt x="10689336" y="0"/>
                </a:cubicBezTo>
                <a:cubicBezTo>
                  <a:pt x="10722839" y="236829"/>
                  <a:pt x="10705899" y="342660"/>
                  <a:pt x="10689336" y="584775"/>
                </a:cubicBezTo>
                <a:cubicBezTo>
                  <a:pt x="7203498" y="634840"/>
                  <a:pt x="4169424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ต้องกลึงชิ้นงานที่ดายให้มีขนาดที่เหมาะสมกับขนาดของดายที่จะใช้สำหรับตัดเกลียว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8437BCF-B05B-40E9-AC56-4F56AB2DD1A1}"/>
                  </a:ext>
                </a:extLst>
              </p:cNvPr>
              <p:cNvSpPr/>
              <p:nvPr/>
            </p:nvSpPr>
            <p:spPr>
              <a:xfrm>
                <a:off x="524816" y="3508340"/>
                <a:ext cx="11142371" cy="86892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ขนาดความโตชิ้นงานที่ดาย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	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 =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	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ขนาดของดาย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 – 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𝟎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.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𝟐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ถึง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𝟎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.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𝟑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มิลลิเมตร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8437BCF-B05B-40E9-AC56-4F56AB2DD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6" y="3508340"/>
                <a:ext cx="11142371" cy="868921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9B48159-B126-4FBD-8A9E-619A002AD6EE}"/>
              </a:ext>
            </a:extLst>
          </p:cNvPr>
          <p:cNvSpPr/>
          <p:nvPr/>
        </p:nvSpPr>
        <p:spPr>
          <a:xfrm>
            <a:off x="630880" y="4838405"/>
            <a:ext cx="10927818" cy="1815882"/>
          </a:xfrm>
          <a:prstGeom prst="rect">
            <a:avLst/>
          </a:prstGeom>
          <a:solidFill>
            <a:srgbClr val="532D3B">
              <a:alpha val="10000"/>
            </a:srgbClr>
          </a:solidFill>
        </p:spPr>
        <p:txBody>
          <a:bodyPr wrap="square">
            <a:noAutofit/>
          </a:bodyPr>
          <a:lstStyle/>
          <a:p>
            <a:pPr marL="1139825" indent="-1139825" algn="thaiDist"/>
            <a:r>
              <a:rPr lang="th-TH" b="1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	</a:t>
            </a:r>
            <a: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การเตรียมชิ้นงานถ้าเตรียมเท่ากับขนาดความโตเกินไป จะทำให้เกลียวที่ตัดอัดแน่นที่ดายทำให้ดายแตก</a:t>
            </a:r>
            <a:b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และถ้าเตรียมชิ้นงานเล็กเกินไปจะทำให้เกลียวที่ดายออกมายอดไม่แหลม มีขนาดเล็ก การเตรียม</a:t>
            </a:r>
            <a:b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ขนาดชิ้นงานจะต้องเล็กกว่าขนาดงานเล็กน้อยเพื่อลดแรงตัดขณะตัดเกลียว โดยหลังจากตัดเกลียวแล้ว</a:t>
            </a:r>
            <a:b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ตัวดายจะรีดเกลียวให้มีขนาดเท่ากับความโตของเกลียว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7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877682" y="457200"/>
            <a:ext cx="4434215" cy="914400"/>
            <a:chOff x="2880940" y="457200"/>
            <a:chExt cx="4434215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083003" cy="914400"/>
              <a:chOff x="3438796" y="698665"/>
              <a:chExt cx="4083003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731791" cy="738664"/>
              </a:xfrm>
              <a:custGeom>
                <a:avLst/>
                <a:gdLst>
                  <a:gd name="connsiteX0" fmla="*/ 0 w 3731791"/>
                  <a:gd name="connsiteY0" fmla="*/ 0 h 738664"/>
                  <a:gd name="connsiteX1" fmla="*/ 3731791 w 3731791"/>
                  <a:gd name="connsiteY1" fmla="*/ 0 h 738664"/>
                  <a:gd name="connsiteX2" fmla="*/ 3731791 w 3731791"/>
                  <a:gd name="connsiteY2" fmla="*/ 738664 h 738664"/>
                  <a:gd name="connsiteX3" fmla="*/ 0 w 3731791"/>
                  <a:gd name="connsiteY3" fmla="*/ 738664 h 738664"/>
                  <a:gd name="connsiteX4" fmla="*/ 0 w 3731791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1791" h="738664" fill="none" extrusionOk="0">
                    <a:moveTo>
                      <a:pt x="0" y="0"/>
                    </a:moveTo>
                    <a:cubicBezTo>
                      <a:pt x="1016787" y="-49533"/>
                      <a:pt x="3351508" y="-14809"/>
                      <a:pt x="3731791" y="0"/>
                    </a:cubicBezTo>
                    <a:cubicBezTo>
                      <a:pt x="3688093" y="330288"/>
                      <a:pt x="3671329" y="639094"/>
                      <a:pt x="3731791" y="738664"/>
                    </a:cubicBezTo>
                    <a:cubicBezTo>
                      <a:pt x="2160668" y="690433"/>
                      <a:pt x="10040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731791" h="738664" stroke="0" extrusionOk="0">
                    <a:moveTo>
                      <a:pt x="0" y="0"/>
                    </a:moveTo>
                    <a:cubicBezTo>
                      <a:pt x="563164" y="118645"/>
                      <a:pt x="2944857" y="116012"/>
                      <a:pt x="3731791" y="0"/>
                    </a:cubicBezTo>
                    <a:cubicBezTo>
                      <a:pt x="3742227" y="361308"/>
                      <a:pt x="3696491" y="443197"/>
                      <a:pt x="3731791" y="738664"/>
                    </a:cubicBezTo>
                    <a:cubicBezTo>
                      <a:pt x="1906419" y="873264"/>
                      <a:pt x="1344842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5. การทำเกลียวนอก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6612731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C1087-C1E7-4E0D-A864-5A220B8F356D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ขั้นตอนการดายเกลียว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84594-2DF7-48E3-955D-EE6C69471B1D}"/>
              </a:ext>
            </a:extLst>
          </p:cNvPr>
          <p:cNvSpPr/>
          <p:nvPr/>
        </p:nvSpPr>
        <p:spPr>
          <a:xfrm>
            <a:off x="751333" y="2286000"/>
            <a:ext cx="10689336" cy="4524315"/>
          </a:xfrm>
          <a:custGeom>
            <a:avLst/>
            <a:gdLst>
              <a:gd name="connsiteX0" fmla="*/ 0 w 10689336"/>
              <a:gd name="connsiteY0" fmla="*/ 0 h 4524315"/>
              <a:gd name="connsiteX1" fmla="*/ 10689336 w 10689336"/>
              <a:gd name="connsiteY1" fmla="*/ 0 h 4524315"/>
              <a:gd name="connsiteX2" fmla="*/ 10689336 w 10689336"/>
              <a:gd name="connsiteY2" fmla="*/ 4524315 h 4524315"/>
              <a:gd name="connsiteX3" fmla="*/ 0 w 10689336"/>
              <a:gd name="connsiteY3" fmla="*/ 4524315 h 4524315"/>
              <a:gd name="connsiteX4" fmla="*/ 0 w 10689336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336" h="4524315" fill="none" extrusionOk="0">
                <a:moveTo>
                  <a:pt x="0" y="0"/>
                </a:moveTo>
                <a:cubicBezTo>
                  <a:pt x="4711531" y="-33775"/>
                  <a:pt x="7851160" y="138873"/>
                  <a:pt x="10689336" y="0"/>
                </a:cubicBezTo>
                <a:cubicBezTo>
                  <a:pt x="10615565" y="1981743"/>
                  <a:pt x="10533453" y="3535470"/>
                  <a:pt x="10689336" y="4524315"/>
                </a:cubicBezTo>
                <a:cubicBezTo>
                  <a:pt x="6514887" y="4386985"/>
                  <a:pt x="4591252" y="4386459"/>
                  <a:pt x="0" y="4524315"/>
                </a:cubicBezTo>
                <a:cubicBezTo>
                  <a:pt x="152408" y="3519891"/>
                  <a:pt x="73868" y="2054475"/>
                  <a:pt x="0" y="0"/>
                </a:cubicBezTo>
                <a:close/>
              </a:path>
              <a:path w="10689336" h="4524315" stroke="0" extrusionOk="0">
                <a:moveTo>
                  <a:pt x="0" y="0"/>
                </a:moveTo>
                <a:cubicBezTo>
                  <a:pt x="4614878" y="-101487"/>
                  <a:pt x="8778921" y="-162162"/>
                  <a:pt x="10689336" y="0"/>
                </a:cubicBezTo>
                <a:cubicBezTo>
                  <a:pt x="10750049" y="809685"/>
                  <a:pt x="10628264" y="3181252"/>
                  <a:pt x="10689336" y="4524315"/>
                </a:cubicBezTo>
                <a:cubicBezTo>
                  <a:pt x="7203498" y="4574380"/>
                  <a:pt x="4169424" y="4365866"/>
                  <a:pt x="0" y="4524315"/>
                </a:cubicBezTo>
                <a:cubicBezTo>
                  <a:pt x="-24452" y="2458422"/>
                  <a:pt x="-67663" y="1314495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ชิ้นงานที่ต้องดายเกลียวขอบที่เริ่มต้นควรลบมุมใช้ตะไบหรือกลึงโดยรอบประมาณ 20 องศา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นำชิ้นงานจับกับปากกาจับงานให้แน่น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นำดายประกอบเข้ากับด้าม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เริ่มดายเกลียวโดยหมุนไปตามเข็มนาฬิกา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ตรวจสอบความฉากของชิ้นงาน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ใช้น้ำมันหล่อลื่นฉีดบริเวณฟันของดายที่ตัดเกลียว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เริ่มหมุนตัดเกลียว หมุนกลับเพื่อคายเศษ หยอดน้ำมันหล่อลื่นเป็นระยะๆ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ดายรอบที่ 2 และคายจนกระทั่งแล้วเสร็จ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ตรวจสอบความเที่ยงตรงของเกลียวโดยทดสอบหมุนเข้ากับเกลียวใน</a:t>
            </a:r>
          </a:p>
        </p:txBody>
      </p:sp>
    </p:spTree>
    <p:extLst>
      <p:ext uri="{BB962C8B-B14F-4D97-AF65-F5344CB8AC3E}">
        <p14:creationId xmlns:p14="http://schemas.microsoft.com/office/powerpoint/2010/main" val="240916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3877682" y="457200"/>
            <a:ext cx="4434215" cy="914400"/>
            <a:chOff x="2880940" y="457200"/>
            <a:chExt cx="4434215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4083003" cy="914400"/>
              <a:chOff x="3438796" y="698665"/>
              <a:chExt cx="4083003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731791" cy="738664"/>
              </a:xfrm>
              <a:custGeom>
                <a:avLst/>
                <a:gdLst>
                  <a:gd name="connsiteX0" fmla="*/ 0 w 3731791"/>
                  <a:gd name="connsiteY0" fmla="*/ 0 h 738664"/>
                  <a:gd name="connsiteX1" fmla="*/ 3731791 w 3731791"/>
                  <a:gd name="connsiteY1" fmla="*/ 0 h 738664"/>
                  <a:gd name="connsiteX2" fmla="*/ 3731791 w 3731791"/>
                  <a:gd name="connsiteY2" fmla="*/ 738664 h 738664"/>
                  <a:gd name="connsiteX3" fmla="*/ 0 w 3731791"/>
                  <a:gd name="connsiteY3" fmla="*/ 738664 h 738664"/>
                  <a:gd name="connsiteX4" fmla="*/ 0 w 3731791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1791" h="738664" fill="none" extrusionOk="0">
                    <a:moveTo>
                      <a:pt x="0" y="0"/>
                    </a:moveTo>
                    <a:cubicBezTo>
                      <a:pt x="1016787" y="-49533"/>
                      <a:pt x="3351508" y="-14809"/>
                      <a:pt x="3731791" y="0"/>
                    </a:cubicBezTo>
                    <a:cubicBezTo>
                      <a:pt x="3688093" y="330288"/>
                      <a:pt x="3671329" y="639094"/>
                      <a:pt x="3731791" y="738664"/>
                    </a:cubicBezTo>
                    <a:cubicBezTo>
                      <a:pt x="2160668" y="690433"/>
                      <a:pt x="10040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731791" h="738664" stroke="0" extrusionOk="0">
                    <a:moveTo>
                      <a:pt x="0" y="0"/>
                    </a:moveTo>
                    <a:cubicBezTo>
                      <a:pt x="563164" y="118645"/>
                      <a:pt x="2944857" y="116012"/>
                      <a:pt x="3731791" y="0"/>
                    </a:cubicBezTo>
                    <a:cubicBezTo>
                      <a:pt x="3742227" y="361308"/>
                      <a:pt x="3696491" y="443197"/>
                      <a:pt x="3731791" y="738664"/>
                    </a:cubicBezTo>
                    <a:cubicBezTo>
                      <a:pt x="1906419" y="873264"/>
                      <a:pt x="1344842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5. การทำเกลียวนอก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6612731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C1087-C1E7-4E0D-A864-5A220B8F356D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ข้อควรระวังในการดายเกลียว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84594-2DF7-48E3-955D-EE6C69471B1D}"/>
              </a:ext>
            </a:extLst>
          </p:cNvPr>
          <p:cNvSpPr/>
          <p:nvPr/>
        </p:nvSpPr>
        <p:spPr>
          <a:xfrm>
            <a:off x="751333" y="2286000"/>
            <a:ext cx="10689336" cy="2554545"/>
          </a:xfrm>
          <a:custGeom>
            <a:avLst/>
            <a:gdLst>
              <a:gd name="connsiteX0" fmla="*/ 0 w 10689336"/>
              <a:gd name="connsiteY0" fmla="*/ 0 h 2554545"/>
              <a:gd name="connsiteX1" fmla="*/ 10689336 w 10689336"/>
              <a:gd name="connsiteY1" fmla="*/ 0 h 2554545"/>
              <a:gd name="connsiteX2" fmla="*/ 10689336 w 10689336"/>
              <a:gd name="connsiteY2" fmla="*/ 2554545 h 2554545"/>
              <a:gd name="connsiteX3" fmla="*/ 0 w 10689336"/>
              <a:gd name="connsiteY3" fmla="*/ 2554545 h 2554545"/>
              <a:gd name="connsiteX4" fmla="*/ 0 w 10689336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336" h="2554545" fill="none" extrusionOk="0">
                <a:moveTo>
                  <a:pt x="0" y="0"/>
                </a:moveTo>
                <a:cubicBezTo>
                  <a:pt x="4711531" y="-33775"/>
                  <a:pt x="7851160" y="138873"/>
                  <a:pt x="10689336" y="0"/>
                </a:cubicBezTo>
                <a:cubicBezTo>
                  <a:pt x="10615565" y="775176"/>
                  <a:pt x="10533453" y="1318845"/>
                  <a:pt x="10689336" y="2554545"/>
                </a:cubicBezTo>
                <a:cubicBezTo>
                  <a:pt x="6514887" y="2417215"/>
                  <a:pt x="4591252" y="2416689"/>
                  <a:pt x="0" y="2554545"/>
                </a:cubicBezTo>
                <a:cubicBezTo>
                  <a:pt x="152408" y="2277209"/>
                  <a:pt x="73868" y="638767"/>
                  <a:pt x="0" y="0"/>
                </a:cubicBezTo>
                <a:close/>
              </a:path>
              <a:path w="10689336" h="2554545" stroke="0" extrusionOk="0">
                <a:moveTo>
                  <a:pt x="0" y="0"/>
                </a:moveTo>
                <a:cubicBezTo>
                  <a:pt x="4614878" y="-101487"/>
                  <a:pt x="8778921" y="-162162"/>
                  <a:pt x="10689336" y="0"/>
                </a:cubicBezTo>
                <a:cubicBezTo>
                  <a:pt x="10750049" y="833558"/>
                  <a:pt x="10628264" y="1567696"/>
                  <a:pt x="10689336" y="2554545"/>
                </a:cubicBezTo>
                <a:cubicBezTo>
                  <a:pt x="7203498" y="2604610"/>
                  <a:pt x="4169424" y="2396096"/>
                  <a:pt x="0" y="2554545"/>
                </a:cubicBezTo>
                <a:cubicBezTo>
                  <a:pt x="-24452" y="1326581"/>
                  <a:pt x="-67663" y="613009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การทำเกลียวนอกขนาดของสลักที่เตรียมจะต้องได้ขนาดไม่เล็กหรือโตจนเกินไป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เริ่มต้นดายเกลียวจะต้องถ่างสกรูตัวกลางก่อน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ตรวจสอบความฉากของชิ้นงานและดายขณะเริ่มต้นตัดเกลียวก่อนเสมอ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ขณะปฏิบัติงานดายเกลียวจะต้องหยอดน้ำมันหล่อลื่นบ่อยๆ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ขณะดายเกลียวจะต้องหมุนคายเศษโลหะออกอย่างสม่ำเสมอ</a:t>
            </a:r>
          </a:p>
        </p:txBody>
      </p:sp>
    </p:spTree>
    <p:extLst>
      <p:ext uri="{BB962C8B-B14F-4D97-AF65-F5344CB8AC3E}">
        <p14:creationId xmlns:p14="http://schemas.microsoft.com/office/powerpoint/2010/main" val="1471826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8F0915-16C2-4432-95E9-88F90F6D2872}"/>
              </a:ext>
            </a:extLst>
          </p:cNvPr>
          <p:cNvGrpSpPr/>
          <p:nvPr/>
        </p:nvGrpSpPr>
        <p:grpSpPr>
          <a:xfrm>
            <a:off x="585849" y="1698765"/>
            <a:ext cx="11020301" cy="3460470"/>
            <a:chOff x="585848" y="662025"/>
            <a:chExt cx="11020301" cy="34604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8A4BFB-08B9-4A42-85BA-0C580CE300FE}"/>
                </a:ext>
              </a:extLst>
            </p:cNvPr>
            <p:cNvSpPr/>
            <p:nvPr/>
          </p:nvSpPr>
          <p:spPr>
            <a:xfrm>
              <a:off x="585848" y="1137062"/>
              <a:ext cx="11020301" cy="2985433"/>
            </a:xfrm>
            <a:custGeom>
              <a:avLst/>
              <a:gdLst>
                <a:gd name="connsiteX0" fmla="*/ 0 w 11020301"/>
                <a:gd name="connsiteY0" fmla="*/ 0 h 2985433"/>
                <a:gd name="connsiteX1" fmla="*/ 11020301 w 11020301"/>
                <a:gd name="connsiteY1" fmla="*/ 0 h 2985433"/>
                <a:gd name="connsiteX2" fmla="*/ 11020301 w 11020301"/>
                <a:gd name="connsiteY2" fmla="*/ 2985433 h 2985433"/>
                <a:gd name="connsiteX3" fmla="*/ 0 w 11020301"/>
                <a:gd name="connsiteY3" fmla="*/ 2985433 h 2985433"/>
                <a:gd name="connsiteX4" fmla="*/ 0 w 11020301"/>
                <a:gd name="connsiteY4" fmla="*/ 0 h 298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0301" h="2985433" extrusionOk="0">
                  <a:moveTo>
                    <a:pt x="0" y="0"/>
                  </a:moveTo>
                  <a:cubicBezTo>
                    <a:pt x="1461785" y="118645"/>
                    <a:pt x="7658668" y="116012"/>
                    <a:pt x="11020301" y="0"/>
                  </a:cubicBezTo>
                  <a:cubicBezTo>
                    <a:pt x="10887419" y="581062"/>
                    <a:pt x="11105252" y="1969404"/>
                    <a:pt x="11020301" y="2985433"/>
                  </a:cubicBezTo>
                  <a:cubicBezTo>
                    <a:pt x="9183794" y="3120033"/>
                    <a:pt x="4803208" y="2828237"/>
                    <a:pt x="0" y="2985433"/>
                  </a:cubicBezTo>
                  <a:cubicBezTo>
                    <a:pt x="-20187" y="2401277"/>
                    <a:pt x="-152480" y="699262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532D3B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/>
              <a:endParaRPr lang="th-TH" dirty="0">
                <a:solidFill>
                  <a:srgbClr val="532D3B"/>
                </a:solidFill>
              </a:endParaRPr>
            </a:p>
            <a:p>
              <a:pPr algn="thaiDist"/>
              <a:r>
                <a:rPr lang="th-TH" sz="32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	การตัดเกลียวเป็นงานที่เกี่ยวข้องกับงานด้านช่างอย่างกว้างขวาง ซึ่งจะเห็นได้ว่าชิ้นส่วนของเครื่องจักรกลต่างๆ และอุปกรณ์หรือเครื่องมือจำนวนมากที่มีส่วนประกอบเป็นเกลียว</a:t>
              </a:r>
              <a:br>
                <a:rPr lang="th-TH" sz="32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</a:br>
              <a:r>
                <a:rPr lang="th-TH" sz="32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rPr>
                <a:t>ชนิดต่างๆ ซึ่งจะแตกต่างกันไปตามวัตถุประสงค์ของการใช้งาน เกลียวแต่ละชนิดจะมีมาตรฐานของตัวเอง เพื่อให้สามารถเปลี่ยนชิ้นส่วนหรือทำใหม่ได้กรณีชำรุด ดังนั้นช่างเทคนิคจึงต้องรู้จักวิธีการผลิตเกลียวและสามารถเลือกใช้งานเกลียวได้อย่างถูกต้อง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66541D-E3AF-4814-90EB-CE1064E7AFCA}"/>
                </a:ext>
              </a:extLst>
            </p:cNvPr>
            <p:cNvGrpSpPr/>
            <p:nvPr/>
          </p:nvGrpSpPr>
          <p:grpSpPr>
            <a:xfrm>
              <a:off x="4885578" y="662025"/>
              <a:ext cx="2420839" cy="932237"/>
              <a:chOff x="2781556" y="439363"/>
              <a:chExt cx="2420839" cy="93223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FF11A4E-866E-4DE8-B69D-338E101848BC}"/>
                  </a:ext>
                </a:extLst>
              </p:cNvPr>
              <p:cNvGrpSpPr/>
              <p:nvPr/>
            </p:nvGrpSpPr>
            <p:grpSpPr>
              <a:xfrm>
                <a:off x="2781556" y="439363"/>
                <a:ext cx="2069629" cy="923330"/>
                <a:chOff x="3339412" y="680828"/>
                <a:chExt cx="2069629" cy="92333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77D87A2-6A6B-4549-A02B-CD03BC9B924D}"/>
                    </a:ext>
                  </a:extLst>
                </p:cNvPr>
                <p:cNvSpPr/>
                <p:nvPr/>
              </p:nvSpPr>
              <p:spPr>
                <a:xfrm>
                  <a:off x="3690622" y="680828"/>
                  <a:ext cx="1718419" cy="923330"/>
                </a:xfrm>
                <a:custGeom>
                  <a:avLst/>
                  <a:gdLst>
                    <a:gd name="connsiteX0" fmla="*/ 0 w 1718419"/>
                    <a:gd name="connsiteY0" fmla="*/ 0 h 923330"/>
                    <a:gd name="connsiteX1" fmla="*/ 1718419 w 1718419"/>
                    <a:gd name="connsiteY1" fmla="*/ 0 h 923330"/>
                    <a:gd name="connsiteX2" fmla="*/ 1718419 w 1718419"/>
                    <a:gd name="connsiteY2" fmla="*/ 923330 h 923330"/>
                    <a:gd name="connsiteX3" fmla="*/ 0 w 1718419"/>
                    <a:gd name="connsiteY3" fmla="*/ 923330 h 923330"/>
                    <a:gd name="connsiteX4" fmla="*/ 0 w 1718419"/>
                    <a:gd name="connsiteY4" fmla="*/ 0 h 923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8419" h="923330" fill="none" extrusionOk="0">
                      <a:moveTo>
                        <a:pt x="0" y="0"/>
                      </a:moveTo>
                      <a:cubicBezTo>
                        <a:pt x="582882" y="-57355"/>
                        <a:pt x="1332120" y="39398"/>
                        <a:pt x="1718419" y="0"/>
                      </a:cubicBezTo>
                      <a:cubicBezTo>
                        <a:pt x="1757820" y="424377"/>
                        <a:pt x="1674576" y="732232"/>
                        <a:pt x="1718419" y="923330"/>
                      </a:cubicBezTo>
                      <a:cubicBezTo>
                        <a:pt x="1191746" y="917607"/>
                        <a:pt x="546925" y="1050924"/>
                        <a:pt x="0" y="923330"/>
                      </a:cubicBezTo>
                      <a:cubicBezTo>
                        <a:pt x="38224" y="756041"/>
                        <a:pt x="-55899" y="456436"/>
                        <a:pt x="0" y="0"/>
                      </a:cubicBezTo>
                      <a:close/>
                    </a:path>
                    <a:path w="1718419" h="923330" stroke="0" extrusionOk="0">
                      <a:moveTo>
                        <a:pt x="0" y="0"/>
                      </a:moveTo>
                      <a:cubicBezTo>
                        <a:pt x="546179" y="124898"/>
                        <a:pt x="1198538" y="-146923"/>
                        <a:pt x="1718419" y="0"/>
                      </a:cubicBezTo>
                      <a:cubicBezTo>
                        <a:pt x="1778714" y="381580"/>
                        <a:pt x="1732979" y="685430"/>
                        <a:pt x="1718419" y="923330"/>
                      </a:cubicBezTo>
                      <a:cubicBezTo>
                        <a:pt x="1321747" y="855286"/>
                        <a:pt x="812304" y="1037397"/>
                        <a:pt x="0" y="923330"/>
                      </a:cubicBezTo>
                      <a:cubicBezTo>
                        <a:pt x="-30048" y="745367"/>
                        <a:pt x="-893" y="214319"/>
                        <a:pt x="0" y="0"/>
                      </a:cubicBezTo>
                      <a:close/>
                    </a:path>
                  </a:pathLst>
                </a:custGeom>
                <a:solidFill>
                  <a:srgbClr val="F4EBD0"/>
                </a:solidFill>
                <a:ln w="38100">
                  <a:noFill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457200" tIns="91440" rIns="457200" bIns="91440" rtlCol="0" anchor="ctr">
                  <a:spAutoFit/>
                </a:bodyPr>
                <a:lstStyle/>
                <a:p>
                  <a:r>
                    <a:rPr lang="th-TH" sz="4800" b="1" dirty="0">
                      <a:solidFill>
                        <a:srgbClr val="532D3B"/>
                      </a:solidFill>
                      <a:latin typeface="TF Srivichai" panose="02000506000000020004" pitchFamily="2" charset="-34"/>
                      <a:cs typeface="TF Srivichai" panose="02000506000000020004" pitchFamily="2" charset="-34"/>
                    </a:rPr>
                    <a:t>สรุป</a:t>
                  </a:r>
                </a:p>
              </p:txBody>
            </p:sp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D90D29FA-2CF1-4301-B685-B6E3D7842E24}"/>
                    </a:ext>
                  </a:extLst>
                </p:cNvPr>
                <p:cNvSpPr/>
                <p:nvPr/>
              </p:nvSpPr>
              <p:spPr>
                <a:xfrm>
                  <a:off x="3339412" y="680828"/>
                  <a:ext cx="702424" cy="914400"/>
                </a:xfrm>
                <a:custGeom>
                  <a:avLst/>
                  <a:gdLst>
                    <a:gd name="connsiteX0" fmla="*/ 0 w 702424"/>
                    <a:gd name="connsiteY0" fmla="*/ 0 h 914400"/>
                    <a:gd name="connsiteX1" fmla="*/ 503252 w 702424"/>
                    <a:gd name="connsiteY1" fmla="*/ 0 h 914400"/>
                    <a:gd name="connsiteX2" fmla="*/ 702424 w 702424"/>
                    <a:gd name="connsiteY2" fmla="*/ 457200 h 914400"/>
                    <a:gd name="connsiteX3" fmla="*/ 503252 w 702424"/>
                    <a:gd name="connsiteY3" fmla="*/ 914400 h 914400"/>
                    <a:gd name="connsiteX4" fmla="*/ 0 w 702424"/>
                    <a:gd name="connsiteY4" fmla="*/ 914400 h 914400"/>
                    <a:gd name="connsiteX5" fmla="*/ 0 w 702424"/>
                    <a:gd name="connsiteY5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424" h="914400" fill="none" extrusionOk="0">
                      <a:moveTo>
                        <a:pt x="0" y="0"/>
                      </a:moveTo>
                      <a:cubicBezTo>
                        <a:pt x="233033" y="-32488"/>
                        <a:pt x="282117" y="-30033"/>
                        <a:pt x="503252" y="0"/>
                      </a:cubicBezTo>
                      <a:cubicBezTo>
                        <a:pt x="601605" y="176908"/>
                        <a:pt x="645740" y="279246"/>
                        <a:pt x="702424" y="457200"/>
                      </a:cubicBezTo>
                      <a:cubicBezTo>
                        <a:pt x="675262" y="566005"/>
                        <a:pt x="514552" y="856081"/>
                        <a:pt x="503252" y="914400"/>
                      </a:cubicBezTo>
                      <a:cubicBezTo>
                        <a:pt x="436098" y="958602"/>
                        <a:pt x="182118" y="903224"/>
                        <a:pt x="0" y="914400"/>
                      </a:cubicBezTo>
                      <a:cubicBezTo>
                        <a:pt x="35650" y="617067"/>
                        <a:pt x="9518" y="352708"/>
                        <a:pt x="0" y="0"/>
                      </a:cubicBezTo>
                      <a:close/>
                    </a:path>
                    <a:path w="702424" h="914400" stroke="0" extrusionOk="0">
                      <a:moveTo>
                        <a:pt x="0" y="0"/>
                      </a:moveTo>
                      <a:cubicBezTo>
                        <a:pt x="186615" y="-19396"/>
                        <a:pt x="357790" y="-6737"/>
                        <a:pt x="503252" y="0"/>
                      </a:cubicBezTo>
                      <a:cubicBezTo>
                        <a:pt x="518541" y="62976"/>
                        <a:pt x="654734" y="416776"/>
                        <a:pt x="702424" y="457200"/>
                      </a:cubicBezTo>
                      <a:cubicBezTo>
                        <a:pt x="642917" y="639352"/>
                        <a:pt x="500656" y="854259"/>
                        <a:pt x="503252" y="914400"/>
                      </a:cubicBezTo>
                      <a:cubicBezTo>
                        <a:pt x="253062" y="958952"/>
                        <a:pt x="216672" y="932107"/>
                        <a:pt x="0" y="914400"/>
                      </a:cubicBezTo>
                      <a:cubicBezTo>
                        <a:pt x="26267" y="544412"/>
                        <a:pt x="39583" y="119923"/>
                        <a:pt x="0" y="0"/>
                      </a:cubicBezTo>
                      <a:close/>
                    </a:path>
                  </a:pathLst>
                </a:custGeom>
                <a:solidFill>
                  <a:srgbClr val="532D3B"/>
                </a:solidFill>
                <a:ln w="38100">
                  <a:solidFill>
                    <a:srgbClr val="532D3B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homePlate">
                          <a:avLst>
                            <a:gd name="adj" fmla="val 28355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6BF6EE3-9B30-4167-A3A5-8EA8B98E36AD}"/>
                  </a:ext>
                </a:extLst>
              </p:cNvPr>
              <p:cNvSpPr/>
              <p:nvPr/>
            </p:nvSpPr>
            <p:spPr>
              <a:xfrm flipH="1">
                <a:off x="4499971" y="457200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475488 h 914400"/>
                  <a:gd name="connsiteX6" fmla="*/ 0 w 702424"/>
                  <a:gd name="connsiteY6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187295" y="-4749"/>
                      <a:pt x="299280" y="-3457"/>
                      <a:pt x="503252" y="0"/>
                    </a:cubicBezTo>
                    <a:cubicBezTo>
                      <a:pt x="563308" y="159770"/>
                      <a:pt x="672289" y="327487"/>
                      <a:pt x="702424" y="457200"/>
                    </a:cubicBezTo>
                    <a:cubicBezTo>
                      <a:pt x="664441" y="586514"/>
                      <a:pt x="560080" y="799928"/>
                      <a:pt x="503252" y="914400"/>
                    </a:cubicBezTo>
                    <a:cubicBezTo>
                      <a:pt x="336000" y="921890"/>
                      <a:pt x="104738" y="901746"/>
                      <a:pt x="0" y="914400"/>
                    </a:cubicBezTo>
                    <a:cubicBezTo>
                      <a:pt x="-3315" y="801466"/>
                      <a:pt x="-9651" y="585128"/>
                      <a:pt x="0" y="475488"/>
                    </a:cubicBezTo>
                    <a:cubicBezTo>
                      <a:pt x="9651" y="365848"/>
                      <a:pt x="6978" y="120525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78673" y="-12303"/>
                      <a:pt x="279463" y="15346"/>
                      <a:pt x="503252" y="0"/>
                    </a:cubicBezTo>
                    <a:cubicBezTo>
                      <a:pt x="562155" y="179289"/>
                      <a:pt x="654457" y="301537"/>
                      <a:pt x="702424" y="457200"/>
                    </a:cubicBezTo>
                    <a:cubicBezTo>
                      <a:pt x="635338" y="607295"/>
                      <a:pt x="598079" y="757288"/>
                      <a:pt x="503252" y="914400"/>
                    </a:cubicBezTo>
                    <a:cubicBezTo>
                      <a:pt x="277868" y="905204"/>
                      <a:pt x="177399" y="901906"/>
                      <a:pt x="0" y="914400"/>
                    </a:cubicBezTo>
                    <a:cubicBezTo>
                      <a:pt x="5470" y="765004"/>
                      <a:pt x="-8399" y="596892"/>
                      <a:pt x="0" y="475488"/>
                    </a:cubicBezTo>
                    <a:cubicBezTo>
                      <a:pt x="8399" y="354084"/>
                      <a:pt x="-10879" y="176315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36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A7D3E2-A358-42A5-B14F-5E380F98D896}"/>
              </a:ext>
            </a:extLst>
          </p:cNvPr>
          <p:cNvSpPr/>
          <p:nvPr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rgbClr val="53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2809E6-96E4-432B-9ED4-495D5FE4D65B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4706248"/>
            <a:ext cx="6096000" cy="215175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rgbClr val="532D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43FE0-63F9-4D19-8A9F-01B47583C554}"/>
              </a:ext>
            </a:extLst>
          </p:cNvPr>
          <p:cNvSpPr/>
          <p:nvPr/>
        </p:nvSpPr>
        <p:spPr>
          <a:xfrm>
            <a:off x="6281928" y="1828800"/>
            <a:ext cx="5724144" cy="2554545"/>
          </a:xfrm>
          <a:custGeom>
            <a:avLst/>
            <a:gdLst>
              <a:gd name="connsiteX0" fmla="*/ 0 w 5724144"/>
              <a:gd name="connsiteY0" fmla="*/ 0 h 2554545"/>
              <a:gd name="connsiteX1" fmla="*/ 5724144 w 5724144"/>
              <a:gd name="connsiteY1" fmla="*/ 0 h 2554545"/>
              <a:gd name="connsiteX2" fmla="*/ 5724144 w 5724144"/>
              <a:gd name="connsiteY2" fmla="*/ 2554545 h 2554545"/>
              <a:gd name="connsiteX3" fmla="*/ 0 w 5724144"/>
              <a:gd name="connsiteY3" fmla="*/ 2554545 h 2554545"/>
              <a:gd name="connsiteX4" fmla="*/ 0 w 5724144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144" h="2554545" extrusionOk="0">
                <a:moveTo>
                  <a:pt x="0" y="0"/>
                </a:moveTo>
                <a:cubicBezTo>
                  <a:pt x="589096" y="118645"/>
                  <a:pt x="4901462" y="116012"/>
                  <a:pt x="5724144" y="0"/>
                </a:cubicBezTo>
                <a:cubicBezTo>
                  <a:pt x="5591262" y="1203191"/>
                  <a:pt x="5809095" y="1803708"/>
                  <a:pt x="5724144" y="2554545"/>
                </a:cubicBezTo>
                <a:cubicBezTo>
                  <a:pt x="4163527" y="2689145"/>
                  <a:pt x="1175696" y="2397349"/>
                  <a:pt x="0" y="2554545"/>
                </a:cubicBezTo>
                <a:cubicBezTo>
                  <a:pt x="-20187" y="2271785"/>
                  <a:pt x="-152480" y="261887"/>
                  <a:pt x="0" y="0"/>
                </a:cubicBezTo>
                <a:close/>
              </a:path>
            </a:pathLst>
          </a:cu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ความหมายของเกลียว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ส่วนประกอบของเกลียว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ชนิดของเกลียว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การทำเกลียวใน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การทำเกลียวนอก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A901-73CD-4C4A-A154-E7E15F860C40}"/>
              </a:ext>
            </a:extLst>
          </p:cNvPr>
          <p:cNvSpPr/>
          <p:nvPr/>
        </p:nvSpPr>
        <p:spPr>
          <a:xfrm>
            <a:off x="358953" y="1828800"/>
            <a:ext cx="53780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spc="-4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	การประกอบเครื่องมือ เครื่องจักร รวมถึงผลิตภัณฑ์เครื่องใช้ต่างๆ มีการใช้</a:t>
            </a:r>
            <a:br>
              <a:rPr lang="th-TH" sz="3200" spc="-4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spc="-4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สลักเกลียวและแป้นเกลียวในการยึดประกอบชิ้นงานเพื่อยึดประกอบชิ้นงานเข้าด้วยกัน นอกจากนั้นการยึดด้วยเกลียวยังใช้ในงานต่างๆ เช่น งานส่งกำลัง งานปรับตั้งระยะ โดยกรรมวิธีการผลิตเกลียวสามารถทำได้หลายวิธี เช่น </a:t>
            </a:r>
            <a:br>
              <a:rPr lang="th-TH" sz="3200" spc="-4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spc="-4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การทำเกลียวบนเครื่องกลึง การรีดเกลียว</a:t>
            </a:r>
            <a:br>
              <a:rPr lang="th-TH" sz="3200" spc="-4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</a:br>
            <a:r>
              <a:rPr lang="th-TH" sz="3200" spc="-4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ด้วยเครื่องจักร ซึ่งในหน่วยการเรียนรู้นี้จะศึกษาเฉพาะการทำเกลียวเมตริกด้วยมือเท่านั้น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A0D51-FC61-4CC0-86EA-7AB1D03170B2}"/>
              </a:ext>
            </a:extLst>
          </p:cNvPr>
          <p:cNvSpPr/>
          <p:nvPr/>
        </p:nvSpPr>
        <p:spPr>
          <a:xfrm>
            <a:off x="1803868" y="730253"/>
            <a:ext cx="2101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สาระสำคัญ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D16E0-5399-44D5-B9A3-56F03D5E473F}"/>
              </a:ext>
            </a:extLst>
          </p:cNvPr>
          <p:cNvSpPr/>
          <p:nvPr/>
        </p:nvSpPr>
        <p:spPr>
          <a:xfrm>
            <a:off x="7766860" y="731520"/>
            <a:ext cx="275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400" b="1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สาระการเรียนรู้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7269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A7D3E2-A358-42A5-B14F-5E380F98D8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3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2809E6-96E4-432B-9ED4-495D5FE4D65B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35466"/>
            <a:ext cx="6096000" cy="2122534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rgbClr val="532D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43FE0-63F9-4D19-8A9F-01B47583C554}"/>
              </a:ext>
            </a:extLst>
          </p:cNvPr>
          <p:cNvSpPr/>
          <p:nvPr/>
        </p:nvSpPr>
        <p:spPr>
          <a:xfrm>
            <a:off x="6281928" y="1828800"/>
            <a:ext cx="5724144" cy="3046988"/>
          </a:xfrm>
          <a:custGeom>
            <a:avLst/>
            <a:gdLst>
              <a:gd name="connsiteX0" fmla="*/ 0 w 5724144"/>
              <a:gd name="connsiteY0" fmla="*/ 0 h 3046988"/>
              <a:gd name="connsiteX1" fmla="*/ 5724144 w 5724144"/>
              <a:gd name="connsiteY1" fmla="*/ 0 h 3046988"/>
              <a:gd name="connsiteX2" fmla="*/ 5724144 w 5724144"/>
              <a:gd name="connsiteY2" fmla="*/ 3046988 h 3046988"/>
              <a:gd name="connsiteX3" fmla="*/ 0 w 5724144"/>
              <a:gd name="connsiteY3" fmla="*/ 3046988 h 3046988"/>
              <a:gd name="connsiteX4" fmla="*/ 0 w 5724144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144" h="3046988" extrusionOk="0">
                <a:moveTo>
                  <a:pt x="0" y="0"/>
                </a:moveTo>
                <a:cubicBezTo>
                  <a:pt x="589096" y="118645"/>
                  <a:pt x="4901462" y="116012"/>
                  <a:pt x="5724144" y="0"/>
                </a:cubicBezTo>
                <a:cubicBezTo>
                  <a:pt x="5591262" y="452120"/>
                  <a:pt x="5809095" y="1828216"/>
                  <a:pt x="5724144" y="3046988"/>
                </a:cubicBezTo>
                <a:cubicBezTo>
                  <a:pt x="4163527" y="3181588"/>
                  <a:pt x="1175696" y="2889792"/>
                  <a:pt x="0" y="3046988"/>
                </a:cubicBezTo>
                <a:cubicBezTo>
                  <a:pt x="-20187" y="1582416"/>
                  <a:pt x="-152480" y="385072"/>
                  <a:pt x="0" y="0"/>
                </a:cubicBezTo>
                <a:close/>
              </a:path>
            </a:pathLst>
          </a:custGeom>
          <a:noFill/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บอกความหมายของเกลียวได้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บอกชื่อส่วนประกอบของเกลียวได้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บอกชนิดของเกลียวได้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อธิบายขั้นตอนการทำเกลียวในได้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อธิบายขั้นตอนการเกลียวนอกด้วยมือได้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บอกข้อควรระวังในการทำเกลียวด้วยมือได้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4A901-73CD-4C4A-A154-E7E15F860C40}"/>
              </a:ext>
            </a:extLst>
          </p:cNvPr>
          <p:cNvSpPr/>
          <p:nvPr/>
        </p:nvSpPr>
        <p:spPr>
          <a:xfrm>
            <a:off x="451125" y="1828800"/>
            <a:ext cx="5378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แสดงความรู้เกี่ยวกับงานทำเกลียวด้วยมือ</a:t>
            </a:r>
          </a:p>
          <a:p>
            <a:pPr marL="514350" indent="-514350" algn="thaiDist">
              <a:buFont typeface="+mj-lt"/>
              <a:buAutoNum type="arabicPeriod"/>
            </a:pPr>
            <a:endParaRPr lang="th-TH" sz="3200" dirty="0">
              <a:solidFill>
                <a:srgbClr val="532D3B"/>
              </a:solidFill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200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ประยุกต์ใช้ความรู้เกี่ยวกับงานทำเกลียวด้วยมือไปใช้ในชีวิตประจำวันและประกอบอาชีพ</a:t>
            </a:r>
            <a:endParaRPr lang="th-TH" sz="3200" dirty="0">
              <a:solidFill>
                <a:srgbClr val="532D3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A0D51-FC61-4CC0-86EA-7AB1D03170B2}"/>
              </a:ext>
            </a:extLst>
          </p:cNvPr>
          <p:cNvSpPr/>
          <p:nvPr/>
        </p:nvSpPr>
        <p:spPr>
          <a:xfrm>
            <a:off x="1073741" y="731520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532D3B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สมรรถนะประจำหน่วย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D16E0-5399-44D5-B9A3-56F03D5E473F}"/>
              </a:ext>
            </a:extLst>
          </p:cNvPr>
          <p:cNvSpPr/>
          <p:nvPr/>
        </p:nvSpPr>
        <p:spPr>
          <a:xfrm>
            <a:off x="7261914" y="731519"/>
            <a:ext cx="3764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400" b="1" dirty="0">
                <a:solidFill>
                  <a:srgbClr val="F4EBD0"/>
                </a:solidFill>
                <a:latin typeface="TF Srivichai" panose="02000506000000020004" pitchFamily="2" charset="-34"/>
                <a:cs typeface="TF Srivichai" panose="02000506000000020004" pitchFamily="2" charset="-34"/>
              </a:rPr>
              <a:t>จุดประสงค์การเรียนรู้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4401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1C6413-673B-4E68-A6FD-328B4DF9C307}"/>
              </a:ext>
            </a:extLst>
          </p:cNvPr>
          <p:cNvSpPr/>
          <p:nvPr/>
        </p:nvSpPr>
        <p:spPr>
          <a:xfrm>
            <a:off x="750123" y="2286000"/>
            <a:ext cx="10691750" cy="1569660"/>
          </a:xfrm>
          <a:custGeom>
            <a:avLst/>
            <a:gdLst>
              <a:gd name="connsiteX0" fmla="*/ 0 w 10691750"/>
              <a:gd name="connsiteY0" fmla="*/ 0 h 1569660"/>
              <a:gd name="connsiteX1" fmla="*/ 10691750 w 10691750"/>
              <a:gd name="connsiteY1" fmla="*/ 0 h 1569660"/>
              <a:gd name="connsiteX2" fmla="*/ 10691750 w 10691750"/>
              <a:gd name="connsiteY2" fmla="*/ 1569660 h 1569660"/>
              <a:gd name="connsiteX3" fmla="*/ 0 w 10691750"/>
              <a:gd name="connsiteY3" fmla="*/ 1569660 h 1569660"/>
              <a:gd name="connsiteX4" fmla="*/ 0 w 1069175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750" h="1569660" fill="none" extrusionOk="0">
                <a:moveTo>
                  <a:pt x="0" y="0"/>
                </a:moveTo>
                <a:cubicBezTo>
                  <a:pt x="4568864" y="-33775"/>
                  <a:pt x="7037401" y="138873"/>
                  <a:pt x="10691750" y="0"/>
                </a:cubicBezTo>
                <a:cubicBezTo>
                  <a:pt x="10584638" y="171814"/>
                  <a:pt x="10607215" y="911667"/>
                  <a:pt x="10691750" y="1569660"/>
                </a:cubicBezTo>
                <a:cubicBezTo>
                  <a:pt x="7079039" y="1432330"/>
                  <a:pt x="1231147" y="1431804"/>
                  <a:pt x="0" y="1569660"/>
                </a:cubicBezTo>
                <a:cubicBezTo>
                  <a:pt x="42701" y="862495"/>
                  <a:pt x="-4294" y="651171"/>
                  <a:pt x="0" y="0"/>
                </a:cubicBezTo>
                <a:close/>
              </a:path>
              <a:path w="10691750" h="1569660" stroke="0" extrusionOk="0">
                <a:moveTo>
                  <a:pt x="0" y="0"/>
                </a:moveTo>
                <a:cubicBezTo>
                  <a:pt x="3975892" y="-101487"/>
                  <a:pt x="8383266" y="-162162"/>
                  <a:pt x="10691750" y="0"/>
                </a:cubicBezTo>
                <a:cubicBezTo>
                  <a:pt x="10671778" y="697056"/>
                  <a:pt x="10708355" y="815558"/>
                  <a:pt x="10691750" y="1569660"/>
                </a:cubicBezTo>
                <a:cubicBezTo>
                  <a:pt x="7506938" y="1619725"/>
                  <a:pt x="4828205" y="1411211"/>
                  <a:pt x="0" y="1569660"/>
                </a:cubicBezTo>
                <a:cubicBezTo>
                  <a:pt x="3654" y="909124"/>
                  <a:pt x="115097" y="391762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หมายถึงเส้นสันหรือร่องที่เกิดขึ้นบนผิวงานวนไปรอบๆ จะซ้ายหรือขวาก็ได้ด้วยระยะทาง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ที่สม่ำเสมอกัน ทั้งที่เป็นผิวทรงกระบอกด้านนอก (เกลียวนอก) และทรงกระบอกด้านใน </a:t>
            </a:r>
            <a:b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(เกลียวใน) เพื่อใช้ในการประกอบชิ้นงาน ปรับระยะ และส่งกำลัง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F4E7C-8063-4C36-B44F-362415AFD08E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เกลียว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0C74D-D5F2-4085-BFEC-8E31B869A630}"/>
              </a:ext>
            </a:extLst>
          </p:cNvPr>
          <p:cNvGrpSpPr/>
          <p:nvPr/>
        </p:nvGrpSpPr>
        <p:grpSpPr>
          <a:xfrm>
            <a:off x="3588747" y="457200"/>
            <a:ext cx="5014502" cy="914400"/>
            <a:chOff x="2880940" y="457200"/>
            <a:chExt cx="5014502" cy="914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E46A02-B5E2-4DBE-9D3F-C7874FFE638D}"/>
                </a:ext>
              </a:extLst>
            </p:cNvPr>
            <p:cNvGrpSpPr/>
            <p:nvPr/>
          </p:nvGrpSpPr>
          <p:grpSpPr>
            <a:xfrm>
              <a:off x="2880940" y="457200"/>
              <a:ext cx="4663290" cy="914400"/>
              <a:chOff x="3438796" y="698665"/>
              <a:chExt cx="4663290" cy="9144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8DAC45-8751-4C71-9A89-BFEFCE6397C1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312078" cy="738664"/>
              </a:xfrm>
              <a:custGeom>
                <a:avLst/>
                <a:gdLst>
                  <a:gd name="connsiteX0" fmla="*/ 0 w 4312078"/>
                  <a:gd name="connsiteY0" fmla="*/ 0 h 738664"/>
                  <a:gd name="connsiteX1" fmla="*/ 4312078 w 4312078"/>
                  <a:gd name="connsiteY1" fmla="*/ 0 h 738664"/>
                  <a:gd name="connsiteX2" fmla="*/ 4312078 w 4312078"/>
                  <a:gd name="connsiteY2" fmla="*/ 738664 h 738664"/>
                  <a:gd name="connsiteX3" fmla="*/ 0 w 4312078"/>
                  <a:gd name="connsiteY3" fmla="*/ 738664 h 738664"/>
                  <a:gd name="connsiteX4" fmla="*/ 0 w 4312078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2078" h="738664" fill="none" extrusionOk="0">
                    <a:moveTo>
                      <a:pt x="0" y="0"/>
                    </a:moveTo>
                    <a:cubicBezTo>
                      <a:pt x="1305942" y="-49533"/>
                      <a:pt x="3043135" y="-14809"/>
                      <a:pt x="4312078" y="0"/>
                    </a:cubicBezTo>
                    <a:cubicBezTo>
                      <a:pt x="4268380" y="330288"/>
                      <a:pt x="4251616" y="639094"/>
                      <a:pt x="4312078" y="738664"/>
                    </a:cubicBezTo>
                    <a:cubicBezTo>
                      <a:pt x="3404606" y="690433"/>
                      <a:pt x="1476213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312078" h="738664" stroke="0" extrusionOk="0">
                    <a:moveTo>
                      <a:pt x="0" y="0"/>
                    </a:moveTo>
                    <a:cubicBezTo>
                      <a:pt x="1772844" y="118645"/>
                      <a:pt x="2844031" y="116012"/>
                      <a:pt x="4312078" y="0"/>
                    </a:cubicBezTo>
                    <a:cubicBezTo>
                      <a:pt x="4322514" y="361308"/>
                      <a:pt x="4276778" y="443197"/>
                      <a:pt x="4312078" y="738664"/>
                    </a:cubicBezTo>
                    <a:cubicBezTo>
                      <a:pt x="3617231" y="873264"/>
                      <a:pt x="1665388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1. ความหมายของเกลียว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E6EB9047-B8C2-4523-974C-AE471B8A8397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9E38C846-4E84-46E4-801F-F38234E6BC86}"/>
                </a:ext>
              </a:extLst>
            </p:cNvPr>
            <p:cNvSpPr/>
            <p:nvPr/>
          </p:nvSpPr>
          <p:spPr>
            <a:xfrm flipH="1">
              <a:off x="7193018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3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18B14-83E4-48F3-87F5-02D6DA72504A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endParaRPr lang="th-TH" sz="3200" b="1" dirty="0">
              <a:solidFill>
                <a:srgbClr val="F4EBD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DAB944-D4A7-4F12-A959-09DEB0552826}"/>
              </a:ext>
            </a:extLst>
          </p:cNvPr>
          <p:cNvGrpSpPr/>
          <p:nvPr/>
        </p:nvGrpSpPr>
        <p:grpSpPr>
          <a:xfrm>
            <a:off x="3475735" y="457200"/>
            <a:ext cx="5240526" cy="914400"/>
            <a:chOff x="2880940" y="457200"/>
            <a:chExt cx="5240526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BE0AC49-B692-46F9-8A34-F148254348EC}"/>
                </a:ext>
              </a:extLst>
            </p:cNvPr>
            <p:cNvGrpSpPr/>
            <p:nvPr/>
          </p:nvGrpSpPr>
          <p:grpSpPr>
            <a:xfrm>
              <a:off x="2880940" y="457200"/>
              <a:ext cx="4889314" cy="914400"/>
              <a:chOff x="3438796" y="698665"/>
              <a:chExt cx="4889314" cy="9144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455CCC-07CE-4B50-8655-7A7AE75CE997}"/>
                  </a:ext>
                </a:extLst>
              </p:cNvPr>
              <p:cNvSpPr/>
              <p:nvPr/>
            </p:nvSpPr>
            <p:spPr>
              <a:xfrm>
                <a:off x="3790008" y="786533"/>
                <a:ext cx="4538102" cy="738664"/>
              </a:xfrm>
              <a:custGeom>
                <a:avLst/>
                <a:gdLst>
                  <a:gd name="connsiteX0" fmla="*/ 0 w 4538102"/>
                  <a:gd name="connsiteY0" fmla="*/ 0 h 738664"/>
                  <a:gd name="connsiteX1" fmla="*/ 4538102 w 4538102"/>
                  <a:gd name="connsiteY1" fmla="*/ 0 h 738664"/>
                  <a:gd name="connsiteX2" fmla="*/ 4538102 w 4538102"/>
                  <a:gd name="connsiteY2" fmla="*/ 738664 h 738664"/>
                  <a:gd name="connsiteX3" fmla="*/ 0 w 4538102"/>
                  <a:gd name="connsiteY3" fmla="*/ 738664 h 738664"/>
                  <a:gd name="connsiteX4" fmla="*/ 0 w 4538102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8102" h="738664" fill="none" extrusionOk="0">
                    <a:moveTo>
                      <a:pt x="0" y="0"/>
                    </a:moveTo>
                    <a:cubicBezTo>
                      <a:pt x="2233017" y="-49533"/>
                      <a:pt x="3923338" y="-14809"/>
                      <a:pt x="4538102" y="0"/>
                    </a:cubicBezTo>
                    <a:cubicBezTo>
                      <a:pt x="4494404" y="330288"/>
                      <a:pt x="4477640" y="639094"/>
                      <a:pt x="4538102" y="738664"/>
                    </a:cubicBezTo>
                    <a:cubicBezTo>
                      <a:pt x="3301173" y="690433"/>
                      <a:pt x="1927239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4538102" h="738664" stroke="0" extrusionOk="0">
                    <a:moveTo>
                      <a:pt x="0" y="0"/>
                    </a:moveTo>
                    <a:cubicBezTo>
                      <a:pt x="2074963" y="118645"/>
                      <a:pt x="3531413" y="116012"/>
                      <a:pt x="4538102" y="0"/>
                    </a:cubicBezTo>
                    <a:cubicBezTo>
                      <a:pt x="4548538" y="361308"/>
                      <a:pt x="4502802" y="443197"/>
                      <a:pt x="4538102" y="738664"/>
                    </a:cubicBezTo>
                    <a:cubicBezTo>
                      <a:pt x="4023482" y="873264"/>
                      <a:pt x="1810796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2. ส่วนประกอบของเกลียว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38BA649-0D75-4BDD-AD62-812D3888C023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1DABF8BB-7A2F-492D-937A-60A529A1076B}"/>
                </a:ext>
              </a:extLst>
            </p:cNvPr>
            <p:cNvSpPr/>
            <p:nvPr/>
          </p:nvSpPr>
          <p:spPr>
            <a:xfrm flipH="1">
              <a:off x="7419042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3240AD3-8287-4E66-AD46-45B24DC7D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2139255"/>
            <a:ext cx="12192000" cy="47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BCFE8A-73DF-4675-9A6D-E5F7A7093EBB}"/>
              </a:ext>
            </a:extLst>
          </p:cNvPr>
          <p:cNvSpPr/>
          <p:nvPr/>
        </p:nvSpPr>
        <p:spPr>
          <a:xfrm>
            <a:off x="7488412" y="4105692"/>
            <a:ext cx="3121728" cy="2207240"/>
          </a:xfrm>
          <a:custGeom>
            <a:avLst/>
            <a:gdLst>
              <a:gd name="connsiteX0" fmla="*/ 0 w 3121728"/>
              <a:gd name="connsiteY0" fmla="*/ 1103620 h 2207240"/>
              <a:gd name="connsiteX1" fmla="*/ 1103620 w 3121728"/>
              <a:gd name="connsiteY1" fmla="*/ 0 h 2207240"/>
              <a:gd name="connsiteX2" fmla="*/ 2018108 w 3121728"/>
              <a:gd name="connsiteY2" fmla="*/ 0 h 2207240"/>
              <a:gd name="connsiteX3" fmla="*/ 3121728 w 3121728"/>
              <a:gd name="connsiteY3" fmla="*/ 1103620 h 2207240"/>
              <a:gd name="connsiteX4" fmla="*/ 3121728 w 3121728"/>
              <a:gd name="connsiteY4" fmla="*/ 1103620 h 2207240"/>
              <a:gd name="connsiteX5" fmla="*/ 2018108 w 3121728"/>
              <a:gd name="connsiteY5" fmla="*/ 2207240 h 2207240"/>
              <a:gd name="connsiteX6" fmla="*/ 1103620 w 3121728"/>
              <a:gd name="connsiteY6" fmla="*/ 2207240 h 2207240"/>
              <a:gd name="connsiteX7" fmla="*/ 0 w 3121728"/>
              <a:gd name="connsiteY7" fmla="*/ 1103620 h 220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728" h="2207240" fill="none" extrusionOk="0">
                <a:moveTo>
                  <a:pt x="0" y="1103620"/>
                </a:moveTo>
                <a:cubicBezTo>
                  <a:pt x="-1994" y="475092"/>
                  <a:pt x="450556" y="60525"/>
                  <a:pt x="1103620" y="0"/>
                </a:cubicBezTo>
                <a:cubicBezTo>
                  <a:pt x="1471832" y="62764"/>
                  <a:pt x="1793602" y="35906"/>
                  <a:pt x="2018108" y="0"/>
                </a:cubicBezTo>
                <a:cubicBezTo>
                  <a:pt x="2541362" y="-13952"/>
                  <a:pt x="3207603" y="564338"/>
                  <a:pt x="3121728" y="1103620"/>
                </a:cubicBezTo>
                <a:lnTo>
                  <a:pt x="3121728" y="1103620"/>
                </a:lnTo>
                <a:cubicBezTo>
                  <a:pt x="3170106" y="1785148"/>
                  <a:pt x="2635351" y="2287314"/>
                  <a:pt x="2018108" y="2207240"/>
                </a:cubicBezTo>
                <a:cubicBezTo>
                  <a:pt x="1749570" y="2283219"/>
                  <a:pt x="1321467" y="2204122"/>
                  <a:pt x="1103620" y="2207240"/>
                </a:cubicBezTo>
                <a:cubicBezTo>
                  <a:pt x="515293" y="2188692"/>
                  <a:pt x="5830" y="1685709"/>
                  <a:pt x="0" y="1103620"/>
                </a:cubicBezTo>
                <a:close/>
              </a:path>
              <a:path w="3121728" h="2207240" stroke="0" extrusionOk="0">
                <a:moveTo>
                  <a:pt x="0" y="1103620"/>
                </a:moveTo>
                <a:cubicBezTo>
                  <a:pt x="-30670" y="475190"/>
                  <a:pt x="397745" y="36167"/>
                  <a:pt x="1103620" y="0"/>
                </a:cubicBezTo>
                <a:cubicBezTo>
                  <a:pt x="1414278" y="-22608"/>
                  <a:pt x="1707657" y="-4062"/>
                  <a:pt x="2018108" y="0"/>
                </a:cubicBezTo>
                <a:cubicBezTo>
                  <a:pt x="2582530" y="44033"/>
                  <a:pt x="3115742" y="527196"/>
                  <a:pt x="3121728" y="1103620"/>
                </a:cubicBezTo>
                <a:lnTo>
                  <a:pt x="3121728" y="1103620"/>
                </a:lnTo>
                <a:cubicBezTo>
                  <a:pt x="3019202" y="1657038"/>
                  <a:pt x="2724420" y="2253492"/>
                  <a:pt x="2018108" y="2207240"/>
                </a:cubicBezTo>
                <a:cubicBezTo>
                  <a:pt x="1903135" y="2286507"/>
                  <a:pt x="1542182" y="2284787"/>
                  <a:pt x="1103620" y="2207240"/>
                </a:cubicBezTo>
                <a:cubicBezTo>
                  <a:pt x="400402" y="2192890"/>
                  <a:pt x="-68649" y="1777764"/>
                  <a:pt x="0" y="1103620"/>
                </a:cubicBezTo>
                <a:close/>
              </a:path>
            </a:pathLst>
          </a:custGeom>
          <a:solidFill>
            <a:srgbClr val="532D3B">
              <a:alpha val="70000"/>
            </a:srgbClr>
          </a:solidFill>
          <a:ln w="38100">
            <a:solidFill>
              <a:srgbClr val="532D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เกลียวฟันเลื่อย </a:t>
            </a: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(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Buttress Thread) </a:t>
            </a:r>
            <a:endParaRPr lang="th-TH" sz="3200" b="1" dirty="0"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ใช้อักษรย่อ 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102F7E-3197-40A0-985E-C35EA959077C}"/>
              </a:ext>
            </a:extLst>
          </p:cNvPr>
          <p:cNvSpPr/>
          <p:nvPr/>
        </p:nvSpPr>
        <p:spPr>
          <a:xfrm>
            <a:off x="1581860" y="4105692"/>
            <a:ext cx="3235084" cy="2207240"/>
          </a:xfrm>
          <a:custGeom>
            <a:avLst/>
            <a:gdLst>
              <a:gd name="connsiteX0" fmla="*/ 0 w 3235084"/>
              <a:gd name="connsiteY0" fmla="*/ 1103620 h 2207240"/>
              <a:gd name="connsiteX1" fmla="*/ 1103620 w 3235084"/>
              <a:gd name="connsiteY1" fmla="*/ 0 h 2207240"/>
              <a:gd name="connsiteX2" fmla="*/ 2131464 w 3235084"/>
              <a:gd name="connsiteY2" fmla="*/ 0 h 2207240"/>
              <a:gd name="connsiteX3" fmla="*/ 3235084 w 3235084"/>
              <a:gd name="connsiteY3" fmla="*/ 1103620 h 2207240"/>
              <a:gd name="connsiteX4" fmla="*/ 3235084 w 3235084"/>
              <a:gd name="connsiteY4" fmla="*/ 1103620 h 2207240"/>
              <a:gd name="connsiteX5" fmla="*/ 2131464 w 3235084"/>
              <a:gd name="connsiteY5" fmla="*/ 2207240 h 2207240"/>
              <a:gd name="connsiteX6" fmla="*/ 1103620 w 3235084"/>
              <a:gd name="connsiteY6" fmla="*/ 2207240 h 2207240"/>
              <a:gd name="connsiteX7" fmla="*/ 0 w 3235084"/>
              <a:gd name="connsiteY7" fmla="*/ 1103620 h 220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5084" h="2207240" fill="none" extrusionOk="0">
                <a:moveTo>
                  <a:pt x="0" y="1103620"/>
                </a:moveTo>
                <a:cubicBezTo>
                  <a:pt x="-1994" y="475092"/>
                  <a:pt x="450556" y="60525"/>
                  <a:pt x="1103620" y="0"/>
                </a:cubicBezTo>
                <a:cubicBezTo>
                  <a:pt x="1425140" y="-84347"/>
                  <a:pt x="1984936" y="12055"/>
                  <a:pt x="2131464" y="0"/>
                </a:cubicBezTo>
                <a:cubicBezTo>
                  <a:pt x="2654718" y="-13952"/>
                  <a:pt x="3320959" y="564338"/>
                  <a:pt x="3235084" y="1103620"/>
                </a:cubicBezTo>
                <a:lnTo>
                  <a:pt x="3235084" y="1103620"/>
                </a:lnTo>
                <a:cubicBezTo>
                  <a:pt x="3283462" y="1785148"/>
                  <a:pt x="2748707" y="2287314"/>
                  <a:pt x="2131464" y="2207240"/>
                </a:cubicBezTo>
                <a:cubicBezTo>
                  <a:pt x="1671135" y="2146429"/>
                  <a:pt x="1342888" y="2168619"/>
                  <a:pt x="1103620" y="2207240"/>
                </a:cubicBezTo>
                <a:cubicBezTo>
                  <a:pt x="515293" y="2188692"/>
                  <a:pt x="5830" y="1685709"/>
                  <a:pt x="0" y="1103620"/>
                </a:cubicBezTo>
                <a:close/>
              </a:path>
              <a:path w="3235084" h="2207240" stroke="0" extrusionOk="0">
                <a:moveTo>
                  <a:pt x="0" y="1103620"/>
                </a:moveTo>
                <a:cubicBezTo>
                  <a:pt x="-30670" y="475190"/>
                  <a:pt x="397745" y="36167"/>
                  <a:pt x="1103620" y="0"/>
                </a:cubicBezTo>
                <a:cubicBezTo>
                  <a:pt x="1434952" y="-40991"/>
                  <a:pt x="1767084" y="-9684"/>
                  <a:pt x="2131464" y="0"/>
                </a:cubicBezTo>
                <a:cubicBezTo>
                  <a:pt x="2695886" y="44033"/>
                  <a:pt x="3229098" y="527196"/>
                  <a:pt x="3235084" y="1103620"/>
                </a:cubicBezTo>
                <a:lnTo>
                  <a:pt x="3235084" y="1103620"/>
                </a:lnTo>
                <a:cubicBezTo>
                  <a:pt x="3132558" y="1657038"/>
                  <a:pt x="2837776" y="2253492"/>
                  <a:pt x="2131464" y="2207240"/>
                </a:cubicBezTo>
                <a:cubicBezTo>
                  <a:pt x="2011102" y="2244929"/>
                  <a:pt x="1265461" y="2188165"/>
                  <a:pt x="1103620" y="2207240"/>
                </a:cubicBezTo>
                <a:cubicBezTo>
                  <a:pt x="400402" y="2192890"/>
                  <a:pt x="-68649" y="1777764"/>
                  <a:pt x="0" y="1103620"/>
                </a:cubicBezTo>
                <a:close/>
              </a:path>
            </a:pathLst>
          </a:custGeom>
          <a:solidFill>
            <a:srgbClr val="532D3B">
              <a:alpha val="70000"/>
            </a:srgbClr>
          </a:solidFill>
          <a:ln w="38100">
            <a:solidFill>
              <a:srgbClr val="532D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เกลียววิตเวิร์ธ </a:t>
            </a: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(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Whitworth Thread)</a:t>
            </a:r>
            <a:endParaRPr lang="th-TH" sz="3200" b="1" dirty="0"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ใช้อักษรย่อ 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W </a:t>
            </a:r>
            <a:endParaRPr lang="th-TH" sz="3200" b="1" dirty="0">
              <a:latin typeface="TF Srivichai" panose="02000506000000020004" pitchFamily="2" charset="-34"/>
              <a:cs typeface="TF Srivichai" panose="02000506000000020004" pitchFamily="2" charset="-34"/>
            </a:endParaRPr>
          </a:p>
        </p:txBody>
      </p: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EDAFAEDE-3E9F-44FD-AB00-3A3321AACCFD}"/>
              </a:ext>
            </a:extLst>
          </p:cNvPr>
          <p:cNvCxnSpPr>
            <a:cxnSpLocks/>
            <a:stCxn id="30" idx="2"/>
            <a:endCxn id="37" idx="1"/>
          </p:cNvCxnSpPr>
          <p:nvPr/>
        </p:nvCxnSpPr>
        <p:spPr>
          <a:xfrm rot="16200000" flipH="1">
            <a:off x="6218497" y="1192153"/>
            <a:ext cx="1325815" cy="1508971"/>
          </a:xfrm>
          <a:prstGeom prst="curvedConnector2">
            <a:avLst/>
          </a:prstGeom>
          <a:ln w="25400">
            <a:solidFill>
              <a:srgbClr val="532D3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34A0F2AB-A966-4E78-8AB8-B83320F9C65C}"/>
              </a:ext>
            </a:extLst>
          </p:cNvPr>
          <p:cNvCxnSpPr>
            <a:cxnSpLocks/>
            <a:stCxn id="30" idx="2"/>
            <a:endCxn id="34" idx="3"/>
          </p:cNvCxnSpPr>
          <p:nvPr/>
        </p:nvCxnSpPr>
        <p:spPr>
          <a:xfrm rot="5400000">
            <a:off x="4679541" y="1162168"/>
            <a:ext cx="1325815" cy="1568942"/>
          </a:xfrm>
          <a:prstGeom prst="curvedConnector2">
            <a:avLst/>
          </a:prstGeom>
          <a:ln w="25400">
            <a:solidFill>
              <a:srgbClr val="532D3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E93FD196-20A5-43AF-AE80-E1308811FF5B}"/>
              </a:ext>
            </a:extLst>
          </p:cNvPr>
          <p:cNvCxnSpPr>
            <a:cxnSpLocks/>
            <a:stCxn id="30" idx="2"/>
            <a:endCxn id="4" idx="3"/>
          </p:cNvCxnSpPr>
          <p:nvPr/>
        </p:nvCxnSpPr>
        <p:spPr>
          <a:xfrm rot="5400000">
            <a:off x="3509142" y="2591535"/>
            <a:ext cx="3925580" cy="1309975"/>
          </a:xfrm>
          <a:prstGeom prst="curvedConnector2">
            <a:avLst/>
          </a:prstGeom>
          <a:ln w="25400">
            <a:solidFill>
              <a:srgbClr val="532D3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8F871FD4-4E36-494C-8C16-C776CB4E7B6B}"/>
              </a:ext>
            </a:extLst>
          </p:cNvPr>
          <p:cNvCxnSpPr>
            <a:cxnSpLocks/>
            <a:stCxn id="30" idx="2"/>
            <a:endCxn id="3" idx="1"/>
          </p:cNvCxnSpPr>
          <p:nvPr/>
        </p:nvCxnSpPr>
        <p:spPr>
          <a:xfrm rot="16200000" flipH="1">
            <a:off x="4844875" y="2565775"/>
            <a:ext cx="3925580" cy="1361493"/>
          </a:xfrm>
          <a:prstGeom prst="curvedConnector2">
            <a:avLst/>
          </a:prstGeom>
          <a:ln w="25400">
            <a:solidFill>
              <a:srgbClr val="532D3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D6EA7A-2165-48FD-A1F0-D515B7D79E30}"/>
              </a:ext>
            </a:extLst>
          </p:cNvPr>
          <p:cNvGrpSpPr/>
          <p:nvPr/>
        </p:nvGrpSpPr>
        <p:grpSpPr>
          <a:xfrm>
            <a:off x="4090149" y="457200"/>
            <a:ext cx="4011701" cy="914400"/>
            <a:chOff x="2880940" y="457200"/>
            <a:chExt cx="4011701" cy="9144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A52908-C48D-4055-8281-3653602FB063}"/>
                </a:ext>
              </a:extLst>
            </p:cNvPr>
            <p:cNvGrpSpPr/>
            <p:nvPr/>
          </p:nvGrpSpPr>
          <p:grpSpPr>
            <a:xfrm>
              <a:off x="2880940" y="457200"/>
              <a:ext cx="3722328" cy="914400"/>
              <a:chOff x="3438796" y="698665"/>
              <a:chExt cx="3722328" cy="914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74D713-0F51-4A36-97ED-8419D5076522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371116" cy="738664"/>
              </a:xfrm>
              <a:custGeom>
                <a:avLst/>
                <a:gdLst>
                  <a:gd name="connsiteX0" fmla="*/ 0 w 3371116"/>
                  <a:gd name="connsiteY0" fmla="*/ 0 h 738664"/>
                  <a:gd name="connsiteX1" fmla="*/ 3371116 w 3371116"/>
                  <a:gd name="connsiteY1" fmla="*/ 0 h 738664"/>
                  <a:gd name="connsiteX2" fmla="*/ 3371116 w 3371116"/>
                  <a:gd name="connsiteY2" fmla="*/ 738664 h 738664"/>
                  <a:gd name="connsiteX3" fmla="*/ 0 w 3371116"/>
                  <a:gd name="connsiteY3" fmla="*/ 738664 h 738664"/>
                  <a:gd name="connsiteX4" fmla="*/ 0 w 3371116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116" h="738664" fill="none" extrusionOk="0">
                    <a:moveTo>
                      <a:pt x="0" y="0"/>
                    </a:moveTo>
                    <a:cubicBezTo>
                      <a:pt x="854964" y="-49533"/>
                      <a:pt x="2087279" y="-14809"/>
                      <a:pt x="3371116" y="0"/>
                    </a:cubicBezTo>
                    <a:cubicBezTo>
                      <a:pt x="3327418" y="330288"/>
                      <a:pt x="3310654" y="639094"/>
                      <a:pt x="3371116" y="738664"/>
                    </a:cubicBezTo>
                    <a:cubicBezTo>
                      <a:pt x="1746423" y="690433"/>
                      <a:pt x="1589613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371116" h="738664" stroke="0" extrusionOk="0">
                    <a:moveTo>
                      <a:pt x="0" y="0"/>
                    </a:moveTo>
                    <a:cubicBezTo>
                      <a:pt x="1134825" y="118645"/>
                      <a:pt x="2656395" y="116012"/>
                      <a:pt x="3371116" y="0"/>
                    </a:cubicBezTo>
                    <a:cubicBezTo>
                      <a:pt x="3381552" y="361308"/>
                      <a:pt x="3335816" y="443197"/>
                      <a:pt x="3371116" y="738664"/>
                    </a:cubicBezTo>
                    <a:cubicBezTo>
                      <a:pt x="2115226" y="873264"/>
                      <a:pt x="767243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3. ชนิดของเกลียว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7F5617FF-1406-4398-BD31-30CA0648CC2E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90AA6E90-EFA2-46CD-B5A5-754A9AFBCCDC}"/>
                </a:ext>
              </a:extLst>
            </p:cNvPr>
            <p:cNvSpPr/>
            <p:nvPr/>
          </p:nvSpPr>
          <p:spPr>
            <a:xfrm flipH="1">
              <a:off x="6190217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EED36C3-25CC-43FC-A165-DADB317615A8}"/>
              </a:ext>
            </a:extLst>
          </p:cNvPr>
          <p:cNvSpPr/>
          <p:nvPr/>
        </p:nvSpPr>
        <p:spPr>
          <a:xfrm>
            <a:off x="154406" y="1505927"/>
            <a:ext cx="4403571" cy="2207240"/>
          </a:xfrm>
          <a:custGeom>
            <a:avLst/>
            <a:gdLst>
              <a:gd name="connsiteX0" fmla="*/ 0 w 4403571"/>
              <a:gd name="connsiteY0" fmla="*/ 1103620 h 2207240"/>
              <a:gd name="connsiteX1" fmla="*/ 1103620 w 4403571"/>
              <a:gd name="connsiteY1" fmla="*/ 0 h 2207240"/>
              <a:gd name="connsiteX2" fmla="*/ 3299951 w 4403571"/>
              <a:gd name="connsiteY2" fmla="*/ 0 h 2207240"/>
              <a:gd name="connsiteX3" fmla="*/ 4403571 w 4403571"/>
              <a:gd name="connsiteY3" fmla="*/ 1103620 h 2207240"/>
              <a:gd name="connsiteX4" fmla="*/ 4403571 w 4403571"/>
              <a:gd name="connsiteY4" fmla="*/ 1103620 h 2207240"/>
              <a:gd name="connsiteX5" fmla="*/ 3299951 w 4403571"/>
              <a:gd name="connsiteY5" fmla="*/ 2207240 h 2207240"/>
              <a:gd name="connsiteX6" fmla="*/ 1103620 w 4403571"/>
              <a:gd name="connsiteY6" fmla="*/ 2207240 h 2207240"/>
              <a:gd name="connsiteX7" fmla="*/ 0 w 4403571"/>
              <a:gd name="connsiteY7" fmla="*/ 1103620 h 220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3571" h="2207240" fill="none" extrusionOk="0">
                <a:moveTo>
                  <a:pt x="0" y="1103620"/>
                </a:moveTo>
                <a:cubicBezTo>
                  <a:pt x="-1994" y="475092"/>
                  <a:pt x="450556" y="60525"/>
                  <a:pt x="1103620" y="0"/>
                </a:cubicBezTo>
                <a:cubicBezTo>
                  <a:pt x="1455670" y="-38581"/>
                  <a:pt x="2414295" y="63341"/>
                  <a:pt x="3299951" y="0"/>
                </a:cubicBezTo>
                <a:cubicBezTo>
                  <a:pt x="3823205" y="-13952"/>
                  <a:pt x="4489446" y="564338"/>
                  <a:pt x="4403571" y="1103620"/>
                </a:cubicBezTo>
                <a:lnTo>
                  <a:pt x="4403571" y="1103620"/>
                </a:lnTo>
                <a:cubicBezTo>
                  <a:pt x="4451949" y="1785148"/>
                  <a:pt x="3917194" y="2287314"/>
                  <a:pt x="3299951" y="2207240"/>
                </a:cubicBezTo>
                <a:cubicBezTo>
                  <a:pt x="2769773" y="2288222"/>
                  <a:pt x="1822708" y="2279495"/>
                  <a:pt x="1103620" y="2207240"/>
                </a:cubicBezTo>
                <a:cubicBezTo>
                  <a:pt x="515293" y="2188692"/>
                  <a:pt x="5830" y="1685709"/>
                  <a:pt x="0" y="1103620"/>
                </a:cubicBezTo>
                <a:close/>
              </a:path>
              <a:path w="4403571" h="2207240" stroke="0" extrusionOk="0">
                <a:moveTo>
                  <a:pt x="0" y="1103620"/>
                </a:moveTo>
                <a:cubicBezTo>
                  <a:pt x="-30670" y="475190"/>
                  <a:pt x="397745" y="36167"/>
                  <a:pt x="1103620" y="0"/>
                </a:cubicBezTo>
                <a:cubicBezTo>
                  <a:pt x="1847891" y="132882"/>
                  <a:pt x="2568152" y="-84951"/>
                  <a:pt x="3299951" y="0"/>
                </a:cubicBezTo>
                <a:cubicBezTo>
                  <a:pt x="3864373" y="44033"/>
                  <a:pt x="4397585" y="527196"/>
                  <a:pt x="4403571" y="1103620"/>
                </a:cubicBezTo>
                <a:lnTo>
                  <a:pt x="4403571" y="1103620"/>
                </a:lnTo>
                <a:cubicBezTo>
                  <a:pt x="4301045" y="1657038"/>
                  <a:pt x="4006263" y="2253492"/>
                  <a:pt x="3299951" y="2207240"/>
                </a:cubicBezTo>
                <a:cubicBezTo>
                  <a:pt x="2520059" y="2256773"/>
                  <a:pt x="1675549" y="2222049"/>
                  <a:pt x="1103620" y="2207240"/>
                </a:cubicBezTo>
                <a:cubicBezTo>
                  <a:pt x="400402" y="2192890"/>
                  <a:pt x="-68649" y="1777764"/>
                  <a:pt x="0" y="1103620"/>
                </a:cubicBezTo>
                <a:close/>
              </a:path>
            </a:pathLst>
          </a:custGeom>
          <a:solidFill>
            <a:srgbClr val="532D3B">
              <a:alpha val="70000"/>
            </a:srgbClr>
          </a:solidFill>
          <a:ln w="38100">
            <a:solidFill>
              <a:srgbClr val="532D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เกลียวเมตริก </a:t>
            </a: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(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International Metric Thread)</a:t>
            </a: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ใช้อักษรย่อ 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M</a:t>
            </a:r>
            <a:endParaRPr lang="th-TH" sz="3200" b="1" dirty="0">
              <a:latin typeface="TF Srivichai" panose="02000506000000020004" pitchFamily="2" charset="-34"/>
              <a:cs typeface="TF Srivichai" panose="02000506000000020004" pitchFamily="2" charset="-34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51F16EB-3A34-4FDB-BBC9-FB8A1D4E0C17}"/>
              </a:ext>
            </a:extLst>
          </p:cNvPr>
          <p:cNvSpPr/>
          <p:nvPr/>
        </p:nvSpPr>
        <p:spPr>
          <a:xfrm>
            <a:off x="7635890" y="1505927"/>
            <a:ext cx="4401704" cy="2207240"/>
          </a:xfrm>
          <a:custGeom>
            <a:avLst/>
            <a:gdLst>
              <a:gd name="connsiteX0" fmla="*/ 0 w 4401704"/>
              <a:gd name="connsiteY0" fmla="*/ 1103620 h 2207240"/>
              <a:gd name="connsiteX1" fmla="*/ 1103620 w 4401704"/>
              <a:gd name="connsiteY1" fmla="*/ 0 h 2207240"/>
              <a:gd name="connsiteX2" fmla="*/ 3298084 w 4401704"/>
              <a:gd name="connsiteY2" fmla="*/ 0 h 2207240"/>
              <a:gd name="connsiteX3" fmla="*/ 4401704 w 4401704"/>
              <a:gd name="connsiteY3" fmla="*/ 1103620 h 2207240"/>
              <a:gd name="connsiteX4" fmla="*/ 4401704 w 4401704"/>
              <a:gd name="connsiteY4" fmla="*/ 1103620 h 2207240"/>
              <a:gd name="connsiteX5" fmla="*/ 3298084 w 4401704"/>
              <a:gd name="connsiteY5" fmla="*/ 2207240 h 2207240"/>
              <a:gd name="connsiteX6" fmla="*/ 1103620 w 4401704"/>
              <a:gd name="connsiteY6" fmla="*/ 2207240 h 2207240"/>
              <a:gd name="connsiteX7" fmla="*/ 0 w 4401704"/>
              <a:gd name="connsiteY7" fmla="*/ 1103620 h 220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1704" h="2207240" fill="none" extrusionOk="0">
                <a:moveTo>
                  <a:pt x="0" y="1103620"/>
                </a:moveTo>
                <a:cubicBezTo>
                  <a:pt x="-1994" y="475092"/>
                  <a:pt x="450556" y="60525"/>
                  <a:pt x="1103620" y="0"/>
                </a:cubicBezTo>
                <a:cubicBezTo>
                  <a:pt x="2155235" y="-38581"/>
                  <a:pt x="2788409" y="63341"/>
                  <a:pt x="3298084" y="0"/>
                </a:cubicBezTo>
                <a:cubicBezTo>
                  <a:pt x="3821338" y="-13952"/>
                  <a:pt x="4487579" y="564338"/>
                  <a:pt x="4401704" y="1103620"/>
                </a:cubicBezTo>
                <a:lnTo>
                  <a:pt x="4401704" y="1103620"/>
                </a:lnTo>
                <a:cubicBezTo>
                  <a:pt x="4450082" y="1785148"/>
                  <a:pt x="3915327" y="2287314"/>
                  <a:pt x="3298084" y="2207240"/>
                </a:cubicBezTo>
                <a:cubicBezTo>
                  <a:pt x="2226213" y="2288222"/>
                  <a:pt x="2165149" y="2279495"/>
                  <a:pt x="1103620" y="2207240"/>
                </a:cubicBezTo>
                <a:cubicBezTo>
                  <a:pt x="515293" y="2188692"/>
                  <a:pt x="5830" y="1685709"/>
                  <a:pt x="0" y="1103620"/>
                </a:cubicBezTo>
                <a:close/>
              </a:path>
              <a:path w="4401704" h="2207240" stroke="0" extrusionOk="0">
                <a:moveTo>
                  <a:pt x="0" y="1103620"/>
                </a:moveTo>
                <a:cubicBezTo>
                  <a:pt x="-30670" y="475190"/>
                  <a:pt x="397745" y="36167"/>
                  <a:pt x="1103620" y="0"/>
                </a:cubicBezTo>
                <a:cubicBezTo>
                  <a:pt x="1480883" y="132882"/>
                  <a:pt x="2654451" y="-84951"/>
                  <a:pt x="3298084" y="0"/>
                </a:cubicBezTo>
                <a:cubicBezTo>
                  <a:pt x="3862506" y="44033"/>
                  <a:pt x="4395718" y="527196"/>
                  <a:pt x="4401704" y="1103620"/>
                </a:cubicBezTo>
                <a:lnTo>
                  <a:pt x="4401704" y="1103620"/>
                </a:lnTo>
                <a:cubicBezTo>
                  <a:pt x="4299178" y="1657038"/>
                  <a:pt x="4004396" y="2253492"/>
                  <a:pt x="3298084" y="2207240"/>
                </a:cubicBezTo>
                <a:cubicBezTo>
                  <a:pt x="2899390" y="2256773"/>
                  <a:pt x="1494033" y="2222049"/>
                  <a:pt x="1103620" y="2207240"/>
                </a:cubicBezTo>
                <a:cubicBezTo>
                  <a:pt x="400402" y="2192890"/>
                  <a:pt x="-68649" y="1777764"/>
                  <a:pt x="0" y="1103620"/>
                </a:cubicBezTo>
                <a:close/>
              </a:path>
            </a:pathLst>
          </a:custGeom>
          <a:solidFill>
            <a:srgbClr val="532D3B">
              <a:alpha val="70000"/>
            </a:srgbClr>
          </a:solidFill>
          <a:ln w="38100">
            <a:solidFill>
              <a:srgbClr val="532D3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เกลียวสี่เหลี่ยมคางหมูเมตริก </a:t>
            </a: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(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Trapezoidal Thread) </a:t>
            </a:r>
            <a:endParaRPr lang="th-TH" sz="3200" b="1" dirty="0">
              <a:latin typeface="TF Srivichai" panose="02000506000000020004" pitchFamily="2" charset="-34"/>
              <a:cs typeface="TF Srivichai" panose="02000506000000020004" pitchFamily="2" charset="-34"/>
            </a:endParaRPr>
          </a:p>
          <a:p>
            <a:pPr algn="ctr"/>
            <a:r>
              <a:rPr lang="th-TH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ใช้อักษรย่อ </a:t>
            </a:r>
            <a:r>
              <a:rPr lang="en-US" sz="3200" b="1" dirty="0">
                <a:latin typeface="TF Srivichai" panose="02000506000000020004" pitchFamily="2" charset="-34"/>
                <a:cs typeface="TF Srivichai" panose="02000506000000020004" pitchFamily="2" charset="-34"/>
              </a:rPr>
              <a:t>Tr</a:t>
            </a:r>
            <a:endParaRPr lang="th-TH" sz="3200" b="1" dirty="0">
              <a:latin typeface="TF Srivichai" panose="02000506000000020004" pitchFamily="2" charset="-34"/>
              <a:cs typeface="TF Srivichai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18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3" y="2286000"/>
            <a:ext cx="5235041" cy="2062103"/>
          </a:xfrm>
          <a:custGeom>
            <a:avLst/>
            <a:gdLst>
              <a:gd name="connsiteX0" fmla="*/ 0 w 5235041"/>
              <a:gd name="connsiteY0" fmla="*/ 0 h 2062103"/>
              <a:gd name="connsiteX1" fmla="*/ 5235041 w 5235041"/>
              <a:gd name="connsiteY1" fmla="*/ 0 h 2062103"/>
              <a:gd name="connsiteX2" fmla="*/ 5235041 w 5235041"/>
              <a:gd name="connsiteY2" fmla="*/ 2062103 h 2062103"/>
              <a:gd name="connsiteX3" fmla="*/ 0 w 5235041"/>
              <a:gd name="connsiteY3" fmla="*/ 2062103 h 2062103"/>
              <a:gd name="connsiteX4" fmla="*/ 0 w 5235041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041" h="2062103" fill="none" extrusionOk="0">
                <a:moveTo>
                  <a:pt x="0" y="0"/>
                </a:moveTo>
                <a:cubicBezTo>
                  <a:pt x="2487669" y="-33775"/>
                  <a:pt x="3758693" y="138873"/>
                  <a:pt x="5235041" y="0"/>
                </a:cubicBezTo>
                <a:cubicBezTo>
                  <a:pt x="5161270" y="430363"/>
                  <a:pt x="5079158" y="1453476"/>
                  <a:pt x="5235041" y="2062103"/>
                </a:cubicBezTo>
                <a:cubicBezTo>
                  <a:pt x="2914707" y="1924773"/>
                  <a:pt x="2484632" y="1924247"/>
                  <a:pt x="0" y="2062103"/>
                </a:cubicBezTo>
                <a:cubicBezTo>
                  <a:pt x="152408" y="1637951"/>
                  <a:pt x="73868" y="835825"/>
                  <a:pt x="0" y="0"/>
                </a:cubicBezTo>
                <a:close/>
              </a:path>
              <a:path w="5235041" h="2062103" stroke="0" extrusionOk="0">
                <a:moveTo>
                  <a:pt x="0" y="0"/>
                </a:moveTo>
                <a:cubicBezTo>
                  <a:pt x="1400741" y="-101487"/>
                  <a:pt x="4404407" y="-162162"/>
                  <a:pt x="5235041" y="0"/>
                </a:cubicBezTo>
                <a:cubicBezTo>
                  <a:pt x="5295754" y="611023"/>
                  <a:pt x="5173969" y="1714422"/>
                  <a:pt x="5235041" y="2062103"/>
                </a:cubicBezTo>
                <a:cubicBezTo>
                  <a:pt x="4248289" y="2112168"/>
                  <a:pt x="2444673" y="1903654"/>
                  <a:pt x="0" y="2062103"/>
                </a:cubicBezTo>
                <a:cubicBezTo>
                  <a:pt x="-24452" y="1561462"/>
                  <a:pt x="-67663" y="354782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thaiDist">
              <a:buClr>
                <a:srgbClr val="532D3B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ดอกต๊าป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Tap)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ต๊าปตัวเรียว 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Taper Tap) </a:t>
            </a: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ต๊าปตัวตาม 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Plug Tap)</a:t>
            </a: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ต๊าปตัวสุดท้าย 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Bottoming Tap)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87A99-8D47-4EDF-A9B7-6C00F7B347F1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เครื่องมือและอุปกรณ์การทำเกลียวใน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4010337" y="457200"/>
            <a:ext cx="4171322" cy="914400"/>
            <a:chOff x="2880940" y="457200"/>
            <a:chExt cx="4171322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3820110" cy="914400"/>
              <a:chOff x="3438796" y="698665"/>
              <a:chExt cx="3820110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468898" cy="738664"/>
              </a:xfrm>
              <a:custGeom>
                <a:avLst/>
                <a:gdLst>
                  <a:gd name="connsiteX0" fmla="*/ 0 w 3468898"/>
                  <a:gd name="connsiteY0" fmla="*/ 0 h 738664"/>
                  <a:gd name="connsiteX1" fmla="*/ 3468898 w 3468898"/>
                  <a:gd name="connsiteY1" fmla="*/ 0 h 738664"/>
                  <a:gd name="connsiteX2" fmla="*/ 3468898 w 3468898"/>
                  <a:gd name="connsiteY2" fmla="*/ 738664 h 738664"/>
                  <a:gd name="connsiteX3" fmla="*/ 0 w 3468898"/>
                  <a:gd name="connsiteY3" fmla="*/ 738664 h 738664"/>
                  <a:gd name="connsiteX4" fmla="*/ 0 w 3468898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898" h="738664" fill="none" extrusionOk="0">
                    <a:moveTo>
                      <a:pt x="0" y="0"/>
                    </a:moveTo>
                    <a:cubicBezTo>
                      <a:pt x="1711461" y="-49533"/>
                      <a:pt x="1855900" y="-14809"/>
                      <a:pt x="3468898" y="0"/>
                    </a:cubicBezTo>
                    <a:cubicBezTo>
                      <a:pt x="3425200" y="330288"/>
                      <a:pt x="3408436" y="639094"/>
                      <a:pt x="3468898" y="738664"/>
                    </a:cubicBezTo>
                    <a:cubicBezTo>
                      <a:pt x="2144368" y="690433"/>
                      <a:pt x="4467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468898" h="738664" stroke="0" extrusionOk="0">
                    <a:moveTo>
                      <a:pt x="0" y="0"/>
                    </a:moveTo>
                    <a:cubicBezTo>
                      <a:pt x="1096049" y="118645"/>
                      <a:pt x="2852023" y="116012"/>
                      <a:pt x="3468898" y="0"/>
                    </a:cubicBezTo>
                    <a:cubicBezTo>
                      <a:pt x="3479334" y="361308"/>
                      <a:pt x="3433598" y="443197"/>
                      <a:pt x="3468898" y="738664"/>
                    </a:cubicBezTo>
                    <a:cubicBezTo>
                      <a:pt x="2518564" y="873264"/>
                      <a:pt x="746277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4. การทำเกลียวใน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6349838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4052BA1-E16F-4042-9B12-AF9AC56D4AC7}"/>
              </a:ext>
            </a:extLst>
          </p:cNvPr>
          <p:cNvSpPr/>
          <p:nvPr/>
        </p:nvSpPr>
        <p:spPr>
          <a:xfrm>
            <a:off x="6206836" y="2285999"/>
            <a:ext cx="5235041" cy="2062103"/>
          </a:xfrm>
          <a:custGeom>
            <a:avLst/>
            <a:gdLst>
              <a:gd name="connsiteX0" fmla="*/ 0 w 5235041"/>
              <a:gd name="connsiteY0" fmla="*/ 0 h 2062103"/>
              <a:gd name="connsiteX1" fmla="*/ 5235041 w 5235041"/>
              <a:gd name="connsiteY1" fmla="*/ 0 h 2062103"/>
              <a:gd name="connsiteX2" fmla="*/ 5235041 w 5235041"/>
              <a:gd name="connsiteY2" fmla="*/ 2062103 h 2062103"/>
              <a:gd name="connsiteX3" fmla="*/ 0 w 5235041"/>
              <a:gd name="connsiteY3" fmla="*/ 2062103 h 2062103"/>
              <a:gd name="connsiteX4" fmla="*/ 0 w 5235041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041" h="2062103" fill="none" extrusionOk="0">
                <a:moveTo>
                  <a:pt x="0" y="0"/>
                </a:moveTo>
                <a:cubicBezTo>
                  <a:pt x="2487669" y="-33775"/>
                  <a:pt x="3758693" y="138873"/>
                  <a:pt x="5235041" y="0"/>
                </a:cubicBezTo>
                <a:cubicBezTo>
                  <a:pt x="5161270" y="430363"/>
                  <a:pt x="5079158" y="1453476"/>
                  <a:pt x="5235041" y="2062103"/>
                </a:cubicBezTo>
                <a:cubicBezTo>
                  <a:pt x="2914707" y="1924773"/>
                  <a:pt x="2484632" y="1924247"/>
                  <a:pt x="0" y="2062103"/>
                </a:cubicBezTo>
                <a:cubicBezTo>
                  <a:pt x="152408" y="1637951"/>
                  <a:pt x="73868" y="835825"/>
                  <a:pt x="0" y="0"/>
                </a:cubicBezTo>
                <a:close/>
              </a:path>
              <a:path w="5235041" h="2062103" stroke="0" extrusionOk="0">
                <a:moveTo>
                  <a:pt x="0" y="0"/>
                </a:moveTo>
                <a:cubicBezTo>
                  <a:pt x="1400741" y="-101487"/>
                  <a:pt x="4404407" y="-162162"/>
                  <a:pt x="5235041" y="0"/>
                </a:cubicBezTo>
                <a:cubicBezTo>
                  <a:pt x="5295754" y="611023"/>
                  <a:pt x="5173969" y="1714422"/>
                  <a:pt x="5235041" y="2062103"/>
                </a:cubicBezTo>
                <a:cubicBezTo>
                  <a:pt x="4248289" y="2112168"/>
                  <a:pt x="2444673" y="1903654"/>
                  <a:pt x="0" y="2062103"/>
                </a:cubicBezTo>
                <a:cubicBezTo>
                  <a:pt x="-24452" y="1561462"/>
                  <a:pt x="-67663" y="354782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thaiDist">
              <a:buClr>
                <a:srgbClr val="532D3B"/>
              </a:buClr>
            </a:pPr>
            <a:r>
              <a:rPr 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ด้ามจับต๊าป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Tap Wrench)</a:t>
            </a:r>
            <a:endParaRPr lang="th-TH" sz="32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ด้ามจับดอกต๊าปแบบปรับแต่งได้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ด้ามจับแบบตัวที</a:t>
            </a:r>
          </a:p>
          <a:p>
            <a:pPr algn="thaiDist">
              <a:buClr>
                <a:srgbClr val="532D3B"/>
              </a:buClr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422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EC1087-C1E7-4E0D-A864-5A220B8F356D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การเจาะรูของชิ้นงาน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84594-2DF7-48E3-955D-EE6C69471B1D}"/>
              </a:ext>
            </a:extLst>
          </p:cNvPr>
          <p:cNvSpPr/>
          <p:nvPr/>
        </p:nvSpPr>
        <p:spPr>
          <a:xfrm>
            <a:off x="751333" y="2286000"/>
            <a:ext cx="10689336" cy="584775"/>
          </a:xfrm>
          <a:custGeom>
            <a:avLst/>
            <a:gdLst>
              <a:gd name="connsiteX0" fmla="*/ 0 w 10689336"/>
              <a:gd name="connsiteY0" fmla="*/ 0 h 584775"/>
              <a:gd name="connsiteX1" fmla="*/ 10689336 w 10689336"/>
              <a:gd name="connsiteY1" fmla="*/ 0 h 584775"/>
              <a:gd name="connsiteX2" fmla="*/ 10689336 w 10689336"/>
              <a:gd name="connsiteY2" fmla="*/ 584775 h 584775"/>
              <a:gd name="connsiteX3" fmla="*/ 0 w 10689336"/>
              <a:gd name="connsiteY3" fmla="*/ 584775 h 584775"/>
              <a:gd name="connsiteX4" fmla="*/ 0 w 1068933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336" h="584775" fill="none" extrusionOk="0">
                <a:moveTo>
                  <a:pt x="0" y="0"/>
                </a:moveTo>
                <a:cubicBezTo>
                  <a:pt x="4711531" y="-33775"/>
                  <a:pt x="7851160" y="138873"/>
                  <a:pt x="10689336" y="0"/>
                </a:cubicBezTo>
                <a:cubicBezTo>
                  <a:pt x="10713469" y="72806"/>
                  <a:pt x="10670731" y="439861"/>
                  <a:pt x="10689336" y="584775"/>
                </a:cubicBezTo>
                <a:cubicBezTo>
                  <a:pt x="6514887" y="447445"/>
                  <a:pt x="4591252" y="446919"/>
                  <a:pt x="0" y="584775"/>
                </a:cubicBezTo>
                <a:cubicBezTo>
                  <a:pt x="27201" y="374681"/>
                  <a:pt x="47523" y="109891"/>
                  <a:pt x="0" y="0"/>
                </a:cubicBezTo>
                <a:close/>
              </a:path>
              <a:path w="10689336" h="584775" stroke="0" extrusionOk="0">
                <a:moveTo>
                  <a:pt x="0" y="0"/>
                </a:moveTo>
                <a:cubicBezTo>
                  <a:pt x="4614878" y="-101487"/>
                  <a:pt x="8778921" y="-162162"/>
                  <a:pt x="10689336" y="0"/>
                </a:cubicBezTo>
                <a:cubicBezTo>
                  <a:pt x="10722839" y="236829"/>
                  <a:pt x="10705899" y="342660"/>
                  <a:pt x="10689336" y="584775"/>
                </a:cubicBezTo>
                <a:cubicBezTo>
                  <a:pt x="7203498" y="634840"/>
                  <a:pt x="4169424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ขนาดรูเจาะต้องสัมพันธ์กับขนาดเกลียวที่กำหนด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8437BCF-B05B-40E9-AC56-4F56AB2DD1A1}"/>
                  </a:ext>
                </a:extLst>
              </p:cNvPr>
              <p:cNvSpPr/>
              <p:nvPr/>
            </p:nvSpPr>
            <p:spPr>
              <a:xfrm>
                <a:off x="1228289" y="3510008"/>
                <a:ext cx="9735424" cy="86558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ขนาดรูเจาะการทำเกลียว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 = 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ขนาดความโตของเกลียว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−</m:t>
                      </m:r>
                      <m:r>
                        <a:rPr lang="th-TH" sz="4000" b="1" i="1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ระยะพิตช</m:t>
                      </m:r>
                      <m:r>
                        <a:rPr lang="th-TH" sz="4000" b="1" i="1" smtClean="0">
                          <a:solidFill>
                            <a:srgbClr val="532D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PSK" panose="020B0500040200020003" pitchFamily="34" charset="-34"/>
                        </a:rPr>
                        <m:t>์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8437BCF-B05B-40E9-AC56-4F56AB2DD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89" y="3510008"/>
                <a:ext cx="9735424" cy="865584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9B48159-B126-4FBD-8A9E-619A002AD6EE}"/>
              </a:ext>
            </a:extLst>
          </p:cNvPr>
          <p:cNvSpPr/>
          <p:nvPr/>
        </p:nvSpPr>
        <p:spPr>
          <a:xfrm>
            <a:off x="330528" y="5745180"/>
            <a:ext cx="11530940" cy="523220"/>
          </a:xfrm>
          <a:prstGeom prst="rect">
            <a:avLst/>
          </a:prstGeom>
          <a:solidFill>
            <a:srgbClr val="532D3B">
              <a:alpha val="10000"/>
            </a:srgbClr>
          </a:solidFill>
        </p:spPr>
        <p:txBody>
          <a:bodyPr wrap="square">
            <a:spAutoFit/>
          </a:bodyPr>
          <a:lstStyle/>
          <a:p>
            <a:pPr marL="1139825" indent="-1139825" algn="thaiDist"/>
            <a:r>
              <a:rPr lang="th-TH" b="1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	</a:t>
            </a:r>
            <a:r>
              <a:rPr lang="th-TH" dirty="0">
                <a:solidFill>
                  <a:srgbClr val="242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จาะรูเล็กเกินขณะต๊าปดอกต๊าปอัดแน่นเกินอาจทำให้ดอกต๊าปหักและถ้าเจาะรูโตเกินยอดเกลียวจะไม่แหลม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3CA506-BD33-4F2C-BF08-59F4B4BA49BB}"/>
              </a:ext>
            </a:extLst>
          </p:cNvPr>
          <p:cNvGrpSpPr/>
          <p:nvPr/>
        </p:nvGrpSpPr>
        <p:grpSpPr>
          <a:xfrm>
            <a:off x="4010337" y="457200"/>
            <a:ext cx="4171322" cy="914400"/>
            <a:chOff x="2880940" y="457200"/>
            <a:chExt cx="4171322" cy="914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F13706-666D-4E47-96B8-978AE03B9E98}"/>
                </a:ext>
              </a:extLst>
            </p:cNvPr>
            <p:cNvGrpSpPr/>
            <p:nvPr/>
          </p:nvGrpSpPr>
          <p:grpSpPr>
            <a:xfrm>
              <a:off x="2880940" y="457200"/>
              <a:ext cx="3820110" cy="914400"/>
              <a:chOff x="3438796" y="698665"/>
              <a:chExt cx="3820110" cy="9144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145151-44F0-4615-A159-5B5811553C66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468898" cy="738664"/>
              </a:xfrm>
              <a:custGeom>
                <a:avLst/>
                <a:gdLst>
                  <a:gd name="connsiteX0" fmla="*/ 0 w 3468898"/>
                  <a:gd name="connsiteY0" fmla="*/ 0 h 738664"/>
                  <a:gd name="connsiteX1" fmla="*/ 3468898 w 3468898"/>
                  <a:gd name="connsiteY1" fmla="*/ 0 h 738664"/>
                  <a:gd name="connsiteX2" fmla="*/ 3468898 w 3468898"/>
                  <a:gd name="connsiteY2" fmla="*/ 738664 h 738664"/>
                  <a:gd name="connsiteX3" fmla="*/ 0 w 3468898"/>
                  <a:gd name="connsiteY3" fmla="*/ 738664 h 738664"/>
                  <a:gd name="connsiteX4" fmla="*/ 0 w 3468898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898" h="738664" fill="none" extrusionOk="0">
                    <a:moveTo>
                      <a:pt x="0" y="0"/>
                    </a:moveTo>
                    <a:cubicBezTo>
                      <a:pt x="1711461" y="-49533"/>
                      <a:pt x="1855900" y="-14809"/>
                      <a:pt x="3468898" y="0"/>
                    </a:cubicBezTo>
                    <a:cubicBezTo>
                      <a:pt x="3425200" y="330288"/>
                      <a:pt x="3408436" y="639094"/>
                      <a:pt x="3468898" y="738664"/>
                    </a:cubicBezTo>
                    <a:cubicBezTo>
                      <a:pt x="2144368" y="690433"/>
                      <a:pt x="4467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468898" h="738664" stroke="0" extrusionOk="0">
                    <a:moveTo>
                      <a:pt x="0" y="0"/>
                    </a:moveTo>
                    <a:cubicBezTo>
                      <a:pt x="1096049" y="118645"/>
                      <a:pt x="2852023" y="116012"/>
                      <a:pt x="3468898" y="0"/>
                    </a:cubicBezTo>
                    <a:cubicBezTo>
                      <a:pt x="3479334" y="361308"/>
                      <a:pt x="3433598" y="443197"/>
                      <a:pt x="3468898" y="738664"/>
                    </a:cubicBezTo>
                    <a:cubicBezTo>
                      <a:pt x="2518564" y="873264"/>
                      <a:pt x="746277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4. การทำเกลียวใน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D34AF081-F30F-4392-B151-4F283464844E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8B2C931-F92E-4045-9B50-47C1B68174BD}"/>
                </a:ext>
              </a:extLst>
            </p:cNvPr>
            <p:cNvSpPr/>
            <p:nvPr/>
          </p:nvSpPr>
          <p:spPr>
            <a:xfrm flipH="1">
              <a:off x="6349838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0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A38DE0-71E9-415F-A3F6-0DBDB6E97BF0}"/>
              </a:ext>
            </a:extLst>
          </p:cNvPr>
          <p:cNvSpPr/>
          <p:nvPr/>
        </p:nvSpPr>
        <p:spPr>
          <a:xfrm>
            <a:off x="750122" y="2286000"/>
            <a:ext cx="10689336" cy="4031873"/>
          </a:xfrm>
          <a:custGeom>
            <a:avLst/>
            <a:gdLst>
              <a:gd name="connsiteX0" fmla="*/ 0 w 10689336"/>
              <a:gd name="connsiteY0" fmla="*/ 0 h 4031873"/>
              <a:gd name="connsiteX1" fmla="*/ 10689336 w 10689336"/>
              <a:gd name="connsiteY1" fmla="*/ 0 h 4031873"/>
              <a:gd name="connsiteX2" fmla="*/ 10689336 w 10689336"/>
              <a:gd name="connsiteY2" fmla="*/ 4031873 h 4031873"/>
              <a:gd name="connsiteX3" fmla="*/ 0 w 10689336"/>
              <a:gd name="connsiteY3" fmla="*/ 4031873 h 4031873"/>
              <a:gd name="connsiteX4" fmla="*/ 0 w 10689336"/>
              <a:gd name="connsiteY4" fmla="*/ 0 h 4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336" h="4031873" fill="none" extrusionOk="0">
                <a:moveTo>
                  <a:pt x="0" y="0"/>
                </a:moveTo>
                <a:cubicBezTo>
                  <a:pt x="4711531" y="-33775"/>
                  <a:pt x="7851160" y="138873"/>
                  <a:pt x="10689336" y="0"/>
                </a:cubicBezTo>
                <a:cubicBezTo>
                  <a:pt x="10615565" y="1932456"/>
                  <a:pt x="10533453" y="2254792"/>
                  <a:pt x="10689336" y="4031873"/>
                </a:cubicBezTo>
                <a:cubicBezTo>
                  <a:pt x="6514887" y="3894543"/>
                  <a:pt x="4591252" y="3894017"/>
                  <a:pt x="0" y="4031873"/>
                </a:cubicBezTo>
                <a:cubicBezTo>
                  <a:pt x="152408" y="2646185"/>
                  <a:pt x="73868" y="872645"/>
                  <a:pt x="0" y="0"/>
                </a:cubicBezTo>
                <a:close/>
              </a:path>
              <a:path w="10689336" h="4031873" stroke="0" extrusionOk="0">
                <a:moveTo>
                  <a:pt x="0" y="0"/>
                </a:moveTo>
                <a:cubicBezTo>
                  <a:pt x="4614878" y="-101487"/>
                  <a:pt x="8778921" y="-162162"/>
                  <a:pt x="10689336" y="0"/>
                </a:cubicBezTo>
                <a:cubicBezTo>
                  <a:pt x="10750049" y="883164"/>
                  <a:pt x="10628264" y="3242391"/>
                  <a:pt x="10689336" y="4031873"/>
                </a:cubicBezTo>
                <a:cubicBezTo>
                  <a:pt x="7203498" y="4081938"/>
                  <a:pt x="4169424" y="3873424"/>
                  <a:pt x="0" y="4031873"/>
                </a:cubicBezTo>
                <a:cubicBezTo>
                  <a:pt x="-24452" y="3098999"/>
                  <a:pt x="-67663" y="1659331"/>
                  <a:pt x="0" y="0"/>
                </a:cubicBezTo>
                <a:close/>
              </a:path>
            </a:pathLst>
          </a:custGeom>
          <a:solidFill>
            <a:srgbClr val="532D3B">
              <a:alpha val="20000"/>
            </a:srgb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นำชิ้นงานที่เจาะจับยึดด้วยปากกาจับงานโดยให้รูเจาะอยู่ในแนวตั้งฉากและได้ระดับ 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นำดอกต๊าปดอกที่ 1 ประกอบเข้ากับด้ามต๊าป โดยจับบริเวณก้านดอกต๊าปให้ยึดกับร่องเหลี่ยม หมุนสกรูให้แน่น กดและหมุนลงไปในรูเจาะโดยหมุนตามเข็มนาฬิกา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ถอดด้ามต๊าปออกเพื่อตรวจสอบความฉากของดอกดอกต๊าปกับรูเจาะ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ตรวจสอบความฉากของดอกต๊าปกับผิวงานด้วยฉากเหล็ก หยอดน้ำมันหล่อลื่นตรงบริเวณรูเจาะ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เริ่มตัดเกลียว หมุนตัดเกลียวไปตามเข็มนาฬิกาหมุนกลับเพื่อคายเศษโลหะที่ถูกตัดเฉือน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เมื่อหมุนตัดเกลียวไปจนสุดเกลียว </a:t>
            </a:r>
          </a:p>
          <a:p>
            <a:pPr marL="457200" indent="-457200" algn="thaiDist">
              <a:buClr>
                <a:srgbClr val="532D3B"/>
              </a:buCl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คลายดอกต๊าปออก แล้วต๊าปดอกที่สองและสามจนแล้วเสร็จ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386F6-A15B-4890-9E4F-03C906DEEC58}"/>
              </a:ext>
            </a:extLst>
          </p:cNvPr>
          <p:cNvGrpSpPr/>
          <p:nvPr/>
        </p:nvGrpSpPr>
        <p:grpSpPr>
          <a:xfrm>
            <a:off x="4010337" y="457200"/>
            <a:ext cx="4171322" cy="914400"/>
            <a:chOff x="2880940" y="457200"/>
            <a:chExt cx="4171322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D5655-9100-420F-922F-30F231F97F14}"/>
                </a:ext>
              </a:extLst>
            </p:cNvPr>
            <p:cNvGrpSpPr/>
            <p:nvPr/>
          </p:nvGrpSpPr>
          <p:grpSpPr>
            <a:xfrm>
              <a:off x="2880940" y="457200"/>
              <a:ext cx="3820110" cy="914400"/>
              <a:chOff x="3438796" y="698665"/>
              <a:chExt cx="3820110" cy="914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CFFCBB-B478-45C5-BB64-2D7400B5A088}"/>
                  </a:ext>
                </a:extLst>
              </p:cNvPr>
              <p:cNvSpPr/>
              <p:nvPr/>
            </p:nvSpPr>
            <p:spPr>
              <a:xfrm>
                <a:off x="3790008" y="786533"/>
                <a:ext cx="3468898" cy="738664"/>
              </a:xfrm>
              <a:custGeom>
                <a:avLst/>
                <a:gdLst>
                  <a:gd name="connsiteX0" fmla="*/ 0 w 3468898"/>
                  <a:gd name="connsiteY0" fmla="*/ 0 h 738664"/>
                  <a:gd name="connsiteX1" fmla="*/ 3468898 w 3468898"/>
                  <a:gd name="connsiteY1" fmla="*/ 0 h 738664"/>
                  <a:gd name="connsiteX2" fmla="*/ 3468898 w 3468898"/>
                  <a:gd name="connsiteY2" fmla="*/ 738664 h 738664"/>
                  <a:gd name="connsiteX3" fmla="*/ 0 w 3468898"/>
                  <a:gd name="connsiteY3" fmla="*/ 738664 h 738664"/>
                  <a:gd name="connsiteX4" fmla="*/ 0 w 3468898"/>
                  <a:gd name="connsiteY4" fmla="*/ 0 h 73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898" h="738664" fill="none" extrusionOk="0">
                    <a:moveTo>
                      <a:pt x="0" y="0"/>
                    </a:moveTo>
                    <a:cubicBezTo>
                      <a:pt x="1711461" y="-49533"/>
                      <a:pt x="1855900" y="-14809"/>
                      <a:pt x="3468898" y="0"/>
                    </a:cubicBezTo>
                    <a:cubicBezTo>
                      <a:pt x="3425200" y="330288"/>
                      <a:pt x="3408436" y="639094"/>
                      <a:pt x="3468898" y="738664"/>
                    </a:cubicBezTo>
                    <a:cubicBezTo>
                      <a:pt x="2144368" y="690433"/>
                      <a:pt x="446780" y="823119"/>
                      <a:pt x="0" y="738664"/>
                    </a:cubicBezTo>
                    <a:cubicBezTo>
                      <a:pt x="-44876" y="516532"/>
                      <a:pt x="-39280" y="144200"/>
                      <a:pt x="0" y="0"/>
                    </a:cubicBezTo>
                    <a:close/>
                  </a:path>
                  <a:path w="3468898" h="738664" stroke="0" extrusionOk="0">
                    <a:moveTo>
                      <a:pt x="0" y="0"/>
                    </a:moveTo>
                    <a:cubicBezTo>
                      <a:pt x="1096049" y="118645"/>
                      <a:pt x="2852023" y="116012"/>
                      <a:pt x="3468898" y="0"/>
                    </a:cubicBezTo>
                    <a:cubicBezTo>
                      <a:pt x="3479334" y="361308"/>
                      <a:pt x="3433598" y="443197"/>
                      <a:pt x="3468898" y="738664"/>
                    </a:cubicBezTo>
                    <a:cubicBezTo>
                      <a:pt x="2518564" y="873264"/>
                      <a:pt x="746277" y="581468"/>
                      <a:pt x="0" y="738664"/>
                    </a:cubicBezTo>
                    <a:cubicBezTo>
                      <a:pt x="-13428" y="654006"/>
                      <a:pt x="48967" y="271149"/>
                      <a:pt x="0" y="0"/>
                    </a:cubicBezTo>
                    <a:close/>
                  </a:path>
                </a:pathLst>
              </a:custGeom>
              <a:solidFill>
                <a:srgbClr val="F4EBD0">
                  <a:alpha val="0"/>
                </a:srgbClr>
              </a:solidFill>
              <a:ln w="38100">
                <a:solidFill>
                  <a:srgbClr val="532D3B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457200" tIns="91440" rIns="457200" bIns="91440" rtlCol="0" anchor="ctr">
                <a:spAutoFit/>
              </a:bodyPr>
              <a:lstStyle/>
              <a:p>
                <a:r>
                  <a:rPr lang="th-TH" sz="3600" b="1" dirty="0">
                    <a:solidFill>
                      <a:srgbClr val="532D3B"/>
                    </a:solidFill>
                    <a:latin typeface="TF Srivichai" panose="02000506000000020004" pitchFamily="2" charset="-34"/>
                    <a:cs typeface="TF Srivichai" panose="02000506000000020004" pitchFamily="2" charset="-34"/>
                  </a:rPr>
                  <a:t>4. การทำเกลียวใน</a:t>
                </a:r>
                <a:endParaRPr lang="th-TH" sz="3600" dirty="0">
                  <a:solidFill>
                    <a:srgbClr val="532D3B"/>
                  </a:solidFill>
                  <a:latin typeface="TF Srivichai" panose="02000506000000020004" pitchFamily="2" charset="-34"/>
                  <a:cs typeface="TF Srivichai" panose="02000506000000020004" pitchFamily="2" charset="-34"/>
                </a:endParaRP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2FAB61D4-B3AD-49CD-9A4A-60C736D52EA2}"/>
                  </a:ext>
                </a:extLst>
              </p:cNvPr>
              <p:cNvSpPr/>
              <p:nvPr/>
            </p:nvSpPr>
            <p:spPr>
              <a:xfrm>
                <a:off x="3438796" y="698665"/>
                <a:ext cx="702424" cy="914400"/>
              </a:xfrm>
              <a:custGeom>
                <a:avLst/>
                <a:gdLst>
                  <a:gd name="connsiteX0" fmla="*/ 0 w 702424"/>
                  <a:gd name="connsiteY0" fmla="*/ 0 h 914400"/>
                  <a:gd name="connsiteX1" fmla="*/ 503252 w 702424"/>
                  <a:gd name="connsiteY1" fmla="*/ 0 h 914400"/>
                  <a:gd name="connsiteX2" fmla="*/ 702424 w 702424"/>
                  <a:gd name="connsiteY2" fmla="*/ 457200 h 914400"/>
                  <a:gd name="connsiteX3" fmla="*/ 503252 w 702424"/>
                  <a:gd name="connsiteY3" fmla="*/ 914400 h 914400"/>
                  <a:gd name="connsiteX4" fmla="*/ 0 w 702424"/>
                  <a:gd name="connsiteY4" fmla="*/ 914400 h 914400"/>
                  <a:gd name="connsiteX5" fmla="*/ 0 w 70242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424" h="914400" fill="none" extrusionOk="0">
                    <a:moveTo>
                      <a:pt x="0" y="0"/>
                    </a:moveTo>
                    <a:cubicBezTo>
                      <a:pt x="233033" y="-32488"/>
                      <a:pt x="282117" y="-30033"/>
                      <a:pt x="503252" y="0"/>
                    </a:cubicBezTo>
                    <a:cubicBezTo>
                      <a:pt x="601605" y="176908"/>
                      <a:pt x="645740" y="279246"/>
                      <a:pt x="702424" y="457200"/>
                    </a:cubicBezTo>
                    <a:cubicBezTo>
                      <a:pt x="675262" y="566005"/>
                      <a:pt x="514552" y="856081"/>
                      <a:pt x="503252" y="914400"/>
                    </a:cubicBezTo>
                    <a:cubicBezTo>
                      <a:pt x="436098" y="958602"/>
                      <a:pt x="182118" y="903224"/>
                      <a:pt x="0" y="914400"/>
                    </a:cubicBezTo>
                    <a:cubicBezTo>
                      <a:pt x="35650" y="617067"/>
                      <a:pt x="9518" y="352708"/>
                      <a:pt x="0" y="0"/>
                    </a:cubicBezTo>
                    <a:close/>
                  </a:path>
                  <a:path w="702424" h="914400" stroke="0" extrusionOk="0">
                    <a:moveTo>
                      <a:pt x="0" y="0"/>
                    </a:moveTo>
                    <a:cubicBezTo>
                      <a:pt x="186615" y="-19396"/>
                      <a:pt x="357790" y="-6737"/>
                      <a:pt x="503252" y="0"/>
                    </a:cubicBezTo>
                    <a:cubicBezTo>
                      <a:pt x="518541" y="62976"/>
                      <a:pt x="654734" y="416776"/>
                      <a:pt x="702424" y="457200"/>
                    </a:cubicBezTo>
                    <a:cubicBezTo>
                      <a:pt x="642917" y="639352"/>
                      <a:pt x="500656" y="854259"/>
                      <a:pt x="503252" y="914400"/>
                    </a:cubicBezTo>
                    <a:cubicBezTo>
                      <a:pt x="253062" y="958952"/>
                      <a:pt x="216672" y="932107"/>
                      <a:pt x="0" y="914400"/>
                    </a:cubicBezTo>
                    <a:cubicBezTo>
                      <a:pt x="26267" y="544412"/>
                      <a:pt x="39583" y="119923"/>
                      <a:pt x="0" y="0"/>
                    </a:cubicBezTo>
                    <a:close/>
                  </a:path>
                </a:pathLst>
              </a:custGeom>
              <a:solidFill>
                <a:srgbClr val="532D3B"/>
              </a:solidFill>
              <a:ln w="38100">
                <a:solidFill>
                  <a:srgbClr val="F4EBD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homePlate">
                        <a:avLst>
                          <a:gd name="adj" fmla="val 28355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B0879B"/>
                  </a:solidFill>
                </a:endParaRPr>
              </a:p>
            </p:txBody>
          </p:sp>
        </p:grp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EB9DCF6-EB1A-4560-9BDA-B457FCB3A3C2}"/>
                </a:ext>
              </a:extLst>
            </p:cNvPr>
            <p:cNvSpPr/>
            <p:nvPr/>
          </p:nvSpPr>
          <p:spPr>
            <a:xfrm flipH="1">
              <a:off x="6349838" y="457200"/>
              <a:ext cx="702424" cy="914400"/>
            </a:xfrm>
            <a:custGeom>
              <a:avLst/>
              <a:gdLst>
                <a:gd name="connsiteX0" fmla="*/ 0 w 702424"/>
                <a:gd name="connsiteY0" fmla="*/ 0 h 914400"/>
                <a:gd name="connsiteX1" fmla="*/ 503252 w 702424"/>
                <a:gd name="connsiteY1" fmla="*/ 0 h 914400"/>
                <a:gd name="connsiteX2" fmla="*/ 702424 w 702424"/>
                <a:gd name="connsiteY2" fmla="*/ 457200 h 914400"/>
                <a:gd name="connsiteX3" fmla="*/ 503252 w 702424"/>
                <a:gd name="connsiteY3" fmla="*/ 914400 h 914400"/>
                <a:gd name="connsiteX4" fmla="*/ 0 w 702424"/>
                <a:gd name="connsiteY4" fmla="*/ 914400 h 914400"/>
                <a:gd name="connsiteX5" fmla="*/ 0 w 702424"/>
                <a:gd name="connsiteY5" fmla="*/ 475488 h 914400"/>
                <a:gd name="connsiteX6" fmla="*/ 0 w 702424"/>
                <a:gd name="connsiteY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24" h="914400" fill="none" extrusionOk="0">
                  <a:moveTo>
                    <a:pt x="0" y="0"/>
                  </a:moveTo>
                  <a:cubicBezTo>
                    <a:pt x="187295" y="-4749"/>
                    <a:pt x="299280" y="-3457"/>
                    <a:pt x="503252" y="0"/>
                  </a:cubicBezTo>
                  <a:cubicBezTo>
                    <a:pt x="563308" y="159770"/>
                    <a:pt x="672289" y="327487"/>
                    <a:pt x="702424" y="457200"/>
                  </a:cubicBezTo>
                  <a:cubicBezTo>
                    <a:pt x="664441" y="586514"/>
                    <a:pt x="560080" y="799928"/>
                    <a:pt x="503252" y="914400"/>
                  </a:cubicBezTo>
                  <a:cubicBezTo>
                    <a:pt x="336000" y="921890"/>
                    <a:pt x="104738" y="901746"/>
                    <a:pt x="0" y="914400"/>
                  </a:cubicBezTo>
                  <a:cubicBezTo>
                    <a:pt x="-3315" y="801466"/>
                    <a:pt x="-9651" y="585128"/>
                    <a:pt x="0" y="475488"/>
                  </a:cubicBezTo>
                  <a:cubicBezTo>
                    <a:pt x="9651" y="365848"/>
                    <a:pt x="6978" y="120525"/>
                    <a:pt x="0" y="0"/>
                  </a:cubicBezTo>
                  <a:close/>
                </a:path>
                <a:path w="702424" h="914400" stroke="0" extrusionOk="0">
                  <a:moveTo>
                    <a:pt x="0" y="0"/>
                  </a:moveTo>
                  <a:cubicBezTo>
                    <a:pt x="178673" y="-12303"/>
                    <a:pt x="279463" y="15346"/>
                    <a:pt x="503252" y="0"/>
                  </a:cubicBezTo>
                  <a:cubicBezTo>
                    <a:pt x="562155" y="179289"/>
                    <a:pt x="654457" y="301537"/>
                    <a:pt x="702424" y="457200"/>
                  </a:cubicBezTo>
                  <a:cubicBezTo>
                    <a:pt x="635338" y="607295"/>
                    <a:pt x="598079" y="757288"/>
                    <a:pt x="503252" y="914400"/>
                  </a:cubicBezTo>
                  <a:cubicBezTo>
                    <a:pt x="277868" y="905204"/>
                    <a:pt x="177399" y="901906"/>
                    <a:pt x="0" y="914400"/>
                  </a:cubicBezTo>
                  <a:cubicBezTo>
                    <a:pt x="5470" y="765004"/>
                    <a:pt x="-8399" y="596892"/>
                    <a:pt x="0" y="475488"/>
                  </a:cubicBezTo>
                  <a:cubicBezTo>
                    <a:pt x="8399" y="354084"/>
                    <a:pt x="-10879" y="176315"/>
                    <a:pt x="0" y="0"/>
                  </a:cubicBezTo>
                  <a:close/>
                </a:path>
              </a:pathLst>
            </a:custGeom>
            <a:solidFill>
              <a:srgbClr val="532D3B"/>
            </a:solidFill>
            <a:ln w="38100">
              <a:solidFill>
                <a:srgbClr val="F4EBD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>
                        <a:gd name="adj" fmla="val 2835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B0879B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C1087-C1E7-4E0D-A864-5A220B8F356D}"/>
              </a:ext>
            </a:extLst>
          </p:cNvPr>
          <p:cNvSpPr/>
          <p:nvPr/>
        </p:nvSpPr>
        <p:spPr>
          <a:xfrm>
            <a:off x="0" y="1554480"/>
            <a:ext cx="12192000" cy="584775"/>
          </a:xfrm>
          <a:custGeom>
            <a:avLst/>
            <a:gdLst>
              <a:gd name="connsiteX0" fmla="*/ 0 w 12192000"/>
              <a:gd name="connsiteY0" fmla="*/ 0 h 584775"/>
              <a:gd name="connsiteX1" fmla="*/ 12192000 w 12192000"/>
              <a:gd name="connsiteY1" fmla="*/ 0 h 584775"/>
              <a:gd name="connsiteX2" fmla="*/ 12192000 w 12192000"/>
              <a:gd name="connsiteY2" fmla="*/ 584775 h 584775"/>
              <a:gd name="connsiteX3" fmla="*/ 0 w 12192000"/>
              <a:gd name="connsiteY3" fmla="*/ 584775 h 584775"/>
              <a:gd name="connsiteX4" fmla="*/ 0 w 1219200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775" fill="none" extrusionOk="0">
                <a:moveTo>
                  <a:pt x="0" y="0"/>
                </a:moveTo>
                <a:cubicBezTo>
                  <a:pt x="4147739" y="-84419"/>
                  <a:pt x="7868253" y="-130633"/>
                  <a:pt x="12192000" y="0"/>
                </a:cubicBezTo>
                <a:cubicBezTo>
                  <a:pt x="12163890" y="86998"/>
                  <a:pt x="12182036" y="436377"/>
                  <a:pt x="12192000" y="584775"/>
                </a:cubicBezTo>
                <a:cubicBezTo>
                  <a:pt x="8185558" y="702918"/>
                  <a:pt x="5232560" y="713185"/>
                  <a:pt x="0" y="584775"/>
                </a:cubicBezTo>
                <a:cubicBezTo>
                  <a:pt x="37835" y="503565"/>
                  <a:pt x="-31383" y="251963"/>
                  <a:pt x="0" y="0"/>
                </a:cubicBezTo>
                <a:close/>
              </a:path>
              <a:path w="12192000" h="584775" stroke="0" extrusionOk="0">
                <a:moveTo>
                  <a:pt x="0" y="0"/>
                </a:moveTo>
                <a:cubicBezTo>
                  <a:pt x="4286724" y="-48924"/>
                  <a:pt x="10313655" y="66022"/>
                  <a:pt x="12192000" y="0"/>
                </a:cubicBezTo>
                <a:cubicBezTo>
                  <a:pt x="12184253" y="119052"/>
                  <a:pt x="12230527" y="296370"/>
                  <a:pt x="12192000" y="584775"/>
                </a:cubicBezTo>
                <a:cubicBezTo>
                  <a:pt x="8035516" y="553251"/>
                  <a:pt x="3350744" y="717801"/>
                  <a:pt x="0" y="584775"/>
                </a:cubicBezTo>
                <a:cubicBezTo>
                  <a:pt x="-30874" y="405494"/>
                  <a:pt x="-45932" y="232123"/>
                  <a:pt x="0" y="0"/>
                </a:cubicBezTo>
                <a:close/>
              </a:path>
            </a:pathLst>
          </a:custGeom>
          <a:solidFill>
            <a:srgbClr val="532D3B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2795437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4EB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ขั้นตอนการต๊าปเกลียว</a:t>
            </a:r>
          </a:p>
        </p:txBody>
      </p:sp>
    </p:spTree>
    <p:extLst>
      <p:ext uri="{BB962C8B-B14F-4D97-AF65-F5344CB8AC3E}">
        <p14:creationId xmlns:p14="http://schemas.microsoft.com/office/powerpoint/2010/main" val="138011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1078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TH SarabunPSK</vt:lpstr>
      <vt:lpstr>Calibri Light</vt:lpstr>
      <vt:lpstr>Cambria Math</vt:lpstr>
      <vt:lpstr>Calibri</vt:lpstr>
      <vt:lpstr>TF Srivichai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 Archeewa</dc:creator>
  <cp:lastModifiedBy>Sidsadeeporn</cp:lastModifiedBy>
  <cp:revision>14</cp:revision>
  <dcterms:created xsi:type="dcterms:W3CDTF">2019-12-27T07:41:54Z</dcterms:created>
  <dcterms:modified xsi:type="dcterms:W3CDTF">2019-12-28T04:21:41Z</dcterms:modified>
</cp:coreProperties>
</file>