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3" r:id="rId2"/>
    <p:sldId id="302" r:id="rId3"/>
    <p:sldId id="301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F Srivichai" panose="02000506000000020004" pitchFamily="2" charset="-34"/>
      <p:regular r:id="rId20"/>
      <p:bold r:id="rId21"/>
      <p:italic r:id="rId22"/>
      <p:boldItalic r:id="rId23"/>
    </p:embeddedFont>
    <p:embeddedFont>
      <p:font typeface="TH SarabunPSK" panose="020B0500040200020003" pitchFamily="34" charset="-34"/>
      <p:regular r:id="rId24"/>
      <p:bold r:id="rId25"/>
      <p:italic r:id="rId26"/>
      <p:boldItalic r:id="rId2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149"/>
    <a:srgbClr val="F4E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C996-9A51-45AA-B624-835CBD3D5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A01DE-7BB1-4C81-BBCD-54E61F96B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9B699-4411-4844-A557-008B3B66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9687C-1AF7-43E4-A9FA-D2466BBF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E9BD-A771-4A23-B031-1CFEAD7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22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20F4-D04A-45A9-BC5F-AC0FE32F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9C8D8-A165-42ED-8E81-3958FA31B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8F7ED-01C0-46BB-80AF-BB57BD67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1645-7B35-459E-9A45-D1123348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E52AC-B64D-414C-8317-78E567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69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423B4-9C98-4A90-9173-ED75074F7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1D93A-60C4-4037-BD79-86E5532C6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AA8EC-EB99-4A30-AA4F-9E1909CA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6C3D0-B8A1-4D5D-BDC1-3291D4D7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DCD86-BEE5-4A11-9D17-FED12962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470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9598-F4E1-4CE4-92AE-BB5102D2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2D8F-D59F-409F-87E0-91DBFE1D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3B9BD-9D4E-4292-8222-7798E902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B820-AEFC-42A0-92EC-CE85D24A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B2AF7-2DB8-40A6-AD35-49DCC623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856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798A-CF6E-4688-AF1C-561A64E1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98E1B-997C-47ED-8018-0DF2E092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0BDD3-BDF5-450E-9682-FFF2F7D5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1F7AF-660D-4922-90F6-5651ADCF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C1CD8-956F-4055-9141-20B09172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953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D951-086B-4B73-AB97-491128C0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D23E-B5C8-4556-AD33-153644D31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163AE-7A53-43F6-A875-B4952F08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1DD5E-E003-464A-8091-60ED2FA0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DB351-7C9D-4162-AFB4-D9B16789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6A018-073B-40D0-8C83-143E740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86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CDD2-B253-4AFC-8E8F-ACE550C2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825C2-B723-4EAA-8E5E-6E104A51C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35E9E-062B-4ABD-BC63-107BFDEA1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FDCC8-C53C-404B-855B-2E7834CC4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E78A-25A3-4F4C-B4AA-B376562F8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B09C2-EC6A-4F2B-982E-48655A0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AF9FE-21B9-4070-8D96-599F6EC7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95EBE-5D3A-464B-971B-B1B5AF92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745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4BF2-B9AC-4713-8366-79DA4323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EF91E-FA6F-454C-BF81-74C8A3FA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E4055-4BE9-453E-8416-DA73F190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7E99A-BB28-455D-9A69-6968EDB4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477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58BD7-EF91-4786-90CA-AF4FA17D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43B9-3B5C-46BD-BC9D-00E81E47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2F94D-50FE-4904-A39D-3AB9512A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9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6EC5-9791-4EC8-A983-4714C2B3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83051-F8C6-4F63-BE1B-C6F3A92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57251-F9D2-48E0-8491-47B878926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E8628-5263-4B54-8A95-A80343C4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6F687-CCF0-47D2-9B9F-FDA8F852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AECAC-33DB-4E97-9E69-2D09A62B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2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2548-00E0-4E1D-B14D-B677A772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B47DC-F342-45F7-90E3-68A8F0474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37820-7F6B-494B-A967-E89147DE0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D1C44-D6CF-4217-85CA-F1A354DC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4ADA6-8DDB-4D31-89B4-B852C103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732ED-4C4D-46AF-8216-93A78AD3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554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5DA6E-E475-443A-B349-DABB6222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88E6D-5EAC-42EF-88FE-83F3C0C49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80F22-718A-47E6-B038-444C2953B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BC36-EE65-4226-9D03-D8669D7690C8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8A1A-A153-41A8-8FC2-F1BB43DA9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B83DC-86B3-4612-89B1-C48B1D4C6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AFB6C-7FF0-4045-A0C2-B0788FB21D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12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0FFEB5-3B35-4331-BCE1-EF98477F0B05}"/>
              </a:ext>
            </a:extLst>
          </p:cNvPr>
          <p:cNvSpPr/>
          <p:nvPr/>
        </p:nvSpPr>
        <p:spPr>
          <a:xfrm>
            <a:off x="5771408" y="2196935"/>
            <a:ext cx="6420592" cy="2636322"/>
          </a:xfrm>
          <a:prstGeom prst="rect">
            <a:avLst/>
          </a:prstGeom>
        </p:spPr>
        <p:txBody>
          <a:bodyPr wrap="square" anchor="ctr" anchorCtr="1">
            <a:noAutofit/>
          </a:bodyPr>
          <a:lstStyle/>
          <a:p>
            <a:pPr algn="ctr"/>
            <a:r>
              <a:rPr lang="th-TH" sz="8000" b="1" dirty="0">
                <a:solidFill>
                  <a:srgbClr val="F4E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Srivichai" panose="02000506000000020004" pitchFamily="2" charset="-34"/>
                <a:cs typeface="TF Srivichai" panose="02000506000000020004" pitchFamily="2" charset="-34"/>
              </a:rPr>
              <a:t>งานประกอบ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377D37-DC44-436C-92CA-CC01D26A93D8}"/>
              </a:ext>
            </a:extLst>
          </p:cNvPr>
          <p:cNvSpPr/>
          <p:nvPr/>
        </p:nvSpPr>
        <p:spPr>
          <a:xfrm>
            <a:off x="4572001" y="470857"/>
            <a:ext cx="2011680" cy="20116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solidFill>
                  <a:srgbClr val="F4E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Srivichai" panose="02000506000000020004" pitchFamily="2" charset="-34"/>
                <a:cs typeface="TF Srivichai" panose="02000506000000020004" pitchFamily="2" charset="-34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1177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AE8E3F-9650-4B50-91D1-F94289652C71}"/>
              </a:ext>
            </a:extLst>
          </p:cNvPr>
          <p:cNvSpPr/>
          <p:nvPr/>
        </p:nvSpPr>
        <p:spPr>
          <a:xfrm>
            <a:off x="751327" y="2286000"/>
            <a:ext cx="10689336" cy="2062103"/>
          </a:xfrm>
          <a:custGeom>
            <a:avLst/>
            <a:gdLst>
              <a:gd name="connsiteX0" fmla="*/ 0 w 10689336"/>
              <a:gd name="connsiteY0" fmla="*/ 0 h 2062103"/>
              <a:gd name="connsiteX1" fmla="*/ 10689336 w 10689336"/>
              <a:gd name="connsiteY1" fmla="*/ 0 h 2062103"/>
              <a:gd name="connsiteX2" fmla="*/ 10689336 w 10689336"/>
              <a:gd name="connsiteY2" fmla="*/ 2062103 h 2062103"/>
              <a:gd name="connsiteX3" fmla="*/ 0 w 10689336"/>
              <a:gd name="connsiteY3" fmla="*/ 2062103 h 2062103"/>
              <a:gd name="connsiteX4" fmla="*/ 0 w 10689336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336" h="2062103" fill="none" extrusionOk="0">
                <a:moveTo>
                  <a:pt x="0" y="0"/>
                </a:moveTo>
                <a:cubicBezTo>
                  <a:pt x="4711531" y="-33775"/>
                  <a:pt x="7851160" y="138873"/>
                  <a:pt x="10689336" y="0"/>
                </a:cubicBezTo>
                <a:cubicBezTo>
                  <a:pt x="10615565" y="430363"/>
                  <a:pt x="10533453" y="1453476"/>
                  <a:pt x="10689336" y="2062103"/>
                </a:cubicBezTo>
                <a:cubicBezTo>
                  <a:pt x="6514887" y="1924773"/>
                  <a:pt x="4591252" y="1924247"/>
                  <a:pt x="0" y="2062103"/>
                </a:cubicBezTo>
                <a:cubicBezTo>
                  <a:pt x="152408" y="1637951"/>
                  <a:pt x="73868" y="835825"/>
                  <a:pt x="0" y="0"/>
                </a:cubicBezTo>
                <a:close/>
              </a:path>
              <a:path w="10689336" h="2062103" stroke="0" extrusionOk="0">
                <a:moveTo>
                  <a:pt x="0" y="0"/>
                </a:moveTo>
                <a:cubicBezTo>
                  <a:pt x="4614878" y="-101487"/>
                  <a:pt x="8778921" y="-162162"/>
                  <a:pt x="10689336" y="0"/>
                </a:cubicBezTo>
                <a:cubicBezTo>
                  <a:pt x="10750049" y="611023"/>
                  <a:pt x="10628264" y="1714422"/>
                  <a:pt x="10689336" y="2062103"/>
                </a:cubicBezTo>
                <a:cubicBezTo>
                  <a:pt x="7203498" y="2112168"/>
                  <a:pt x="4169424" y="1903654"/>
                  <a:pt x="0" y="2062103"/>
                </a:cubicBezTo>
                <a:cubicBezTo>
                  <a:pt x="-24452" y="1561462"/>
                  <a:pt x="-67663" y="354782"/>
                  <a:pt x="0" y="0"/>
                </a:cubicBezTo>
                <a:close/>
              </a:path>
            </a:pathLst>
          </a:custGeom>
          <a:solidFill>
            <a:srgbClr val="5B5149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การประกอบชิ้นงานตั้งแต่หลายชิ้นเพื่อให้เป็นชิ้นงานจำนวน 1 ชิ้น โดยชิ้นส่วนที่ประกอบ</a:t>
            </a:r>
            <a:b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ด้วยกันนั้นจะต้องมีการออกแบบไว้และกำหนดขนาดที่สัมพันธ์กันจากนั้นนำชิ้นงานทั้งหมดมาออกแบบการยึดด้วยวิธีการยึดด้วยสลักเกลียวหรือสกรูเพื่อให้สามารถใช้งานได้ตามที่ได้ออกแบบไว้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B5149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การอ่านแบบภาพประกอบ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637636" y="457200"/>
            <a:ext cx="4916719" cy="914400"/>
            <a:chOff x="2880940" y="457200"/>
            <a:chExt cx="4916719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565507" cy="914400"/>
              <a:chOff x="3438796" y="698665"/>
              <a:chExt cx="4565507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214295" cy="738664"/>
              </a:xfrm>
              <a:custGeom>
                <a:avLst/>
                <a:gdLst>
                  <a:gd name="connsiteX0" fmla="*/ 0 w 4214295"/>
                  <a:gd name="connsiteY0" fmla="*/ 0 h 738664"/>
                  <a:gd name="connsiteX1" fmla="*/ 4214295 w 4214295"/>
                  <a:gd name="connsiteY1" fmla="*/ 0 h 738664"/>
                  <a:gd name="connsiteX2" fmla="*/ 4214295 w 4214295"/>
                  <a:gd name="connsiteY2" fmla="*/ 738664 h 738664"/>
                  <a:gd name="connsiteX3" fmla="*/ 0 w 4214295"/>
                  <a:gd name="connsiteY3" fmla="*/ 738664 h 738664"/>
                  <a:gd name="connsiteX4" fmla="*/ 0 w 4214295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4295" h="738664" fill="none" extrusionOk="0">
                    <a:moveTo>
                      <a:pt x="0" y="0"/>
                    </a:moveTo>
                    <a:cubicBezTo>
                      <a:pt x="688155" y="-49533"/>
                      <a:pt x="2195120" y="-14809"/>
                      <a:pt x="4214295" y="0"/>
                    </a:cubicBezTo>
                    <a:cubicBezTo>
                      <a:pt x="4170597" y="330288"/>
                      <a:pt x="4153833" y="639094"/>
                      <a:pt x="4214295" y="738664"/>
                    </a:cubicBezTo>
                    <a:cubicBezTo>
                      <a:pt x="3110936" y="690433"/>
                      <a:pt x="2107053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214295" h="738664" stroke="0" extrusionOk="0">
                    <a:moveTo>
                      <a:pt x="0" y="0"/>
                    </a:moveTo>
                    <a:cubicBezTo>
                      <a:pt x="836503" y="118645"/>
                      <a:pt x="2600772" y="116012"/>
                      <a:pt x="4214295" y="0"/>
                    </a:cubicBezTo>
                    <a:cubicBezTo>
                      <a:pt x="4224731" y="361308"/>
                      <a:pt x="4178995" y="443197"/>
                      <a:pt x="4214295" y="738664"/>
                    </a:cubicBezTo>
                    <a:cubicBezTo>
                      <a:pt x="2737462" y="873264"/>
                      <a:pt x="499074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B514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B5149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3. หลักของงานประกอบ</a:t>
                </a:r>
                <a:endParaRPr lang="th-TH" sz="36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B5149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7095235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B5149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B087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42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B5149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การวางแผนงานประกอบมีขั้นตอนดังนี้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407604" y="457200"/>
            <a:ext cx="5376781" cy="914400"/>
            <a:chOff x="2880940" y="457200"/>
            <a:chExt cx="5376781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5025569" cy="914400"/>
              <a:chOff x="3438796" y="698665"/>
              <a:chExt cx="5025569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674357" cy="738664"/>
              </a:xfrm>
              <a:custGeom>
                <a:avLst/>
                <a:gdLst>
                  <a:gd name="connsiteX0" fmla="*/ 0 w 4674357"/>
                  <a:gd name="connsiteY0" fmla="*/ 0 h 738664"/>
                  <a:gd name="connsiteX1" fmla="*/ 4674357 w 4674357"/>
                  <a:gd name="connsiteY1" fmla="*/ 0 h 738664"/>
                  <a:gd name="connsiteX2" fmla="*/ 4674357 w 4674357"/>
                  <a:gd name="connsiteY2" fmla="*/ 738664 h 738664"/>
                  <a:gd name="connsiteX3" fmla="*/ 0 w 4674357"/>
                  <a:gd name="connsiteY3" fmla="*/ 738664 h 738664"/>
                  <a:gd name="connsiteX4" fmla="*/ 0 w 4674357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4357" h="738664" fill="none" extrusionOk="0">
                    <a:moveTo>
                      <a:pt x="0" y="0"/>
                    </a:moveTo>
                    <a:cubicBezTo>
                      <a:pt x="1257464" y="-49533"/>
                      <a:pt x="3730740" y="-14809"/>
                      <a:pt x="4674357" y="0"/>
                    </a:cubicBezTo>
                    <a:cubicBezTo>
                      <a:pt x="4630659" y="330288"/>
                      <a:pt x="4613895" y="639094"/>
                      <a:pt x="4674357" y="738664"/>
                    </a:cubicBezTo>
                    <a:cubicBezTo>
                      <a:pt x="2493209" y="690433"/>
                      <a:pt x="567336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674357" h="738664" stroke="0" extrusionOk="0">
                    <a:moveTo>
                      <a:pt x="0" y="0"/>
                    </a:moveTo>
                    <a:cubicBezTo>
                      <a:pt x="788267" y="118645"/>
                      <a:pt x="4108763" y="116012"/>
                      <a:pt x="4674357" y="0"/>
                    </a:cubicBezTo>
                    <a:cubicBezTo>
                      <a:pt x="4684793" y="361308"/>
                      <a:pt x="4639057" y="443197"/>
                      <a:pt x="4674357" y="738664"/>
                    </a:cubicBezTo>
                    <a:cubicBezTo>
                      <a:pt x="4124154" y="873264"/>
                      <a:pt x="961755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B514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B5149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4. การวางแผนงานประกอบ</a:t>
                </a:r>
                <a:endParaRPr lang="th-TH" sz="36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B5149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7555297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B5149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941326-5A60-4767-A891-5D4D778BB9EF}"/>
              </a:ext>
            </a:extLst>
          </p:cNvPr>
          <p:cNvGrpSpPr/>
          <p:nvPr/>
        </p:nvGrpSpPr>
        <p:grpSpPr>
          <a:xfrm>
            <a:off x="486134" y="2028542"/>
            <a:ext cx="5466609" cy="1096805"/>
            <a:chOff x="629391" y="2013121"/>
            <a:chExt cx="5466609" cy="10968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DC7339-A590-4F8B-ABAE-6C7508EFFF6F}"/>
                </a:ext>
              </a:extLst>
            </p:cNvPr>
            <p:cNvSpPr/>
            <p:nvPr/>
          </p:nvSpPr>
          <p:spPr>
            <a:xfrm>
              <a:off x="629391" y="2286000"/>
              <a:ext cx="5466609" cy="584775"/>
            </a:xfrm>
            <a:prstGeom prst="rect">
              <a:avLst/>
            </a:prstGeom>
            <a:solidFill>
              <a:srgbClr val="5B5149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pPr marL="548640" algn="thaiDist">
                <a:buClr>
                  <a:srgbClr val="6880A0"/>
                </a:buClr>
              </a:pPr>
              <a:r>
                <a:rPr lang="th-TH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เตรียมเครื่องมืออุปกรณ์สำหรับการประกอบ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CC30D1-9A46-4776-84E2-FD274BD134B0}"/>
                </a:ext>
              </a:extLst>
            </p:cNvPr>
            <p:cNvSpPr/>
            <p:nvPr/>
          </p:nvSpPr>
          <p:spPr>
            <a:xfrm>
              <a:off x="629391" y="2013121"/>
              <a:ext cx="605642" cy="10968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1</a:t>
              </a:r>
              <a:endParaRPr lang="th-TH" sz="11500" b="1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2BA1A9-2BC1-4A59-A7B7-CB0344F30E44}"/>
              </a:ext>
            </a:extLst>
          </p:cNvPr>
          <p:cNvGrpSpPr/>
          <p:nvPr/>
        </p:nvGrpSpPr>
        <p:grpSpPr>
          <a:xfrm>
            <a:off x="486132" y="3480952"/>
            <a:ext cx="5466610" cy="1569660"/>
            <a:chOff x="629390" y="2286000"/>
            <a:chExt cx="5466610" cy="15696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7AFA68-C47F-4FB5-841A-EA5D4D06298C}"/>
                </a:ext>
              </a:extLst>
            </p:cNvPr>
            <p:cNvSpPr/>
            <p:nvPr/>
          </p:nvSpPr>
          <p:spPr>
            <a:xfrm>
              <a:off x="629391" y="2286000"/>
              <a:ext cx="5466609" cy="1569660"/>
            </a:xfrm>
            <a:prstGeom prst="rect">
              <a:avLst/>
            </a:prstGeom>
            <a:solidFill>
              <a:srgbClr val="5B5149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pPr marL="548640" algn="thaiDist">
                <a:buClr>
                  <a:srgbClr val="6880A0"/>
                </a:buClr>
              </a:pPr>
              <a:r>
                <a:rPr lang="th-TH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อ่านแบบภาพประกอบเพื่อกำหนดตำแหน่งการประกอบชิ้นงานในแต่ละชิ้นส่วน</a:t>
              </a:r>
              <a:br>
                <a:rPr lang="th-TH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ที่ประกอบเข้าด้วยกัน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4D7736-393F-48F4-BE0D-AF9B8AF48D43}"/>
                </a:ext>
              </a:extLst>
            </p:cNvPr>
            <p:cNvSpPr/>
            <p:nvPr/>
          </p:nvSpPr>
          <p:spPr>
            <a:xfrm>
              <a:off x="629390" y="2286000"/>
              <a:ext cx="605642" cy="10968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2</a:t>
              </a:r>
              <a:endParaRPr lang="th-TH" sz="11500" b="1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D70BE4-D79E-4815-9E33-B440D691B09C}"/>
              </a:ext>
            </a:extLst>
          </p:cNvPr>
          <p:cNvGrpSpPr/>
          <p:nvPr/>
        </p:nvGrpSpPr>
        <p:grpSpPr>
          <a:xfrm>
            <a:off x="6239259" y="2022320"/>
            <a:ext cx="5466609" cy="1096805"/>
            <a:chOff x="629391" y="2013121"/>
            <a:chExt cx="5466609" cy="109680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9C1E3F-833D-479D-B097-05EFD953E741}"/>
                </a:ext>
              </a:extLst>
            </p:cNvPr>
            <p:cNvSpPr/>
            <p:nvPr/>
          </p:nvSpPr>
          <p:spPr>
            <a:xfrm>
              <a:off x="629391" y="2286000"/>
              <a:ext cx="5466609" cy="584775"/>
            </a:xfrm>
            <a:prstGeom prst="rect">
              <a:avLst/>
            </a:prstGeom>
            <a:solidFill>
              <a:srgbClr val="5B5149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pPr marL="548640" algn="thaiDist">
                <a:buClr>
                  <a:srgbClr val="6880A0"/>
                </a:buClr>
              </a:pPr>
              <a:r>
                <a:rPr lang="th-TH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ประกอบชิ้นส่วนแต่ละชิ้นเข้าด้วยกัน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119306-7757-4D7E-B362-F7B8DF500C4D}"/>
                </a:ext>
              </a:extLst>
            </p:cNvPr>
            <p:cNvSpPr/>
            <p:nvPr/>
          </p:nvSpPr>
          <p:spPr>
            <a:xfrm>
              <a:off x="629391" y="2013121"/>
              <a:ext cx="605642" cy="10968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3</a:t>
              </a:r>
              <a:endParaRPr lang="th-TH" sz="11500" b="1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D6A35B-2BC7-48D5-B387-E2BCBF7AB27F}"/>
              </a:ext>
            </a:extLst>
          </p:cNvPr>
          <p:cNvGrpSpPr/>
          <p:nvPr/>
        </p:nvGrpSpPr>
        <p:grpSpPr>
          <a:xfrm>
            <a:off x="6239258" y="3038562"/>
            <a:ext cx="5466609" cy="1096805"/>
            <a:chOff x="629391" y="2013121"/>
            <a:chExt cx="5466609" cy="109680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C404EC-3478-4F30-95C5-CC12A666709C}"/>
                </a:ext>
              </a:extLst>
            </p:cNvPr>
            <p:cNvSpPr/>
            <p:nvPr/>
          </p:nvSpPr>
          <p:spPr>
            <a:xfrm>
              <a:off x="629391" y="2286000"/>
              <a:ext cx="5466609" cy="584775"/>
            </a:xfrm>
            <a:prstGeom prst="rect">
              <a:avLst/>
            </a:prstGeom>
            <a:solidFill>
              <a:srgbClr val="5B5149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pPr marL="548640" algn="thaiDist">
                <a:buClr>
                  <a:srgbClr val="6880A0"/>
                </a:buClr>
              </a:pPr>
              <a:r>
                <a:rPr lang="th-TH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ปรับแต่งผิวของชิ้นงานที่ประกอบร่วมกัน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03B4E2-365C-4C1B-A52A-685668FECA87}"/>
                </a:ext>
              </a:extLst>
            </p:cNvPr>
            <p:cNvSpPr/>
            <p:nvPr/>
          </p:nvSpPr>
          <p:spPr>
            <a:xfrm>
              <a:off x="629391" y="2013121"/>
              <a:ext cx="605642" cy="10968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4</a:t>
              </a:r>
              <a:endParaRPr lang="th-TH" sz="11500" b="1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474E3D-C164-4594-AAE1-18EADD2A6918}"/>
              </a:ext>
            </a:extLst>
          </p:cNvPr>
          <p:cNvGrpSpPr/>
          <p:nvPr/>
        </p:nvGrpSpPr>
        <p:grpSpPr>
          <a:xfrm>
            <a:off x="6239258" y="4361411"/>
            <a:ext cx="5466609" cy="1096805"/>
            <a:chOff x="629391" y="2286000"/>
            <a:chExt cx="5466609" cy="10968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EBCF40-7C57-4CF1-AD3F-B748558005E4}"/>
                </a:ext>
              </a:extLst>
            </p:cNvPr>
            <p:cNvSpPr/>
            <p:nvPr/>
          </p:nvSpPr>
          <p:spPr>
            <a:xfrm>
              <a:off x="629391" y="2286000"/>
              <a:ext cx="5466609" cy="1077218"/>
            </a:xfrm>
            <a:prstGeom prst="rect">
              <a:avLst/>
            </a:prstGeom>
            <a:solidFill>
              <a:srgbClr val="5B5149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pPr marL="548640" algn="thaiDist">
                <a:buClr>
                  <a:srgbClr val="6880A0"/>
                </a:buClr>
              </a:pPr>
              <a:r>
                <a:rPr lang="th-TH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ทดสอบผลิตภัณฑ์ใหม่ที่ประกอบที่ได้จาก</a:t>
              </a:r>
              <a:br>
                <a:rPr lang="th-TH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การประกอบ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5A83A9-C8AF-46A5-BCCF-2F6340EC529F}"/>
                </a:ext>
              </a:extLst>
            </p:cNvPr>
            <p:cNvSpPr/>
            <p:nvPr/>
          </p:nvSpPr>
          <p:spPr>
            <a:xfrm>
              <a:off x="629391" y="2286000"/>
              <a:ext cx="605642" cy="10968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5</a:t>
              </a:r>
              <a:endParaRPr lang="th-TH" sz="11500" b="1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22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8F0915-16C2-4432-95E9-88F90F6D2872}"/>
              </a:ext>
            </a:extLst>
          </p:cNvPr>
          <p:cNvGrpSpPr/>
          <p:nvPr/>
        </p:nvGrpSpPr>
        <p:grpSpPr>
          <a:xfrm>
            <a:off x="585849" y="1944986"/>
            <a:ext cx="11020301" cy="2968027"/>
            <a:chOff x="585848" y="662025"/>
            <a:chExt cx="11020301" cy="29680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8A4BFB-08B9-4A42-85BA-0C580CE300FE}"/>
                </a:ext>
              </a:extLst>
            </p:cNvPr>
            <p:cNvSpPr/>
            <p:nvPr/>
          </p:nvSpPr>
          <p:spPr>
            <a:xfrm>
              <a:off x="585848" y="1137062"/>
              <a:ext cx="11020301" cy="2492990"/>
            </a:xfrm>
            <a:custGeom>
              <a:avLst/>
              <a:gdLst>
                <a:gd name="connsiteX0" fmla="*/ 0 w 11020301"/>
                <a:gd name="connsiteY0" fmla="*/ 0 h 2492990"/>
                <a:gd name="connsiteX1" fmla="*/ 11020301 w 11020301"/>
                <a:gd name="connsiteY1" fmla="*/ 0 h 2492990"/>
                <a:gd name="connsiteX2" fmla="*/ 11020301 w 11020301"/>
                <a:gd name="connsiteY2" fmla="*/ 2492990 h 2492990"/>
                <a:gd name="connsiteX3" fmla="*/ 0 w 11020301"/>
                <a:gd name="connsiteY3" fmla="*/ 2492990 h 2492990"/>
                <a:gd name="connsiteX4" fmla="*/ 0 w 11020301"/>
                <a:gd name="connsiteY4" fmla="*/ 0 h 249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0301" h="2492990" extrusionOk="0">
                  <a:moveTo>
                    <a:pt x="0" y="0"/>
                  </a:moveTo>
                  <a:cubicBezTo>
                    <a:pt x="1461785" y="118645"/>
                    <a:pt x="7658668" y="116012"/>
                    <a:pt x="11020301" y="0"/>
                  </a:cubicBezTo>
                  <a:cubicBezTo>
                    <a:pt x="10887419" y="618028"/>
                    <a:pt x="11105252" y="2104865"/>
                    <a:pt x="11020301" y="2492990"/>
                  </a:cubicBezTo>
                  <a:cubicBezTo>
                    <a:pt x="9183794" y="2627590"/>
                    <a:pt x="4803208" y="2335794"/>
                    <a:pt x="0" y="2492990"/>
                  </a:cubicBezTo>
                  <a:cubicBezTo>
                    <a:pt x="-20187" y="1527173"/>
                    <a:pt x="-152480" y="1216301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5B5149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algn="ctr"/>
              <a:endParaRPr lang="th-TH" dirty="0">
                <a:solidFill>
                  <a:srgbClr val="5B5149"/>
                </a:solidFill>
              </a:endParaRPr>
            </a:p>
            <a:p>
              <a:pPr algn="thaiDist"/>
              <a:r>
                <a:rPr lang="th-TH" sz="32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	งานประกอบเป็นขั้นตอนสุดท้ายเพื่อให้ได้ผลิตภัณฑ์ โดยการนำชิ้นงานตั้งแต่ 2 ชิ้นขึ้นไปมาประกอบร่วมกันเป็นผลิตภัณฑ์หนึ่งชิ้นงาน ซึ่งชิ้นงานแต่ละชิ้นที่จะประกอบร่วมกันนั้น จะต้องมีการออกแบบและกำหนดขนาดที่สัมพันธ์กันซึ่งต้องใช้วิธีการประกอบด้วยวิธีการต่างๆ เช่น </a:t>
              </a:r>
              <a:br>
                <a:rPr lang="th-TH" sz="32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</a:br>
              <a:r>
                <a:rPr lang="th-TH" sz="32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การเชื่อม บัดกรี สกรู นอตและโบลต์ เพื่อให้สามารถทำงานตามที่ออกแบบไว้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66541D-E3AF-4814-90EB-CE1064E7AFCA}"/>
                </a:ext>
              </a:extLst>
            </p:cNvPr>
            <p:cNvGrpSpPr/>
            <p:nvPr/>
          </p:nvGrpSpPr>
          <p:grpSpPr>
            <a:xfrm>
              <a:off x="4885578" y="662025"/>
              <a:ext cx="2420839" cy="932237"/>
              <a:chOff x="2781556" y="439363"/>
              <a:chExt cx="2420839" cy="93223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FF11A4E-866E-4DE8-B69D-338E101848BC}"/>
                  </a:ext>
                </a:extLst>
              </p:cNvPr>
              <p:cNvGrpSpPr/>
              <p:nvPr/>
            </p:nvGrpSpPr>
            <p:grpSpPr>
              <a:xfrm>
                <a:off x="2781556" y="439363"/>
                <a:ext cx="2069629" cy="923330"/>
                <a:chOff x="3339412" y="680828"/>
                <a:chExt cx="2069629" cy="92333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77D87A2-6A6B-4549-A02B-CD03BC9B924D}"/>
                    </a:ext>
                  </a:extLst>
                </p:cNvPr>
                <p:cNvSpPr/>
                <p:nvPr/>
              </p:nvSpPr>
              <p:spPr>
                <a:xfrm>
                  <a:off x="3690622" y="680828"/>
                  <a:ext cx="1718419" cy="923330"/>
                </a:xfrm>
                <a:custGeom>
                  <a:avLst/>
                  <a:gdLst>
                    <a:gd name="connsiteX0" fmla="*/ 0 w 1718419"/>
                    <a:gd name="connsiteY0" fmla="*/ 0 h 923330"/>
                    <a:gd name="connsiteX1" fmla="*/ 1718419 w 1718419"/>
                    <a:gd name="connsiteY1" fmla="*/ 0 h 923330"/>
                    <a:gd name="connsiteX2" fmla="*/ 1718419 w 1718419"/>
                    <a:gd name="connsiteY2" fmla="*/ 923330 h 923330"/>
                    <a:gd name="connsiteX3" fmla="*/ 0 w 1718419"/>
                    <a:gd name="connsiteY3" fmla="*/ 923330 h 923330"/>
                    <a:gd name="connsiteX4" fmla="*/ 0 w 1718419"/>
                    <a:gd name="connsiteY4" fmla="*/ 0 h 923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8419" h="923330" fill="none" extrusionOk="0">
                      <a:moveTo>
                        <a:pt x="0" y="0"/>
                      </a:moveTo>
                      <a:cubicBezTo>
                        <a:pt x="582882" y="-57355"/>
                        <a:pt x="1332120" y="39398"/>
                        <a:pt x="1718419" y="0"/>
                      </a:cubicBezTo>
                      <a:cubicBezTo>
                        <a:pt x="1757820" y="424377"/>
                        <a:pt x="1674576" y="732232"/>
                        <a:pt x="1718419" y="923330"/>
                      </a:cubicBezTo>
                      <a:cubicBezTo>
                        <a:pt x="1191746" y="917607"/>
                        <a:pt x="546925" y="1050924"/>
                        <a:pt x="0" y="923330"/>
                      </a:cubicBezTo>
                      <a:cubicBezTo>
                        <a:pt x="38224" y="756041"/>
                        <a:pt x="-55899" y="456436"/>
                        <a:pt x="0" y="0"/>
                      </a:cubicBezTo>
                      <a:close/>
                    </a:path>
                    <a:path w="1718419" h="923330" stroke="0" extrusionOk="0">
                      <a:moveTo>
                        <a:pt x="0" y="0"/>
                      </a:moveTo>
                      <a:cubicBezTo>
                        <a:pt x="546179" y="124898"/>
                        <a:pt x="1198538" y="-146923"/>
                        <a:pt x="1718419" y="0"/>
                      </a:cubicBezTo>
                      <a:cubicBezTo>
                        <a:pt x="1778714" y="381580"/>
                        <a:pt x="1732979" y="685430"/>
                        <a:pt x="1718419" y="923330"/>
                      </a:cubicBezTo>
                      <a:cubicBezTo>
                        <a:pt x="1321747" y="855286"/>
                        <a:pt x="812304" y="1037397"/>
                        <a:pt x="0" y="923330"/>
                      </a:cubicBezTo>
                      <a:cubicBezTo>
                        <a:pt x="-30048" y="745367"/>
                        <a:pt x="-893" y="214319"/>
                        <a:pt x="0" y="0"/>
                      </a:cubicBezTo>
                      <a:close/>
                    </a:path>
                  </a:pathLst>
                </a:custGeom>
                <a:solidFill>
                  <a:srgbClr val="F4EBD0"/>
                </a:solidFill>
                <a:ln w="38100">
                  <a:noFill/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57200" tIns="91440" rIns="457200" bIns="91440" rtlCol="0" anchor="ctr">
                  <a:spAutoFit/>
                </a:bodyPr>
                <a:lstStyle/>
                <a:p>
                  <a:r>
                    <a:rPr lang="th-TH" sz="4800" b="1" dirty="0">
                      <a:solidFill>
                        <a:srgbClr val="5B5149"/>
                      </a:solidFill>
                      <a:latin typeface="TF Srivichai" panose="02000506000000020004" pitchFamily="2" charset="-34"/>
                      <a:cs typeface="TF Srivichai" panose="02000506000000020004" pitchFamily="2" charset="-34"/>
                    </a:rPr>
                    <a:t>สรุป</a:t>
                  </a:r>
                </a:p>
              </p:txBody>
            </p:sp>
            <p:sp>
              <p:nvSpPr>
                <p:cNvPr id="8" name="Arrow: Pentagon 7">
                  <a:extLst>
                    <a:ext uri="{FF2B5EF4-FFF2-40B4-BE49-F238E27FC236}">
                      <a16:creationId xmlns:a16="http://schemas.microsoft.com/office/drawing/2014/main" id="{D90D29FA-2CF1-4301-B685-B6E3D7842E24}"/>
                    </a:ext>
                  </a:extLst>
                </p:cNvPr>
                <p:cNvSpPr/>
                <p:nvPr/>
              </p:nvSpPr>
              <p:spPr>
                <a:xfrm>
                  <a:off x="3339412" y="680828"/>
                  <a:ext cx="702424" cy="914400"/>
                </a:xfrm>
                <a:custGeom>
                  <a:avLst/>
                  <a:gdLst>
                    <a:gd name="connsiteX0" fmla="*/ 0 w 702424"/>
                    <a:gd name="connsiteY0" fmla="*/ 0 h 914400"/>
                    <a:gd name="connsiteX1" fmla="*/ 503252 w 702424"/>
                    <a:gd name="connsiteY1" fmla="*/ 0 h 914400"/>
                    <a:gd name="connsiteX2" fmla="*/ 702424 w 702424"/>
                    <a:gd name="connsiteY2" fmla="*/ 457200 h 914400"/>
                    <a:gd name="connsiteX3" fmla="*/ 503252 w 702424"/>
                    <a:gd name="connsiteY3" fmla="*/ 914400 h 914400"/>
                    <a:gd name="connsiteX4" fmla="*/ 0 w 702424"/>
                    <a:gd name="connsiteY4" fmla="*/ 914400 h 914400"/>
                    <a:gd name="connsiteX5" fmla="*/ 0 w 702424"/>
                    <a:gd name="connsiteY5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424" h="914400" fill="none" extrusionOk="0">
                      <a:moveTo>
                        <a:pt x="0" y="0"/>
                      </a:moveTo>
                      <a:cubicBezTo>
                        <a:pt x="233033" y="-32488"/>
                        <a:pt x="282117" y="-30033"/>
                        <a:pt x="503252" y="0"/>
                      </a:cubicBezTo>
                      <a:cubicBezTo>
                        <a:pt x="601605" y="176908"/>
                        <a:pt x="645740" y="279246"/>
                        <a:pt x="702424" y="457200"/>
                      </a:cubicBezTo>
                      <a:cubicBezTo>
                        <a:pt x="675262" y="566005"/>
                        <a:pt x="514552" y="856081"/>
                        <a:pt x="503252" y="914400"/>
                      </a:cubicBezTo>
                      <a:cubicBezTo>
                        <a:pt x="436098" y="958602"/>
                        <a:pt x="182118" y="903224"/>
                        <a:pt x="0" y="914400"/>
                      </a:cubicBezTo>
                      <a:cubicBezTo>
                        <a:pt x="35650" y="617067"/>
                        <a:pt x="9518" y="352708"/>
                        <a:pt x="0" y="0"/>
                      </a:cubicBezTo>
                      <a:close/>
                    </a:path>
                    <a:path w="702424" h="914400" stroke="0" extrusionOk="0">
                      <a:moveTo>
                        <a:pt x="0" y="0"/>
                      </a:moveTo>
                      <a:cubicBezTo>
                        <a:pt x="186615" y="-19396"/>
                        <a:pt x="357790" y="-6737"/>
                        <a:pt x="503252" y="0"/>
                      </a:cubicBezTo>
                      <a:cubicBezTo>
                        <a:pt x="518541" y="62976"/>
                        <a:pt x="654734" y="416776"/>
                        <a:pt x="702424" y="457200"/>
                      </a:cubicBezTo>
                      <a:cubicBezTo>
                        <a:pt x="642917" y="639352"/>
                        <a:pt x="500656" y="854259"/>
                        <a:pt x="503252" y="914400"/>
                      </a:cubicBezTo>
                      <a:cubicBezTo>
                        <a:pt x="253062" y="958952"/>
                        <a:pt x="216672" y="932107"/>
                        <a:pt x="0" y="914400"/>
                      </a:cubicBezTo>
                      <a:cubicBezTo>
                        <a:pt x="26267" y="544412"/>
                        <a:pt x="39583" y="119923"/>
                        <a:pt x="0" y="0"/>
                      </a:cubicBezTo>
                      <a:close/>
                    </a:path>
                  </a:pathLst>
                </a:custGeom>
                <a:solidFill>
                  <a:srgbClr val="5B5149"/>
                </a:solidFill>
                <a:ln w="38100">
                  <a:solidFill>
                    <a:srgbClr val="5B5149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homePlate">
                          <a:avLst>
                            <a:gd name="adj" fmla="val 28355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6BF6EE3-9B30-4167-A3A5-8EA8B98E36AD}"/>
                  </a:ext>
                </a:extLst>
              </p:cNvPr>
              <p:cNvSpPr/>
              <p:nvPr/>
            </p:nvSpPr>
            <p:spPr>
              <a:xfrm flipH="1">
                <a:off x="4499971" y="457200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475488 h 914400"/>
                  <a:gd name="connsiteX6" fmla="*/ 0 w 702424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187295" y="-4749"/>
                      <a:pt x="299280" y="-3457"/>
                      <a:pt x="503252" y="0"/>
                    </a:cubicBezTo>
                    <a:cubicBezTo>
                      <a:pt x="563308" y="159770"/>
                      <a:pt x="672289" y="327487"/>
                      <a:pt x="702424" y="457200"/>
                    </a:cubicBezTo>
                    <a:cubicBezTo>
                      <a:pt x="664441" y="586514"/>
                      <a:pt x="560080" y="799928"/>
                      <a:pt x="503252" y="914400"/>
                    </a:cubicBezTo>
                    <a:cubicBezTo>
                      <a:pt x="336000" y="921890"/>
                      <a:pt x="104738" y="901746"/>
                      <a:pt x="0" y="914400"/>
                    </a:cubicBezTo>
                    <a:cubicBezTo>
                      <a:pt x="-3315" y="801466"/>
                      <a:pt x="-9651" y="585128"/>
                      <a:pt x="0" y="475488"/>
                    </a:cubicBezTo>
                    <a:cubicBezTo>
                      <a:pt x="9651" y="365848"/>
                      <a:pt x="6978" y="120525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78673" y="-12303"/>
                      <a:pt x="279463" y="15346"/>
                      <a:pt x="503252" y="0"/>
                    </a:cubicBezTo>
                    <a:cubicBezTo>
                      <a:pt x="562155" y="179289"/>
                      <a:pt x="654457" y="301537"/>
                      <a:pt x="702424" y="457200"/>
                    </a:cubicBezTo>
                    <a:cubicBezTo>
                      <a:pt x="635338" y="607295"/>
                      <a:pt x="598079" y="757288"/>
                      <a:pt x="503252" y="914400"/>
                    </a:cubicBezTo>
                    <a:cubicBezTo>
                      <a:pt x="277868" y="905204"/>
                      <a:pt x="177399" y="901906"/>
                      <a:pt x="0" y="914400"/>
                    </a:cubicBezTo>
                    <a:cubicBezTo>
                      <a:pt x="5470" y="765004"/>
                      <a:pt x="-8399" y="596892"/>
                      <a:pt x="0" y="475488"/>
                    </a:cubicBezTo>
                    <a:cubicBezTo>
                      <a:pt x="8399" y="354084"/>
                      <a:pt x="-10879" y="176315"/>
                      <a:pt x="0" y="0"/>
                    </a:cubicBezTo>
                    <a:close/>
                  </a:path>
                </a:pathLst>
              </a:custGeom>
              <a:solidFill>
                <a:srgbClr val="5B5149"/>
              </a:solidFill>
              <a:ln w="38100">
                <a:solidFill>
                  <a:srgbClr val="5B514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36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A7D3E2-A358-42A5-B14F-5E380F98D896}"/>
              </a:ext>
            </a:extLst>
          </p:cNvPr>
          <p:cNvSpPr/>
          <p:nvPr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rgbClr val="5B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E2809E6-96E4-432B-9ED4-495D5FE4D65B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4711184"/>
            <a:ext cx="6096000" cy="2151752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rgbClr val="5B51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43FE0-63F9-4D19-8A9F-01B47583C554}"/>
              </a:ext>
            </a:extLst>
          </p:cNvPr>
          <p:cNvSpPr/>
          <p:nvPr/>
        </p:nvSpPr>
        <p:spPr>
          <a:xfrm>
            <a:off x="6281928" y="1828800"/>
            <a:ext cx="5724144" cy="2062103"/>
          </a:xfrm>
          <a:custGeom>
            <a:avLst/>
            <a:gdLst>
              <a:gd name="connsiteX0" fmla="*/ 0 w 5724144"/>
              <a:gd name="connsiteY0" fmla="*/ 0 h 2062103"/>
              <a:gd name="connsiteX1" fmla="*/ 5724144 w 5724144"/>
              <a:gd name="connsiteY1" fmla="*/ 0 h 2062103"/>
              <a:gd name="connsiteX2" fmla="*/ 5724144 w 5724144"/>
              <a:gd name="connsiteY2" fmla="*/ 2062103 h 2062103"/>
              <a:gd name="connsiteX3" fmla="*/ 0 w 5724144"/>
              <a:gd name="connsiteY3" fmla="*/ 2062103 h 2062103"/>
              <a:gd name="connsiteX4" fmla="*/ 0 w 5724144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144" h="2062103" extrusionOk="0">
                <a:moveTo>
                  <a:pt x="0" y="0"/>
                </a:moveTo>
                <a:cubicBezTo>
                  <a:pt x="589096" y="118645"/>
                  <a:pt x="4901462" y="116012"/>
                  <a:pt x="5724144" y="0"/>
                </a:cubicBezTo>
                <a:cubicBezTo>
                  <a:pt x="5591262" y="364885"/>
                  <a:pt x="5809095" y="1506859"/>
                  <a:pt x="5724144" y="2062103"/>
                </a:cubicBezTo>
                <a:cubicBezTo>
                  <a:pt x="4163527" y="2196703"/>
                  <a:pt x="1175696" y="1904907"/>
                  <a:pt x="0" y="2062103"/>
                </a:cubicBezTo>
                <a:cubicBezTo>
                  <a:pt x="-20187" y="1398320"/>
                  <a:pt x="-152480" y="533643"/>
                  <a:pt x="0" y="0"/>
                </a:cubicBezTo>
                <a:close/>
              </a:path>
            </a:pathLst>
          </a:cu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ความหมายของงานประกอบ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ชนิดของงานประกอบ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หลักของงานประกอบ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การวางแผนงานประกอบ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A901-73CD-4C4A-A154-E7E15F860C40}"/>
              </a:ext>
            </a:extLst>
          </p:cNvPr>
          <p:cNvSpPr/>
          <p:nvPr/>
        </p:nvSpPr>
        <p:spPr>
          <a:xfrm>
            <a:off x="358953" y="1828800"/>
            <a:ext cx="53780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	งานประกอบเป็นการนำชิ้นงานตั้งแต่ 2 ชิ้นที่ผลิตขึ้นมาประกอบกันเพื่อให้ได้</a:t>
            </a:r>
            <a:r>
              <a:rPr lang="th-TH" sz="3200" spc="-9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ผลิตภัณฑ์ใหม่ขึ้นมา ดังนั้นการอ่านภาพประกอบ</a:t>
            </a: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และการปรับผิวงานประกอบเป็นสิ่งที่ผู้เรียนจะต้องศึกษาเพื่อผลิตชิ้นงานให้มีคุณภาพ</a:t>
            </a:r>
            <a:endParaRPr lang="th-TH" sz="3200" spc="-20" dirty="0">
              <a:solidFill>
                <a:srgbClr val="F4EBD0"/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A0D51-FC61-4CC0-86EA-7AB1D03170B2}"/>
              </a:ext>
            </a:extLst>
          </p:cNvPr>
          <p:cNvSpPr/>
          <p:nvPr/>
        </p:nvSpPr>
        <p:spPr>
          <a:xfrm>
            <a:off x="1803868" y="730253"/>
            <a:ext cx="2101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สาระสำคัญ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D16E0-5399-44D5-B9A3-56F03D5E473F}"/>
              </a:ext>
            </a:extLst>
          </p:cNvPr>
          <p:cNvSpPr/>
          <p:nvPr/>
        </p:nvSpPr>
        <p:spPr>
          <a:xfrm>
            <a:off x="7766860" y="731520"/>
            <a:ext cx="2754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4400" b="1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สาระการเรียนรู้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37269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A7D3E2-A358-42A5-B14F-5E380F98D89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B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E2809E6-96E4-432B-9ED4-495D5FE4D65B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35466"/>
            <a:ext cx="6096000" cy="2122534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rgbClr val="5B51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43FE0-63F9-4D19-8A9F-01B47583C554}"/>
              </a:ext>
            </a:extLst>
          </p:cNvPr>
          <p:cNvSpPr/>
          <p:nvPr/>
        </p:nvSpPr>
        <p:spPr>
          <a:xfrm>
            <a:off x="6281928" y="1828800"/>
            <a:ext cx="5724144" cy="4524315"/>
          </a:xfrm>
          <a:custGeom>
            <a:avLst/>
            <a:gdLst>
              <a:gd name="connsiteX0" fmla="*/ 0 w 5724144"/>
              <a:gd name="connsiteY0" fmla="*/ 0 h 4524315"/>
              <a:gd name="connsiteX1" fmla="*/ 5724144 w 5724144"/>
              <a:gd name="connsiteY1" fmla="*/ 0 h 4524315"/>
              <a:gd name="connsiteX2" fmla="*/ 5724144 w 5724144"/>
              <a:gd name="connsiteY2" fmla="*/ 4524315 h 4524315"/>
              <a:gd name="connsiteX3" fmla="*/ 0 w 5724144"/>
              <a:gd name="connsiteY3" fmla="*/ 4524315 h 4524315"/>
              <a:gd name="connsiteX4" fmla="*/ 0 w 5724144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144" h="4524315" extrusionOk="0">
                <a:moveTo>
                  <a:pt x="0" y="0"/>
                </a:moveTo>
                <a:cubicBezTo>
                  <a:pt x="589096" y="118645"/>
                  <a:pt x="4901462" y="116012"/>
                  <a:pt x="5724144" y="0"/>
                </a:cubicBezTo>
                <a:cubicBezTo>
                  <a:pt x="5591262" y="1598068"/>
                  <a:pt x="5809095" y="3528365"/>
                  <a:pt x="5724144" y="4524315"/>
                </a:cubicBezTo>
                <a:cubicBezTo>
                  <a:pt x="4163527" y="4658915"/>
                  <a:pt x="1175696" y="4367119"/>
                  <a:pt x="0" y="4524315"/>
                </a:cubicBezTo>
                <a:cubicBezTo>
                  <a:pt x="-20187" y="3502394"/>
                  <a:pt x="-152480" y="2120127"/>
                  <a:pt x="0" y="0"/>
                </a:cubicBezTo>
                <a:close/>
              </a:path>
            </a:pathLst>
          </a:cu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บอกความหมายของงานประกอบได้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rgbClr val="F4EBD0"/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บอกชนิดของงานประกอบได้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rgbClr val="F4EBD0"/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บอกหลักของงานประกอบได้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rgbClr val="F4EBD0"/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บอกขั้นตอนการวางแผนงานประกอบได้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rgbClr val="F4EBD0"/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ปฏิบัติงานประกอบชิ้นงานได้ถูกต้อง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A901-73CD-4C4A-A154-E7E15F860C40}"/>
              </a:ext>
            </a:extLst>
          </p:cNvPr>
          <p:cNvSpPr/>
          <p:nvPr/>
        </p:nvSpPr>
        <p:spPr>
          <a:xfrm>
            <a:off x="451125" y="1828800"/>
            <a:ext cx="53780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แสดงความรู้เกี่ยวกับงานประกอบ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rgbClr val="5B5149"/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ประยุกต์ใช้ความรู้เกี่ยวกับงานประกอบไปใช้ในชีวิตประจำวันและประกอบอาชีพ</a:t>
            </a:r>
            <a:endParaRPr lang="th-TH" sz="3200" dirty="0">
              <a:solidFill>
                <a:srgbClr val="5B514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A0D51-FC61-4CC0-86EA-7AB1D03170B2}"/>
              </a:ext>
            </a:extLst>
          </p:cNvPr>
          <p:cNvSpPr/>
          <p:nvPr/>
        </p:nvSpPr>
        <p:spPr>
          <a:xfrm>
            <a:off x="1073741" y="731520"/>
            <a:ext cx="3948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5B5149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สมรรถนะประจำหน่วย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D16E0-5399-44D5-B9A3-56F03D5E473F}"/>
              </a:ext>
            </a:extLst>
          </p:cNvPr>
          <p:cNvSpPr/>
          <p:nvPr/>
        </p:nvSpPr>
        <p:spPr>
          <a:xfrm>
            <a:off x="7261914" y="731519"/>
            <a:ext cx="3764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4400" b="1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จุดประสงค์การเรียนรู้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44013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A38DE0-71E9-415F-A3F6-0DBDB6E97BF0}"/>
              </a:ext>
            </a:extLst>
          </p:cNvPr>
          <p:cNvSpPr/>
          <p:nvPr/>
        </p:nvSpPr>
        <p:spPr>
          <a:xfrm>
            <a:off x="750123" y="2286000"/>
            <a:ext cx="10691750" cy="1077218"/>
          </a:xfrm>
          <a:custGeom>
            <a:avLst/>
            <a:gdLst>
              <a:gd name="connsiteX0" fmla="*/ 0 w 10691750"/>
              <a:gd name="connsiteY0" fmla="*/ 0 h 1077218"/>
              <a:gd name="connsiteX1" fmla="*/ 10691750 w 10691750"/>
              <a:gd name="connsiteY1" fmla="*/ 0 h 1077218"/>
              <a:gd name="connsiteX2" fmla="*/ 10691750 w 10691750"/>
              <a:gd name="connsiteY2" fmla="*/ 1077218 h 1077218"/>
              <a:gd name="connsiteX3" fmla="*/ 0 w 10691750"/>
              <a:gd name="connsiteY3" fmla="*/ 1077218 h 1077218"/>
              <a:gd name="connsiteX4" fmla="*/ 0 w 1069175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750" h="1077218" fill="none" extrusionOk="0">
                <a:moveTo>
                  <a:pt x="0" y="0"/>
                </a:moveTo>
                <a:cubicBezTo>
                  <a:pt x="4568864" y="-33775"/>
                  <a:pt x="7037401" y="138873"/>
                  <a:pt x="10691750" y="0"/>
                </a:cubicBezTo>
                <a:cubicBezTo>
                  <a:pt x="10602374" y="430095"/>
                  <a:pt x="10712832" y="946670"/>
                  <a:pt x="10691750" y="1077218"/>
                </a:cubicBezTo>
                <a:cubicBezTo>
                  <a:pt x="7079039" y="939888"/>
                  <a:pt x="1231147" y="939362"/>
                  <a:pt x="0" y="1077218"/>
                </a:cubicBezTo>
                <a:cubicBezTo>
                  <a:pt x="3191" y="593894"/>
                  <a:pt x="83071" y="503636"/>
                  <a:pt x="0" y="0"/>
                </a:cubicBezTo>
                <a:close/>
              </a:path>
              <a:path w="10691750" h="1077218" stroke="0" extrusionOk="0">
                <a:moveTo>
                  <a:pt x="0" y="0"/>
                </a:moveTo>
                <a:cubicBezTo>
                  <a:pt x="3975892" y="-101487"/>
                  <a:pt x="8383266" y="-162162"/>
                  <a:pt x="10691750" y="0"/>
                </a:cubicBezTo>
                <a:cubicBezTo>
                  <a:pt x="10628712" y="116150"/>
                  <a:pt x="10780402" y="763855"/>
                  <a:pt x="10691750" y="1077218"/>
                </a:cubicBezTo>
                <a:cubicBezTo>
                  <a:pt x="7506938" y="1127283"/>
                  <a:pt x="4828205" y="918769"/>
                  <a:pt x="0" y="1077218"/>
                </a:cubicBezTo>
                <a:cubicBezTo>
                  <a:pt x="-30220" y="739139"/>
                  <a:pt x="36199" y="454064"/>
                  <a:pt x="0" y="0"/>
                </a:cubicBezTo>
                <a:close/>
              </a:path>
            </a:pathLst>
          </a:custGeom>
          <a:solidFill>
            <a:srgbClr val="5B5149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หมายถึงการนำชิ้นงานที่ผลิตขึ้นมาตั้งแต่ 2 ชิ้นมาประกอบกัน เพื่อให้ได้ผลิตภัณฑ์ชิ้นใหม่ขึ้นมา ชิ้นงานที่ได้มีประสิทธิภาพ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B5149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งานประกอบ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167958" y="457200"/>
            <a:ext cx="5856079" cy="914400"/>
            <a:chOff x="2880940" y="457200"/>
            <a:chExt cx="5856079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5504867" cy="914400"/>
              <a:chOff x="3438796" y="698665"/>
              <a:chExt cx="5504867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5153655" cy="738664"/>
              </a:xfrm>
              <a:custGeom>
                <a:avLst/>
                <a:gdLst>
                  <a:gd name="connsiteX0" fmla="*/ 0 w 5153655"/>
                  <a:gd name="connsiteY0" fmla="*/ 0 h 738664"/>
                  <a:gd name="connsiteX1" fmla="*/ 5153655 w 5153655"/>
                  <a:gd name="connsiteY1" fmla="*/ 0 h 738664"/>
                  <a:gd name="connsiteX2" fmla="*/ 5153655 w 5153655"/>
                  <a:gd name="connsiteY2" fmla="*/ 738664 h 738664"/>
                  <a:gd name="connsiteX3" fmla="*/ 0 w 5153655"/>
                  <a:gd name="connsiteY3" fmla="*/ 738664 h 738664"/>
                  <a:gd name="connsiteX4" fmla="*/ 0 w 5153655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3655" h="738664" fill="none" extrusionOk="0">
                    <a:moveTo>
                      <a:pt x="0" y="0"/>
                    </a:moveTo>
                    <a:cubicBezTo>
                      <a:pt x="1752404" y="-49533"/>
                      <a:pt x="2707338" y="-14809"/>
                      <a:pt x="5153655" y="0"/>
                    </a:cubicBezTo>
                    <a:cubicBezTo>
                      <a:pt x="5109957" y="330288"/>
                      <a:pt x="5093193" y="639094"/>
                      <a:pt x="5153655" y="738664"/>
                    </a:cubicBezTo>
                    <a:cubicBezTo>
                      <a:pt x="2712883" y="690433"/>
                      <a:pt x="1262203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5153655" h="738664" stroke="0" extrusionOk="0">
                    <a:moveTo>
                      <a:pt x="0" y="0"/>
                    </a:moveTo>
                    <a:cubicBezTo>
                      <a:pt x="1039475" y="118645"/>
                      <a:pt x="3377044" y="116012"/>
                      <a:pt x="5153655" y="0"/>
                    </a:cubicBezTo>
                    <a:cubicBezTo>
                      <a:pt x="5164091" y="361308"/>
                      <a:pt x="5118355" y="443197"/>
                      <a:pt x="5153655" y="738664"/>
                    </a:cubicBezTo>
                    <a:cubicBezTo>
                      <a:pt x="3066579" y="873264"/>
                      <a:pt x="784505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B514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B5149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1. ความหมายของงานประกอบ</a:t>
                </a:r>
                <a:endParaRPr lang="th-TH" sz="36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B5149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8034595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B5149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B087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32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A38DE0-71E9-415F-A3F6-0DBDB6E97BF0}"/>
              </a:ext>
            </a:extLst>
          </p:cNvPr>
          <p:cNvSpPr/>
          <p:nvPr/>
        </p:nvSpPr>
        <p:spPr>
          <a:xfrm>
            <a:off x="750123" y="2286000"/>
            <a:ext cx="5199415" cy="4031873"/>
          </a:xfrm>
          <a:custGeom>
            <a:avLst/>
            <a:gdLst>
              <a:gd name="connsiteX0" fmla="*/ 0 w 5199415"/>
              <a:gd name="connsiteY0" fmla="*/ 0 h 4031873"/>
              <a:gd name="connsiteX1" fmla="*/ 5199415 w 5199415"/>
              <a:gd name="connsiteY1" fmla="*/ 0 h 4031873"/>
              <a:gd name="connsiteX2" fmla="*/ 5199415 w 5199415"/>
              <a:gd name="connsiteY2" fmla="*/ 4031873 h 4031873"/>
              <a:gd name="connsiteX3" fmla="*/ 0 w 5199415"/>
              <a:gd name="connsiteY3" fmla="*/ 4031873 h 4031873"/>
              <a:gd name="connsiteX4" fmla="*/ 0 w 5199415"/>
              <a:gd name="connsiteY4" fmla="*/ 0 h 4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415" h="4031873" fill="none" extrusionOk="0">
                <a:moveTo>
                  <a:pt x="0" y="0"/>
                </a:moveTo>
                <a:cubicBezTo>
                  <a:pt x="562677" y="-33775"/>
                  <a:pt x="3351366" y="138873"/>
                  <a:pt x="5199415" y="0"/>
                </a:cubicBezTo>
                <a:cubicBezTo>
                  <a:pt x="5125644" y="1932456"/>
                  <a:pt x="5043532" y="2254792"/>
                  <a:pt x="5199415" y="4031873"/>
                </a:cubicBezTo>
                <a:cubicBezTo>
                  <a:pt x="4656822" y="3894543"/>
                  <a:pt x="1915016" y="3894017"/>
                  <a:pt x="0" y="4031873"/>
                </a:cubicBezTo>
                <a:cubicBezTo>
                  <a:pt x="152408" y="2646185"/>
                  <a:pt x="73868" y="872645"/>
                  <a:pt x="0" y="0"/>
                </a:cubicBezTo>
                <a:close/>
              </a:path>
              <a:path w="5199415" h="4031873" stroke="0" extrusionOk="0">
                <a:moveTo>
                  <a:pt x="0" y="0"/>
                </a:moveTo>
                <a:cubicBezTo>
                  <a:pt x="1960067" y="-101487"/>
                  <a:pt x="3878328" y="-162162"/>
                  <a:pt x="5199415" y="0"/>
                </a:cubicBezTo>
                <a:cubicBezTo>
                  <a:pt x="5260128" y="883164"/>
                  <a:pt x="5138343" y="3242391"/>
                  <a:pt x="5199415" y="4031873"/>
                </a:cubicBezTo>
                <a:cubicBezTo>
                  <a:pt x="3443539" y="4081938"/>
                  <a:pt x="1322457" y="3873424"/>
                  <a:pt x="0" y="4031873"/>
                </a:cubicBezTo>
                <a:cubicBezTo>
                  <a:pt x="-24452" y="3098999"/>
                  <a:pt x="-67663" y="1659331"/>
                  <a:pt x="0" y="0"/>
                </a:cubicBezTo>
                <a:close/>
              </a:path>
            </a:pathLst>
          </a:custGeom>
          <a:solidFill>
            <a:srgbClr val="5B5149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thaiDist">
              <a:buClr>
                <a:srgbClr val="5B5149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Welding) 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เป็นกระบวนการประกอบวัสดุอย่างถาวร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โดยให้ความร้อนจนชิ้นงานทั้งสองชิ้นหลอมละลายเป็นเนื้อเดียวกัน เมื่อเย็นตัวรอยต่อจะมีความแข็งแรงโดยมีลวดเชื่อมเป็น</a:t>
            </a:r>
            <a:b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ตัวประสาน 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มีหลายกระบวนการ เช่น การเชื่อมแก๊ส การเชื่อมไฟฟ้า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B5149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การประกอบชิ้นงานแบบถาวร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583136" y="457200"/>
            <a:ext cx="5025723" cy="914400"/>
            <a:chOff x="2880940" y="457200"/>
            <a:chExt cx="5025723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674511" cy="914400"/>
              <a:chOff x="3438796" y="698665"/>
              <a:chExt cx="4674511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323299" cy="738664"/>
              </a:xfrm>
              <a:custGeom>
                <a:avLst/>
                <a:gdLst>
                  <a:gd name="connsiteX0" fmla="*/ 0 w 4323299"/>
                  <a:gd name="connsiteY0" fmla="*/ 0 h 738664"/>
                  <a:gd name="connsiteX1" fmla="*/ 4323299 w 4323299"/>
                  <a:gd name="connsiteY1" fmla="*/ 0 h 738664"/>
                  <a:gd name="connsiteX2" fmla="*/ 4323299 w 4323299"/>
                  <a:gd name="connsiteY2" fmla="*/ 738664 h 738664"/>
                  <a:gd name="connsiteX3" fmla="*/ 0 w 4323299"/>
                  <a:gd name="connsiteY3" fmla="*/ 738664 h 738664"/>
                  <a:gd name="connsiteX4" fmla="*/ 0 w 4323299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3299" h="738664" fill="none" extrusionOk="0">
                    <a:moveTo>
                      <a:pt x="0" y="0"/>
                    </a:moveTo>
                    <a:cubicBezTo>
                      <a:pt x="1330164" y="-49533"/>
                      <a:pt x="3082109" y="-14809"/>
                      <a:pt x="4323299" y="0"/>
                    </a:cubicBezTo>
                    <a:cubicBezTo>
                      <a:pt x="4279601" y="330288"/>
                      <a:pt x="4262837" y="639094"/>
                      <a:pt x="4323299" y="738664"/>
                    </a:cubicBezTo>
                    <a:cubicBezTo>
                      <a:pt x="3871864" y="690433"/>
                      <a:pt x="653385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323299" h="738664" stroke="0" extrusionOk="0">
                    <a:moveTo>
                      <a:pt x="0" y="0"/>
                    </a:moveTo>
                    <a:cubicBezTo>
                      <a:pt x="526191" y="118645"/>
                      <a:pt x="2461723" y="116012"/>
                      <a:pt x="4323299" y="0"/>
                    </a:cubicBezTo>
                    <a:cubicBezTo>
                      <a:pt x="4333735" y="361308"/>
                      <a:pt x="4287999" y="443197"/>
                      <a:pt x="4323299" y="738664"/>
                    </a:cubicBezTo>
                    <a:cubicBezTo>
                      <a:pt x="2217314" y="873264"/>
                      <a:pt x="1857566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B514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B5149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2. ชนิดของงานประกอบ</a:t>
                </a:r>
                <a:endParaRPr lang="th-TH" sz="36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B5149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7204239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B5149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B0879B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EAE8E3F-9650-4B50-91D1-F94289652C71}"/>
              </a:ext>
            </a:extLst>
          </p:cNvPr>
          <p:cNvSpPr/>
          <p:nvPr/>
        </p:nvSpPr>
        <p:spPr>
          <a:xfrm>
            <a:off x="6242462" y="2286000"/>
            <a:ext cx="5199415" cy="4026932"/>
          </a:xfrm>
          <a:custGeom>
            <a:avLst/>
            <a:gdLst>
              <a:gd name="connsiteX0" fmla="*/ 0 w 5199415"/>
              <a:gd name="connsiteY0" fmla="*/ 0 h 4026932"/>
              <a:gd name="connsiteX1" fmla="*/ 5199415 w 5199415"/>
              <a:gd name="connsiteY1" fmla="*/ 0 h 4026932"/>
              <a:gd name="connsiteX2" fmla="*/ 5199415 w 5199415"/>
              <a:gd name="connsiteY2" fmla="*/ 4026932 h 4026932"/>
              <a:gd name="connsiteX3" fmla="*/ 0 w 5199415"/>
              <a:gd name="connsiteY3" fmla="*/ 4026932 h 4026932"/>
              <a:gd name="connsiteX4" fmla="*/ 0 w 5199415"/>
              <a:gd name="connsiteY4" fmla="*/ 0 h 40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415" h="4026932" fill="none" extrusionOk="0">
                <a:moveTo>
                  <a:pt x="0" y="0"/>
                </a:moveTo>
                <a:cubicBezTo>
                  <a:pt x="562677" y="-33775"/>
                  <a:pt x="3351366" y="138873"/>
                  <a:pt x="5199415" y="0"/>
                </a:cubicBezTo>
                <a:cubicBezTo>
                  <a:pt x="5125644" y="611719"/>
                  <a:pt x="5043532" y="2882785"/>
                  <a:pt x="5199415" y="4026932"/>
                </a:cubicBezTo>
                <a:cubicBezTo>
                  <a:pt x="4656822" y="3889602"/>
                  <a:pt x="1915016" y="3889076"/>
                  <a:pt x="0" y="4026932"/>
                </a:cubicBezTo>
                <a:cubicBezTo>
                  <a:pt x="152408" y="3262343"/>
                  <a:pt x="73868" y="642889"/>
                  <a:pt x="0" y="0"/>
                </a:cubicBezTo>
                <a:close/>
              </a:path>
              <a:path w="5199415" h="4026932" stroke="0" extrusionOk="0">
                <a:moveTo>
                  <a:pt x="0" y="0"/>
                </a:moveTo>
                <a:cubicBezTo>
                  <a:pt x="1960067" y="-101487"/>
                  <a:pt x="3878328" y="-162162"/>
                  <a:pt x="5199415" y="0"/>
                </a:cubicBezTo>
                <a:cubicBezTo>
                  <a:pt x="5260128" y="1924225"/>
                  <a:pt x="5138343" y="2872294"/>
                  <a:pt x="5199415" y="4026932"/>
                </a:cubicBezTo>
                <a:cubicBezTo>
                  <a:pt x="3443539" y="4076997"/>
                  <a:pt x="1322457" y="3868483"/>
                  <a:pt x="0" y="4026932"/>
                </a:cubicBezTo>
                <a:cubicBezTo>
                  <a:pt x="-24452" y="3566927"/>
                  <a:pt x="-67663" y="791197"/>
                  <a:pt x="0" y="0"/>
                </a:cubicBezTo>
                <a:close/>
              </a:path>
            </a:pathLst>
          </a:custGeom>
          <a:solidFill>
            <a:srgbClr val="5B5149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thaiDist">
              <a:buClr>
                <a:srgbClr val="5B5149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การบัดกรี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Soldering) 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เป็นการต่อโลหะโดยใช้โลหะที่มีจุดหลอมละลายต่ำเป็นตัวประสาน เช่น ตะกั่ว ทองเหลือง ทองแดง เงิน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มีหลายกระบวนการ เช่น การบัดกรี (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Soldering)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การบัดกรีแข็ง (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Brazing)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การย้ำด้วยหมุดย้ำ (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Rivets)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616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A38DE0-71E9-415F-A3F6-0DBDB6E97BF0}"/>
              </a:ext>
            </a:extLst>
          </p:cNvPr>
          <p:cNvSpPr/>
          <p:nvPr/>
        </p:nvSpPr>
        <p:spPr>
          <a:xfrm>
            <a:off x="750122" y="2286000"/>
            <a:ext cx="4581899" cy="3941618"/>
          </a:xfrm>
          <a:custGeom>
            <a:avLst/>
            <a:gdLst>
              <a:gd name="connsiteX0" fmla="*/ 0 w 4581899"/>
              <a:gd name="connsiteY0" fmla="*/ 0 h 3941618"/>
              <a:gd name="connsiteX1" fmla="*/ 4581899 w 4581899"/>
              <a:gd name="connsiteY1" fmla="*/ 0 h 3941618"/>
              <a:gd name="connsiteX2" fmla="*/ 4581899 w 4581899"/>
              <a:gd name="connsiteY2" fmla="*/ 3941618 h 3941618"/>
              <a:gd name="connsiteX3" fmla="*/ 0 w 4581899"/>
              <a:gd name="connsiteY3" fmla="*/ 3941618 h 3941618"/>
              <a:gd name="connsiteX4" fmla="*/ 0 w 4581899"/>
              <a:gd name="connsiteY4" fmla="*/ 0 h 394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899" h="3941618" fill="none" extrusionOk="0">
                <a:moveTo>
                  <a:pt x="0" y="0"/>
                </a:moveTo>
                <a:cubicBezTo>
                  <a:pt x="941699" y="-33775"/>
                  <a:pt x="2979737" y="138873"/>
                  <a:pt x="4581899" y="0"/>
                </a:cubicBezTo>
                <a:cubicBezTo>
                  <a:pt x="4508128" y="923832"/>
                  <a:pt x="4426016" y="2156479"/>
                  <a:pt x="4581899" y="3941618"/>
                </a:cubicBezTo>
                <a:cubicBezTo>
                  <a:pt x="3261847" y="3804288"/>
                  <a:pt x="2206822" y="3803762"/>
                  <a:pt x="0" y="3941618"/>
                </a:cubicBezTo>
                <a:cubicBezTo>
                  <a:pt x="152408" y="2354169"/>
                  <a:pt x="73868" y="1405733"/>
                  <a:pt x="0" y="0"/>
                </a:cubicBezTo>
                <a:close/>
              </a:path>
              <a:path w="4581899" h="3941618" stroke="0" extrusionOk="0">
                <a:moveTo>
                  <a:pt x="0" y="0"/>
                </a:moveTo>
                <a:cubicBezTo>
                  <a:pt x="1093081" y="-101487"/>
                  <a:pt x="3602275" y="-162162"/>
                  <a:pt x="4581899" y="0"/>
                </a:cubicBezTo>
                <a:cubicBezTo>
                  <a:pt x="4642612" y="446928"/>
                  <a:pt x="4520827" y="3299161"/>
                  <a:pt x="4581899" y="3941618"/>
                </a:cubicBezTo>
                <a:cubicBezTo>
                  <a:pt x="3759838" y="3991683"/>
                  <a:pt x="1596492" y="3783169"/>
                  <a:pt x="0" y="3941618"/>
                </a:cubicBezTo>
                <a:cubicBezTo>
                  <a:pt x="-24452" y="3252630"/>
                  <a:pt x="-67663" y="1568010"/>
                  <a:pt x="0" y="0"/>
                </a:cubicBezTo>
                <a:close/>
              </a:path>
            </a:pathLst>
          </a:custGeom>
          <a:solidFill>
            <a:srgbClr val="5B5149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thaiDist">
              <a:buClr>
                <a:srgbClr val="5B5149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โบลต์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Bolt) 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เป็นสลักเกลียวคู่กับนอต ใช้ประกอบยึดชิ้นงานที่สามารถอดประกอบได้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B5149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การประกอบชิ้นงานแบบถอดเข้า-ออกได้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583136" y="457200"/>
            <a:ext cx="5025723" cy="914400"/>
            <a:chOff x="2880940" y="457200"/>
            <a:chExt cx="5025723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674511" cy="914400"/>
              <a:chOff x="3438796" y="698665"/>
              <a:chExt cx="4674511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323299" cy="738664"/>
              </a:xfrm>
              <a:custGeom>
                <a:avLst/>
                <a:gdLst>
                  <a:gd name="connsiteX0" fmla="*/ 0 w 4323299"/>
                  <a:gd name="connsiteY0" fmla="*/ 0 h 738664"/>
                  <a:gd name="connsiteX1" fmla="*/ 4323299 w 4323299"/>
                  <a:gd name="connsiteY1" fmla="*/ 0 h 738664"/>
                  <a:gd name="connsiteX2" fmla="*/ 4323299 w 4323299"/>
                  <a:gd name="connsiteY2" fmla="*/ 738664 h 738664"/>
                  <a:gd name="connsiteX3" fmla="*/ 0 w 4323299"/>
                  <a:gd name="connsiteY3" fmla="*/ 738664 h 738664"/>
                  <a:gd name="connsiteX4" fmla="*/ 0 w 4323299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3299" h="738664" fill="none" extrusionOk="0">
                    <a:moveTo>
                      <a:pt x="0" y="0"/>
                    </a:moveTo>
                    <a:cubicBezTo>
                      <a:pt x="1330164" y="-49533"/>
                      <a:pt x="3082109" y="-14809"/>
                      <a:pt x="4323299" y="0"/>
                    </a:cubicBezTo>
                    <a:cubicBezTo>
                      <a:pt x="4279601" y="330288"/>
                      <a:pt x="4262837" y="639094"/>
                      <a:pt x="4323299" y="738664"/>
                    </a:cubicBezTo>
                    <a:cubicBezTo>
                      <a:pt x="3871864" y="690433"/>
                      <a:pt x="653385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323299" h="738664" stroke="0" extrusionOk="0">
                    <a:moveTo>
                      <a:pt x="0" y="0"/>
                    </a:moveTo>
                    <a:cubicBezTo>
                      <a:pt x="526191" y="118645"/>
                      <a:pt x="2461723" y="116012"/>
                      <a:pt x="4323299" y="0"/>
                    </a:cubicBezTo>
                    <a:cubicBezTo>
                      <a:pt x="4333735" y="361308"/>
                      <a:pt x="4287999" y="443197"/>
                      <a:pt x="4323299" y="738664"/>
                    </a:cubicBezTo>
                    <a:cubicBezTo>
                      <a:pt x="2217314" y="873264"/>
                      <a:pt x="1857566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B514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B5149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2. ชนิดของงานประกอบ</a:t>
                </a:r>
                <a:endParaRPr lang="th-TH" sz="36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B5149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7204239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B5149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B0879B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A072C8-509C-403B-813C-5C8006D25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26" y="2286000"/>
            <a:ext cx="5929932" cy="394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0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AE8E3F-9650-4B50-91D1-F94289652C71}"/>
              </a:ext>
            </a:extLst>
          </p:cNvPr>
          <p:cNvSpPr/>
          <p:nvPr/>
        </p:nvSpPr>
        <p:spPr>
          <a:xfrm>
            <a:off x="750124" y="2286000"/>
            <a:ext cx="6054437" cy="2950112"/>
          </a:xfrm>
          <a:custGeom>
            <a:avLst/>
            <a:gdLst>
              <a:gd name="connsiteX0" fmla="*/ 0 w 6054437"/>
              <a:gd name="connsiteY0" fmla="*/ 0 h 2950112"/>
              <a:gd name="connsiteX1" fmla="*/ 6054437 w 6054437"/>
              <a:gd name="connsiteY1" fmla="*/ 0 h 2950112"/>
              <a:gd name="connsiteX2" fmla="*/ 6054437 w 6054437"/>
              <a:gd name="connsiteY2" fmla="*/ 2950112 h 2950112"/>
              <a:gd name="connsiteX3" fmla="*/ 0 w 6054437"/>
              <a:gd name="connsiteY3" fmla="*/ 2950112 h 2950112"/>
              <a:gd name="connsiteX4" fmla="*/ 0 w 6054437"/>
              <a:gd name="connsiteY4" fmla="*/ 0 h 295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4437" h="2950112" fill="none" extrusionOk="0">
                <a:moveTo>
                  <a:pt x="0" y="0"/>
                </a:moveTo>
                <a:cubicBezTo>
                  <a:pt x="2551621" y="-33775"/>
                  <a:pt x="3386671" y="138873"/>
                  <a:pt x="6054437" y="0"/>
                </a:cubicBezTo>
                <a:cubicBezTo>
                  <a:pt x="5980666" y="529308"/>
                  <a:pt x="5898554" y="1501648"/>
                  <a:pt x="6054437" y="2950112"/>
                </a:cubicBezTo>
                <a:cubicBezTo>
                  <a:pt x="3450998" y="2812782"/>
                  <a:pt x="2929333" y="2812256"/>
                  <a:pt x="0" y="2950112"/>
                </a:cubicBezTo>
                <a:cubicBezTo>
                  <a:pt x="152408" y="2195731"/>
                  <a:pt x="73868" y="1312728"/>
                  <a:pt x="0" y="0"/>
                </a:cubicBezTo>
                <a:close/>
              </a:path>
              <a:path w="6054437" h="2950112" stroke="0" extrusionOk="0">
                <a:moveTo>
                  <a:pt x="0" y="0"/>
                </a:moveTo>
                <a:cubicBezTo>
                  <a:pt x="1210537" y="-101487"/>
                  <a:pt x="3157714" y="-162162"/>
                  <a:pt x="6054437" y="0"/>
                </a:cubicBezTo>
                <a:cubicBezTo>
                  <a:pt x="6115150" y="881759"/>
                  <a:pt x="5993365" y="2102390"/>
                  <a:pt x="6054437" y="2950112"/>
                </a:cubicBezTo>
                <a:cubicBezTo>
                  <a:pt x="3401110" y="3000177"/>
                  <a:pt x="1050679" y="2791663"/>
                  <a:pt x="0" y="2950112"/>
                </a:cubicBezTo>
                <a:cubicBezTo>
                  <a:pt x="-24452" y="2056952"/>
                  <a:pt x="-67663" y="401251"/>
                  <a:pt x="0" y="0"/>
                </a:cubicBezTo>
                <a:close/>
              </a:path>
            </a:pathLst>
          </a:custGeom>
          <a:solidFill>
            <a:srgbClr val="5B5149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thaiDist">
              <a:buClr>
                <a:srgbClr val="5B5149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สกรูเกลียว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Screw) 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เป็นสกรูที่ใช้กันมากในงานประกอบ 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ทำให้เกิดเกลียวในโลหะแผ่นอื่นๆ ได้ โดยไม่ต้องใช้ดอกต๊าปเกลียวทำเกลียว 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สะดวกและรวดเร็ว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B5149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การประกอบชิ้นงานแบบถอดเข้า-ออกได้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583136" y="457200"/>
            <a:ext cx="5025723" cy="914400"/>
            <a:chOff x="2880940" y="457200"/>
            <a:chExt cx="5025723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674511" cy="914400"/>
              <a:chOff x="3438796" y="698665"/>
              <a:chExt cx="4674511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323299" cy="738664"/>
              </a:xfrm>
              <a:custGeom>
                <a:avLst/>
                <a:gdLst>
                  <a:gd name="connsiteX0" fmla="*/ 0 w 4323299"/>
                  <a:gd name="connsiteY0" fmla="*/ 0 h 738664"/>
                  <a:gd name="connsiteX1" fmla="*/ 4323299 w 4323299"/>
                  <a:gd name="connsiteY1" fmla="*/ 0 h 738664"/>
                  <a:gd name="connsiteX2" fmla="*/ 4323299 w 4323299"/>
                  <a:gd name="connsiteY2" fmla="*/ 738664 h 738664"/>
                  <a:gd name="connsiteX3" fmla="*/ 0 w 4323299"/>
                  <a:gd name="connsiteY3" fmla="*/ 738664 h 738664"/>
                  <a:gd name="connsiteX4" fmla="*/ 0 w 4323299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3299" h="738664" fill="none" extrusionOk="0">
                    <a:moveTo>
                      <a:pt x="0" y="0"/>
                    </a:moveTo>
                    <a:cubicBezTo>
                      <a:pt x="1330164" y="-49533"/>
                      <a:pt x="3082109" y="-14809"/>
                      <a:pt x="4323299" y="0"/>
                    </a:cubicBezTo>
                    <a:cubicBezTo>
                      <a:pt x="4279601" y="330288"/>
                      <a:pt x="4262837" y="639094"/>
                      <a:pt x="4323299" y="738664"/>
                    </a:cubicBezTo>
                    <a:cubicBezTo>
                      <a:pt x="3871864" y="690433"/>
                      <a:pt x="653385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323299" h="738664" stroke="0" extrusionOk="0">
                    <a:moveTo>
                      <a:pt x="0" y="0"/>
                    </a:moveTo>
                    <a:cubicBezTo>
                      <a:pt x="526191" y="118645"/>
                      <a:pt x="2461723" y="116012"/>
                      <a:pt x="4323299" y="0"/>
                    </a:cubicBezTo>
                    <a:cubicBezTo>
                      <a:pt x="4333735" y="361308"/>
                      <a:pt x="4287999" y="443197"/>
                      <a:pt x="4323299" y="738664"/>
                    </a:cubicBezTo>
                    <a:cubicBezTo>
                      <a:pt x="2217314" y="873264"/>
                      <a:pt x="1857566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B514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B5149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2. ชนิดของงานประกอบ</a:t>
                </a:r>
                <a:endParaRPr lang="th-TH" sz="36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B5149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7204239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B5149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B0879B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73676D-F418-4AF6-BBC8-72640C82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918" y="2286000"/>
            <a:ext cx="4487574" cy="29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AE8E3F-9650-4B50-91D1-F94289652C71}"/>
              </a:ext>
            </a:extLst>
          </p:cNvPr>
          <p:cNvSpPr/>
          <p:nvPr/>
        </p:nvSpPr>
        <p:spPr>
          <a:xfrm>
            <a:off x="475013" y="2285999"/>
            <a:ext cx="6935190" cy="4253979"/>
          </a:xfrm>
          <a:custGeom>
            <a:avLst/>
            <a:gdLst>
              <a:gd name="connsiteX0" fmla="*/ 0 w 6935190"/>
              <a:gd name="connsiteY0" fmla="*/ 0 h 4253979"/>
              <a:gd name="connsiteX1" fmla="*/ 6935190 w 6935190"/>
              <a:gd name="connsiteY1" fmla="*/ 0 h 4253979"/>
              <a:gd name="connsiteX2" fmla="*/ 6935190 w 6935190"/>
              <a:gd name="connsiteY2" fmla="*/ 4253979 h 4253979"/>
              <a:gd name="connsiteX3" fmla="*/ 0 w 6935190"/>
              <a:gd name="connsiteY3" fmla="*/ 4253979 h 4253979"/>
              <a:gd name="connsiteX4" fmla="*/ 0 w 6935190"/>
              <a:gd name="connsiteY4" fmla="*/ 0 h 425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5190" h="4253979" fill="none" extrusionOk="0">
                <a:moveTo>
                  <a:pt x="0" y="0"/>
                </a:moveTo>
                <a:cubicBezTo>
                  <a:pt x="1881323" y="-33775"/>
                  <a:pt x="5620588" y="138873"/>
                  <a:pt x="6935190" y="0"/>
                </a:cubicBezTo>
                <a:cubicBezTo>
                  <a:pt x="6861419" y="805982"/>
                  <a:pt x="6779307" y="3714119"/>
                  <a:pt x="6935190" y="4253979"/>
                </a:cubicBezTo>
                <a:cubicBezTo>
                  <a:pt x="5779299" y="4116649"/>
                  <a:pt x="2243517" y="4116123"/>
                  <a:pt x="0" y="4253979"/>
                </a:cubicBezTo>
                <a:cubicBezTo>
                  <a:pt x="152408" y="2352789"/>
                  <a:pt x="73868" y="991019"/>
                  <a:pt x="0" y="0"/>
                </a:cubicBezTo>
                <a:close/>
              </a:path>
              <a:path w="6935190" h="4253979" stroke="0" extrusionOk="0">
                <a:moveTo>
                  <a:pt x="0" y="0"/>
                </a:moveTo>
                <a:cubicBezTo>
                  <a:pt x="2443681" y="-101487"/>
                  <a:pt x="5464279" y="-162162"/>
                  <a:pt x="6935190" y="0"/>
                </a:cubicBezTo>
                <a:cubicBezTo>
                  <a:pt x="6995903" y="790356"/>
                  <a:pt x="6874118" y="2684463"/>
                  <a:pt x="6935190" y="4253979"/>
                </a:cubicBezTo>
                <a:cubicBezTo>
                  <a:pt x="4126359" y="4304044"/>
                  <a:pt x="3297394" y="4095530"/>
                  <a:pt x="0" y="4253979"/>
                </a:cubicBezTo>
                <a:cubicBezTo>
                  <a:pt x="-24452" y="2662413"/>
                  <a:pt x="-67663" y="1546726"/>
                  <a:pt x="0" y="0"/>
                </a:cubicBezTo>
                <a:close/>
              </a:path>
            </a:pathLst>
          </a:custGeom>
          <a:solidFill>
            <a:srgbClr val="5B5149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thaiDist">
              <a:buClr>
                <a:srgbClr val="5B5149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ลิ่ม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Screw Wedge)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ใช้ประกอบระหว่างเพลากับชิ้นส่วนอื่น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ลิ่มสี่เหลี่ยม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นิยมใช้ในการประกอบชิ้นส่วนเครื่องกล</a:t>
            </a:r>
            <a:b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มากที่สุด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ลิ่มจมูก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ใช้ประกอบเพลาเพียงด้านเดียวและถอดลิ่ม</a:t>
            </a:r>
            <a:b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ออกด้านเดียว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ลิ่มขนาน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ยึดเพลาและเฟืองได้ดี เหมาะสำหรับเพลาที่หมุน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ลิ่มวงเดือน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ใช้ประกอบยึดชิ้นส่วนส่งกำลังในเครื่องกลต่างๆ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B5149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การประกอบชิ้นงานแบบถอดเข้า-ออกได้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583136" y="457200"/>
            <a:ext cx="5025723" cy="914400"/>
            <a:chOff x="2880940" y="457200"/>
            <a:chExt cx="5025723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674511" cy="914400"/>
              <a:chOff x="3438796" y="698665"/>
              <a:chExt cx="4674511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323299" cy="738664"/>
              </a:xfrm>
              <a:custGeom>
                <a:avLst/>
                <a:gdLst>
                  <a:gd name="connsiteX0" fmla="*/ 0 w 4323299"/>
                  <a:gd name="connsiteY0" fmla="*/ 0 h 738664"/>
                  <a:gd name="connsiteX1" fmla="*/ 4323299 w 4323299"/>
                  <a:gd name="connsiteY1" fmla="*/ 0 h 738664"/>
                  <a:gd name="connsiteX2" fmla="*/ 4323299 w 4323299"/>
                  <a:gd name="connsiteY2" fmla="*/ 738664 h 738664"/>
                  <a:gd name="connsiteX3" fmla="*/ 0 w 4323299"/>
                  <a:gd name="connsiteY3" fmla="*/ 738664 h 738664"/>
                  <a:gd name="connsiteX4" fmla="*/ 0 w 4323299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3299" h="738664" fill="none" extrusionOk="0">
                    <a:moveTo>
                      <a:pt x="0" y="0"/>
                    </a:moveTo>
                    <a:cubicBezTo>
                      <a:pt x="1330164" y="-49533"/>
                      <a:pt x="3082109" y="-14809"/>
                      <a:pt x="4323299" y="0"/>
                    </a:cubicBezTo>
                    <a:cubicBezTo>
                      <a:pt x="4279601" y="330288"/>
                      <a:pt x="4262837" y="639094"/>
                      <a:pt x="4323299" y="738664"/>
                    </a:cubicBezTo>
                    <a:cubicBezTo>
                      <a:pt x="3871864" y="690433"/>
                      <a:pt x="653385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323299" h="738664" stroke="0" extrusionOk="0">
                    <a:moveTo>
                      <a:pt x="0" y="0"/>
                    </a:moveTo>
                    <a:cubicBezTo>
                      <a:pt x="526191" y="118645"/>
                      <a:pt x="2461723" y="116012"/>
                      <a:pt x="4323299" y="0"/>
                    </a:cubicBezTo>
                    <a:cubicBezTo>
                      <a:pt x="4333735" y="361308"/>
                      <a:pt x="4287999" y="443197"/>
                      <a:pt x="4323299" y="738664"/>
                    </a:cubicBezTo>
                    <a:cubicBezTo>
                      <a:pt x="2217314" y="873264"/>
                      <a:pt x="1857566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B514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B5149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2. ชนิดของงานประกอบ</a:t>
                </a:r>
                <a:endParaRPr lang="th-TH" sz="36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B5149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7204239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B5149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A6FDBFC-7DE6-440D-9CC7-15ECA137F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2" t="10375" r="20807" b="22667"/>
          <a:stretch/>
        </p:blipFill>
        <p:spPr>
          <a:xfrm>
            <a:off x="8316684" y="4410274"/>
            <a:ext cx="3400303" cy="2129704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83569-6E23-4C76-BF1D-DC0561550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6" t="10375" r="50544" b="22667"/>
          <a:stretch/>
        </p:blipFill>
        <p:spPr>
          <a:xfrm>
            <a:off x="7517081" y="2280570"/>
            <a:ext cx="3400301" cy="21297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4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AE8E3F-9650-4B50-91D1-F94289652C71}"/>
              </a:ext>
            </a:extLst>
          </p:cNvPr>
          <p:cNvSpPr/>
          <p:nvPr/>
        </p:nvSpPr>
        <p:spPr>
          <a:xfrm>
            <a:off x="949032" y="2256532"/>
            <a:ext cx="10293929" cy="3046988"/>
          </a:xfrm>
          <a:custGeom>
            <a:avLst/>
            <a:gdLst>
              <a:gd name="connsiteX0" fmla="*/ 0 w 10293929"/>
              <a:gd name="connsiteY0" fmla="*/ 0 h 3046988"/>
              <a:gd name="connsiteX1" fmla="*/ 10293929 w 10293929"/>
              <a:gd name="connsiteY1" fmla="*/ 0 h 3046988"/>
              <a:gd name="connsiteX2" fmla="*/ 10293929 w 10293929"/>
              <a:gd name="connsiteY2" fmla="*/ 3046988 h 3046988"/>
              <a:gd name="connsiteX3" fmla="*/ 0 w 10293929"/>
              <a:gd name="connsiteY3" fmla="*/ 3046988 h 3046988"/>
              <a:gd name="connsiteX4" fmla="*/ 0 w 10293929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929" h="3046988" fill="none" extrusionOk="0">
                <a:moveTo>
                  <a:pt x="0" y="0"/>
                </a:moveTo>
                <a:cubicBezTo>
                  <a:pt x="3374649" y="-33775"/>
                  <a:pt x="5262964" y="138873"/>
                  <a:pt x="10293929" y="0"/>
                </a:cubicBezTo>
                <a:cubicBezTo>
                  <a:pt x="10220158" y="1242988"/>
                  <a:pt x="10138046" y="2426776"/>
                  <a:pt x="10293929" y="3046988"/>
                </a:cubicBezTo>
                <a:cubicBezTo>
                  <a:pt x="8812441" y="2909658"/>
                  <a:pt x="2687828" y="2909132"/>
                  <a:pt x="0" y="3046988"/>
                </a:cubicBezTo>
                <a:cubicBezTo>
                  <a:pt x="152408" y="2523506"/>
                  <a:pt x="73868" y="1389749"/>
                  <a:pt x="0" y="0"/>
                </a:cubicBezTo>
                <a:close/>
              </a:path>
              <a:path w="10293929" h="3046988" stroke="0" extrusionOk="0">
                <a:moveTo>
                  <a:pt x="0" y="0"/>
                </a:moveTo>
                <a:cubicBezTo>
                  <a:pt x="2222223" y="-101487"/>
                  <a:pt x="7704966" y="-162162"/>
                  <a:pt x="10293929" y="0"/>
                </a:cubicBezTo>
                <a:cubicBezTo>
                  <a:pt x="10354642" y="513393"/>
                  <a:pt x="10232857" y="2441699"/>
                  <a:pt x="10293929" y="3046988"/>
                </a:cubicBezTo>
                <a:cubicBezTo>
                  <a:pt x="6911710" y="3097053"/>
                  <a:pt x="3319742" y="2888539"/>
                  <a:pt x="0" y="3046988"/>
                </a:cubicBezTo>
                <a:cubicBezTo>
                  <a:pt x="-24452" y="2680878"/>
                  <a:pt x="-67663" y="465301"/>
                  <a:pt x="0" y="0"/>
                </a:cubicBezTo>
                <a:close/>
              </a:path>
            </a:pathLst>
          </a:custGeom>
          <a:solidFill>
            <a:srgbClr val="5B5149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thaiDist">
              <a:buClr>
                <a:srgbClr val="5B5149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สกรูสลัก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Screw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Fastening)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ิ้นส่วนสำหรับใช้ประกอบล็อกตำแหน่งชิ้นส่วนเครื่องกลให้ยึดแน่นเพื่อป้องกันการใช้งานเกินกำลังของล้อสายพาน เฟือง และใบพัด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สลักทรงกระบอกหรือสลักขนาน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ใช้สำหรับประกอบชิ้นส่วนเครื่องกล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สลักล็อก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ทำจากเหล็กกล้าอ่อน ใช้สำหรับล็อกนอต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สลักเรียว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ใช้สำหรับประกอบยึดพูลเลย์</a:t>
            </a:r>
          </a:p>
          <a:p>
            <a:pPr marL="457200" indent="-457200" algn="thaiDist">
              <a:buClr>
                <a:srgbClr val="5B5149"/>
              </a:buCl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สลักสปริงหรือสลักม้วน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ทำด้วยเหล็กแผ่นม้วนขึ้นรูป มีสมบัติคล้ายสปริง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B5149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การประกอบชิ้นงานแบบถอดเข้า-ออกได้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583136" y="457200"/>
            <a:ext cx="5025723" cy="914400"/>
            <a:chOff x="2880940" y="457200"/>
            <a:chExt cx="5025723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674511" cy="914400"/>
              <a:chOff x="3438796" y="698665"/>
              <a:chExt cx="4674511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323299" cy="738664"/>
              </a:xfrm>
              <a:custGeom>
                <a:avLst/>
                <a:gdLst>
                  <a:gd name="connsiteX0" fmla="*/ 0 w 4323299"/>
                  <a:gd name="connsiteY0" fmla="*/ 0 h 738664"/>
                  <a:gd name="connsiteX1" fmla="*/ 4323299 w 4323299"/>
                  <a:gd name="connsiteY1" fmla="*/ 0 h 738664"/>
                  <a:gd name="connsiteX2" fmla="*/ 4323299 w 4323299"/>
                  <a:gd name="connsiteY2" fmla="*/ 738664 h 738664"/>
                  <a:gd name="connsiteX3" fmla="*/ 0 w 4323299"/>
                  <a:gd name="connsiteY3" fmla="*/ 738664 h 738664"/>
                  <a:gd name="connsiteX4" fmla="*/ 0 w 4323299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3299" h="738664" fill="none" extrusionOk="0">
                    <a:moveTo>
                      <a:pt x="0" y="0"/>
                    </a:moveTo>
                    <a:cubicBezTo>
                      <a:pt x="1330164" y="-49533"/>
                      <a:pt x="3082109" y="-14809"/>
                      <a:pt x="4323299" y="0"/>
                    </a:cubicBezTo>
                    <a:cubicBezTo>
                      <a:pt x="4279601" y="330288"/>
                      <a:pt x="4262837" y="639094"/>
                      <a:pt x="4323299" y="738664"/>
                    </a:cubicBezTo>
                    <a:cubicBezTo>
                      <a:pt x="3871864" y="690433"/>
                      <a:pt x="653385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323299" h="738664" stroke="0" extrusionOk="0">
                    <a:moveTo>
                      <a:pt x="0" y="0"/>
                    </a:moveTo>
                    <a:cubicBezTo>
                      <a:pt x="526191" y="118645"/>
                      <a:pt x="2461723" y="116012"/>
                      <a:pt x="4323299" y="0"/>
                    </a:cubicBezTo>
                    <a:cubicBezTo>
                      <a:pt x="4333735" y="361308"/>
                      <a:pt x="4287999" y="443197"/>
                      <a:pt x="4323299" y="738664"/>
                    </a:cubicBezTo>
                    <a:cubicBezTo>
                      <a:pt x="2217314" y="873264"/>
                      <a:pt x="1857566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B514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B5149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2. ชนิดของงานประกอบ</a:t>
                </a:r>
                <a:endParaRPr lang="th-TH" sz="3600" dirty="0">
                  <a:solidFill>
                    <a:srgbClr val="5B5149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B5149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7204239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B5149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B087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42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718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TH SarabunPSK</vt:lpstr>
      <vt:lpstr>Calibri Light</vt:lpstr>
      <vt:lpstr>Calibri</vt:lpstr>
      <vt:lpstr>TF Srivichai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 Archeewa</dc:creator>
  <cp:lastModifiedBy>Sidsadeeporn</cp:lastModifiedBy>
  <cp:revision>9</cp:revision>
  <dcterms:created xsi:type="dcterms:W3CDTF">2019-12-28T01:11:16Z</dcterms:created>
  <dcterms:modified xsi:type="dcterms:W3CDTF">2019-12-28T04:26:29Z</dcterms:modified>
</cp:coreProperties>
</file>