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80" r:id="rId2"/>
    <p:sldId id="498" r:id="rId3"/>
    <p:sldId id="557" r:id="rId4"/>
    <p:sldId id="499" r:id="rId5"/>
    <p:sldId id="558" r:id="rId6"/>
    <p:sldId id="559" r:id="rId7"/>
    <p:sldId id="560" r:id="rId8"/>
    <p:sldId id="537" r:id="rId9"/>
    <p:sldId id="538" r:id="rId10"/>
    <p:sldId id="561" r:id="rId11"/>
    <p:sldId id="541" r:id="rId12"/>
    <p:sldId id="562" r:id="rId13"/>
    <p:sldId id="563" r:id="rId14"/>
    <p:sldId id="544" r:id="rId15"/>
    <p:sldId id="564" r:id="rId16"/>
    <p:sldId id="565" r:id="rId17"/>
    <p:sldId id="566" r:id="rId18"/>
    <p:sldId id="548" r:id="rId19"/>
    <p:sldId id="567" r:id="rId20"/>
    <p:sldId id="550" r:id="rId21"/>
    <p:sldId id="568" r:id="rId22"/>
    <p:sldId id="551" r:id="rId23"/>
    <p:sldId id="569" r:id="rId24"/>
    <p:sldId id="570" r:id="rId25"/>
    <p:sldId id="571" r:id="rId26"/>
    <p:sldId id="572" r:id="rId27"/>
    <p:sldId id="573" r:id="rId28"/>
    <p:sldId id="574" r:id="rId29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5E8"/>
    <a:srgbClr val="498FB9"/>
    <a:srgbClr val="82B7DC"/>
    <a:srgbClr val="C8E2F6"/>
    <a:srgbClr val="C5E0F6"/>
    <a:srgbClr val="C2E0F5"/>
    <a:srgbClr val="134474"/>
    <a:srgbClr val="FF5050"/>
    <a:srgbClr val="0680C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0" autoAdjust="0"/>
    <p:restoredTop sz="77751" autoAdjust="0"/>
  </p:normalViewPr>
  <p:slideViewPr>
    <p:cSldViewPr>
      <p:cViewPr varScale="1">
        <p:scale>
          <a:sx n="85" d="100"/>
          <a:sy n="85" d="100"/>
        </p:scale>
        <p:origin x="1651" y="62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15/02/65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15/02/65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1356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4820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815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268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5931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644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3134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1920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8941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71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7266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554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1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3488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3209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9371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8241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0249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969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51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086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438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019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701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F6251-91AB-4103-9F45-B64002FCBA33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90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powerpoint-0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CE864-13AE-4331-96D1-D45E8CC20B2C}"/>
              </a:ext>
            </a:extLst>
          </p:cNvPr>
          <p:cNvSpPr txBox="1"/>
          <p:nvPr/>
        </p:nvSpPr>
        <p:spPr>
          <a:xfrm>
            <a:off x="529762" y="2564904"/>
            <a:ext cx="8084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หน่วยการเรียนรู้ที่ 1</a:t>
            </a:r>
          </a:p>
          <a:p>
            <a:pPr algn="ctr"/>
            <a:r>
              <a:rPr lang="th-TH" sz="6000" b="1" i="0" u="none" strike="noStrike" baseline="0" dirty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การใช้เครื่องมือ และอุปกรณ์ยกรถ</a:t>
            </a:r>
            <a:endParaRPr lang="th-TH" sz="60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เครื่องมือทั่วไป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Hand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64536" y="1484784"/>
            <a:ext cx="8014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9. ค้อน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(Hammers)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คือเครื่องมือสำหรับตอกหรือทุบบนวัตถุอื่น สำหรับการใช้งาน เช่น     การตอกตะปู การจัดชิ้นส่วนให้เข้ารูป และการทุบวัตถุ ค้อนที่ใช้ในงานช่างยนต์แบ่งออกได้ดังนี้</a:t>
            </a:r>
          </a:p>
          <a:p>
            <a:pPr algn="thaiDist">
              <a:defRPr/>
            </a:pPr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ค้อนหัวกลม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Ball peen hammer)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มีรูปร่างสามารถใช้งานได้ทั้งสองด้าน นิยมนำมาใช้ในการตอกตีทั่วไป เช่น เคาะขึ้นรูปทั่วไป หัวค้อนทำจากเหล็กกล้าชุบแข็งเพื่อรับแรงกระแทกในขณะตอก ใช้เคาะประเภทโลหะแข็ง ๆ เช่น เคาะขึ้นขอบ เคาะตัวถังรถยนต์</a:t>
            </a:r>
          </a:p>
          <a:p>
            <a:pPr algn="thaiDist">
              <a:defRPr/>
            </a:pPr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ค้อนทองเหลือง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Brass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hammer)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เป็นค้อนหัวอ่อนปานกลาง ใช้สำหรับเคาะชิ้นงานหรือแผ่นโลหะที่ทำจากโลหะเนื้ออ่อน เช่น ทองแดง ตะกั่ว ใช้สำหรับตอกวัสดุที่        ไม่ต้องการผิวเสียหาย เช่น ตออกเพลาล้อ</a:t>
            </a:r>
          </a:p>
          <a:p>
            <a:pPr lvl="0" algn="thaiDist">
              <a:defRPr/>
            </a:pPr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ค้อนพลาสติก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Plastic hammer)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หัวค้อนทำจากพลาสติกแข็ง ใช้สำหรับตอกหรือเคาะชิ้นงานที่อ่อนและบอบบาง เช่น ฝาครอบเครื่องยนต์ เสื้อเกียร์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03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10C90-A1E9-4FAE-81DA-62520F62E96C}"/>
              </a:ext>
            </a:extLst>
          </p:cNvPr>
          <p:cNvSpPr txBox="1"/>
          <p:nvPr/>
        </p:nvSpPr>
        <p:spPr>
          <a:xfrm>
            <a:off x="852584" y="1543139"/>
            <a:ext cx="743882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เลือกใช้ค้อนให้เหมาะสมกับงาน</a:t>
            </a:r>
          </a:p>
          <a:p>
            <a:pPr algn="thaiDist">
              <a:lnSpc>
                <a:spcPct val="150000"/>
              </a:lnSpc>
            </a:pP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การใช้ค้อนทุกชนิด ควรจับค้อนที่บริเวณปลายด้ามของค้อน และการตอกงานต้องให้ชิ้นงานสัมผัสกับหน้าค้อนโดยตรง เพื่อให้ชิ้นงานได้รับน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้ำ</a:t>
            </a: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หนักที่สม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่ำ</a:t>
            </a: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เสมอ</a:t>
            </a:r>
          </a:p>
          <a:p>
            <a:pPr algn="thaiDist">
              <a:lnSpc>
                <a:spcPct val="150000"/>
              </a:lnSpc>
            </a:pPr>
            <a:endParaRPr lang="th-TH" sz="2400" b="0" i="0" u="none" strike="noStrike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150000"/>
              </a:lnSpc>
            </a:pPr>
            <a:endParaRPr lang="th-TH" sz="2400" b="0" i="0" u="none" strike="noStrike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l">
              <a:lnSpc>
                <a:spcPct val="150000"/>
              </a:lnSpc>
            </a:pPr>
            <a:endParaRPr lang="th-TH" sz="2400" b="0" i="0" u="none" strike="noStrike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l">
              <a:lnSpc>
                <a:spcPct val="150000"/>
              </a:lnSpc>
            </a:pP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อย่าใช้ค้อนที่มีด้ามหลวมหรือชำรุด</a:t>
            </a:r>
          </a:p>
          <a:p>
            <a:pPr algn="l">
              <a:lnSpc>
                <a:spcPct val="150000"/>
              </a:lnSpc>
            </a:pP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ด้ามค้อนต้องสะอาดไม่เปื้อนน้ำมัน เพราะอาจทำให้ลื่นหลุดมือได้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33449-937F-4A37-928B-B60AC370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634" y="3212976"/>
            <a:ext cx="4988727" cy="1655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id="{36F2AB37-5A0F-47B0-838F-4238CBC98F07}"/>
              </a:ext>
            </a:extLst>
          </p:cNvPr>
          <p:cNvGrpSpPr/>
          <p:nvPr/>
        </p:nvGrpSpPr>
        <p:grpSpPr>
          <a:xfrm>
            <a:off x="718668" y="795979"/>
            <a:ext cx="4861444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11" name="สี่เหลี่ยมผืนผ้ามุมมน 10">
              <a:extLst>
                <a:ext uri="{FF2B5EF4-FFF2-40B4-BE49-F238E27FC236}">
                  <a16:creationId xmlns:a16="http://schemas.microsoft.com/office/drawing/2014/main" id="{8925D908-1CBE-46F9-88D2-2E2490AA84E9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D819259C-95F1-4614-BFC0-3BE5C461E803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76701E8-D057-446F-B1AF-3A1F1C931FAB}"/>
              </a:ext>
            </a:extLst>
          </p:cNvPr>
          <p:cNvSpPr txBox="1"/>
          <p:nvPr/>
        </p:nvSpPr>
        <p:spPr>
          <a:xfrm>
            <a:off x="683568" y="8681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ข้อปฏิบัติในการใช้ไขควงด้วยความปลอดภัย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73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เครื่องมือทั่วไป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Hand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64536" y="1484784"/>
            <a:ext cx="8014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10. 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คีม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(Pliers)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เป็นเครื่องมือประเภทมือจับชนิดหนึ่งมี 2 ขา คล้ายกรรไกร ใช้สำหรับคีบ จับ ตัด ดัด งอโค้ง ตามการใช้งานของคีมประเภทต่าง ๆ วัสดุที่ใช้ผลิตคีมส่วนใหญ่ทำด้วยเหล็ก หากเป็นคีมชนิดที่ใช้งานกับอุปกรณ์ไฟฟ้าจะมีด้ามหุ้มเป็นพลาสติกที่เป็นฉนวนไฟฟ้า คีมที่ใช้ในงานช่างยนต์โดยทั่วไปมีดังนี้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1. คีมปากขยาย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(Combination pliers)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ใช้สำหรับจับชิ้นงาน การใช้สามารถปรับจุดรองรับให้อยู่ตรงช่องเพราะปากคีมสามารถขยับ</a:t>
            </a:r>
          </a:p>
          <a:p>
            <a:pPr lvl="0" algn="thaiDist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คีมปากยาว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Long nose pliers)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ปากของคีมจะมีลักษณะเล็กเรียวยาวและบาง เหมาะสำหรับใช้งานในที่แคบได้สะดวก คีมแบบนี้ใช้สำหรับจับและดึง เช่น สลักล็อกหรือวัสดุชิ้นเล็ก ๆ ในที่แคบ ๆ  แหวนล็อกสลักลูกสูบ</a:t>
            </a:r>
          </a:p>
          <a:p>
            <a:pPr lvl="0" algn="thaiDist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คีมตัด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Diagonal cutter pliers)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มีลักษณะเป็นใบมีดตั้งแต่ปลายปากลงมาใช้ในการตัดหรือปอกสายไฟ สามารถนำไปตัดสายไฟหรือเลือกตัดสายไฟที่ต้องการ ไม่สามารถนำไปใช้ตัดสายไฟที่แข็งและหนาได้เพราะทำให้ปากที่เหมือนใบมีดตัดชำรุดเสียหายได้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66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เครื่องมือทั่วไป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Hand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64536" y="1450819"/>
            <a:ext cx="80149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	</a:t>
            </a:r>
            <a: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คีมถอดแหวนล็อก (</a:t>
            </a:r>
            <a:r>
              <a:rPr lang="en-US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Snap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ring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pliers)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มีทั้งแบบคีมหุบแหวนและคีมถ่างแหวน </a:t>
            </a:r>
            <a:r>
              <a:rPr lang="en-US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</a:t>
            </a: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คีมแบบนี้ใช้สำหรับถอดแหวนสปริงหรือคลิปล็อกต่าง ๆ ที่ไม่สามารถใช้คีมประเภทอื่นถอดได้</a:t>
            </a:r>
          </a:p>
          <a:p>
            <a:pPr lvl="0" algn="thaiDist"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	</a:t>
            </a:r>
            <a:r>
              <a:rPr lang="th-TH" sz="2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คีมล็อก (</a:t>
            </a:r>
            <a:r>
              <a:rPr lang="en-US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Vise-grip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pliers)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ใช้สำหรับจับชิ้นงานให้แน่นเป็นพิเศษกว่าคีมแบบอื่น ๆ เพราะสามารถบีบชิ้นงานได้ และขยายปากของคีมได้ตามขนาดของชิ้นงานด้วยการปรับที่สกรู </a:t>
            </a:r>
          </a:p>
          <a:p>
            <a:pPr algn="thaiDist"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	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 คีมปอกสายไฟอัตโนมัติ (</a:t>
            </a:r>
            <a:r>
              <a:rPr lang="en-US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Wire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stripper)</a:t>
            </a:r>
            <a:r>
              <a:rPr lang="th-TH" sz="22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ใช้สำหรับปอกสายไฟฟ้า ที่ปากของคีมจะมีขนาดของรูเท่ากับขนาดของสายไฟฟ้าพอดี</a:t>
            </a:r>
            <a:endParaRPr lang="th-TH" sz="22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BBB91-26C2-4BB6-A2DD-41E54F0D0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3384376" cy="1829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C442BE-7D1E-46AD-BEC0-2FE288764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2" y="3532420"/>
            <a:ext cx="1961444" cy="222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5114B9-501C-4051-8AC7-C0516AF302A3}"/>
              </a:ext>
            </a:extLst>
          </p:cNvPr>
          <p:cNvSpPr/>
          <p:nvPr/>
        </p:nvSpPr>
        <p:spPr>
          <a:xfrm>
            <a:off x="2237522" y="575354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ลักษณะของคีมล็อก</a:t>
            </a:r>
            <a:endParaRPr lang="en-US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6611E-06F7-4A6C-A106-629137687C50}"/>
              </a:ext>
            </a:extLst>
          </p:cNvPr>
          <p:cNvSpPr/>
          <p:nvPr/>
        </p:nvSpPr>
        <p:spPr>
          <a:xfrm>
            <a:off x="5651293" y="579620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ลักษณะของคีมปอกสายไฟ</a:t>
            </a:r>
            <a:endParaRPr lang="en-US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0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10C90-A1E9-4FAE-81DA-62520F62E96C}"/>
              </a:ext>
            </a:extLst>
          </p:cNvPr>
          <p:cNvSpPr txBox="1"/>
          <p:nvPr/>
        </p:nvSpPr>
        <p:spPr>
          <a:xfrm>
            <a:off x="852585" y="1626583"/>
            <a:ext cx="74388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เลือกใช้คีมให้ตรงกับวัตถุประสงค์ของคีมชนิดนั้นๆ เช่น คีมตัดไม่เหมาะกับการใช้จับคีมตัดสายไฟฟ้าไม่เหมาะที่จะใช้ตัดแผ่นโลหะ เป็นต้น</a:t>
            </a:r>
          </a:p>
          <a:p>
            <a:pPr algn="thaiDist"/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การจับคีม ควรให้ด้ามคีมอยู่ที่ปลายนิ้วทั้งสี่ แล้วใช้อุ้งมือและนิ้วหัวแม่มือกดด้ามคีมอีกด้าน จะทำให้มีกำลังในการจับหรือตัด</a:t>
            </a:r>
          </a:p>
          <a:p>
            <a:pPr algn="thaiDist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การปอกสายไฟฟ้าควรใช้คีมปอกสายไฟฟ้าโดยเฉพาะ เพราะจะมีขนาดรูเท่ากับขนาดของสายไฟฟ้าพอดี ส่วนการตัดสายไฟฟ้าหรือเส้นลวดที่ไม่ต้องการให้โผล่จากชิ้นงานควรใช้คีมตัด</a:t>
            </a:r>
          </a:p>
          <a:p>
            <a:pPr algn="thaiDist"/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ไม่ควรใช้คีมขันหรือคลาย</a:t>
            </a:r>
            <a:r>
              <a:rPr lang="th-TH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หั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วน</a:t>
            </a:r>
            <a:r>
              <a:rPr lang="th-TH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ัต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ะทำให้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หั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ัต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ชำรุด</a:t>
            </a:r>
          </a:p>
          <a:p>
            <a:pPr algn="thaiDist"/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ถ้าต้องจับชิ้นงานให้แน่นควรใช้คีมล็อก</a:t>
            </a:r>
          </a:p>
          <a:p>
            <a:pPr algn="thaiDist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6. ชิ้นงานที่มีขนาดใหญ่ควรใช้คีมปากขยาย การใช้คีมที่ปากเล็กจะทำให้ไม่มีกำลังที่จะจับชิ้นงานให้แน่น เพราะด้ามของคีมจะถ่างมากไป</a:t>
            </a:r>
          </a:p>
          <a:p>
            <a:pPr algn="thaiDist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7. หลังจากเลิกใช้งานประจำวัน ควรเช็ดทำความสะอาด ควรหยอดน้ำมันที่จุดหมุนของคีม และควรมีการหยอดน้ำมันเป็นระยะแล้วเก็บไว้ในที่ที่จัดเตรียมไว้หรือที่ปลอดภัย</a:t>
            </a:r>
            <a:endParaRPr lang="th-TH" sz="2000" b="0" i="0" u="none" strike="noStrike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B8F65DCA-2654-4B6A-A96D-55C4F6D61A54}"/>
              </a:ext>
            </a:extLst>
          </p:cNvPr>
          <p:cNvGrpSpPr/>
          <p:nvPr/>
        </p:nvGrpSpPr>
        <p:grpSpPr>
          <a:xfrm>
            <a:off x="718668" y="795979"/>
            <a:ext cx="4861444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13" name="สี่เหลี่ยมผืนผ้ามุมมน 10">
              <a:extLst>
                <a:ext uri="{FF2B5EF4-FFF2-40B4-BE49-F238E27FC236}">
                  <a16:creationId xmlns:a16="http://schemas.microsoft.com/office/drawing/2014/main" id="{B62AAAC4-6297-4AA6-8515-185141847D6E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A8544A7C-ED92-4EF3-ACD0-C1991D18AAA5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9E9343D-D319-410C-B41A-D721AB2CAC55}"/>
              </a:ext>
            </a:extLst>
          </p:cNvPr>
          <p:cNvSpPr/>
          <p:nvPr/>
        </p:nvSpPr>
        <p:spPr>
          <a:xfrm>
            <a:off x="687380" y="880344"/>
            <a:ext cx="502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ข้อปฏิบัติในการใช้ไขควงด้วยความปลอดภัย</a:t>
            </a:r>
            <a:endParaRPr lang="th-TH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เครื่องมือทั่วไป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Hand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64536" y="1656004"/>
            <a:ext cx="8014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11. 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เหล็กส่ง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(Punch)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เหล็กส่งมีอยู่หลายแบบ ในงานช่างยนต์ที่นิยมใช้มีดังนี้</a:t>
            </a:r>
          </a:p>
          <a:p>
            <a:pPr algn="thaiDist"/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เหล็กส่งสลัก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Pin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punch)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ลักษณะของแกนส่งมีขนาดเท่ากันตลอด เหล็กส่งมีหลายขนาดให้เลือกเพื่อให้เหมาะสมกับงาน ใช้สำหรับตอกเพื่อเปลี่ยนหรือปรับแต่งสลัก จะมียางเป็นตัวรองสลักกับด้ามตอกเพื่อป้องกันชิ้นส่วนเสียหายเมื่อตอกสลักลงไปแล้ว</a:t>
            </a:r>
          </a:p>
          <a:p>
            <a:pPr algn="thaiDist"/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เหล็กส่งเรียว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Starting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punch</a:t>
            </a: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มีลักษณะเรียวจากปลายไปหาด้ามจับ ใช้สำหรับส่งหมุดย้ำหรือสลักเกลียวเพื่อให้ขยับออกจากงานในครั้งแรก เมื่อหมุดย้ำขยับจึงใช้เหล็กส่งสลักส่งออกอีกครั้ง</a:t>
            </a:r>
          </a:p>
          <a:p>
            <a:pPr algn="thaiDist"/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24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เหล็กส่งปะเก็น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Gasket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punch)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ใช้สำหรับเจาะรูวัสดุที่ใช้ทำปะเก็น เช่น ยาง ไม้ก๊อก หนัง เป็นต้น เหล็กส่งแบบนี้จะมีหลายขนาดตามมาตรฐานของโบ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ละสต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ัด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ที่ปลายตัดจะเรียวและคม เพื่อใช้เจาะรู</a:t>
            </a:r>
            <a:endParaRPr lang="th-TH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>
              <a:defRPr/>
            </a:pP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47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เครื่องมือทั่วไป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Hand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64536" y="1484784"/>
            <a:ext cx="8014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12.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เหล็กนำศูนย์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(Center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punch)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ใช้ใน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เครื่องหมายบนชิ้นงานที่เป็นโลหะเพื่อเป็นตำแหน่งเริ่มต้นของการเจาะรูในโลหะ หากไม่ได้ทำเครื่องหมายก่อนจะทำให้การเจาะไม่ได้ตามตำแหน่งที่ต้องการ ลักษณะของเหล็กนำศูนย์จากจุดศูนย์กลางของปากจะเรียวเป็นมุมประมาณ 90 องศา แต่ถ้าต้องการทำตำแหน่งการเจาะที่ถูกต้อง ก็จะใช้เหล็กตอกหมาย (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Prick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punch)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ตอกนำเป็นครั้งแรกก่อน จากนั้นจึงใช้เหล็กนำศูนย์ตอกตามอีกครั้งหนึ่ง ในงานช่างยนต์จะใช้เหล็กตอกหมายทำเครื่องหมายบนชิ้นส่วนเพื่อการประกอบ</a:t>
            </a:r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EA390-2CDB-4EB6-B2D9-C2AF04631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23" y="3973299"/>
            <a:ext cx="4968552" cy="182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3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Specia</a:t>
            </a:r>
            <a:r>
              <a:rPr lang="en-US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661529" y="1412776"/>
            <a:ext cx="774481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lnSpc>
                <a:spcPct val="150000"/>
              </a:lnSpc>
              <a:defRPr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เครื่องมือพิเศษเป็นเครื่องมือที่ใช้เฉพาะอย่าง เพื่อเพิ่มความสะดวกในการซ่อมและเป็นการป้องกันความเสียหายที่อาจเกิดขึ้นกับชิ้นส่วนได้ เครื่องมือพิเศษที่ใช้ในงานช่างยนต์มีดังนี้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ประแจวัดแรงบิด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(Torque wrench)</a:t>
            </a:r>
          </a:p>
          <a:p>
            <a:pPr algn="thaiDist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ประแจวัดแรงบิด ใช้สำหรับวัดแรงบิดที่ขัน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ฝาสูบ ประกับแบ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ริ่ง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ก้านสูบ ประกับแบ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ริ่ง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เพลาข้อเหวี่ยง ประแจวัดแรงบิดที่นิยมใช้งานมีอยู่        2 แบบ ดังนี้</a:t>
            </a:r>
          </a:p>
          <a:p>
            <a:pPr algn="thaiDist">
              <a:lnSpc>
                <a:spcPct val="150000"/>
              </a:lnSpc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ประแจวัดแรงบิดแบบเข็มชี้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4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Deecting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beam) </a:t>
            </a:r>
            <a:endParaRPr lang="th-TH" sz="24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150000"/>
              </a:lnSpc>
            </a:pP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2. ประแจวัดแรงบิดแบบชนิดปรับค่าได้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(Micrometer adjustable)</a:t>
            </a:r>
          </a:p>
        </p:txBody>
      </p:sp>
    </p:spTree>
    <p:extLst>
      <p:ext uri="{BB962C8B-B14F-4D97-AF65-F5344CB8AC3E}">
        <p14:creationId xmlns:p14="http://schemas.microsoft.com/office/powerpoint/2010/main" val="23994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>
            <a:extLst>
              <a:ext uri="{FF2B5EF4-FFF2-40B4-BE49-F238E27FC236}">
                <a16:creationId xmlns:a16="http://schemas.microsoft.com/office/drawing/2014/main" id="{0154916F-E76B-4FAA-A44B-C191ED4AFD89}"/>
              </a:ext>
            </a:extLst>
          </p:cNvPr>
          <p:cNvGrpSpPr/>
          <p:nvPr/>
        </p:nvGrpSpPr>
        <p:grpSpPr>
          <a:xfrm>
            <a:off x="718668" y="795979"/>
            <a:ext cx="4357388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10" name="สี่เหลี่ยมผืนผ้ามุมมน 10">
              <a:extLst>
                <a:ext uri="{FF2B5EF4-FFF2-40B4-BE49-F238E27FC236}">
                  <a16:creationId xmlns:a16="http://schemas.microsoft.com/office/drawing/2014/main" id="{113FF853-2BE7-4799-97F8-D0979B7814BD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F6D8158B-636C-4D15-BD98-5689B60FF7B5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718668" y="88018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ข้อปฏิบัติในการใช้งานประแจวัดแรงบิด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10C90-A1E9-4FAE-81DA-62520F62E96C}"/>
              </a:ext>
            </a:extLst>
          </p:cNvPr>
          <p:cNvSpPr txBox="1"/>
          <p:nvPr/>
        </p:nvSpPr>
        <p:spPr>
          <a:xfrm>
            <a:off x="852585" y="1626583"/>
            <a:ext cx="74388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ประแจวัดแรงบิดใช้กับประแจกระบอก</a:t>
            </a:r>
          </a:p>
          <a:p>
            <a:pPr algn="thaiDist"/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ต้องทราบพิกัดในการขันเสียก่อน แล้วเลือกขนาดของประแจวัดแรงบิดให้เหมาะสม</a:t>
            </a:r>
          </a:p>
          <a:p>
            <a:pPr algn="thaiDist"/>
            <a:r>
              <a:rPr lang="th-TH" sz="2000" b="1" i="0" u="none" strike="noStrike" baseline="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ข้อควรระวัง : 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จะต้องดูหน่วยวัดให้แน่นอนว่าเป็นหน่วยอะไร เช่น </a:t>
            </a:r>
            <a:r>
              <a:rPr lang="en-US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lb•ft</a:t>
            </a:r>
            <a:r>
              <a:rPr lang="en-US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kg•m</a:t>
            </a:r>
            <a:r>
              <a:rPr lang="en-US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N•m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เป็นต้น</a:t>
            </a:r>
          </a:p>
          <a:p>
            <a:pPr algn="thaiDist"/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ใช้ประแจธรรมดาเพื่อเริ่มต้นการขันโบ</a:t>
            </a:r>
            <a:r>
              <a:rPr lang="th-TH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หรือนัตให้แน่นพอประมาณก่อน จากนั้นใช้ประแจวัดแรงบิดขันโบ</a:t>
            </a:r>
            <a:r>
              <a:rPr lang="th-TH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หรือนัตในขั้นตอนสุดท้าย ถ้าใช้ประแจวัดแรงบิดขันในตอนเริ่มต้นก่อน จะทำให้ประแจชำรุดได้</a:t>
            </a:r>
          </a:p>
          <a:p>
            <a:pPr algn="thaiDist"/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ขณะใช้ประแจวัดแรงบิดควรเลือกใช้ขนาดประแจกระบอกให้พอดีกับขนาดโบ</a:t>
            </a:r>
            <a:r>
              <a:rPr lang="th-TH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หรือนัต และให้ใช้มือซ้ายกดบริเวณหัวประแจไว้เพื่อป้องกันประแจกระบอกพลาดหลุดจากหัวโบ</a:t>
            </a:r>
            <a:r>
              <a:rPr lang="th-TH" sz="2000" b="0" i="0" u="none" strike="noStrike" baseline="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0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หรือนัต จากนั้น ดึงด้ามจับของประแจวัดแรงบิดเข้าหาตัวในขณะเดียวกันกับแขนจะต้องตั้งฉากกับแนวของประแจด้วย</a:t>
            </a:r>
          </a:p>
          <a:p>
            <a:pPr algn="thaiDist"/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เมื่อทราบค่าแรงบิดที่ต้องการขัน ให้ขันนัตหรือโบ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ทุกตัวให้แน่นพอดีกับชิ้นงานก่อน จากนั้นจึงแบ่งค่าแรงบิดที่ต้องการขันออกเป็น 3 ครั้ง โดยครั้งแรกขันด้วยแรงบิด 1/3 ของแรงบิดที่กำหนด ครั้งที่ 2 ขันด้วยแรงบิด 2/3 แลละครั้งที่ 3 ขันเท่ากับค่าแรงบิดที่กำหนด ส่วนครั้งที่ 4 ขันเพื่อตรวจสอบน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ัต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หรือโบ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ทุกตัวด้วยแรงบิดเท่ากับค่าที่กำหนดอีกครั้งหนึ่ง</a:t>
            </a:r>
            <a:endParaRPr lang="th-TH" sz="2000" b="0" i="0" u="none" strike="noStrike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36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Specia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l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661529" y="1329857"/>
            <a:ext cx="774481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ปลอกรัดแหวนลูกสูบ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Piston ring compressor)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ใช้สำหรับรัดแหวนลูกสูบก่อนที่จะประกอบลูกสูบเข้ากับกระบอกสูบ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defRPr/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เหล็กดูด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Pullers)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ใช้สำหรับถอดเฟือง พูลเลย์ และลูกปืนต่าง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ๆ ออกจากเพลา โดยใช้เกลียวของเหล็กดูดเป็นตัวเพิ่มกำลัง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เครื่องมือกดสปริงลิ้นแบบตัวซี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Valve spring compressor C - Clamp type)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ใช้สำหรับกดสปริงลิ้น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457200" marR="0" lvl="0" indent="-457200" algn="thaiDi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24461-1F67-4457-9236-AD6E07AC7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816" y="3645024"/>
            <a:ext cx="5494368" cy="20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F6E01-AC74-42D6-8971-757944B195C3}"/>
              </a:ext>
            </a:extLst>
          </p:cNvPr>
          <p:cNvSpPr txBox="1"/>
          <p:nvPr/>
        </p:nvSpPr>
        <p:spPr>
          <a:xfrm>
            <a:off x="3059831" y="5789782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เครื่องมือกดสปริงลิ้นแบบตัว</a:t>
            </a:r>
            <a:r>
              <a:rPr lang="th-TH" sz="18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ซีแ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ละการใช้งาน</a:t>
            </a:r>
            <a:endParaRPr lang="en-US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07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20565" y="1349210"/>
            <a:ext cx="7877121" cy="4384046"/>
            <a:chOff x="876243" y="2310655"/>
            <a:chExt cx="8081356" cy="4265614"/>
          </a:xfrm>
          <a:solidFill>
            <a:srgbClr val="C5E0F6"/>
          </a:solidFill>
        </p:grpSpPr>
        <p:sp>
          <p:nvSpPr>
            <p:cNvPr id="25" name="สี่เหลี่ยมผืนผ้ามุมมน 10"/>
            <p:cNvSpPr/>
            <p:nvPr/>
          </p:nvSpPr>
          <p:spPr>
            <a:xfrm>
              <a:off x="876244" y="2310655"/>
              <a:ext cx="8081355" cy="4265614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6243" y="3094301"/>
              <a:ext cx="8081355" cy="4924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en-US" sz="2600" b="1" dirty="0">
                <a:latin typeface="Browallia New" panose="020B0604020202020204" pitchFamily="34" charset="-34"/>
                <a:cs typeface="Browallia New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78B15-BA19-49C5-9BD3-E85B0E10B0D8}"/>
              </a:ext>
            </a:extLst>
          </p:cNvPr>
          <p:cNvSpPr txBox="1"/>
          <p:nvPr/>
        </p:nvSpPr>
        <p:spPr>
          <a:xfrm>
            <a:off x="590354" y="703963"/>
            <a:ext cx="4773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134474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หลักการพื้นฐานของการใช้เครื่องมือ</a:t>
            </a:r>
            <a:endParaRPr lang="th-TH" sz="3200" dirty="0">
              <a:solidFill>
                <a:srgbClr val="134474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AA387-3B0C-485B-884C-0FAB6921EBC9}"/>
              </a:ext>
            </a:extLst>
          </p:cNvPr>
          <p:cNvSpPr txBox="1"/>
          <p:nvPr/>
        </p:nvSpPr>
        <p:spPr>
          <a:xfrm>
            <a:off x="807604" y="1769712"/>
            <a:ext cx="7528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การซ่อมรถยนต์ต้องใช้เครื่องมือและอุปกรณ์หลายชนิด เครื่องมือถูกผลิตขึ้นมาเพื่อใช้งานโดยเฉพาะ เมื่อถูกวิธีจะช่วยให้มีความแม่นยำและปลอดภัย หลักการพื้นฐานของการใช้เครื่องมือ มีดังนี้</a:t>
            </a:r>
          </a:p>
          <a:p>
            <a:pPr algn="thaiDist"/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ศึกษาวิธีใช้และหน้าที่ให้ถูกต้อง</a:t>
            </a:r>
          </a:p>
          <a:p>
            <a:pPr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ศึกษาการใช้เครื่องมือให้ถูกกับงาน</a:t>
            </a:r>
          </a:p>
          <a:p>
            <a:pPr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เลือกใช้ให้ถูกต้อง</a:t>
            </a:r>
          </a:p>
          <a:p>
            <a:pPr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จัดเก็บให้เป็นระเบียบ</a:t>
            </a:r>
          </a:p>
          <a:p>
            <a:pPr algn="thaiDist"/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ดูแลรักษาเครื่องมืออย่างเคร่งครัด</a:t>
            </a:r>
          </a:p>
        </p:txBody>
      </p:sp>
    </p:spTree>
    <p:extLst>
      <p:ext uri="{BB962C8B-B14F-4D97-AF65-F5344CB8AC3E}">
        <p14:creationId xmlns:p14="http://schemas.microsoft.com/office/powerpoint/2010/main" val="1364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>
            <a:extLst>
              <a:ext uri="{FF2B5EF4-FFF2-40B4-BE49-F238E27FC236}">
                <a16:creationId xmlns:a16="http://schemas.microsoft.com/office/drawing/2014/main" id="{377DD655-83FD-448C-B20B-77321D7AD2C4}"/>
              </a:ext>
            </a:extLst>
          </p:cNvPr>
          <p:cNvGrpSpPr/>
          <p:nvPr/>
        </p:nvGrpSpPr>
        <p:grpSpPr>
          <a:xfrm>
            <a:off x="718668" y="795979"/>
            <a:ext cx="4645420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10" name="สี่เหลี่ยมผืนผ้ามุมมน 10">
              <a:extLst>
                <a:ext uri="{FF2B5EF4-FFF2-40B4-BE49-F238E27FC236}">
                  <a16:creationId xmlns:a16="http://schemas.microsoft.com/office/drawing/2014/main" id="{B65F9BB5-4EB2-41AC-8F38-7078F91AC819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D73E116B-991E-4AE3-AFC5-EE1C4969DD60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683568" y="8681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ข้อปฏิบัติในการใช้เครื่องสปริงลิ้นแบบตัวซี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10C90-A1E9-4FAE-81DA-62520F62E96C}"/>
              </a:ext>
            </a:extLst>
          </p:cNvPr>
          <p:cNvSpPr txBox="1"/>
          <p:nvPr/>
        </p:nvSpPr>
        <p:spPr>
          <a:xfrm>
            <a:off x="852585" y="1626583"/>
            <a:ext cx="757579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เลือกขนาดของเครื่องมือกดสปริงลิ้นให้เหมาะกับงาน</a:t>
            </a:r>
          </a:p>
          <a:p>
            <a:pPr algn="l">
              <a:lnSpc>
                <a:spcPct val="150000"/>
              </a:lnSpc>
            </a:pP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ปรับระยะห่างของปากกดแหวนรองสปริงลิ้นให้พอดีและให้อยู่ศูนย์กลางของแหวนรอง</a:t>
            </a:r>
          </a:p>
          <a:p>
            <a:pPr algn="l">
              <a:lnSpc>
                <a:spcPct val="150000"/>
              </a:lnSpc>
            </a:pP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สปริงลิ้นด้วยสกรูปรับแป้นกดลิ้น</a:t>
            </a:r>
          </a:p>
          <a:p>
            <a:pPr algn="l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กดด้ามล็อกเครื่องกดปริงลิ้นให้สุดตำแหน่ง สปริงลิ้นจะต้องยุบตัวเต็มที่</a:t>
            </a:r>
          </a:p>
          <a:p>
            <a:pPr algn="l">
              <a:lnSpc>
                <a:spcPct val="150000"/>
              </a:lnSpc>
            </a:pP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ถอดประกับล็อกลิ้นออก </a:t>
            </a:r>
            <a:r>
              <a:rPr lang="en-US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ือกม้า</a:t>
            </a:r>
            <a:r>
              <a:rPr lang="en-US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24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และปลดด้ามกดล็อก สปริงลิ้นจะยืดกลับและถอดสปริงลิ้นออก</a:t>
            </a:r>
          </a:p>
          <a:p>
            <a:pPr algn="l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การประกอบสปริงลิ้นให้ปฏิบัติเช่นเดียวกับการถอด</a:t>
            </a:r>
            <a:endParaRPr lang="th-TH" sz="2400" b="0" i="0" u="none" strike="noStrike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47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Specia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l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661529" y="1329857"/>
            <a:ext cx="77448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lnSpc>
                <a:spcPct val="150000"/>
              </a:lnSpc>
              <a:defRPr/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คีมถ่างแหวนลูกสูบ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(Piston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ring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expander)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แหวนลูกสูบมีโครงสร้างที่แข็งแต่เปราะ จึงทำให้หักได้ง่าย ดังนั้นเพื่อป้องกันแหวนลูกสูบหักในขณะถอดและประกอบแหวนลูกสูบ จึงควรใช้คีมถ่างแหวนลูกสูบ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457200" marR="0" lvl="0" indent="-457200" algn="thaiDi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68BA5-CEED-4BD4-AED0-EA30A4BAD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263" y="3212976"/>
            <a:ext cx="5409474" cy="265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25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1">
            <a:extLst>
              <a:ext uri="{FF2B5EF4-FFF2-40B4-BE49-F238E27FC236}">
                <a16:creationId xmlns:a16="http://schemas.microsoft.com/office/drawing/2014/main" id="{05D0D637-3645-409B-B0CA-4FFB61DFC715}"/>
              </a:ext>
            </a:extLst>
          </p:cNvPr>
          <p:cNvGrpSpPr/>
          <p:nvPr/>
        </p:nvGrpSpPr>
        <p:grpSpPr>
          <a:xfrm>
            <a:off x="699592" y="980728"/>
            <a:ext cx="3872408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9" name="สี่เหลี่ยมผืนผ้ามุมมน 10">
              <a:extLst>
                <a:ext uri="{FF2B5EF4-FFF2-40B4-BE49-F238E27FC236}">
                  <a16:creationId xmlns:a16="http://schemas.microsoft.com/office/drawing/2014/main" id="{26F6AB3A-9892-4196-AA3D-9E1AFB891840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33F5C5DF-70DF-4C65-9275-F67DE18E7157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9BBEC-DD1C-479D-A367-9E24AA72DCA9}"/>
              </a:ext>
            </a:extLst>
          </p:cNvPr>
          <p:cNvSpPr/>
          <p:nvPr/>
        </p:nvSpPr>
        <p:spPr>
          <a:xfrm>
            <a:off x="748517" y="903510"/>
            <a:ext cx="382348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>
              <a:lnSpc>
                <a:spcPct val="15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ข้อปฏิบัติวิธีใช้คีมถ่างแหวนลูกสูบ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98A4-2B7F-42F3-8BC4-F080F0049B90}"/>
              </a:ext>
            </a:extLst>
          </p:cNvPr>
          <p:cNvSpPr/>
          <p:nvPr/>
        </p:nvSpPr>
        <p:spPr>
          <a:xfrm>
            <a:off x="699592" y="1832803"/>
            <a:ext cx="7695891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เลือกขนาดของคีมถ่างแหวนให้เหมาะสมกับขนาดของแหวนลูกสูบ เพราะถ้าเลือกผิด อาจทำให้แหวนลูกสูบหัก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จัดบ่าของคีมถ่างแหวนลูกสูบเข้ากับปากแหวนและด้านล่างของแหวนลูกสูบ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บีบด้ามของคีมถ่างแหวนให้แหวนลูกสูบพ้นจากร่องแหวนและถอดแหวนลูกสูบออก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การประกอบแหวนเข้ากับลูกสูบให้ปฏิบัติเช่นเดียวกัน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20990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Specia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l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661529" y="1329857"/>
            <a:ext cx="77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 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อุปกรณ์ยกรถ </a:t>
            </a:r>
            <a:endParaRPr lang="en-US" sz="2400" b="1" dirty="0">
              <a:solidFill>
                <a:srgbClr val="7030A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defRPr/>
            </a:pP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ลิฟต์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เสาคานบน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รับน้ำหนักสูงสุด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4.5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ตัน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แรงม้า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กระบอกคู่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สลิง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ในการควบคุมระดับ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ระบบเซฟตี้ ควบคุมด้วยระบบลม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ระยะกว้างสุดระหว่างเสาด้านใน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3,100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ระยะรถวิ่งผ่าน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2,836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ระยะยกสูง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1,800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ความสูงทั้งหมด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3,863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ระบบไฟ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380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โวลต์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6E0A3C-FEBF-40D8-A0AA-64A103954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23" y="1506565"/>
            <a:ext cx="3383483" cy="384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9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Specia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l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620970" y="1501341"/>
            <a:ext cx="77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ลิฟต์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เสาคานล่าง</a:t>
            </a:r>
          </a:p>
          <a:p>
            <a:pPr lvl="0" algn="thaiDist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หนักสูงสุด 3 ตัน</a:t>
            </a:r>
          </a:p>
          <a:p>
            <a:pPr lvl="0" algn="thaiDist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 2 แรงม้า</a:t>
            </a:r>
          </a:p>
          <a:p>
            <a:pPr lvl="0" algn="thaiDist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กระบอกเดี่ยว</a:t>
            </a:r>
          </a:p>
          <a:p>
            <a:pPr lvl="0" algn="thaiDist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สลิง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ในการควบคุมระดับ</a:t>
            </a:r>
          </a:p>
          <a:p>
            <a:pPr lvl="0" algn="thaiDist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ระบบเซฟตี้ ปลดล็อกโดยคันโยก</a:t>
            </a:r>
          </a:p>
          <a:p>
            <a:pPr lvl="0" algn="thaiDist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ระยะกว้างสุดระหว่างเสาด้านใน 3,000 มิลลิเมตร</a:t>
            </a:r>
          </a:p>
          <a:p>
            <a:pPr lvl="0" algn="thaiDist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ระยะรถวิ่งผ่าน 2,722 มิลลิเมตร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ระยะยกสูง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1,800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ความสูงทั้งหมด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2,840.50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ระบบไฟ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380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โวลต์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5CD94A-1AD0-4456-ABB4-B3C2C7E29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76" y="1910682"/>
            <a:ext cx="3383176" cy="303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Specia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l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717938" y="1291745"/>
            <a:ext cx="7744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3)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ลิฟต์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เสา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รับ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หนักสูงสุด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ตัน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กระบอกเดี่ยว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สลิง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ในการควบคุมระดับ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ระบบเซฟตี้ ควบคุมด้วยระบบลม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ระยะยกสูง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1,970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ความสูงทั้งหมด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2,424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  <a:endParaRPr 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ความกว้างทั้งหมด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3,310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ระบบไฟ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380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โวลต์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457200" marR="0" lvl="0" indent="-457200" algn="thaiDi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A304B8-1C8B-4168-A754-C2B9A990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44" y="2133597"/>
            <a:ext cx="4328535" cy="323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Specia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l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646314" y="1312755"/>
            <a:ext cx="7744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4)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ลิฟต์กรรไกรแบบฝังพื้น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รับ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หนักสูงสุด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ตัน</a:t>
            </a:r>
            <a:endParaRPr 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แรงม้า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กระบอกคู่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ระบบเซฟตี้ ควบคุมด้วยระบบลม</a:t>
            </a:r>
            <a:endParaRPr 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แผ่นเพลตยาว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1,420-2,020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ระยะยกสูง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1,750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ความสูงทั้งหมด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2,030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ระบบไฟ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380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โวลต์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457200" marR="0" lvl="0" indent="-45720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A485CA-F758-4E02-A4AF-D9EA1786D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06504"/>
            <a:ext cx="3985605" cy="363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2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Specia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l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620970" y="1370790"/>
            <a:ext cx="77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5)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ลิฟต์กรรไกร</a:t>
            </a:r>
            <a:r>
              <a:rPr lang="th-TH" sz="2400" b="1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เเบบ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วางพื้น</a:t>
            </a:r>
            <a:endParaRPr lang="en-US" sz="24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รับ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หนักสูงสุด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ตัน</a:t>
            </a:r>
            <a:endParaRPr 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มอเตอร์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แรงม้า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กระบอกคู่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ระบบเซฟตี้ ควบคุมด้วยระบบลม</a:t>
            </a:r>
            <a:endParaRPr 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แผ่นเพลตยาว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1,590-2,200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ระยะยกสูงสุด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1,820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ระบบไฟ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380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โวลต์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457200" marR="0" lvl="0" indent="-45720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24E89-52B5-4CD3-ABF9-96715FBD5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073" y="1981742"/>
            <a:ext cx="4304663" cy="28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713916" y="684160"/>
            <a:ext cx="3558924" cy="607585"/>
            <a:chOff x="845566" y="2708921"/>
            <a:chExt cx="8081355" cy="1147936"/>
          </a:xfrm>
          <a:solidFill>
            <a:srgbClr val="70B5E8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795035" y="768525"/>
            <a:ext cx="347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เครื่องมือพิเศษ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Specia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l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C784C-5F9A-4F51-A1B4-F2741AE8243C}"/>
              </a:ext>
            </a:extLst>
          </p:cNvPr>
          <p:cNvSpPr txBox="1"/>
          <p:nvPr/>
        </p:nvSpPr>
        <p:spPr>
          <a:xfrm>
            <a:off x="620970" y="1370790"/>
            <a:ext cx="774481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6)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ลิฟต์ยกรถแบบกรรไกร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ชั้น แบบฝังพื้น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วางพื้น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รับ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หนักสูงสุด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ตัน</a:t>
            </a:r>
            <a:endParaRPr lang="en-US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กระบอกคู่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แผ่นเพลตยาว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4,150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ระยะยกสูง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1,800 (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ตัวล่าง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+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450 (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ตัวบน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ความสูงทั้งหมด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2,250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มิลลิเมตร</a:t>
            </a:r>
          </a:p>
          <a:p>
            <a:pPr lvl="0" algn="thaiDi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ระบบไฟ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380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โวลต์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49B62C-D8EA-4B4E-A859-808445D8D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729" y="2007026"/>
            <a:ext cx="4343776" cy="36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เครื่องมือทั่วไป (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Hand tools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681791" y="1342705"/>
            <a:ext cx="774481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เครื่องมือทั่วไป หมายถึง เครื่องมือที่ใช้ทำงานสำหรับขัน ตอก คลาย ซึ่งเครื่องมือทั่วไปที่ ใช้กันบ่อยในงานซ่อมรถยนต์มีดังนี้</a:t>
            </a:r>
          </a:p>
          <a:p>
            <a:pPr algn="thaiDist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ประแจแหวน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(Box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wrench)</a:t>
            </a:r>
            <a:r>
              <a:rPr lang="th-TH" sz="2400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สําหรับ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ขันหรือคลาย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ในกรณีที่ประแจกระบอกไม่สามารถ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นําไปใช้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ในส่วนของชิ้นงานนั้นได้</a:t>
            </a:r>
          </a:p>
          <a:p>
            <a:pPr algn="thaiDist">
              <a:lnSpc>
                <a:spcPct val="150000"/>
              </a:lnSpc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ประแจปากตาย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(Open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end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wrench)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สําหรับ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ขันหรือคลาย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ในพื้นที่  คับแคบและแน่นไม่มาก หรือในกรณีที่ประแจแหวนไม่สามารถ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นําไปใช้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ในส่วนชิ้นงานนั้นได้</a:t>
            </a:r>
          </a:p>
          <a:p>
            <a:pPr algn="thaiDist">
              <a:lnSpc>
                <a:spcPct val="150000"/>
              </a:lnSpc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ประแจรวม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Combination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wrench)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ด้านที่เป็นประแจปากตายจะใช้ขันหรือคลาย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เมื่อมีพื้นที่คับแคบ ส่วนด้านที่เป็นประแจแหวนจะใช้เมื่อต้องการขันให้แน่นหรือคลายออกครั้งแรกซึ่งจะทำให้เกิดความมั่นคงมากกว่าประแจปากตาย</a:t>
            </a:r>
          </a:p>
          <a:p>
            <a:pPr algn="thaiDist">
              <a:lnSpc>
                <a:spcPct val="150000"/>
              </a:lnSpc>
            </a:pP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7200" indent="-457200" algn="thaiDist">
              <a:lnSpc>
                <a:spcPct val="150000"/>
              </a:lnSpc>
              <a:buAutoNum type="arabicPeriod"/>
            </a:pP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58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เครื่องมือทั่วไป (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Hand tools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64536" y="1484784"/>
            <a:ext cx="8014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ประแจเลื่อน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Adjustable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wrench)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สามารถใช้สำหรับงานทั่วไป ปากของประแจเลื่อนมีปากที่เลื่อนได้ตามขนาดที่ต้องการ โดยปกติแล้วจะไม่ใช้ขันหรือคลาย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ยกเว้นใช้ประแจอื่นแล้วปากของประแจเข้าไม่ได้ </a:t>
            </a:r>
          </a:p>
          <a:p>
            <a:pPr lvl="0" algn="thaiDist">
              <a:defRPr/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ชุดประแจกระบอก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(Socket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wrench)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ประกอบด้วยอุปกรณ์ต่าง ๆ ดังนี้</a:t>
            </a:r>
          </a:p>
          <a:p>
            <a:pPr lvl="0" algn="thaiDist">
              <a:defRPr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ประแจกระบอก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(Socket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wrench)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ต้องใช้ร่วมกับด้ามขัน ใช้สำหรับขันหรือคลาย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ได้ดีที่สุด ขันได้แน่นและไม่ทำให้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หั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วน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ัตแ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เสียหาย</a:t>
            </a:r>
          </a:p>
          <a:p>
            <a:pPr algn="thaiDist">
              <a:defRPr/>
            </a:pPr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ด้ามขันยาว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(Flex handle)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ใช้สำหรับขันหรือคลาย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ที่แน่นมาก ๆ</a:t>
            </a:r>
          </a:p>
          <a:p>
            <a:pPr algn="thaiDist">
              <a:defRPr/>
            </a:pPr>
            <a:r>
              <a:rPr lang="th-TH" sz="2400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ด้ามขันกรอกแกรก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Ratchet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handle)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เลือกทิศทางการหมุนของด้ามขันกรอกแกรกด้วยการโยกปุ่มปรับทิศทางการเคลื่อนที่ การปรับ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ตําแหน่ง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ไปทางขวาเพื่อขันโบ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ให้แน่น และถ้าปรับไปทางซ้ายเพื่อคลายโบ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defRPr/>
            </a:pP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defRPr/>
            </a:pP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เครื่องมือทั่วไป (</a:t>
            </a:r>
            <a:r>
              <a:rPr lang="en-US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Hand tools</a:t>
            </a: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26475" y="1595021"/>
            <a:ext cx="80149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defRPr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ด้ามขันตัวที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Sliding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handle)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ด้ามขันนี้สามารถปรับเลื่อนได้ 2 แบบ   ด้วยการเลื่อนตำแหน่งของด้ามจับไปด้านท้ายจะเป็นแบบตัวแอล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(L)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เพื่อเพิ่มแรงบิด และปรับเป็นแบบตัวที 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(T)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เพื่อเพิ่มความเร็วในการหมุน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defRPr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5. ด้ามขันเร็ว </a:t>
            </a:r>
            <a:r>
              <a:rPr lang="en-US" sz="2400" b="1" dirty="0">
                <a:solidFill>
                  <a:srgbClr val="0070C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(Speed</a:t>
            </a:r>
            <a:r>
              <a:rPr lang="th-TH" sz="2400" b="1" dirty="0">
                <a:solidFill>
                  <a:srgbClr val="0070C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handle)</a:t>
            </a:r>
            <a:r>
              <a:rPr lang="th-TH" sz="2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มีลักษณะเหมือนสว่าน ใช้ต่อกับประแจกระบอกสำหรับขันหรือคลาย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นัตแ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เพื่อความรวดเร็ว</a:t>
            </a:r>
          </a:p>
          <a:p>
            <a:pPr algn="thaiDist">
              <a:defRPr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 ก้านต่อ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Extension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bar)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ใช้สำหรับต่อกับประแจกระบอกและด้ามขัน เพื่อใช้ขัน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นัต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หรือโบ</a:t>
            </a:r>
            <a:r>
              <a:rPr lang="th-TH" sz="2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ที่อยู่ในที่แคบและลึก ก้านต่อมีความยาวหลายขนาดจึงต้องเลือกใช้ให้เหมาะสมกับงาน คือเลือกก้านต่อที่สั้นที่สุดเท่าที่จะทำได้ 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defRPr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7. หัวต่อเพิ่ม - ลด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Adaptor)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ใช้สำหรับต่อกับประแจกระบอกและด้ามที่มีหัวขับไม่เท่ากัน 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defRPr/>
            </a:pPr>
            <a:r>
              <a:rPr lang="th-TH" sz="2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8. ข้อต่ออ่อน (</a:t>
            </a:r>
            <a:r>
              <a:rPr lang="en-US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Universal joint)</a:t>
            </a:r>
            <a:r>
              <a:rPr lang="th-TH" sz="24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ใช้ต่อกับประแจกระบอก ก้านต่อ และด้ามขันเพื่อขันหรือคลาย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นัต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หรือโบ</a:t>
            </a:r>
            <a:r>
              <a:rPr lang="th-TH" sz="24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ลต์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ที่ไม่อยู่ในระนาบเดียวกันกับด้ามขัน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defRPr/>
            </a:pP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defRPr/>
            </a:pP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21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เครื่องมือทั่วไป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Hand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64536" y="1628800"/>
            <a:ext cx="80149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 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ประแจกระบอกหัวเทียน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(Spark plug wrench)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เป็นเครื่องมือใช้เฉพาะถอดหรือประกอบหัวเทียนเท่านั้น ด้านในประแจจะมีแม่เหล็กหรือยางใช้ยึดหัวเทียนให้อยู่คงที่เพื่อป้องกัน      หัวเทียนหลุดออกขณะถอดหรือประกอบ</a:t>
            </a:r>
          </a:p>
          <a:p>
            <a:pPr algn="thaiDist">
              <a:defRPr/>
            </a:pP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7.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ประแจแอล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(Allen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wrench)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ใช้สำหรับขันหรือคลายสกรูที่มีหัวลึกลงไปเป็นรูปหกเหลี่ยมหรือรูปดาว ซึ่งประแจธรรมดาไม่สามารถเข้าถึงได้ 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defRPr/>
            </a:pP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8. ไขควง (</a:t>
            </a:r>
            <a:r>
              <a:rPr lang="en-US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Screwdriver)</a:t>
            </a:r>
            <a:r>
              <a:rPr lang="th-TH" sz="2400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เป็นเครื่องมือในงานช่างเกือบทุกแขนง ออกแบบมาเพื่อขันสกรูให้แน่นหรือคลายสกรูออก ไขควงมีส่วนประกอบหลัก 3 ส่วนคือ</a:t>
            </a:r>
          </a:p>
          <a:p>
            <a:pPr lvl="0" algn="thaiDist">
              <a:defRPr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1. ด้ามถือ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(handle)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ด้ามถือส่วนมากทำด้วยไม้ พลาสติก และยางแข็ง</a:t>
            </a:r>
          </a:p>
          <a:p>
            <a:pPr lvl="0" algn="thaiDist">
              <a:defRPr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2. ก้าน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(shank) 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มีลักษณะเป็นเหล็กแท่งกลม หรือสี่เหลี่ยม</a:t>
            </a:r>
          </a:p>
          <a:p>
            <a:pPr lvl="0" algn="thaiDist">
              <a:defRPr/>
            </a:pP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3. ปาก </a:t>
            </a:r>
            <a:r>
              <a:rPr lang="en-US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(blade)</a:t>
            </a:r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มีลักษณะแบน หรือเป็นรูปกากบาท ซึ่งขึ้นอยู่กับชนิดร่องของ    หัวสกรู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55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42" name="Group 21"/>
          <p:cNvGrpSpPr/>
          <p:nvPr/>
        </p:nvGrpSpPr>
        <p:grpSpPr>
          <a:xfrm>
            <a:off x="2839693" y="697008"/>
            <a:ext cx="3388491" cy="607585"/>
            <a:chOff x="845566" y="2708921"/>
            <a:chExt cx="8081355" cy="1147936"/>
          </a:xfrm>
          <a:solidFill>
            <a:srgbClr val="C2E0F5"/>
          </a:solidFill>
        </p:grpSpPr>
        <p:sp>
          <p:nvSpPr>
            <p:cNvPr id="43" name="สี่เหลี่ยมผืนผ้ามุมมน 10"/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44" name="Rectangle 30"/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2920812" y="781373"/>
            <a:ext cx="330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เครื่องมือทั่วไป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Hand tools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377A2-02F5-4A0A-8414-5ADF41CEC56E}"/>
              </a:ext>
            </a:extLst>
          </p:cNvPr>
          <p:cNvSpPr txBox="1"/>
          <p:nvPr/>
        </p:nvSpPr>
        <p:spPr>
          <a:xfrm>
            <a:off x="564536" y="1484784"/>
            <a:ext cx="8014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ไขควงที่นิยมใช้ในงานช่างยนต์แบ่งออกได้ 3 ชนิด คือ</a:t>
            </a:r>
            <a:endParaRPr lang="th-TH" sz="24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algn="thaiDist">
              <a:defRPr/>
            </a:pPr>
            <a:r>
              <a:rPr lang="th-TH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ไขควงปากแบน (</a:t>
            </a:r>
            <a:r>
              <a:rPr lang="en-US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Flat blade screwdriver)</a:t>
            </a:r>
            <a:r>
              <a:rPr lang="th-TH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ใช้สำหรับขันหรือคลายสกรูที่มีหัวผ่า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defRPr/>
            </a:pPr>
            <a:r>
              <a:rPr lang="en-US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ไขควงปากแฉก </a:t>
            </a:r>
            <a:r>
              <a:rPr lang="en-US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(Phillips – type screwdriver)</a:t>
            </a:r>
            <a:r>
              <a:rPr lang="th-TH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ใช้สำหรับขันหรือคลายสกรูที่มีหัวแฉก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defRPr/>
            </a:pPr>
            <a:r>
              <a:rPr lang="en-US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ไขควงตอก </a:t>
            </a:r>
            <a:r>
              <a:rPr lang="en-US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(Impact</a:t>
            </a:r>
            <a:r>
              <a:rPr lang="th-TH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screwdriver)</a:t>
            </a:r>
            <a:r>
              <a:rPr lang="th-TH" sz="2400" b="1" dirty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ใช้สำหรับขันสกรูให้แน่นหรือคลายสกรูที่แน่นมาก   ในกรณีใช้ไขควงสี่แฉกหรือแบน คลายไม่ออก</a:t>
            </a:r>
            <a:endParaRPr lang="th-TH" sz="24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AE90E-ACDC-4BFF-B6B9-3EB1F6B9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248" y="3483038"/>
            <a:ext cx="4329502" cy="2213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3D69C2-E0B0-4664-BF20-727B9885A6AB}"/>
              </a:ext>
            </a:extLst>
          </p:cNvPr>
          <p:cNvSpPr/>
          <p:nvPr/>
        </p:nvSpPr>
        <p:spPr>
          <a:xfrm>
            <a:off x="3115120" y="5809599"/>
            <a:ext cx="2837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ลักษณะของไขควงตอกและการใช้งาน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1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1">
            <a:extLst>
              <a:ext uri="{FF2B5EF4-FFF2-40B4-BE49-F238E27FC236}">
                <a16:creationId xmlns:a16="http://schemas.microsoft.com/office/drawing/2014/main" id="{24FE86F7-CDB6-4F37-AC26-B53D8C307F2D}"/>
              </a:ext>
            </a:extLst>
          </p:cNvPr>
          <p:cNvGrpSpPr/>
          <p:nvPr/>
        </p:nvGrpSpPr>
        <p:grpSpPr>
          <a:xfrm>
            <a:off x="718668" y="795979"/>
            <a:ext cx="4861444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10" name="สี่เหลี่ยมผืนผ้ามุมมน 10">
              <a:extLst>
                <a:ext uri="{FF2B5EF4-FFF2-40B4-BE49-F238E27FC236}">
                  <a16:creationId xmlns:a16="http://schemas.microsoft.com/office/drawing/2014/main" id="{589E7F64-FED4-409F-9872-CEB379C9A503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109700AC-8A4B-4CF7-B0D1-05A834909659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14A71-03C3-47F6-AD3B-0D9A9D022034}"/>
              </a:ext>
            </a:extLst>
          </p:cNvPr>
          <p:cNvSpPr txBox="1"/>
          <p:nvPr/>
        </p:nvSpPr>
        <p:spPr>
          <a:xfrm>
            <a:off x="683568" y="8681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ข้อปฏิบัติในการใช้ไขควงด้วยความปลอดภัย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10C90-A1E9-4FAE-81DA-62520F62E96C}"/>
              </a:ext>
            </a:extLst>
          </p:cNvPr>
          <p:cNvSpPr txBox="1"/>
          <p:nvPr/>
        </p:nvSpPr>
        <p:spPr>
          <a:xfrm>
            <a:off x="852585" y="1626583"/>
            <a:ext cx="7438829" cy="3604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เลือกขนาดของปากไขควงให้พอเหมาะกับร่องของหัวสกรู (ไม่เล็กหรือใหญ่เกินไป ไม่หลวมหรือตึงเกินไป) ถ้าปากไขควงเล็กกว่าร่องของหัวสกรูมากจะทำให้ร่องของหัวสกรูชำรุดได้</a:t>
            </a:r>
          </a:p>
          <a:p>
            <a:pPr algn="thaiDist">
              <a:lnSpc>
                <a:spcPct val="150000"/>
              </a:lnSpc>
            </a:pPr>
            <a:r>
              <a:rPr lang="th-TH" sz="2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2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ขณะหมุนขันต้องให้ก้านไขควงตั้งตรงอยู่ในแนวศูนย์เดียวกันกับหัวสกรู (ไม่เอียง)          </a:t>
            </a:r>
            <a:r>
              <a:rPr lang="th-TH" sz="2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เมื่อต้องการคลายสกรูให้บิดไขควงทวนเข็มนิกา และบิดตามเข็มนาฬิกาเมื่อต้องการขันแน่น</a:t>
            </a:r>
          </a:p>
          <a:p>
            <a:pPr algn="thaiDist">
              <a:lnSpc>
                <a:spcPct val="150000"/>
              </a:lnSpc>
            </a:pPr>
            <a:r>
              <a:rPr lang="th-TH" sz="2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ห้ามใช้ไขควงตอก เคาะ หรืองัด ถ้ามีความจำเป็นต้องตอกก็ให้ตอกเพียงเบาๆ</a:t>
            </a:r>
          </a:p>
          <a:p>
            <a:pPr algn="thaiDist">
              <a:lnSpc>
                <a:spcPct val="150000"/>
              </a:lnSpc>
            </a:pPr>
            <a:r>
              <a:rPr lang="th-TH" sz="2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ห้ามใช้คีมจับก้านไขควงที่เป็นก้านกลมเพื่อช่วยการบิดตัว</a:t>
            </a:r>
          </a:p>
          <a:p>
            <a:pPr algn="thaiDist">
              <a:lnSpc>
                <a:spcPct val="150000"/>
              </a:lnSpc>
            </a:pPr>
            <a:r>
              <a:rPr lang="th-TH" sz="2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ห้ามใช้ไขควงแทนสกัด เหล็กนำศูนย์ หรือเหล็กงัด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90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C1EE39-E6B7-45E3-BA2B-B4494145BFF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10C90-A1E9-4FAE-81DA-62520F62E96C}"/>
              </a:ext>
            </a:extLst>
          </p:cNvPr>
          <p:cNvSpPr txBox="1"/>
          <p:nvPr/>
        </p:nvSpPr>
        <p:spPr>
          <a:xfrm>
            <a:off x="852585" y="1626583"/>
            <a:ext cx="7438829" cy="208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6. ถ้าสกรูที่ต้องถอดแน่นมากควรใช้ไขควงตอก แต่ถ้าจะใช้ค้อนตอกลงไปที่ด้ามไขควงจะต้องเป็นไขควงที่ออกแบบมาให้ใช้ค้อนตอกเท่านั้น</a:t>
            </a:r>
          </a:p>
          <a:p>
            <a:pPr algn="thaiDist">
              <a:lnSpc>
                <a:spcPct val="150000"/>
              </a:lnSpc>
            </a:pPr>
            <a:r>
              <a:rPr lang="th-TH" sz="2200" b="0" i="0" u="none" strike="noStrike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7. ภายหลังจากการใช้งานต้องทำความสะอาดแล้วเก็บไว้ในที่แห้ง โดยปราศจากน้ำมันหรือจาระบี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17EB0-2FAE-4BA6-8BDA-C837D5DC3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358" y="3429000"/>
            <a:ext cx="4743283" cy="2385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id="{CAA60D25-480C-4BBC-8A8A-E7B040FBCB00}"/>
              </a:ext>
            </a:extLst>
          </p:cNvPr>
          <p:cNvGrpSpPr/>
          <p:nvPr/>
        </p:nvGrpSpPr>
        <p:grpSpPr>
          <a:xfrm>
            <a:off x="718668" y="795979"/>
            <a:ext cx="4861444" cy="607585"/>
            <a:chOff x="845566" y="2708921"/>
            <a:chExt cx="8081355" cy="1147936"/>
          </a:xfrm>
          <a:solidFill>
            <a:srgbClr val="82B7DC"/>
          </a:solidFill>
        </p:grpSpPr>
        <p:sp>
          <p:nvSpPr>
            <p:cNvPr id="11" name="สี่เหลี่ยมผืนผ้ามุมมน 10">
              <a:extLst>
                <a:ext uri="{FF2B5EF4-FFF2-40B4-BE49-F238E27FC236}">
                  <a16:creationId xmlns:a16="http://schemas.microsoft.com/office/drawing/2014/main" id="{4277C4C4-9898-48C4-AF4D-38983E6C660E}"/>
                </a:ext>
              </a:extLst>
            </p:cNvPr>
            <p:cNvSpPr/>
            <p:nvPr/>
          </p:nvSpPr>
          <p:spPr>
            <a:xfrm>
              <a:off x="845566" y="2708921"/>
              <a:ext cx="8081355" cy="1147936"/>
            </a:xfrm>
            <a:prstGeom prst="roundRect">
              <a:avLst>
                <a:gd name="adj" fmla="val 6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ngsana New"/>
              </a:endParaRP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892B7467-DCA7-4803-8260-1B233B80E968}"/>
                </a:ext>
              </a:extLst>
            </p:cNvPr>
            <p:cNvSpPr/>
            <p:nvPr/>
          </p:nvSpPr>
          <p:spPr>
            <a:xfrm>
              <a:off x="845566" y="2780928"/>
              <a:ext cx="8081355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10138C0-7C8F-4BF4-AE89-539EE4922615}"/>
              </a:ext>
            </a:extLst>
          </p:cNvPr>
          <p:cNvSpPr/>
          <p:nvPr/>
        </p:nvSpPr>
        <p:spPr>
          <a:xfrm>
            <a:off x="687380" y="880344"/>
            <a:ext cx="502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ข้อปฏิบัติในการใช้ไขควงด้วยความปลอดภัย</a:t>
            </a:r>
            <a:endParaRPr lang="th-TH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5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20275</TotalTime>
  <Words>2395</Words>
  <Application>Microsoft Office PowerPoint</Application>
  <PresentationFormat>On-screen Show (4:3)</PresentationFormat>
  <Paragraphs>247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Browallia New</vt:lpstr>
      <vt:lpstr>BrowalliaUPC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Kraiw</cp:lastModifiedBy>
  <cp:revision>1709</cp:revision>
  <cp:lastPrinted>2013-12-18T04:28:54Z</cp:lastPrinted>
  <dcterms:created xsi:type="dcterms:W3CDTF">2013-09-10T05:06:28Z</dcterms:created>
  <dcterms:modified xsi:type="dcterms:W3CDTF">2022-02-15T05:17:32Z</dcterms:modified>
</cp:coreProperties>
</file>