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0" r:id="rId2"/>
    <p:sldId id="498" r:id="rId3"/>
    <p:sldId id="499" r:id="rId4"/>
    <p:sldId id="562" r:id="rId5"/>
    <p:sldId id="563" r:id="rId6"/>
    <p:sldId id="517" r:id="rId7"/>
    <p:sldId id="552" r:id="rId8"/>
    <p:sldId id="553" r:id="rId9"/>
    <p:sldId id="554" r:id="rId10"/>
    <p:sldId id="555" r:id="rId11"/>
    <p:sldId id="557" r:id="rId12"/>
    <p:sldId id="558" r:id="rId13"/>
    <p:sldId id="559" r:id="rId14"/>
    <p:sldId id="560" r:id="rId15"/>
    <p:sldId id="561" r:id="rId16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1F5"/>
    <a:srgbClr val="70B5E8"/>
    <a:srgbClr val="FEFFFA"/>
    <a:srgbClr val="FF5050"/>
    <a:srgbClr val="0680C3"/>
    <a:srgbClr val="FF0066"/>
    <a:srgbClr val="CC0099"/>
    <a:srgbClr val="FFCCFF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0" autoAdjust="0"/>
    <p:restoredTop sz="77751" autoAdjust="0"/>
  </p:normalViewPr>
  <p:slideViewPr>
    <p:cSldViewPr>
      <p:cViewPr varScale="1">
        <p:scale>
          <a:sx n="85" d="100"/>
          <a:sy n="85" d="100"/>
        </p:scale>
        <p:origin x="1651" y="62"/>
      </p:cViewPr>
      <p:guideLst>
        <p:guide orient="horz" pos="2069"/>
        <p:guide pos="2925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15/02/65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15/02/65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691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946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8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9826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7182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399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330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058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264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524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614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754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powerpoint-0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1" y="6237312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729095" cy="682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CE864-13AE-4331-96D1-D45E8CC20B2C}"/>
              </a:ext>
            </a:extLst>
          </p:cNvPr>
          <p:cNvSpPr txBox="1"/>
          <p:nvPr/>
        </p:nvSpPr>
        <p:spPr>
          <a:xfrm>
            <a:off x="719572" y="2551837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หน่วยการเรียนรู้ที่ </a:t>
            </a:r>
            <a:r>
              <a:rPr lang="en-US" sz="6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endParaRPr lang="th-TH" sz="60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6000" b="1" dirty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ระบบส่งกำลัง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683567" y="621972"/>
            <a:ext cx="194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เฟืองและแรงบิด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99592" y="1145192"/>
            <a:ext cx="7744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เฟือง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Gear)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ลักษณะเป็นล้อสามารถถ่ายทอดกำลังได้โดยอาศัยการขบกันของฟันเฟืองบนขอบของล้อเพื่อเปลี่ยนแปลงอัตราเร็วและทิศทางการหมุน แบ่งประเภทของเฟืองออกได้เป็น เฟืองฟันตรง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Spur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Gear)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ฟันเฟืองจะขนานและอยู่ในแนวเดียวกับศูนย์กลางของเฟือง ส่วนเฟืองเฉียง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Helical Gear)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ฟันเฟืองจะบิดทำมุมกับแนวศูนย์กลางของเฟือง เฟืองบางแบบรูปร่างคล้ายกรวย ตัดส่วนปลายออก เฟืองชนิดนี้เรียกว่า </a:t>
            </a:r>
            <a:r>
              <a:rPr lang="th-TH" sz="2400" b="1" i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“เฟืองดอกจอก”</a:t>
            </a:r>
            <a:r>
              <a:rPr lang="th-TH" sz="24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เฟืองบางแบบฟันเฟืองอยู่ข้างใน เรียกเฟืองนี้ว่า </a:t>
            </a:r>
            <a:r>
              <a:rPr lang="th-TH" sz="2400" b="1" i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“เฟืองภายใน” (</a:t>
            </a:r>
            <a:r>
              <a:rPr lang="en-US" sz="2400" b="1" i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Internal Gear)</a:t>
            </a:r>
            <a:endParaRPr kumimoji="0" lang="th-TH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6AA66-36FE-4E27-8A7F-D4CE87A90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73" y="3573016"/>
            <a:ext cx="3104851" cy="248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45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99592" y="1166842"/>
            <a:ext cx="7744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ระบบการส่งกำลังเกี่ยวข้องกับเฟืองโดยตรง เมื่อมีการส่งกำลังจากเฟืองตัวหนึ่งไปยังเฟืองอีกตัวหนึ่งที่ขบกันอยู่ ความสัมพันธ์ของการหมุนระหว่างเฟือง 2 ตัวที่ขบกันอยู่เรียกว่า </a:t>
            </a:r>
            <a:r>
              <a:rPr lang="th-TH" sz="2400" b="1" i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“อัตราทดของเฟือง”</a:t>
            </a:r>
          </a:p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อัตราทดของเฟือง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Gear Ratio)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เป็นอัตราส่วนระหว่างอัตราเร็วของเฟืองขับกับอัตราเร็วของเฟืองตาม เช่น เฟืองขับหมุนได้ 250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rpm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(Revolutions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per minute :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รอบต่อนาที) ในขณะที่เฟืองตามหมุนได้ 100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rpm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ดังนั้น อัตราทดของเฟืองเป็น 250/100 = 2.5:1</a:t>
            </a:r>
          </a:p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แรงบิด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Torque)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แรงที่พยายามที่จะบิดหรือหมุน เช่น แรงบิดของเครื่องยนต์ ก็คือ ความพยายามในการบิดของเพลาข้อเหวี่ยงทำให้เพลาข้อเหวี่ยงหมุนและจ่ายแรงบิดผ่านระบบส่งกำลังไปยังเพลาต่าง ๆ หรือเฟืองที่กำลังหมุนจะต้องใช้แรงบิด การคำนวณหาแรงบิดที่นิยมใช้ มีหน่วยเป็น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N-m (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นิวตันเมตร)</a:t>
            </a:r>
          </a:p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ระบบเฟือง การลดความเร็วลง หมายถึง แรงบิดเพิ่มขึ้นเมื่อรถวิ่งเกียร์ต่ำความเร็วจะลดลง</a:t>
            </a:r>
            <a:endParaRPr kumimoji="0" lang="th-TH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181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1">
            <a:extLst>
              <a:ext uri="{FF2B5EF4-FFF2-40B4-BE49-F238E27FC236}">
                <a16:creationId xmlns:a16="http://schemas.microsoft.com/office/drawing/2014/main" id="{3F180F57-B208-4F45-B2BF-9AE5F022D3F5}"/>
              </a:ext>
            </a:extLst>
          </p:cNvPr>
          <p:cNvGrpSpPr/>
          <p:nvPr/>
        </p:nvGrpSpPr>
        <p:grpSpPr>
          <a:xfrm>
            <a:off x="696560" y="655455"/>
            <a:ext cx="3368352" cy="607585"/>
            <a:chOff x="845566" y="2708921"/>
            <a:chExt cx="8081355" cy="1147936"/>
          </a:xfrm>
          <a:solidFill>
            <a:srgbClr val="82B7DC"/>
          </a:solidFill>
        </p:grpSpPr>
        <p:sp>
          <p:nvSpPr>
            <p:cNvPr id="10" name="สี่เหลี่ยมผืนผ้ามุมมน 10">
              <a:extLst>
                <a:ext uri="{FF2B5EF4-FFF2-40B4-BE49-F238E27FC236}">
                  <a16:creationId xmlns:a16="http://schemas.microsoft.com/office/drawing/2014/main" id="{F727E540-0DD2-4F22-9070-A6F75A6AD814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D0A3A45D-714C-4519-BB1B-60642CFCD41E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672279" y="717394"/>
            <a:ext cx="396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การถอดและติดตั้งเครื่องยนต์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58088" y="1412776"/>
            <a:ext cx="77448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เครื่องยนต์เป็นตัวต้นกำลังของรถยนต์เมื่อมีการชำรุดเสียหายต้องยกเครื่องออกมาจากรถ แก้ไขในส่วนที่ไม่อาจแก้ไขได้ถ้าไม่มีการยกเครื่องยนต์ออก เพื่อความสะดวกจะต้องศึกษาขั้นตอนการถอดประกอบให้เข้าใจเสียก่อน การถอดเครื่องยนต์         มีขั้นตอนดังนี้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ถอดสายดินออกจากขั้วแบตเตอรี่ และทำเครื่องหมายบนบานพับเพื่อสะดวกในการ ประกอบ</a:t>
            </a:r>
          </a:p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ถอดครอบยางระบายไอด้านฝาครอบลิ้นออก ถอดชุดกรองอากาศ ถ่ายน้ำหล่อเย็น และน้ำมันเครื่องออก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ถอดท่อระบายความร้อน ถอดนอตยึดน้ำมันและถอดสายดินของเครื่องยนต์ออก      ถอดสายไฟออกจากมอเตอร์สตาร์ตอ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ัล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เทอร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์เนเต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อร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์ถ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อดสายไฟแรงสูงออกจากคอยล์    ถอดสายไฟที่สวิตช์แรงดันน้ำมันและสายวัดความร้อนออกจากเครื่องยนต์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79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99592" y="635927"/>
            <a:ext cx="774481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ถอดท่อน้ำมันเชื้อเพลิง สาย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โช้กแ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ละสายคันเร่งออกจากคาร์บูเรเตอร์</a:t>
            </a:r>
          </a:p>
          <a:p>
            <a:pPr lvl="0" algn="thaiDist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ขึ้นแม่แรงส่วนหน้ายกรถวางบนขาตั้งและถอดคันเกียร์จากกระปุกเกียร์</a:t>
            </a:r>
          </a:p>
          <a:p>
            <a:pPr lvl="0" algn="thaiDist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6. ถอดนอตยึดปั๊มคลัตช์ตัวล่างแล้วถอดปั๊มคลัตช์ตัวล่างออก ถอดสายไมล์ออกจาก  กระปุกเกียร์จากนั้นถอดสายไฟสวิตช์ไฟถอยหลังออก</a:t>
            </a:r>
          </a:p>
          <a:p>
            <a:pPr lvl="0" algn="thaiDist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7. ถอดหน้าแปลนท่อไอเสียออกจากท่อร่วมแล้วถอดเพลากลาง</a:t>
            </a:r>
          </a:p>
          <a:p>
            <a:pPr lvl="0" algn="thaiDist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8. ใช้โซ่เกี่ยวตำแหน่งที่สามารถยกเครื่องได้แล้วยกเครื่องขึ้นเล็กน้อย จากนั้นถอดนอต   ยึดแท่นเครื่อง</a:t>
            </a:r>
          </a:p>
          <a:p>
            <a:pPr lvl="0" algn="thaiDist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9. คลายนอตยึดยางบนแท่นเกียร์ออก แล้วถอดนอตยึดออกทั้งหมด</a:t>
            </a:r>
          </a:p>
          <a:p>
            <a:pPr lvl="0" algn="thaiDist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10. ดึงเครื่องยนต์ให้เคลื่อนที่ไปข้างหน้าแล้วใช้รอกยกเครื่องและกระปุกเกียร์ออกจากรถ นำไปวางที่ตำแหน่งปฏิบัติงาน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098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BF62B-72AD-4322-B3DE-B6D097639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6" y="452340"/>
            <a:ext cx="6431548" cy="55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4A1B58-B551-4C80-9892-94C8E75EE0F5}"/>
              </a:ext>
            </a:extLst>
          </p:cNvPr>
          <p:cNvSpPr/>
          <p:nvPr/>
        </p:nvSpPr>
        <p:spPr>
          <a:xfrm>
            <a:off x="899592" y="980728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การติดตั้งเครื่องยนต์ให้กระทำการย้อนกลับ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7D8B0-B793-4F7A-855E-8B5D97784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6" y="1714351"/>
            <a:ext cx="770448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20565" y="1349210"/>
            <a:ext cx="7877121" cy="4384046"/>
            <a:chOff x="876243" y="2310655"/>
            <a:chExt cx="8081356" cy="4265614"/>
          </a:xfrm>
        </p:grpSpPr>
        <p:sp>
          <p:nvSpPr>
            <p:cNvPr id="25" name="สี่เหลี่ยมผืนผ้ามุมมน 10"/>
            <p:cNvSpPr/>
            <p:nvPr/>
          </p:nvSpPr>
          <p:spPr>
            <a:xfrm>
              <a:off x="876244" y="2310655"/>
              <a:ext cx="8081355" cy="4265614"/>
            </a:xfrm>
            <a:prstGeom prst="roundRect">
              <a:avLst>
                <a:gd name="adj" fmla="val 6597"/>
              </a:avLst>
            </a:prstGeom>
            <a:solidFill>
              <a:srgbClr val="C5E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6243" y="3094301"/>
              <a:ext cx="80813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600" b="1" dirty="0">
                <a:latin typeface="Browallia New" panose="020B0604020202020204" pitchFamily="34" charset="-34"/>
                <a:cs typeface="Browallia New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AA387-3B0C-485B-884C-0FAB6921EBC9}"/>
              </a:ext>
            </a:extLst>
          </p:cNvPr>
          <p:cNvSpPr txBox="1"/>
          <p:nvPr/>
        </p:nvSpPr>
        <p:spPr>
          <a:xfrm>
            <a:off x="807604" y="1863428"/>
            <a:ext cx="7528791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ระบบส่งกำลัง (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Power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Train)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มีหน้าที่ส่งถ่ายกำลังจากเครื่องยนต์ผ่านเกียร์ (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Gear)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โดยอาศัยการขบกันของฟันบนขอบล้อเฟือง เปลี่ยนแปลงความเร็วและทิศทางการเคลื่อนที่ของรถยนต์ กำลังที่ส่งผ่านเกียร์มานี้จะถูกส่งผ่านเพลากลางไปยังเฟืองท้ายแล้วถูกเปลี่ยนมุมในการส่งถ่ายกำลังงานไปยังเพลาข้างทั้งสองเพื่อขับล้อให้หมุนขับเคลื่อนรถยนต์ได้</a:t>
            </a:r>
          </a:p>
        </p:txBody>
      </p:sp>
    </p:spTree>
    <p:extLst>
      <p:ext uri="{BB962C8B-B14F-4D97-AF65-F5344CB8AC3E}">
        <p14:creationId xmlns:p14="http://schemas.microsoft.com/office/powerpoint/2010/main" val="13646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3059832" y="722616"/>
            <a:ext cx="3024336" cy="667236"/>
            <a:chOff x="845566" y="2708921"/>
            <a:chExt cx="8081355" cy="1147936"/>
          </a:xfrm>
          <a:solidFill>
            <a:srgbClr val="C5E1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90016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3131840" y="83825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ส่วนประกอบของรถยนต์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99592" y="1556792"/>
            <a:ext cx="774481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รถยนต์ประกอบด้วยส่วนต่าง ๆ ที่ใช้ในการขับเคลื่อนที่สำคัญดังนี้</a:t>
            </a:r>
          </a:p>
          <a:p>
            <a:pPr algn="thaiDist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เครื่องยนต์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Engine)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ตัวต้นกำลังที่เปลี่ยนแปลงพลังความร้อนของน้ำมันเชื้อเพลิง เป็นพลังงานกลเพื่อใช้ในการทำงาน เช่น เครื่องยนต์แก๊สโซลีน ซึ่งทำหน้าที่เปลี่ยนพลังงานความร้อนของน้ำมันเชื้อเพลิงเป็นพลังงานกลที่ออกมาทางเพลาข้อเหวี่ยง </a:t>
            </a:r>
          </a:p>
          <a:p>
            <a:pPr algn="thaiDist">
              <a:lnSpc>
                <a:spcPct val="150000"/>
              </a:lnSpc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โครงรถ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Frame)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ส่วนประกอบของโครงรถและล้อที่ทำหน้าที่รองรับเครื่องยนต์   และตัวถัง</a:t>
            </a:r>
          </a:p>
          <a:p>
            <a:pPr algn="thaiDist">
              <a:lnSpc>
                <a:spcPct val="150000"/>
              </a:lnSpc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การส่งกำลัง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การนำกำลังที่ส่งจากเครื่องยนต์ไปยังล้อรถยนต์ ประกอบด้วย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5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3059832" y="722616"/>
            <a:ext cx="3024336" cy="667236"/>
            <a:chOff x="845566" y="2708921"/>
            <a:chExt cx="8081355" cy="1147936"/>
          </a:xfrm>
          <a:solidFill>
            <a:srgbClr val="C5E1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90016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3131840" y="83825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ส่วนประกอบของรถยนต์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56983-3251-40B7-B69C-3CAB0BC2F4C2}"/>
              </a:ext>
            </a:extLst>
          </p:cNvPr>
          <p:cNvSpPr txBox="1"/>
          <p:nvPr/>
        </p:nvSpPr>
        <p:spPr>
          <a:xfrm>
            <a:off x="699589" y="3498340"/>
            <a:ext cx="7744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endParaRPr lang="th-TH" sz="24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3.1 คลัตช์ (</a:t>
            </a:r>
            <a:r>
              <a:rPr lang="en-US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Clutch)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ทำหน้าที่ตัดและต่อกำลังที่ส่งจากเครื่องยนต์ไปยังห้องเกียร์ โดยอาศัยความฝืดระหว่างแผ่นคลัตช์กับล้อช่วยแรงในการขับเคลื่อนรถยนต์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3.2 กระปุกเกียร์ (</a:t>
            </a:r>
            <a:r>
              <a:rPr lang="en-US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Transmission)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ุปกรณ์ที่ทำหน้าที่ในการปรับเปลี่ยนกำลังงานที่รับมาจากเครื่องยนต์ให้เหมาะสมกับสภาพของการขับขี่รถยนต์ 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3DE25-A3AA-4137-8C2D-0B057800D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908" y="1600334"/>
            <a:ext cx="4390183" cy="2093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D1729-651E-4744-8E91-3D0279006E54}"/>
              </a:ext>
            </a:extLst>
          </p:cNvPr>
          <p:cNvSpPr txBox="1"/>
          <p:nvPr/>
        </p:nvSpPr>
        <p:spPr>
          <a:xfrm>
            <a:off x="3739646" y="3709944"/>
            <a:ext cx="166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แสดงระบบการส่งกำลัง</a:t>
            </a:r>
            <a:endParaRPr lang="en-US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89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3059832" y="722616"/>
            <a:ext cx="3024336" cy="667236"/>
            <a:chOff x="845566" y="2708921"/>
            <a:chExt cx="8081355" cy="1147936"/>
          </a:xfrm>
          <a:solidFill>
            <a:srgbClr val="C5E1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90016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3131840" y="83825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ส่วนประกอบของรถยนต์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56983-3251-40B7-B69C-3CAB0BC2F4C2}"/>
              </a:ext>
            </a:extLst>
          </p:cNvPr>
          <p:cNvSpPr txBox="1"/>
          <p:nvPr/>
        </p:nvSpPr>
        <p:spPr>
          <a:xfrm>
            <a:off x="699592" y="1628800"/>
            <a:ext cx="7744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3.3 เพลากลาง (</a:t>
            </a:r>
            <a:r>
              <a:rPr lang="en-US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Propeller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Shaft)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เป็นเพลาที่รับกำลังจากเกียร์แล้วส่งไปยังเฟืองท้าย ที่มีลักษณะเป็นท่อกลวงพร้อมข้อต่ออ่อนที่ปลายทั้งสองข้าง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3.4 เฟืองท้าย (</a:t>
            </a:r>
            <a:r>
              <a:rPr lang="en-US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Differential)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เป็นชุดเฟืองที่อยู่ในเสื้อเพลาหลัง ทำหน้าที่ถ่ายทอดกำลังจากเพลากลางไปยังเพลาข้างและส่งต่อไปยังล้ออีกทีหนึ่ง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3.5 เพลาท้าย (</a:t>
            </a:r>
            <a:r>
              <a:rPr lang="en-US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Rear</a:t>
            </a:r>
            <a:r>
              <a:rPr lang="th-TH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Axles)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เป็นท่อนเหล็กตันมีความแข็งแรงสูง ทนต่อแรงบิดได้ดี ปกติจะติดตั้งอยู่ในเสื้อเพลา</a:t>
            </a:r>
          </a:p>
          <a:p>
            <a:pPr algn="thaiDist"/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ตัวถัง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Car Body)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เป็นโครงเหล็กกล้าที่ผ่านการออกแบบให้สะดวกต่อการใช้สอย อาจมีการเสริมเหล็ก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Roll Cage)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เพื่อป้องกันไม่ให้ผู้ขับขี่ได้รับอันตรายในกรณีที่เกิดอุบัติเหตุ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อุปกรณ์ต่าง ๆ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ระบบไฟแสงสว่างและไฟสัญญาณ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Lighting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System)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ตลอดจน เครื่องปรับอากาศ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Air Conditioner) 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45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99589" y="1213917"/>
            <a:ext cx="774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การขับเคลื่อนล้อหลัง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Rear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Wheel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Drive)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เป็นการออกแบบรถยนต์ที่นิยมกันมา    โดยตลอด คือมีการติดตั้งเครื่องยนต์ไว้ด้านหน้าของรถยนต์และขับเคลื่อนด้วยล้อหลัง ระบบส่งกำลังประกอบด้วยกระปุกเกียร์เพลากลาง เฟืองท้าย และเพลาขับล้อหลัง นิยมใช้กับรถโดยทั่วไป โดยเฉพาะรถบรรทุกทั้งขนาดเล็กและขนาดใหญ่ เช่น รถ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โฟล์กส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วาเกน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Volkswagen)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07326-61AB-4C3B-9630-9D7E4AB61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387" y="3152552"/>
            <a:ext cx="4655221" cy="2659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21">
            <a:extLst>
              <a:ext uri="{FF2B5EF4-FFF2-40B4-BE49-F238E27FC236}">
                <a16:creationId xmlns:a16="http://schemas.microsoft.com/office/drawing/2014/main" id="{833DC4EB-0A48-4CEF-A3FB-F73FE9B8C1D3}"/>
              </a:ext>
            </a:extLst>
          </p:cNvPr>
          <p:cNvGrpSpPr/>
          <p:nvPr/>
        </p:nvGrpSpPr>
        <p:grpSpPr>
          <a:xfrm>
            <a:off x="3057994" y="537607"/>
            <a:ext cx="3039420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11" name="สี่เหลี่ยมผืนผ้ามุมมน 10">
              <a:extLst>
                <a:ext uri="{FF2B5EF4-FFF2-40B4-BE49-F238E27FC236}">
                  <a16:creationId xmlns:a16="http://schemas.microsoft.com/office/drawing/2014/main" id="{49F1C533-6ACD-4DB9-881E-68EA82274C7E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3416FAA8-76F3-4DA3-BDFA-E64081C737CF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3078134" y="591041"/>
            <a:ext cx="303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ประเภทของการขับเคลื่อน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36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1">
            <a:extLst>
              <a:ext uri="{FF2B5EF4-FFF2-40B4-BE49-F238E27FC236}">
                <a16:creationId xmlns:a16="http://schemas.microsoft.com/office/drawing/2014/main" id="{D769B39F-E9FA-42E6-965B-93BB371B3E61}"/>
              </a:ext>
            </a:extLst>
          </p:cNvPr>
          <p:cNvGrpSpPr/>
          <p:nvPr/>
        </p:nvGrpSpPr>
        <p:grpSpPr>
          <a:xfrm>
            <a:off x="3057994" y="537607"/>
            <a:ext cx="3039420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11" name="สี่เหลี่ยมผืนผ้ามุมมน 10">
              <a:extLst>
                <a:ext uri="{FF2B5EF4-FFF2-40B4-BE49-F238E27FC236}">
                  <a16:creationId xmlns:a16="http://schemas.microsoft.com/office/drawing/2014/main" id="{907BC228-C6DC-4B18-A1D5-7EF270EECA6B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3F99DFEF-3F03-4904-AC5C-9CD11272B5F6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99592" y="1371418"/>
            <a:ext cx="7744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การขับเคลื่อนล้อหน้า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Front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Wheel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Drive)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เป็นการออกแบบรถยนต์ที่ติดตั้งเครื่องยนต์ไว้ด้านหน้าและขับเคลื่อนด้วยล้อหน้า โดยกระปุกเกียร์จะส่งถ่ายกำลังไปยังเพลาขับล้อหน้าโดยตรง ส่วนมากมักจะติดตั้งเครื่องยนต์ตามขวางกับตัวรถมากกว่าตาม     ความยาวของตัวรถ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3BD4A7-68AF-42AC-B20E-EBEDEA991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32" y="3179594"/>
            <a:ext cx="5123016" cy="2705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3EC90-DAA7-45D7-8953-7CAD2860595F}"/>
              </a:ext>
            </a:extLst>
          </p:cNvPr>
          <p:cNvSpPr txBox="1"/>
          <p:nvPr/>
        </p:nvSpPr>
        <p:spPr>
          <a:xfrm>
            <a:off x="3078134" y="591041"/>
            <a:ext cx="303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ประเภทของการขับเคลื่อน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10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99587" y="1254780"/>
            <a:ext cx="774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การขับเคลื่อนสี่ล้อ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Four Wheel Drive)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เป็นระบบการขับเคลื่อนของรถยนต์ที่ทุกล้อ ช่วยในการขับเคลื่อน โดยในสภาวะปกติรถเหล่านี้จะใช้ระบบขับเคลื่อนล้อหลัง แต่เมื่อเปลี่ยนการขับเคลื่อนสี่ล้อโดยผ่านชุดการถ่ายทอดกำลัง กำลังขับเครื่องยนต์ก็จะส่งไปยังล้อหน้าด้วย ทำให้สามารถขับเคลื่อนได้ทั้งสี่ล้อ ระบบการขับเคลื่อนสี่ล้อนี้อาจใช้เพียงบางเวลา หรืออาจใช้ตลอดเวลาก็ได้แล้วแต่การออกแบบของบริษัทผู้ผลิต มักเขียนตัวย่อว่า 4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WD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2A7D5-B267-47C6-B533-1C487486E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8" y="3303361"/>
            <a:ext cx="4293715" cy="2648313"/>
          </a:xfrm>
          <a:prstGeom prst="rect">
            <a:avLst/>
          </a:prstGeom>
        </p:spPr>
      </p:pic>
      <p:grpSp>
        <p:nvGrpSpPr>
          <p:cNvPr id="9" name="Group 21">
            <a:extLst>
              <a:ext uri="{FF2B5EF4-FFF2-40B4-BE49-F238E27FC236}">
                <a16:creationId xmlns:a16="http://schemas.microsoft.com/office/drawing/2014/main" id="{14634125-8F12-4BF4-BFA9-8466124D8BC1}"/>
              </a:ext>
            </a:extLst>
          </p:cNvPr>
          <p:cNvGrpSpPr/>
          <p:nvPr/>
        </p:nvGrpSpPr>
        <p:grpSpPr>
          <a:xfrm>
            <a:off x="3057994" y="537607"/>
            <a:ext cx="3039420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10" name="สี่เหลี่ยมผืนผ้ามุมมน 10">
              <a:extLst>
                <a:ext uri="{FF2B5EF4-FFF2-40B4-BE49-F238E27FC236}">
                  <a16:creationId xmlns:a16="http://schemas.microsoft.com/office/drawing/2014/main" id="{522E1529-0F4A-443B-91E0-DC0EADA7C39C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4DAFCA6A-F224-4B80-95DA-3756CBA6296C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FA57E7B-E5C9-43B6-AC7A-CAE661389826}"/>
              </a:ext>
            </a:extLst>
          </p:cNvPr>
          <p:cNvSpPr txBox="1"/>
          <p:nvPr/>
        </p:nvSpPr>
        <p:spPr>
          <a:xfrm>
            <a:off x="3078134" y="591041"/>
            <a:ext cx="303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ประเภทของการขับเคลื่อน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90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1">
            <a:extLst>
              <a:ext uri="{FF2B5EF4-FFF2-40B4-BE49-F238E27FC236}">
                <a16:creationId xmlns:a16="http://schemas.microsoft.com/office/drawing/2014/main" id="{8A442368-B3B5-4F77-A66F-01882A94977D}"/>
              </a:ext>
            </a:extLst>
          </p:cNvPr>
          <p:cNvGrpSpPr/>
          <p:nvPr/>
        </p:nvGrpSpPr>
        <p:grpSpPr>
          <a:xfrm>
            <a:off x="683567" y="579790"/>
            <a:ext cx="4320481" cy="607585"/>
            <a:chOff x="845566" y="2708921"/>
            <a:chExt cx="8081355" cy="1147936"/>
          </a:xfrm>
          <a:solidFill>
            <a:srgbClr val="82B7DC"/>
          </a:solidFill>
        </p:grpSpPr>
        <p:sp>
          <p:nvSpPr>
            <p:cNvPr id="10" name="สี่เหลี่ยมผืนผ้ามุมมน 10">
              <a:extLst>
                <a:ext uri="{FF2B5EF4-FFF2-40B4-BE49-F238E27FC236}">
                  <a16:creationId xmlns:a16="http://schemas.microsoft.com/office/drawing/2014/main" id="{626BC482-3F2D-492D-B647-96A5C63D1020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5B0BD939-9791-441B-9CBD-B9323CE8878B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663733" y="647719"/>
            <a:ext cx="439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ข้อเปรียบเทียบของระบบการขับเคลื่อน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63733" y="1233937"/>
            <a:ext cx="77448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การขับเคลื่อนล้อหน้าและการขับเคลื่อนล้อหลัง มีข้อดี-ข้อเสียสรุปได้ดังนี้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ข้อดีของระบบขับเคลื่อนล้อหน้า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 </a:t>
            </a:r>
          </a:p>
          <a:p>
            <a:pPr lvl="0"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พื้นที่ภายในเพิ่มมากขึ้น</a:t>
            </a:r>
          </a:p>
          <a:p>
            <a:pPr lvl="0"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น้ำหนักรถเบากว่าระบบการขับเคลื่อนล้อหลัง</a:t>
            </a:r>
          </a:p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สูญเสียกำลังน้อยกว่า</a:t>
            </a:r>
          </a:p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ประหยัดน้ำมันเชื้อเพลิง</a:t>
            </a:r>
          </a:p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การทรงตัวดีกว่า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endParaRPr 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ข้อเสียของระบบขับเคลื่อนล้อหน้า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จากการพิจารณาจะพบข้อเสียอยู่บ้างดังนี้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ความคงทนของรถยนต์ขับเคลื่อนล้อหน้าจะมีความคงทนน้อยกว่าแบบขับเคลื่อนล้อหลัง 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การซ่อมแซมลำบาก</a:t>
            </a:r>
          </a:p>
          <a:p>
            <a:pPr lvl="0"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ต้นทุนการผลิตสูง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2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20181</TotalTime>
  <Words>657</Words>
  <Application>Microsoft Office PowerPoint</Application>
  <PresentationFormat>On-screen Show (4:3)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Browallia New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Kraiw</cp:lastModifiedBy>
  <cp:revision>1636</cp:revision>
  <cp:lastPrinted>2013-12-18T04:28:54Z</cp:lastPrinted>
  <dcterms:created xsi:type="dcterms:W3CDTF">2013-09-10T05:06:28Z</dcterms:created>
  <dcterms:modified xsi:type="dcterms:W3CDTF">2022-02-15T05:17:41Z</dcterms:modified>
</cp:coreProperties>
</file>