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80" r:id="rId2"/>
    <p:sldId id="521" r:id="rId3"/>
    <p:sldId id="534" r:id="rId4"/>
    <p:sldId id="530" r:id="rId5"/>
    <p:sldId id="499" r:id="rId6"/>
    <p:sldId id="500" r:id="rId7"/>
    <p:sldId id="531" r:id="rId8"/>
    <p:sldId id="501" r:id="rId9"/>
    <p:sldId id="522" r:id="rId10"/>
    <p:sldId id="523" r:id="rId11"/>
    <p:sldId id="532" r:id="rId12"/>
    <p:sldId id="509" r:id="rId13"/>
    <p:sldId id="506" r:id="rId14"/>
    <p:sldId id="524" r:id="rId15"/>
    <p:sldId id="508" r:id="rId16"/>
    <p:sldId id="510" r:id="rId17"/>
    <p:sldId id="511" r:id="rId18"/>
    <p:sldId id="533" r:id="rId19"/>
    <p:sldId id="519" r:id="rId20"/>
    <p:sldId id="520" r:id="rId21"/>
    <p:sldId id="526" r:id="rId22"/>
  </p:sldIdLst>
  <p:sldSz cx="9144000" cy="6858000" type="screen4x3"/>
  <p:notesSz cx="10236200" cy="70993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69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680C3"/>
    <a:srgbClr val="CCECFF"/>
    <a:srgbClr val="FF5050"/>
    <a:srgbClr val="CC0099"/>
    <a:srgbClr val="FFCCFF"/>
    <a:srgbClr val="FFFF99"/>
    <a:srgbClr val="99FFCC"/>
    <a:srgbClr val="FF33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ลักษณะ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ลักษณะสีเข้ม 1 - เน้น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71" autoAdjust="0"/>
    <p:restoredTop sz="77751" autoAdjust="0"/>
  </p:normalViewPr>
  <p:slideViewPr>
    <p:cSldViewPr>
      <p:cViewPr>
        <p:scale>
          <a:sx n="100" d="100"/>
          <a:sy n="100" d="100"/>
        </p:scale>
        <p:origin x="-2214" y="-414"/>
      </p:cViewPr>
      <p:guideLst>
        <p:guide orient="horz" pos="2069"/>
        <p:guide pos="2925"/>
      </p:guideLst>
    </p:cSldViewPr>
  </p:slideViewPr>
  <p:outlineViewPr>
    <p:cViewPr>
      <p:scale>
        <a:sx n="33" d="100"/>
        <a:sy n="33" d="100"/>
      </p:scale>
      <p:origin x="0" y="30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08F9F69-5906-4296-A45C-6086FAFB5D67}" type="datetimeFigureOut">
              <a:rPr lang="en-US"/>
              <a:pPr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550" y="674370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BE68269-F950-4A5E-A3C7-139ACD06CA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95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5EDBCC5A-BEA2-4542-9952-57A0112F01C0}" type="datetimeFigureOut">
              <a:rPr lang="th-TH"/>
              <a:pPr/>
              <a:t>15/02/65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1813"/>
            <a:ext cx="3549650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pPr lvl="0"/>
            <a:endParaRPr lang="th-TH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938" y="3371850"/>
            <a:ext cx="8188325" cy="3195638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7063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CF6F6251-91AB-4103-9F45-B64002FCBA33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0375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Cordia New" pitchFamily="34" charset="-34"/>
            </a:endParaRPr>
          </a:p>
        </p:txBody>
      </p:sp>
      <p:sp>
        <p:nvSpPr>
          <p:cNvPr id="185348" name="ตัวยึดวันที่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D5212679-2CB9-40FC-BDBE-5644869A727E}" type="datetime1">
              <a:rPr lang="th-TH" sz="1300"/>
              <a:pPr/>
              <a:t>15/02/65</a:t>
            </a:fld>
            <a:endParaRPr lang="th-TH" sz="1300"/>
          </a:p>
        </p:txBody>
      </p:sp>
      <p:sp>
        <p:nvSpPr>
          <p:cNvPr id="185349" name="ตัวยึดหมายเลขภาพนิ่ง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35BD894F-AA85-47DB-8258-1FF41DA3448F}" type="slidenum">
              <a:rPr lang="th-TH" sz="1300"/>
              <a:pPr/>
              <a:t>1</a:t>
            </a:fld>
            <a:endParaRPr lang="th-TH" sz="1300"/>
          </a:p>
        </p:txBody>
      </p:sp>
    </p:spTree>
    <p:extLst>
      <p:ext uri="{BB962C8B-B14F-4D97-AF65-F5344CB8AC3E}">
        <p14:creationId xmlns:p14="http://schemas.microsoft.com/office/powerpoint/2010/main" val="1895659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624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6242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20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20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179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7279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526B2-5D29-4902-A5D8-101D42417CE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874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DE804-84CC-4C08-972E-7FB3F299B9D9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501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866AA-C5D2-438A-989D-3A928B66214A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075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65126-524D-49F2-87CC-CC10277E475B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650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4FE0E-3F1D-4BD4-82A8-177430B62F1F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455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74D35-2E20-4E8A-9A6D-9123FB829E36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636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02730-C1F7-4FCA-9BC4-DCA0346D9C8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454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C5B14-6E1C-4880-B216-C0682FC88D74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636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AC347-C6C0-4FA8-9956-9F4F72AE09CE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928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D0752-48B7-4579-9332-603BDBA861C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802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DCBA2-8A5E-4267-9C2A-5F0B9EBB9BA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341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07B5DF8-0625-4964-A9F8-0151CBD39D97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powerpoint-00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91" y="6237312"/>
            <a:ext cx="586057" cy="548862"/>
          </a:xfrm>
          <a:prstGeom prst="rect">
            <a:avLst/>
          </a:prstGeom>
        </p:spPr>
      </p:pic>
      <p:pic>
        <p:nvPicPr>
          <p:cNvPr id="6" name="รูปภาพ 5">
            <a:hlinkClick r:id="rId4" action="ppaction://hlinkpres?slideindex=1&amp;slidetitle=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93296"/>
            <a:ext cx="729095" cy="682822"/>
          </a:xfrm>
          <a:prstGeom prst="rect">
            <a:avLst/>
          </a:prstGeom>
        </p:spPr>
      </p:pic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sz="5400" b="1" dirty="0" smtClean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หน่วยการเรียนรู้ที่ 3</a:t>
            </a:r>
            <a:endParaRPr lang="th-TH" sz="5400" b="1" dirty="0">
              <a:solidFill>
                <a:srgbClr val="0680C3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sz="54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คลัตช์</a:t>
            </a:r>
            <a:endParaRPr lang="th-TH" sz="5400" b="1" dirty="0">
              <a:solidFill>
                <a:srgbClr val="002060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971600" y="980728"/>
            <a:ext cx="74168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2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10. เพลาคลัตช์ (</a:t>
            </a:r>
            <a:r>
              <a:rPr lang="en-US" sz="22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Clutch Shaft</a:t>
            </a:r>
            <a:r>
              <a:rPr lang="en-US" sz="22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)   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ทำจาก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เหล็กกล้าซึ่งมีความแข็งแรง ทนต่อการสึกหรอสูง เพลา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คลัตช์ทำหน้าที่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เป็นตัวถ่ายทอด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กำลัง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ที่ได้จากแผ่นคลัตช์ไปยังกระปุก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เกียร์บน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เพลาคลัตช์ มีลักษณะเป็นร่องที่แผ่นคลัตช์สวมได้พอดี 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364535" y="3847098"/>
            <a:ext cx="3133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Browallia New" pitchFamily="34" charset="-34"/>
                <a:cs typeface="Browallia New" pitchFamily="34" charset="-34"/>
              </a:rPr>
              <a:t>แสดงการ</a:t>
            </a:r>
            <a:r>
              <a:rPr lang="th-TH" sz="1800" b="1" dirty="0" smtClean="0">
                <a:latin typeface="Browallia New" pitchFamily="34" charset="-34"/>
                <a:cs typeface="Browallia New" pitchFamily="34" charset="-34"/>
              </a:rPr>
              <a:t>ทำงาน</a:t>
            </a:r>
            <a:r>
              <a:rPr lang="th-TH" sz="1800" b="1" dirty="0">
                <a:latin typeface="Browallia New" pitchFamily="34" charset="-34"/>
                <a:cs typeface="Browallia New" pitchFamily="34" charset="-34"/>
              </a:rPr>
              <a:t>ของคลัตช์</a:t>
            </a:r>
            <a:r>
              <a:rPr lang="th-TH" sz="1800" b="1" dirty="0" err="1">
                <a:latin typeface="Browallia New" pitchFamily="34" charset="-34"/>
                <a:cs typeface="Browallia New" pitchFamily="34" charset="-34"/>
              </a:rPr>
              <a:t>แบบไฮดรอลิก</a:t>
            </a:r>
            <a:r>
              <a:rPr lang="th-TH" sz="1800" b="1" dirty="0">
                <a:latin typeface="Browallia New" pitchFamily="34" charset="-34"/>
                <a:cs typeface="Browallia New" pitchFamily="34" charset="-34"/>
              </a:rPr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34504"/>
            <a:ext cx="3490714" cy="375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307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2818656" cy="724942"/>
          </a:xfrm>
        </p:spPr>
        <p:txBody>
          <a:bodyPr/>
          <a:lstStyle/>
          <a:p>
            <a:pPr algn="l"/>
            <a:r>
              <a:rPr lang="th-TH" sz="28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การปรับแต่งระยะฟรี</a:t>
            </a:r>
            <a:endParaRPr lang="th-TH" sz="2800" b="1" dirty="0">
              <a:solidFill>
                <a:srgbClr val="00206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11560" y="1484784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2200" b="1" dirty="0" smtClean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การ</a:t>
            </a:r>
            <a:r>
              <a:rPr lang="th-TH" sz="22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ปรับตั้งคันเหยียบคลัตช์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ปรับความสูงโดยการหมุนสลับยันคันเหยียบ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คลัตช์แล้วปรับระยะฟรี</a:t>
            </a:r>
          </a:p>
          <a:p>
            <a:pPr algn="thaiDist"/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2200" b="1" dirty="0" smtClean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ระยะ</a:t>
            </a:r>
            <a:r>
              <a:rPr lang="th-TH" sz="22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คันเหยียบคลัตช์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คือ ระยะการเคลื่อนที่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จากตำแหน่ง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ปล่อยคลัตช์สุดจนกระทั่งลูกปืน คลัตช์สัมผัสกับปลายหวีด้านในหรือ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ตีนผี  ถ้า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มีระยะฟรีมากเกินไป การเคลื่อนที่ของคันเหยียบคลัตช์อาจจะไม่จาก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ดังนั้นความ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สูงและระยะฟรีของคันเหยียบคลัตช์จะต้องตรวจสอบเป็นระยะๆ ตามเวลา </a:t>
            </a:r>
            <a:endParaRPr lang="th-TH" sz="2200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endParaRPr lang="th-TH" sz="2200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2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ระยะฟรีคันเหยียบ</a:t>
            </a:r>
            <a:r>
              <a:rPr lang="th-TH" sz="2200" b="1" dirty="0" smtClean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คลัตช์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ประกอบด้วย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ระยะฟรีของจุดต่างๆ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ดังต่อไปนี้ </a:t>
            </a:r>
          </a:p>
          <a:p>
            <a:pPr algn="thaiDist"/>
            <a:endParaRPr lang="th-TH" sz="2200" dirty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1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ระยะฟรีระหว่างขาดันลูกสูบกับลูกสูบของแม่ปั๊มคลัตช์ </a:t>
            </a:r>
          </a:p>
          <a:p>
            <a:pPr algn="thaiDist"/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2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ระยะฟรีของ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ช่องน้ำมัน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ผ่านจากปลายลูกสูบด้านในจนปิด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ทางน้ำมัน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จากถ้วยเก็บ </a:t>
            </a:r>
          </a:p>
          <a:p>
            <a:pPr algn="thaiDist"/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3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ระยะฟรีขายันก้ามปูคลัตช์กับก้ามปูที่ปั๊มคลัตช์ตัวล่าง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 </a:t>
            </a:r>
            <a:endParaRPr lang="th-TH" sz="2200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7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1439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718059" y="620688"/>
            <a:ext cx="4033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การถอดประกอบแม่ปั๊มคลัตช์</a:t>
            </a:r>
          </a:p>
          <a:p>
            <a:pPr algn="thaiDist"/>
            <a:endParaRPr lang="th-TH" sz="2000" b="1" dirty="0">
              <a:solidFill>
                <a:srgbClr val="0680C3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8"/>
          <a:stretch/>
        </p:blipFill>
        <p:spPr>
          <a:xfrm>
            <a:off x="2584056" y="1124744"/>
            <a:ext cx="4436215" cy="3218656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1403648" y="4767680"/>
            <a:ext cx="507807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การถอดแม่ปั๊ม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คลัตช์ มี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ขั้นตอนดังนี้ </a:t>
            </a: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1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ถอด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สลักล็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อกดันแม่ปั๊มออก </a:t>
            </a: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2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ใช้ประแจปากตายคลายนอตท่อ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ทางน้ำมัน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คลัตช์ </a:t>
            </a: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3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ถอดนอตยึดแม่ปั๊มคลัตช์และดึงแม่ปั๊มออก 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693799" y="4343400"/>
            <a:ext cx="2388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latin typeface="Browallia New" pitchFamily="34" charset="-34"/>
                <a:cs typeface="Browallia New" pitchFamily="34" charset="-34"/>
              </a:rPr>
              <a:t>แสดงส่วนประกอบแม่ปั๊มคลัตช์ </a:t>
            </a:r>
          </a:p>
        </p:txBody>
      </p:sp>
    </p:spTree>
    <p:extLst>
      <p:ext uri="{BB962C8B-B14F-4D97-AF65-F5344CB8AC3E}">
        <p14:creationId xmlns:p14="http://schemas.microsoft.com/office/powerpoint/2010/main" val="121927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146075" y="6246735"/>
            <a:ext cx="2133600" cy="476250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08163" y="1700808"/>
            <a:ext cx="81369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endParaRPr lang="en-US" sz="2600" b="1" dirty="0"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08163" y="692696"/>
            <a:ext cx="799628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การ</a:t>
            </a:r>
            <a:r>
              <a:rPr lang="th-TH" sz="2400" b="1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ถอดแยกชิ้นส่วนแม่ปั๊ม</a:t>
            </a:r>
            <a:r>
              <a:rPr lang="th-TH" sz="24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คลัตช์ </a:t>
            </a:r>
          </a:p>
          <a:p>
            <a:endParaRPr lang="th-TH" sz="2200" b="1" dirty="0" smtClean="0">
              <a:solidFill>
                <a:srgbClr val="FF0066"/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1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ใช้ค้อนและเหล็กส่งตอกยึด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ถ้วยน้ำมัน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คลัตช์ </a:t>
            </a: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2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ถอด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ถ้วยน้ำมัน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คลัตช์และยางรอง </a:t>
            </a: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3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ดึงยางกันฝุ่นออก ดันลูกสูบลงด้วยไขควงแล้วใช้คีมปลายแหลมบีบ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แหวนล็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อกออก </a:t>
            </a: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4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ดึงก้านดันแหวนรอง และลูกสูบออกจากกระบอกแม่ปั๊ม </a:t>
            </a: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5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ตรวจรอย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แตกร้าวชำรุด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และตรวจภายในกระบอกแม่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ปั๊ม ตรวจ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สภาพลูกสูบและลูกยาง </a:t>
            </a:r>
          </a:p>
          <a:p>
            <a:pPr algn="thaiDist"/>
            <a:endParaRPr lang="th-TH" sz="2000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81" y="3323353"/>
            <a:ext cx="4554775" cy="309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146075" y="6246735"/>
            <a:ext cx="2133600" cy="476250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08163" y="1700808"/>
            <a:ext cx="81369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	</a:t>
            </a:r>
            <a:endParaRPr lang="en-US" sz="2600" b="1" dirty="0"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22648" y="808256"/>
            <a:ext cx="748883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การประกอบแม่ปั๊ม</a:t>
            </a:r>
            <a:r>
              <a:rPr lang="th-TH" sz="24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คลัตช์</a:t>
            </a:r>
          </a:p>
          <a:p>
            <a:r>
              <a:rPr lang="th-TH" sz="2400" b="1" dirty="0" smtClean="0">
                <a:solidFill>
                  <a:srgbClr val="FF0066"/>
                </a:solidFill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1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เคลือบจาระบีที่ลูกสูบและลูกยางปั๊มคลัตช์ </a:t>
            </a: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2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จับแม่ปั๊มคลัตช์แนวนอนด้วยปากกาให้แน่น </a:t>
            </a: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3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ประกอบลูกสูบ ก้านดัน และใส่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แหวนล็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อกด้วยคีมถ่างแหวน </a:t>
            </a: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4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ลองดันลูกสูบเข้าหลายๆ ครั้ง ลูกสูบจะถอยกลับด้วยแรงดันสปริงดันกลับ </a:t>
            </a: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5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ประกอบ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ถ้วยน้ำมัน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ยางรองเปลี่ยนใหม่ ใช้ค้อนและเหล็กส่งตอก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สลักล็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อก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เข้า</a:t>
            </a:r>
            <a:endParaRPr lang="th-TH" sz="2200" dirty="0">
              <a:latin typeface="Browallia New" pitchFamily="34" charset="-34"/>
              <a:cs typeface="Browallia New" pitchFamily="34" charset="-34"/>
            </a:endParaRPr>
          </a:p>
          <a:p>
            <a:endParaRPr lang="th-TH" sz="2000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22"/>
          <a:stretch/>
        </p:blipFill>
        <p:spPr>
          <a:xfrm>
            <a:off x="1598527" y="3789040"/>
            <a:ext cx="6156176" cy="1744985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3201615" y="5662012"/>
            <a:ext cx="295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 smtClean="0">
                <a:latin typeface="Browallia New" pitchFamily="34" charset="-34"/>
                <a:cs typeface="Browallia New" pitchFamily="34" charset="-34"/>
              </a:rPr>
              <a:t>แสดง</a:t>
            </a:r>
            <a:r>
              <a:rPr lang="th-TH" sz="1800" b="1" dirty="0">
                <a:latin typeface="Browallia New" pitchFamily="34" charset="-34"/>
                <a:cs typeface="Browallia New" pitchFamily="34" charset="-34"/>
              </a:rPr>
              <a:t>ขั้นตอนการประกอบแม่ปั๊มคลัตช์ </a:t>
            </a:r>
          </a:p>
        </p:txBody>
      </p:sp>
    </p:spTree>
    <p:extLst>
      <p:ext uri="{BB962C8B-B14F-4D97-AF65-F5344CB8AC3E}">
        <p14:creationId xmlns:p14="http://schemas.microsoft.com/office/powerpoint/2010/main" val="21579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97419" y="908720"/>
            <a:ext cx="77936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200" b="1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การถอดและประกอบปั๊มคลัตช์ตัว</a:t>
            </a:r>
            <a:r>
              <a:rPr lang="th-TH" sz="22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ล่าง  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จะ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กระทำต่อเมื่อ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ปั๊มคลัตช์ตัวล่างเกิดการรั่ว ซึ่งมักจะเกิดจากการที่ลูก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ยางชำรุดจึงจำเป็นต้อง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เปลี่ยนลูกยาง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ที่ชำรุด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ให้ใช้งานได้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ปกติ</a:t>
            </a:r>
          </a:p>
          <a:p>
            <a:pPr algn="thaiDist"/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r>
              <a:rPr lang="th-TH" sz="22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การถอดแม่ปั๊มคลัตช์ตัว</a:t>
            </a:r>
            <a:r>
              <a:rPr lang="th-TH" sz="2200" b="1" dirty="0" smtClean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ล่าง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มี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ขั้นตอน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ดังนี้ </a:t>
            </a: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1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ปลดหัวต่อท่อ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ทางเดินน้ำมัน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คลัตช์และ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โบลต์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 2 ตัวออก </a:t>
            </a: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2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ดึงก้านดันและถอดยางกันฝุ่นออก </a:t>
            </a: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3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ใช้แรงดันลมจากหัวเป่าลมดันลูกสูบออกจากปั๊มคลัตช์ </a:t>
            </a:r>
            <a:endParaRPr lang="th-TH" sz="2200" dirty="0" smtClean="0">
              <a:latin typeface="Browallia New" pitchFamily="34" charset="-34"/>
              <a:cs typeface="Browallia New" pitchFamily="34" charset="-34"/>
            </a:endParaRPr>
          </a:p>
          <a:p>
            <a:endParaRPr lang="th-TH" sz="2200" dirty="0">
              <a:latin typeface="Browallia New" pitchFamily="34" charset="-34"/>
              <a:cs typeface="Browallia New" pitchFamily="34" charset="-34"/>
            </a:endParaRPr>
          </a:p>
          <a:p>
            <a:r>
              <a:rPr lang="th-TH" sz="22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การประกอบปั๊มคลัตช์ตัว</a:t>
            </a:r>
            <a:r>
              <a:rPr lang="th-TH" sz="2200" b="1" dirty="0" smtClean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ล่าง 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มี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ขั้นตอนการประกอบดังนี้ </a:t>
            </a:r>
            <a:endParaRPr lang="th-TH" sz="22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1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เคลือบชิ้นส่วนด้วยจาระบีลิเทียมกลี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คอล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2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ประกอบลูกสูบ ยางกันฝุ่น และก้านดัน </a:t>
            </a: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3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ประกอบปั๊มคลัตช์ด้วย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โบลต์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 2 ตัว ต่อหัวต่อท่อ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ทางน้ำมัน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คลัตช์ </a:t>
            </a:r>
          </a:p>
          <a:p>
            <a:endParaRPr lang="th-TH" sz="2200" dirty="0">
              <a:latin typeface="Browallia New" pitchFamily="34" charset="-34"/>
              <a:cs typeface="Browallia New" pitchFamily="34" charset="-34"/>
            </a:endParaRPr>
          </a:p>
          <a:p>
            <a:pPr algn="thaiDist"/>
            <a:endParaRPr lang="th-TH" sz="2000" b="1" dirty="0">
              <a:solidFill>
                <a:srgbClr val="FF0066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028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42417" y="764704"/>
            <a:ext cx="7385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การถอดประกอบคลัตช์แบบสปริง</a:t>
            </a:r>
            <a:r>
              <a:rPr lang="th-TH" sz="2400" b="1" dirty="0" err="1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ไดอะแฟรม</a:t>
            </a:r>
            <a:endParaRPr lang="th-TH" sz="2400" dirty="0">
              <a:solidFill>
                <a:srgbClr val="00206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65870" y="1007254"/>
            <a:ext cx="73852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endParaRPr lang="th-TH" dirty="0"/>
          </a:p>
          <a:p>
            <a:pPr algn="thaiDist"/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1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 ทำเครื่องหมาย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ลงบนฝาครอบคลัตช์และล้อช่วยแรง </a:t>
            </a:r>
          </a:p>
          <a:p>
            <a:pPr algn="thaiDist"/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2.  ติด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เหล็กล็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อกเฟืองล้อช่วยแรงใช้ประแจคลายนอตยึดชุดกดคลัตช์แต่ละตัวทีละรอบ จนแผ่นคลัตช์คลายตัว </a:t>
            </a:r>
            <a:endParaRPr lang="th-TH" sz="2200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3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 ถอด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โบลต์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ยึดออก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แล้วนำชุด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กดคลัตช์และจานคลัตช์ออกจากล้อช่วยแรง </a:t>
            </a:r>
          </a:p>
          <a:p>
            <a:pPr algn="thaiDist"/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4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 ถอด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คลิปล็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อกลูกปืนและดึงลูกปืน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ออก</a:t>
            </a:r>
            <a:endParaRPr lang="th-TH" sz="2200" dirty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5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 ถอดก้ามปูและ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ยางกันฝุ่นออก 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4"/>
          <a:stretch/>
        </p:blipFill>
        <p:spPr>
          <a:xfrm>
            <a:off x="2123728" y="3627869"/>
            <a:ext cx="5436096" cy="2134756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3284298" y="5831289"/>
            <a:ext cx="3114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800" b="1" dirty="0">
                <a:latin typeface="Browallia New" pitchFamily="34" charset="-34"/>
                <a:cs typeface="Browallia New" pitchFamily="34" charset="-34"/>
              </a:rPr>
              <a:t>แสดงการถอดคลัตช์แบบสปริง</a:t>
            </a:r>
            <a:r>
              <a:rPr lang="th-TH" sz="1800" b="1" dirty="0" err="1">
                <a:latin typeface="Browallia New" pitchFamily="34" charset="-34"/>
                <a:cs typeface="Browallia New" pitchFamily="34" charset="-34"/>
              </a:rPr>
              <a:t>ไดอะแฟรม</a:t>
            </a:r>
            <a:r>
              <a:rPr lang="th-TH" sz="1800" b="1" dirty="0">
                <a:latin typeface="Browallia New" pitchFamily="34" charset="-34"/>
                <a:cs typeface="Browallia New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181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931268" y="1196752"/>
            <a:ext cx="73132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การประกอบคลัตช์แบบสปริง</a:t>
            </a:r>
            <a:r>
              <a:rPr lang="th-TH" sz="2400" b="1" dirty="0" err="1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ไดอะแฟรม</a:t>
            </a:r>
            <a:r>
              <a:rPr lang="th-TH" sz="2400" b="1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 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ให้กระทำย้อนกลับตามลำดับ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ขั้นตอน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การถอด </a:t>
            </a:r>
            <a:endParaRPr lang="th-TH" sz="2000" dirty="0">
              <a:solidFill>
                <a:srgbClr val="FF505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930102" y="1916832"/>
            <a:ext cx="72827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200" dirty="0">
              <a:latin typeface="Browallia New" pitchFamily="34" charset="-34"/>
              <a:cs typeface="Browallia New" pitchFamily="34" charset="-34"/>
            </a:endParaRP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1. ใช้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เครื่องมือประกอบแผ่นคลัตช์เข้ากับล้อช่วยแรง </a:t>
            </a:r>
            <a:endParaRPr lang="th-TH" sz="22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2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จัดเครื่องหมาย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ที่ทำไว้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บนฝาครอบคลัตช์และล้อช่วยแรง </a:t>
            </a: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3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ใช้ประแจขัน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โบลต์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ยึดฝาครอบคลัตช์กับล้อช่วยแรงด้วยแรงถอด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โบลต์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ที่เท่ากันจนแผ่นคลัตช์สนิท </a:t>
            </a:r>
            <a:endParaRPr lang="th-TH" sz="2200" dirty="0" smtClean="0">
              <a:latin typeface="Browallia New" pitchFamily="34" charset="-34"/>
              <a:cs typeface="Browallia New" pitchFamily="34" charset="-34"/>
            </a:endParaRPr>
          </a:p>
          <a:p>
            <a:pPr lvl="1"/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4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ทาจาระบีอเนกประสงค์ที่จุดสัมผัสทั้งหมดของคลัตช์ </a:t>
            </a: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5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ประกอบยางกันฝุ่น ก้ามปู ดุม และลูกปืนกด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คลัตช์</a:t>
            </a:r>
            <a:endParaRPr lang="th-TH" sz="2200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2032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1560" y="5174415"/>
            <a:ext cx="8229600" cy="1143000"/>
          </a:xfrm>
        </p:spPr>
        <p:txBody>
          <a:bodyPr/>
          <a:lstStyle/>
          <a:p>
            <a:r>
              <a:rPr lang="th-TH" sz="20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แสดงลำดับ</a:t>
            </a:r>
            <a:r>
              <a:rPr lang="th-TH" sz="20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ขั้นการประกอบคลัตช์แบบสปริง</a:t>
            </a:r>
            <a:r>
              <a:rPr lang="th-TH" sz="2000" b="1" dirty="0" err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ไดอะแฟรม</a:t>
            </a:r>
            <a:r>
              <a:rPr lang="th-TH" sz="20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79" y="692696"/>
            <a:ext cx="7177536" cy="4752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8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8129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84337" y="1124744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การตรวจข้อขัดข้องของคลัตช์</a:t>
            </a:r>
          </a:p>
          <a:p>
            <a:pPr algn="thaiDist"/>
            <a:r>
              <a:rPr lang="th-TH" sz="2200" b="1" dirty="0">
                <a:solidFill>
                  <a:srgbClr val="FF0066"/>
                </a:solidFill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การ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ตรวจสอบคลัตช์แบบ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ใช้</a:t>
            </a:r>
            <a:r>
              <a:rPr lang="th-TH" sz="2200" dirty="0" err="1" smtClean="0">
                <a:latin typeface="Browallia New" pitchFamily="34" charset="-34"/>
                <a:cs typeface="Browallia New" pitchFamily="34" charset="-34"/>
              </a:rPr>
              <a:t>น้ำมันไฮ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ดรอลิก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 จุดที่ตรวจสอบมีดังนี้ </a:t>
            </a:r>
            <a:endParaRPr lang="th-TH" sz="2200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endParaRPr lang="th-TH" sz="2200" dirty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1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แป้นคลัตช์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  การ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ตรวจจะตรวจระยะฟรี ตรวจสภาพของยางหุ้มแป้นคลัตช์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     ถ้า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พบว่า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สึกควร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เปลี่ยนใหม่ </a:t>
            </a:r>
          </a:p>
          <a:p>
            <a:pPr algn="thaiDist"/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2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แม่ปั๊มคลัตช์ตัวบน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 การ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ตรวจดูระดับน้ามันใน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กระปุกให้น้ำมัน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อยู่ใน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ระดับ         ที่กำหนด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ถ้าลดลงก็ควรเติมให้ได้ระดับ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ตรวจดู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รอยรั่วบริเวณแม่ปั๊ม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คลัตช์และ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สภาพยางกันฝุ่น </a:t>
            </a:r>
          </a:p>
          <a:p>
            <a:pPr algn="thaiDist"/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3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ท่อน้ำมัน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คลัตช์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 ตรวจดู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รอยรั่ว บวม หรือรอยแตก ถ้า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พบว่าชำรุด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ควรเปลี่ยนใหม่ </a:t>
            </a:r>
          </a:p>
          <a:p>
            <a:pPr algn="thaiDist"/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4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ลูกปั๊มคลัตช์ตัวล่าง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 ตรวจดู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รอยรั่วและสภาพยางกันฝุ่น ถ้ามีรอยรั่วซึมควรเปลี่ยนใหม่ </a:t>
            </a:r>
          </a:p>
          <a:p>
            <a:pPr algn="thaiDist"/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5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ก้ามปูกดคลัตช์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 ตรวจดู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การสึกหรอหรือการแตกหักของ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ก้ามปู </a:t>
            </a:r>
            <a:endParaRPr lang="th-TH" sz="2200" dirty="0">
              <a:latin typeface="Browallia New" pitchFamily="34" charset="-34"/>
              <a:cs typeface="Browallia New" pitchFamily="34" charset="-34"/>
            </a:endParaRPr>
          </a:p>
          <a:p>
            <a:pPr algn="thaiDist"/>
            <a:endParaRPr lang="th-TH" sz="2200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82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40826" y="1691155"/>
            <a:ext cx="8081355" cy="1881861"/>
            <a:chOff x="845566" y="2780927"/>
            <a:chExt cx="8090205" cy="3992125"/>
          </a:xfrm>
          <a:solidFill>
            <a:srgbClr val="CCECFF"/>
          </a:solidFill>
        </p:grpSpPr>
        <p:sp>
          <p:nvSpPr>
            <p:cNvPr id="25" name="สี่เหลี่ยมผืนผ้ามุมมน 10"/>
            <p:cNvSpPr/>
            <p:nvPr/>
          </p:nvSpPr>
          <p:spPr>
            <a:xfrm>
              <a:off x="845566" y="2780927"/>
              <a:ext cx="8081355" cy="3992125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4416" y="2941943"/>
              <a:ext cx="8081355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     </a:t>
              </a:r>
              <a:endParaRPr lang="en-US" sz="2600" b="1" dirty="0">
                <a:latin typeface="Browallia New" pitchFamily="34" charset="-34"/>
                <a:cs typeface="Browallia New" pitchFamily="34" charset="-34"/>
              </a:endParaRPr>
            </a:p>
          </p:txBody>
        </p:sp>
      </p:grp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516232" y="620688"/>
            <a:ext cx="8229600" cy="1143000"/>
          </a:xfrm>
        </p:spPr>
        <p:txBody>
          <a:bodyPr/>
          <a:lstStyle/>
          <a:p>
            <a:r>
              <a:rPr lang="th-TH" sz="36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หน้าที่ของคลัตช์</a:t>
            </a:r>
            <a:endParaRPr lang="th-TH" sz="3600" b="1" dirty="0">
              <a:solidFill>
                <a:srgbClr val="00206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127712" y="6256965"/>
            <a:ext cx="2133600" cy="476250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50596" y="1916833"/>
            <a:ext cx="735545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2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1. การ</a:t>
            </a:r>
            <a:r>
              <a:rPr lang="th-TH" sz="22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ตัดต่อกำลังงาน </a:t>
            </a:r>
            <a:r>
              <a:rPr lang="th-TH" sz="22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คลัตช์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จะทำหน้าที่ตัดหรือต่อกำลังงานระหว่างเครื่องยนต์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กับเกียร์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ได้สะดวกในขณะที่เครื่องยนต์ทำงานอยู่ 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ใน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การเคลื่อนที่ของรถจะมีการเปลี่ยนอัตรา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ความเร็ว    ซึ่ง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การ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เปลี่ยนอัตรา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ความเร็วแต่ละครั้งจะต้องใช้คลัตช์ทำหน้าที่ตัดและต่อการส่ง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กำลัง        ของ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รถยนต์ได้อย่าง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เหมาะสมกับ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สภาพของงานที่ผู้ขับรถจะเลือกใช้ </a:t>
            </a:r>
            <a:endParaRPr lang="th-TH" sz="2200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endParaRPr lang="th-TH" sz="2200" dirty="0">
              <a:latin typeface="Browallia New" pitchFamily="34" charset="-34"/>
              <a:cs typeface="Browallia New" pitchFamily="34" charset="-34"/>
            </a:endParaRPr>
          </a:p>
        </p:txBody>
      </p:sp>
      <p:grpSp>
        <p:nvGrpSpPr>
          <p:cNvPr id="10" name="Group 23"/>
          <p:cNvGrpSpPr/>
          <p:nvPr/>
        </p:nvGrpSpPr>
        <p:grpSpPr>
          <a:xfrm>
            <a:off x="555793" y="3933056"/>
            <a:ext cx="8081355" cy="1881861"/>
            <a:chOff x="845566" y="2780927"/>
            <a:chExt cx="8090205" cy="3992125"/>
          </a:xfrm>
          <a:solidFill>
            <a:srgbClr val="CCECFF"/>
          </a:solidFill>
        </p:grpSpPr>
        <p:sp>
          <p:nvSpPr>
            <p:cNvPr id="11" name="สี่เหลี่ยมผืนผ้ามุมมน 10"/>
            <p:cNvSpPr/>
            <p:nvPr/>
          </p:nvSpPr>
          <p:spPr>
            <a:xfrm>
              <a:off x="845566" y="2780927"/>
              <a:ext cx="8081355" cy="3992125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Rectangle 25"/>
            <p:cNvSpPr/>
            <p:nvPr/>
          </p:nvSpPr>
          <p:spPr>
            <a:xfrm>
              <a:off x="854416" y="2941943"/>
              <a:ext cx="8081355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     </a:t>
              </a:r>
              <a:endParaRPr lang="en-US" sz="2600" b="1" dirty="0">
                <a:latin typeface="Browallia New" pitchFamily="34" charset="-34"/>
                <a:cs typeface="Browallia New" pitchFamily="34" charset="-34"/>
              </a:endParaRPr>
            </a:p>
          </p:txBody>
        </p:sp>
      </p:grpSp>
      <p:sp>
        <p:nvSpPr>
          <p:cNvPr id="13" name="สี่เหลี่ยมผืนผ้า 12"/>
          <p:cNvSpPr/>
          <p:nvPr/>
        </p:nvSpPr>
        <p:spPr>
          <a:xfrm>
            <a:off x="799674" y="4132279"/>
            <a:ext cx="75887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2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2. ป้องกันไม่ให้เกิดเสียงดังขณะเข้า</a:t>
            </a:r>
            <a:r>
              <a:rPr lang="th-TH" sz="22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เกียร์ 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การ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ต่อและตัดการส่ง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กำลัง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ระหว่างเครื่องยนต์กับเกียร์รถยนต์โดยมีคลัตช์เป็นตัวเชื่อมนั้น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จะทำให้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การส่ง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กำลัง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งานผ่านไปได้อย่างสะดวก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และ     นิ่ม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นวล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จึงทำให้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ง่ายต่อการ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ควบคุมและ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ง่าย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ต่อการ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ใช้งาน ไม่มีเสียงดังขณะเข้า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เกียร์ทำให้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ระบบส่ง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กำลัง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ของรถยนต์มีประสิทธิภาพไม่ว่า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จะเปลี่ยน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อัตราความเร็วของรถยนต์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ในตำแหน่ง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ใด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 </a:t>
            </a:r>
            <a:endParaRPr lang="th-TH" sz="2200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524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99592" y="1268760"/>
            <a:ext cx="74572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6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ลูกปืนกดคลัตช์ ถ้าขณะเหยียบคลัตช์มีเสียงดัง แสดงว่าลูกปืนกดคลัตช์สึก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      ควร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เปลี่ยนใหม่ </a:t>
            </a:r>
          </a:p>
          <a:p>
            <a:pPr algn="thaiDist"/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7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ฝาครอบคลัตช์ หรือจานกดคลัตช์ ถ้าผู้ขับขี่ปล่อยคลัตช์ช้าๆ รถออกตัว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มี     อาการกระชาก แสดง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ว่าจานกด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คลัตช์ชำรุด </a:t>
            </a:r>
            <a:endParaRPr lang="th-TH" sz="2200" dirty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8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แผ่นผ้าคลัตช์ ถ้าแผ่นผ้าคลัตช์สึกจะทาให้เข้าเกียร์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ยาก ต้อง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ใช้แรงในการเหยียบ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คลัตช์มาก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ขึ้น </a:t>
            </a:r>
          </a:p>
          <a:p>
            <a:pPr algn="thaiDist"/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9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สปริงดึงแป้นคลัตช์ให้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กลับตำแหน่ง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เดิม ตรวจดูว่าสปริงอยู่ในสภาพปกติ หรือ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หลุด หรือ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ล้าตัว </a:t>
            </a:r>
          </a:p>
          <a:p>
            <a:pPr algn="thaiDist"/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10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ก้านดันก้ามปูกดคลัตช์ ปรับความยาวได้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ทำให้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ตั้งคลัตช์สูง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หรือต่ำตาม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ต้องการ </a:t>
            </a:r>
          </a:p>
        </p:txBody>
      </p:sp>
    </p:spTree>
    <p:extLst>
      <p:ext uri="{BB962C8B-B14F-4D97-AF65-F5344CB8AC3E}">
        <p14:creationId xmlns:p14="http://schemas.microsoft.com/office/powerpoint/2010/main" val="146220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98190" y="620688"/>
            <a:ext cx="7899496" cy="5616624"/>
          </a:xfrm>
        </p:spPr>
        <p:txBody>
          <a:bodyPr/>
          <a:lstStyle/>
          <a:p>
            <a:pPr marL="457200" indent="-457200">
              <a:buAutoNum type="arabicPeriod"/>
            </a:pPr>
            <a:endParaRPr lang="th-TH" sz="2200" dirty="0" smtClean="0">
              <a:latin typeface="Browallia New" pitchFamily="34" charset="-34"/>
              <a:cs typeface="Browallia New" pitchFamily="34" charset="-34"/>
            </a:endParaRPr>
          </a:p>
          <a:p>
            <a:pPr marL="0" indent="0">
              <a:buNone/>
            </a:pPr>
            <a:endParaRPr lang="th-TH" sz="2200" dirty="0" smtClean="0">
              <a:latin typeface="Browallia New" pitchFamily="34" charset="-34"/>
              <a:cs typeface="Browallia New" pitchFamily="34" charset="-34"/>
            </a:endParaRPr>
          </a:p>
          <a:p>
            <a:pPr marL="457200" indent="-457200">
              <a:buAutoNum type="arabicPeriod"/>
            </a:pPr>
            <a:endParaRPr lang="th-TH" sz="2200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7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80406" y="799142"/>
            <a:ext cx="791728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คลัตช์ลื่น </a:t>
            </a:r>
            <a:endParaRPr lang="th-TH" b="1" dirty="0" smtClean="0">
              <a:solidFill>
                <a:srgbClr val="002060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/>
            <a:endParaRPr lang="th-TH" sz="2400" b="1" dirty="0" smtClean="0">
              <a:solidFill>
                <a:srgbClr val="FF0066"/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วิธี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สังเกตว่าคลัตช์ลื่นขณะ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ขับ</a:t>
            </a: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1.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ระหว่างเร่งเครื่องออกรถ ความเร็วจะไม่ตอบสนองทันที </a:t>
            </a: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2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อัตราความเร็วของรถไม่ได้เต็มที่ </a:t>
            </a: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3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กำลัง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ของ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เครื่องยนต์ต่ำ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ไม่เพียงพอเมื่อขับขึ้นที่สูง </a:t>
            </a: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4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สิ้นเปลืองเชื้อเพลิงมากกว่าปกติ </a:t>
            </a:r>
          </a:p>
          <a:p>
            <a:endParaRPr lang="th-TH" sz="2200" dirty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วิธีการทดสอบว่าคลัตช์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ลื่น ทำได้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ดังนี้ </a:t>
            </a:r>
          </a:p>
          <a:p>
            <a:pPr algn="thaiDist"/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1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เหยียบคลัตช์เข้าเกียร์ 4 จากนั้นเร่งเครื่องยนต์ขึ้นอย่างช้าๆ ขณะเดียวกันก็ค่อยๆ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  ผ่อน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คันเหยียบคลัตช์ ถ้าคลัตช์อยู่ในสภาพดีเครื่องยนต์จะสั่นและดับทันที ถ้าเครื่องยนต์ไม่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สั่นหรือ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ดับก็แสดง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ว่าคลัตช์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ลื่น </a:t>
            </a:r>
          </a:p>
          <a:p>
            <a:pPr algn="thaiDist"/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2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. ดึงเบรกมือ 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สตาร์ต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เครื่องเพื่อให้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เครื่องยนต์ทำงาน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เหยียบคลัตช์เข้าเกียร์ 1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หรือเกียร์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2 จากนั้นค่อยๆ ปล่อยคลัตช์พร้อมกับเร่งเครื่องยนต์ ถ้าเครื่องยนต์ดับแสดงว่าคลัตช์อยู่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ในสภาพ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ดี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              ถ้า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เครื่องยนต์ไม่ดับแสดงว่าคลัตช์ลื่น </a:t>
            </a:r>
          </a:p>
        </p:txBody>
      </p:sp>
    </p:spTree>
    <p:extLst>
      <p:ext uri="{BB962C8B-B14F-4D97-AF65-F5344CB8AC3E}">
        <p14:creationId xmlns:p14="http://schemas.microsoft.com/office/powerpoint/2010/main" val="3414082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40826" y="1691155"/>
            <a:ext cx="8081355" cy="1881861"/>
            <a:chOff x="845566" y="2780927"/>
            <a:chExt cx="8090205" cy="3992125"/>
          </a:xfrm>
          <a:solidFill>
            <a:srgbClr val="CCECFF"/>
          </a:solidFill>
        </p:grpSpPr>
        <p:sp>
          <p:nvSpPr>
            <p:cNvPr id="25" name="สี่เหลี่ยมผืนผ้ามุมมน 10"/>
            <p:cNvSpPr/>
            <p:nvPr/>
          </p:nvSpPr>
          <p:spPr>
            <a:xfrm>
              <a:off x="845566" y="2780927"/>
              <a:ext cx="8081355" cy="3992125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4416" y="2941943"/>
              <a:ext cx="8081355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     </a:t>
              </a:r>
              <a:endParaRPr lang="en-US" sz="2600" b="1" dirty="0">
                <a:latin typeface="Browallia New" pitchFamily="34" charset="-34"/>
                <a:cs typeface="Browallia New" pitchFamily="34" charset="-34"/>
              </a:endParaRPr>
            </a:p>
          </p:txBody>
        </p:sp>
      </p:grp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516232" y="620688"/>
            <a:ext cx="8229600" cy="1143000"/>
          </a:xfrm>
        </p:spPr>
        <p:txBody>
          <a:bodyPr/>
          <a:lstStyle/>
          <a:p>
            <a:r>
              <a:rPr lang="th-TH" sz="36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หน้าที่ของคลัตช์</a:t>
            </a:r>
            <a:endParaRPr lang="th-TH" sz="3600" b="1" dirty="0">
              <a:solidFill>
                <a:srgbClr val="00206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127712" y="6256965"/>
            <a:ext cx="2133600" cy="476250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07314" y="1767057"/>
            <a:ext cx="75091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2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3. ป้องกันการชำรุดเสียหายของฟันเฟือง 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แผ่นคลัตช์เป็นตัวทำงานที่สำคัญ ที่แผ่นคลัตช์นี้จะมีผ้าคลัตช์ซึ่งช่วยในการจับกับหน้าแปลนของล้อช่วยแรงกับแผ่นกดคลัตช์และลดแรงกระชาก ของกำลังงานจึงทำให้ฟันเฟืองของเกียร์เลื่อนเข้าออกได้คล่องตัวตลอดการใช้งาน ทำให้การเข้าเกียร์ได้สะดวก ไม่ว่าจะเปลี่ยนแปลงอัตราความเร็วของเกียร์ในเวลาความเร็วของเครื่องยนต์กับความเร็วของรถยนต์จะเปลี่ยนไปก็ตาม </a:t>
            </a:r>
          </a:p>
          <a:p>
            <a:pPr algn="thaiDist"/>
            <a:endParaRPr lang="th-TH" sz="2200" dirty="0">
              <a:latin typeface="Browallia New" pitchFamily="34" charset="-34"/>
              <a:cs typeface="Browallia New" pitchFamily="34" charset="-34"/>
            </a:endParaRPr>
          </a:p>
        </p:txBody>
      </p:sp>
      <p:grpSp>
        <p:nvGrpSpPr>
          <p:cNvPr id="10" name="Group 23"/>
          <p:cNvGrpSpPr/>
          <p:nvPr/>
        </p:nvGrpSpPr>
        <p:grpSpPr>
          <a:xfrm>
            <a:off x="555793" y="3933056"/>
            <a:ext cx="8081355" cy="1881861"/>
            <a:chOff x="845566" y="2780927"/>
            <a:chExt cx="8090205" cy="3992125"/>
          </a:xfrm>
          <a:solidFill>
            <a:srgbClr val="CCECFF"/>
          </a:solidFill>
        </p:grpSpPr>
        <p:sp>
          <p:nvSpPr>
            <p:cNvPr id="11" name="สี่เหลี่ยมผืนผ้ามุมมน 10"/>
            <p:cNvSpPr/>
            <p:nvPr/>
          </p:nvSpPr>
          <p:spPr>
            <a:xfrm>
              <a:off x="845566" y="2780927"/>
              <a:ext cx="8081355" cy="3992125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Rectangle 25"/>
            <p:cNvSpPr/>
            <p:nvPr/>
          </p:nvSpPr>
          <p:spPr>
            <a:xfrm>
              <a:off x="854416" y="2941943"/>
              <a:ext cx="8081355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     </a:t>
              </a:r>
              <a:endParaRPr lang="en-US" sz="2600" b="1" dirty="0">
                <a:latin typeface="Browallia New" pitchFamily="34" charset="-34"/>
                <a:cs typeface="Browallia New" pitchFamily="34" charset="-34"/>
              </a:endParaRPr>
            </a:p>
          </p:txBody>
        </p:sp>
      </p:grpSp>
      <p:sp>
        <p:nvSpPr>
          <p:cNvPr id="13" name="สี่เหลี่ยมผืนผ้า 12"/>
          <p:cNvSpPr/>
          <p:nvPr/>
        </p:nvSpPr>
        <p:spPr>
          <a:xfrm>
            <a:off x="799674" y="4132279"/>
            <a:ext cx="75887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2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4. สะดวกในการเปลี่ยนเกียร์  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คลัตช์ทำหน้าที่ตัดและต่อกำลังขับระหว่างเครื่องยนต์กับเกียร์รถยนต์ การติดเครื่องยนต์แต่ละครั้งจะต้องกระทำในขณะที่เครื่องยนต์ไม่มีภาระเพื่อความสะดวกและปลอดภัยในการเปลี่ยนเกียร์แต่ละครั้งจำเป็นจะต้องตัดกำลังขับของเครื่องยนต์ก่อน </a:t>
            </a:r>
          </a:p>
        </p:txBody>
      </p:sp>
    </p:spTree>
    <p:extLst>
      <p:ext uri="{BB962C8B-B14F-4D97-AF65-F5344CB8AC3E}">
        <p14:creationId xmlns:p14="http://schemas.microsoft.com/office/powerpoint/2010/main" val="33582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127712" y="6273110"/>
            <a:ext cx="2133600" cy="476250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2" name="Group 21"/>
          <p:cNvGrpSpPr/>
          <p:nvPr/>
        </p:nvGrpSpPr>
        <p:grpSpPr>
          <a:xfrm>
            <a:off x="611560" y="1700808"/>
            <a:ext cx="7704856" cy="4364672"/>
            <a:chOff x="844874" y="2708921"/>
            <a:chExt cx="8082047" cy="1147936"/>
          </a:xfrm>
        </p:grpSpPr>
        <p:sp>
          <p:nvSpPr>
            <p:cNvPr id="43" name="สี่เหลี่ยมผืนผ้ามุมมน 10"/>
            <p:cNvSpPr/>
            <p:nvPr/>
          </p:nvSpPr>
          <p:spPr>
            <a:xfrm>
              <a:off x="845566" y="2708921"/>
              <a:ext cx="8081355" cy="1147936"/>
            </a:xfrm>
            <a:prstGeom prst="roundRect">
              <a:avLst>
                <a:gd name="adj" fmla="val 6597"/>
              </a:avLst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4" name="Rectangle 30"/>
            <p:cNvSpPr/>
            <p:nvPr/>
          </p:nvSpPr>
          <p:spPr>
            <a:xfrm>
              <a:off x="844874" y="2898168"/>
              <a:ext cx="808135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th-TH" sz="220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15" name="ชื่อเรื่อง 4"/>
          <p:cNvSpPr>
            <a:spLocks noGrp="1"/>
          </p:cNvSpPr>
          <p:nvPr>
            <p:ph type="title"/>
          </p:nvPr>
        </p:nvSpPr>
        <p:spPr>
          <a:xfrm>
            <a:off x="1817247" y="548680"/>
            <a:ext cx="5294142" cy="1008112"/>
          </a:xfrm>
        </p:spPr>
        <p:txBody>
          <a:bodyPr/>
          <a:lstStyle/>
          <a:p>
            <a:r>
              <a:rPr lang="th-TH" sz="36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ประเภทของคลัตช์</a:t>
            </a:r>
            <a:endParaRPr lang="th-TH" sz="3600" b="1" dirty="0">
              <a:solidFill>
                <a:srgbClr val="00206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65819" y="1972052"/>
            <a:ext cx="719567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1. คลัตช์</a:t>
            </a:r>
            <a:r>
              <a:rPr lang="th-TH" sz="20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แบบแผ่นความฝืด (</a:t>
            </a:r>
            <a:r>
              <a:rPr lang="en-US" sz="20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Friction Clutch</a:t>
            </a:r>
            <a:r>
              <a:rPr lang="en-US" sz="20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)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เป็นคลัตช์ที่ทางานได้โดย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อาศัยค่าสัมประสิทธิ์  ความ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ฝืดของผ้าคลัตช์ยึดติดอยู่ที่ผิวหน้าทั้งสองด้าน </a:t>
            </a:r>
            <a:endParaRPr lang="en-US" sz="2000" b="1" dirty="0" smtClean="0">
              <a:solidFill>
                <a:srgbClr val="0680C3"/>
              </a:solidFill>
              <a:latin typeface="Browallia New" pitchFamily="34" charset="-34"/>
              <a:cs typeface="Browallia New" pitchFamily="34" charset="-34"/>
            </a:endParaRPr>
          </a:p>
          <a:p>
            <a:pPr algn="thaiDist"/>
            <a:endParaRPr lang="en-US" sz="2000" b="1" dirty="0" smtClean="0">
              <a:solidFill>
                <a:srgbClr val="0680C3"/>
              </a:solidFill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000" b="1" dirty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2000" b="1" dirty="0" smtClean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1.1 </a:t>
            </a:r>
            <a:r>
              <a:rPr lang="th-TH" sz="20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คลัตช์แบบแห้ง (</a:t>
            </a:r>
            <a:r>
              <a:rPr lang="en-US" sz="20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Dry Clutch)</a:t>
            </a:r>
            <a:r>
              <a:rPr lang="en-US" sz="2000" b="1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มีแผ่น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คลัตช์ทั้งสองด้าน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 ดุม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ของแผ่นคลัตช์จะ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ถูกทำให้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เป็นร่องไว้สวมกับเพลารับ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กำลัง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จากเครื่องยนต์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เมื่อคลัตช์ทำงาน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แผ่นคลัตช์จะถูกบีบให้อัดอยู่กับล้อช่วยแรงด้วยแรงกดของแผ่นกดคลัตช์ให้หมุนไป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กับเพลา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รับ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กำลัง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ของกระปุกเกียร์ด้วยความเร็วที่เท่ากับ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เครื่องยนต์</a:t>
            </a:r>
          </a:p>
          <a:p>
            <a:pPr algn="thaiDist"/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pPr algn="thaiDist"/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2000" b="1" dirty="0" smtClean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1.2 </a:t>
            </a:r>
            <a:r>
              <a:rPr lang="th-TH" sz="20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คลัตช์เปียก (</a:t>
            </a:r>
            <a:r>
              <a:rPr lang="en-US" sz="20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Clutch Running Oil)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คลัตช์เปียกเป็นคลัตช์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ที่นำมาใช้กับรถจักรยานยนต์  ชุด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คลัตช์จะแช่อยู่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กับน้ำมัน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ตลอดเวลา สามารถเพิ่ม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จำนวน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ของแผ่นคลัตช์ได้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มาก   ทำให้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ขนาดของชุดคลัตช์มีขนาดเส้นผ่านศูนย์กลางที่เล็กลงมีแรงจับยึดในตัวเองสูง และมี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แนวโน้มที่  จะทำให้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แผ่นคลัตช์นั้นยึดติดกัน </a:t>
            </a:r>
            <a:endParaRPr lang="en-US" sz="2000" b="1" dirty="0" smtClean="0">
              <a:solidFill>
                <a:srgbClr val="0680C3"/>
              </a:solidFill>
              <a:latin typeface="Browallia New" pitchFamily="34" charset="-34"/>
              <a:cs typeface="Browallia New" pitchFamily="34" charset="-34"/>
            </a:endParaRPr>
          </a:p>
          <a:p>
            <a:pPr algn="thaiDist"/>
            <a:endParaRPr lang="en-US" sz="2000" b="1" dirty="0" smtClean="0">
              <a:solidFill>
                <a:srgbClr val="0680C3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938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grpSp>
        <p:nvGrpSpPr>
          <p:cNvPr id="42" name="Group 21"/>
          <p:cNvGrpSpPr/>
          <p:nvPr/>
        </p:nvGrpSpPr>
        <p:grpSpPr>
          <a:xfrm>
            <a:off x="637702" y="1181217"/>
            <a:ext cx="7704856" cy="2963275"/>
            <a:chOff x="844874" y="2708921"/>
            <a:chExt cx="8082047" cy="1147936"/>
          </a:xfrm>
        </p:grpSpPr>
        <p:sp>
          <p:nvSpPr>
            <p:cNvPr id="43" name="สี่เหลี่ยมผืนผ้ามุมมน 10"/>
            <p:cNvSpPr/>
            <p:nvPr/>
          </p:nvSpPr>
          <p:spPr>
            <a:xfrm>
              <a:off x="845566" y="2708921"/>
              <a:ext cx="8081355" cy="1147936"/>
            </a:xfrm>
            <a:prstGeom prst="roundRect">
              <a:avLst>
                <a:gd name="adj" fmla="val 6597"/>
              </a:avLst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4" name="Rectangle 30"/>
            <p:cNvSpPr/>
            <p:nvPr/>
          </p:nvSpPr>
          <p:spPr>
            <a:xfrm>
              <a:off x="844874" y="2898168"/>
              <a:ext cx="808135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th-TH" sz="220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2" name="สี่เหลี่ยมผืนผ้า 1"/>
          <p:cNvSpPr/>
          <p:nvPr/>
        </p:nvSpPr>
        <p:spPr>
          <a:xfrm>
            <a:off x="893854" y="1350866"/>
            <a:ext cx="71956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2</a:t>
            </a:r>
            <a:r>
              <a:rPr lang="th-TH" sz="20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. คลัตช์อัตโนมัติ (</a:t>
            </a:r>
            <a:r>
              <a:rPr lang="en-US" sz="20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Automatic Clutch</a:t>
            </a:r>
            <a:r>
              <a:rPr lang="en-US" sz="20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)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เป็นคลัตช์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ที่ทำงาน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ได้โดยอาศัยความเร็ว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รอบเครื่องยนต์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เป็นหลัก </a:t>
            </a:r>
            <a:endParaRPr lang="en-US" sz="2000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000" b="1" dirty="0" smtClean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	2.1 </a:t>
            </a:r>
            <a:r>
              <a:rPr lang="th-TH" sz="20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คลัตช์แบบไฮโดรไดนา</a:t>
            </a:r>
            <a:r>
              <a:rPr lang="th-TH" sz="2000" b="1" dirty="0" err="1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มิกคัป</a:t>
            </a:r>
            <a:r>
              <a:rPr lang="th-TH" sz="20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ปลิง (</a:t>
            </a:r>
            <a:r>
              <a:rPr lang="en-US" sz="20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Hydrodynamic Coupling) </a:t>
            </a:r>
            <a:endParaRPr lang="th-TH" sz="2000" b="1" dirty="0" smtClean="0">
              <a:solidFill>
                <a:srgbClr val="0680C3"/>
              </a:solidFill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ทำหน้าที่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เป็นตัวขับจะต่อกับเพลาของ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เครื่องยนต์ตัวตามหรือ</a:t>
            </a:r>
            <a:r>
              <a:rPr lang="th-TH" sz="2000" dirty="0" err="1">
                <a:latin typeface="Browallia New" pitchFamily="34" charset="-34"/>
                <a:cs typeface="Browallia New" pitchFamily="34" charset="-34"/>
              </a:rPr>
              <a:t>เทอร์ไบน์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รัน</a:t>
            </a:r>
            <a:r>
              <a:rPr lang="th-TH" sz="2000" dirty="0" err="1">
                <a:latin typeface="Browallia New" pitchFamily="34" charset="-34"/>
                <a:cs typeface="Browallia New" pitchFamily="34" charset="-34"/>
              </a:rPr>
              <a:t>เนอร์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 จะหมุนเคลื่อนที่สัมพันธ์</a:t>
            </a:r>
            <a:r>
              <a:rPr lang="th-TH" sz="2000" dirty="0" err="1">
                <a:latin typeface="Browallia New" pitchFamily="34" charset="-34"/>
                <a:cs typeface="Browallia New" pitchFamily="34" charset="-34"/>
              </a:rPr>
              <a:t>กับอิม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เพล</a:t>
            </a:r>
            <a:r>
              <a:rPr lang="th-TH" sz="2000" dirty="0" err="1">
                <a:latin typeface="Browallia New" pitchFamily="34" charset="-34"/>
                <a:cs typeface="Browallia New" pitchFamily="34" charset="-34"/>
              </a:rPr>
              <a:t>เลอร์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 มีเพลาหมุนขับส่ง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กำลัง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ไป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ยังกระปุก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เกียร์ </a:t>
            </a:r>
            <a:endParaRPr lang="th-TH" sz="2000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endParaRPr lang="en-US" sz="2000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000" b="1" dirty="0" smtClean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	2.2 </a:t>
            </a:r>
            <a:r>
              <a:rPr lang="th-TH" sz="20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คลัตช์แบบแรงเหวี่ยง (</a:t>
            </a:r>
            <a:r>
              <a:rPr lang="en-US" sz="2000" b="1" dirty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Centrifugal Clutch)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เป็นคลัตช์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ที่ทำงาน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โดย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อาศัยแรง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เหวี่ยงของลูกตุ้มเหล็กเลื่อนเข้ากดแผ่น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คลัตช์ </a:t>
            </a:r>
            <a:r>
              <a:rPr lang="en-US" sz="2000" b="1" dirty="0" smtClean="0">
                <a:latin typeface="Browallia New" pitchFamily="34" charset="-34"/>
                <a:cs typeface="Browallia New" pitchFamily="34" charset="-34"/>
              </a:rPr>
              <a:t> </a:t>
            </a:r>
            <a:endParaRPr lang="th-TH" sz="2000" b="1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endParaRPr lang="en-US" sz="2000" b="1" dirty="0" smtClean="0">
              <a:solidFill>
                <a:srgbClr val="0680C3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1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127712" y="6256965"/>
            <a:ext cx="2133600" cy="476250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50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524414" cy="792088"/>
          </a:xfrm>
        </p:spPr>
        <p:txBody>
          <a:bodyPr/>
          <a:lstStyle/>
          <a:p>
            <a:r>
              <a:rPr lang="th-TH" sz="28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โครงสร้างส่วนประกอบของคลัตช์</a:t>
            </a:r>
            <a:endParaRPr lang="th-TH" sz="2800" b="1" dirty="0">
              <a:solidFill>
                <a:srgbClr val="00206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67962" y="1556792"/>
            <a:ext cx="7444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1. ฝา</a:t>
            </a:r>
            <a:r>
              <a:rPr lang="th-TH" sz="20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ครอบคลัตช์ (</a:t>
            </a:r>
            <a:r>
              <a:rPr lang="en-US" sz="20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Clutch Cover) </a:t>
            </a:r>
            <a:r>
              <a:rPr lang="th-TH" sz="20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เป็น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ชิ้นส่วนที่หุ้มแผ่นคลัตช์ แผ่นกด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คลัตช์และชิ้นส่วน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อื่นๆ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         ของคลัตช์จะ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ถูกออกแบบให้ยึดติดด้วย</a:t>
            </a:r>
            <a:r>
              <a:rPr lang="th-TH" sz="2000" dirty="0" err="1">
                <a:latin typeface="Browallia New" pitchFamily="34" charset="-34"/>
                <a:cs typeface="Browallia New" pitchFamily="34" charset="-34"/>
              </a:rPr>
              <a:t>โบลต์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เข้ากับล้อช่วยแรง </a:t>
            </a:r>
            <a:endParaRPr lang="th-TH" sz="2000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endParaRPr lang="th-TH" sz="2000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0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2</a:t>
            </a:r>
            <a:r>
              <a:rPr lang="th-TH" sz="20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. ล้อช่วยแรง (</a:t>
            </a:r>
            <a:r>
              <a:rPr lang="en-US" sz="20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Flywheel) </a:t>
            </a:r>
            <a:r>
              <a:rPr lang="th-TH" sz="20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เป็น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ตัวส่งกำลังงานของเครื่องยนต์ที่ติดตั้งส่วนประกอบของ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คลัตช์เพื่อ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ใช้ในการตัดและต่อกำลังให้กับเกียร์ โดยขอบของล้อช่วยแรงจะทำเป็นเฟืองเพื่อใช้ใน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การ</a:t>
            </a:r>
            <a:r>
              <a:rPr lang="th-TH" sz="2000" dirty="0" err="1" smtClean="0">
                <a:latin typeface="Browallia New" pitchFamily="34" charset="-34"/>
                <a:cs typeface="Browallia New" pitchFamily="34" charset="-34"/>
              </a:rPr>
              <a:t>สตาร์ต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เครื่องยนต์ </a:t>
            </a:r>
            <a:r>
              <a:rPr lang="en-US" sz="2000" b="1" dirty="0" smtClean="0"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pPr algn="thaiDist"/>
            <a:endParaRPr lang="en-US" sz="2000" b="1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0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3. แผ่นคลัตช์ (</a:t>
            </a:r>
            <a:r>
              <a:rPr lang="en-US" sz="20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Clutch Disc)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มีลักษณะเป็นจานกลม ทำด้วยเหล็กกล้าเป็นแผ่นบางๆ ยึดติดกับเพลาที่เข้าสู่ห้องเกียร์ด้วยร่องเฟือง แผ่นคลัตช์มีผ้าคลัตช์ยึดติดอยู่และอาศัยความ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ฝืดบน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ผ้าคลัตช์ในการถ่ายทอดกำลัง แผ่นคลัตช์อยู่ระหว่างล้อช่วยแรงกับแผ่นกดคลัตช์ เมื่อเข้า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คลัตช์แผ่น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กดคลัตช์จะกดแผ่นคลัตช์ให้แนบสนิทกับล้อช่วยแรง และจะถ่ายทอดกำลังจากล้อช่วยแรงไป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ยังห้อง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เกียร์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ได้</a:t>
            </a:r>
          </a:p>
          <a:p>
            <a:pPr algn="thaiDist"/>
            <a:endParaRPr lang="th-TH" sz="2000" b="1" dirty="0">
              <a:solidFill>
                <a:srgbClr val="7030A0"/>
              </a:solidFill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0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4. </a:t>
            </a:r>
            <a:r>
              <a:rPr lang="th-TH" sz="20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ผ้าคลัตช์ (</a:t>
            </a:r>
            <a:r>
              <a:rPr lang="en-US" sz="20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Clutch Lining)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เป็นวัสดุที่ยึดอยู่บนแผ่นคลัตช์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ผ้า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คลัตช์นี้จะยึดติดกับแผ่นคลัตช์ทั้งสองด้านด้วยหมุดย้ำผ้าคลัตช์จะต้อง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มีความ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แข็งแรงทนต่อแรงกระตุกกระแทกจากการถ่ายเท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กำลังและ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ทนต่อความร้อนสูง </a:t>
            </a:r>
            <a:endParaRPr lang="en-US" sz="2000" b="1" dirty="0" smtClean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9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994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827584" y="797511"/>
            <a:ext cx="74888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5. ลูกปืนคลัตช์ (</a:t>
            </a:r>
            <a:r>
              <a:rPr lang="en-US" sz="20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Release Bearing) </a:t>
            </a:r>
            <a:r>
              <a:rPr lang="th-TH" sz="20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ทำหน้าที่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กดหวีคลัตช์ให้เคลื่อนที่ไปในแนว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ทิศทางเดียวกับล้อ     ช่วยแรงเพื่อ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ดึงแผ่นกดคลัตช์ให้เคลื่อนที่ถอยออกมา ลูกปืนคลัตช์นี้จะติดอยู่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กับตัว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ก้ามปู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คลัตช์</a:t>
            </a:r>
          </a:p>
          <a:p>
            <a:pPr algn="thaiDist"/>
            <a:endParaRPr lang="th-TH" sz="2000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0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6. ชุดกดแผ่นคลัตช์ (</a:t>
            </a:r>
            <a:r>
              <a:rPr lang="en-US" sz="20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Pressure Plate) </a:t>
            </a:r>
            <a:r>
              <a:rPr lang="th-TH" sz="20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ทำหน้าที่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ยึดและติดตั้งชุดอุปกรณ์ต่างๆ ของคลัตช์ โดยจะยึดกดแผ่นคลัตช์ให้แนบสนิทกับล้อช่วยแรง โดยมีสปริงกดอยู่ที่ด้านหลัง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ของแผ่น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กดคลัตช์ หน้าสัมผัสของแผ่นกดคลัตช์จะต้องเรียบ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สม่ำเสมอ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กัน ถ้าแผ่นกดมีแรงกด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ไม่สม่ำเสมอ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ก็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จะทำให้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แรงกดที่แผ่นคลัตช์เอียงและเกิดการเสียดสี เกิดความร้อน และเกิด การสึกหรอ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และทำให้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คลัตช์ลื่น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ได้ </a:t>
            </a:r>
          </a:p>
          <a:p>
            <a:pPr algn="thaiDist"/>
            <a:endParaRPr lang="th-TH" sz="2000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000" i="1" dirty="0" smtClean="0"/>
              <a:t>	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6.1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แผ่นกดคลัตช์แบบขดลวดสปริง (</a:t>
            </a:r>
            <a:r>
              <a:rPr lang="en-US" sz="2000" dirty="0">
                <a:latin typeface="Browallia New" pitchFamily="34" charset="-34"/>
                <a:cs typeface="Browallia New" pitchFamily="34" charset="-34"/>
              </a:rPr>
              <a:t>Coil Spring Clutch) </a:t>
            </a:r>
            <a:endParaRPr lang="th-TH" sz="2000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	6.2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แผ่นกดคลัตช์แบบ</a:t>
            </a:r>
            <a:r>
              <a:rPr lang="th-TH" sz="2000" dirty="0" err="1">
                <a:latin typeface="Browallia New" pitchFamily="34" charset="-34"/>
                <a:cs typeface="Browallia New" pitchFamily="34" charset="-34"/>
              </a:rPr>
              <a:t>ไดอะแฟรม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  (</a:t>
            </a:r>
            <a:r>
              <a:rPr lang="en-US" sz="2000" dirty="0" err="1">
                <a:latin typeface="Browallia New" pitchFamily="34" charset="-34"/>
                <a:cs typeface="Browallia New" pitchFamily="34" charset="-34"/>
              </a:rPr>
              <a:t>Diaphram</a:t>
            </a:r>
            <a:r>
              <a:rPr lang="en-US" sz="2000" dirty="0">
                <a:latin typeface="Browallia New" pitchFamily="34" charset="-34"/>
                <a:cs typeface="Browallia New" pitchFamily="34" charset="-34"/>
              </a:rPr>
              <a:t> Spring Clutch) </a:t>
            </a:r>
            <a:endParaRPr lang="th-TH" sz="2000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8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23" y="4271637"/>
            <a:ext cx="3213173" cy="1608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524" y="4470628"/>
            <a:ext cx="1818764" cy="1534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46612"/>
            <a:ext cx="1656184" cy="1534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971600" y="5980638"/>
            <a:ext cx="29963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b="1" dirty="0">
                <a:latin typeface="Browallia New" pitchFamily="34" charset="-34"/>
                <a:cs typeface="Browallia New" pitchFamily="34" charset="-34"/>
              </a:rPr>
              <a:t>แสดงลักษณะแผ่นกดคลัตช์แบบขดลวดสปริง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419703" y="4117747"/>
            <a:ext cx="37931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400" b="1" dirty="0">
                <a:latin typeface="Browallia New" pitchFamily="34" charset="-34"/>
                <a:cs typeface="Browallia New" pitchFamily="34" charset="-34"/>
              </a:rPr>
              <a:t>แสดงลักษณะแผ่นกดคลัตช์แบบสปริง</a:t>
            </a:r>
            <a:r>
              <a:rPr lang="th-TH" sz="1400" b="1" dirty="0" err="1">
                <a:latin typeface="Browallia New" pitchFamily="34" charset="-34"/>
                <a:cs typeface="Browallia New" pitchFamily="34" charset="-34"/>
              </a:rPr>
              <a:t>ไดอะแฟรม</a:t>
            </a:r>
            <a:r>
              <a:rPr lang="th-TH" sz="1400" b="1" dirty="0">
                <a:latin typeface="Browallia New" pitchFamily="34" charset="-34"/>
                <a:cs typeface="Browallia New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4103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683568" y="980728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7. ปั๊มคลัตช์ตัวบน </a:t>
            </a:r>
            <a:r>
              <a:rPr lang="th-TH" sz="20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ปั๊ม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คลัตช์ที่ควบคุมการ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ทำงาน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ของคลัตช์เป็น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คลัตช์น้ำมันหรือ</a:t>
            </a:r>
            <a:r>
              <a:rPr lang="th-TH" sz="2000" dirty="0" err="1" smtClean="0">
                <a:latin typeface="Browallia New" pitchFamily="34" charset="-34"/>
                <a:cs typeface="Browallia New" pitchFamily="34" charset="-34"/>
              </a:rPr>
              <a:t>คลัตช์ไฮ</a:t>
            </a:r>
            <a:r>
              <a:rPr lang="th-TH" sz="2000" dirty="0" err="1">
                <a:latin typeface="Browallia New" pitchFamily="34" charset="-34"/>
                <a:cs typeface="Browallia New" pitchFamily="34" charset="-34"/>
              </a:rPr>
              <a:t>ดรอลิก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      มักจะ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ใช้กับรถที่มีคลัตช์อยู่ห่างจากคันคลัตช์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มากหรือ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ใช้กับรถยนต์ที่มี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กำลัง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สูง </a:t>
            </a:r>
            <a:endParaRPr lang="th-TH" sz="2000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endParaRPr lang="th-TH" sz="2000" b="1" dirty="0" smtClean="0">
              <a:solidFill>
                <a:srgbClr val="0680C3"/>
              </a:solidFill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	ส่วนประกอบ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ของปั๊ม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คลัตช์ ดังนี้</a:t>
            </a:r>
          </a:p>
          <a:p>
            <a:pPr algn="thaiDist"/>
            <a:endParaRPr lang="th-TH" sz="2000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1. ตัว</a:t>
            </a:r>
            <a:r>
              <a:rPr lang="th-TH" sz="2000" b="1" dirty="0">
                <a:latin typeface="Browallia New" pitchFamily="34" charset="-34"/>
                <a:cs typeface="Browallia New" pitchFamily="34" charset="-34"/>
              </a:rPr>
              <a:t>แม่ปั๊มคลัตช์ (</a:t>
            </a:r>
            <a:r>
              <a:rPr lang="en-US" sz="2000" b="1" dirty="0">
                <a:latin typeface="Browallia New" pitchFamily="34" charset="-34"/>
                <a:cs typeface="Browallia New" pitchFamily="34" charset="-34"/>
              </a:rPr>
              <a:t>Clutch Master </a:t>
            </a:r>
            <a:r>
              <a:rPr lang="en-US" sz="2000" b="1" dirty="0" smtClean="0">
                <a:latin typeface="Browallia New" pitchFamily="34" charset="-34"/>
                <a:cs typeface="Browallia New" pitchFamily="34" charset="-34"/>
              </a:rPr>
              <a:t>Cylinder</a:t>
            </a:r>
            <a:r>
              <a:rPr lang="th-TH" sz="2000" b="1" dirty="0">
                <a:latin typeface="Browallia New" pitchFamily="34" charset="-34"/>
                <a:cs typeface="Browallia New" pitchFamily="34" charset="-34"/>
              </a:rPr>
              <a:t>)</a:t>
            </a:r>
            <a:r>
              <a:rPr lang="en-US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ทำด้วย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เหล็กหรือโลหะผสม หรืออะลูมิเนียม ภายในเจาะรูเจียระไนรูปทรงกระบอกมี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ทางน้ำมัน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เข้าออกได้ </a:t>
            </a:r>
          </a:p>
          <a:p>
            <a:pPr algn="thaiDist"/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2. ชุด</a:t>
            </a:r>
            <a:r>
              <a:rPr lang="th-TH" sz="2000" b="1" dirty="0">
                <a:latin typeface="Browallia New" pitchFamily="34" charset="-34"/>
                <a:cs typeface="Browallia New" pitchFamily="34" charset="-34"/>
              </a:rPr>
              <a:t>ลูกสูบ (</a:t>
            </a:r>
            <a:r>
              <a:rPr lang="en-US" sz="2000" b="1" dirty="0">
                <a:latin typeface="Browallia New" pitchFamily="34" charset="-34"/>
                <a:cs typeface="Browallia New" pitchFamily="34" charset="-34"/>
              </a:rPr>
              <a:t>Piston)</a:t>
            </a:r>
            <a:r>
              <a:rPr lang="en-US" sz="20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 ประกอบด้วย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ลูกยางแม่ปั๊ม เพื่อดัน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ให้น้ำมัน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มีแรงดันเมื่อ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เวลาเหยียบ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คันบังคับของคลัตช์ แรงดันนี้จะมี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ท่อน้ำมัน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ต่อไปที่ปั๊มคลัตช์ตัว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ล่างที่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ต่อกับกลไกไป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บังคับให้คลัตช์ทำงาน </a:t>
            </a:r>
            <a:endParaRPr lang="th-TH" sz="2000" dirty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3. ลิ้นบังคับน้ำมัน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   เป็น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ลิ้นป้องกันไม่ให้น้ามันไหล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กลับเมื่อ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เหยียบคันบังคับคลัตช์ลูก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ยาง    ใน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แม่ปั๊มจะเลื่อนไปปิด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ช่องทางน้ำมันทำให้น้ำมัน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ช่วงหน้าของปั๊มคลัตช์มีแรงดันเพื่อ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เอากำลังงานไป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ใช้งาน </a:t>
            </a:r>
          </a:p>
          <a:p>
            <a:pPr algn="thaiDist"/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4. กระปุกน้ำมัน </a:t>
            </a:r>
            <a:r>
              <a:rPr lang="th-TH" sz="2000" b="1" dirty="0" smtClean="0">
                <a:solidFill>
                  <a:srgbClr val="0680C3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เพื่อชดเชยน้ำมัน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ในระบบคลัตช์ เมื่อมีการสูญเสียจากการใช้งาน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หรือจาก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การรั่วซึม </a:t>
            </a:r>
          </a:p>
          <a:p>
            <a:pPr algn="thaiDist"/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5. ยาง</a:t>
            </a:r>
            <a:r>
              <a:rPr lang="th-TH" sz="2000" b="1" dirty="0">
                <a:latin typeface="Browallia New" pitchFamily="34" charset="-34"/>
                <a:cs typeface="Browallia New" pitchFamily="34" charset="-34"/>
              </a:rPr>
              <a:t>กันฝุ่น </a:t>
            </a: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  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ทำหน้าที่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ป้องกันฝุ่น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ละอองเข้า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ไปปะปนอยู่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กับน้ำมัน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เวลาใช้งาน </a:t>
            </a:r>
            <a:endParaRPr lang="th-TH" sz="2000" dirty="0" smtClean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59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755576" y="765066"/>
            <a:ext cx="74572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8. ปั๊มคลัตช์ตัวล่าง </a:t>
            </a:r>
            <a:r>
              <a:rPr lang="th-TH" sz="2000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000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มี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หน้าที่รับ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แรงดันน้ำมัน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จากปั๊มตัวบน เมื่อเหยียบคันคลัตช์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แรงดันน้ำมัน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จะถูกส่งไปตาม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ท่อน้ำมัน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ที่ต่อร่วมกัน โดยการเปลี่ยนแรงดัน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น้ำมัน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ให้เป็น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กำลังกลไก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ไปควบคุมบังคับให้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คลัตช์ทำงาน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กา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รทำงาน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ในลักษณะนี้คือการตัด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และต่อ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วงจรกา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รทำงาน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ของคลัตช์ได้ ปั๊มคลัตช์ตัว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ล่าง           จะมี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ชิ้นส่วนการ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ทำงาน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เหมือนปั๊มคลัตช์ตัวบน โดยชุดกระบอกสูบปั๊มตัวล่างจะติดตั้งอยู่ที่เสื้อของฝาครอบคลัตช์ต่อกับก้ามปูคลัตช์โดยยึดด้วยสกรู </a:t>
            </a:r>
            <a:endParaRPr lang="th-TH" sz="2000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endParaRPr lang="th-TH" sz="2000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0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9. อุปกรณ์กลไกควบคุมการ</a:t>
            </a:r>
            <a:r>
              <a:rPr lang="th-TH" sz="20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ทำงาน</a:t>
            </a:r>
            <a:r>
              <a:rPr lang="th-TH" sz="20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ของคลัตช์ (</a:t>
            </a:r>
            <a:r>
              <a:rPr lang="en-US" sz="20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Clutch Control)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คือ อุปกรณ์ที่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บังคับให้คลัตช์ทำงาน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เพื่อให้คลัตช์จากออกจากหน้าแปลนของล้อช่วย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แรง</a:t>
            </a:r>
          </a:p>
          <a:p>
            <a:pPr algn="thaiDist"/>
            <a:endParaRPr lang="th-TH" sz="2000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	9.1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แบบกลไก (</a:t>
            </a:r>
            <a:r>
              <a:rPr lang="en-US" sz="2000" dirty="0">
                <a:latin typeface="Browallia New" pitchFamily="34" charset="-34"/>
                <a:cs typeface="Browallia New" pitchFamily="34" charset="-34"/>
              </a:rPr>
              <a:t>Mechanical)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เป็นการควบคุมการ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ทำงาน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ของคลัตช์โดยใช้ก้าน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ต่อที่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ประกอบด้วยแป้นเหยียบคลัตช์ ก้านต่อ และเพลาขวาง </a:t>
            </a:r>
            <a:endParaRPr lang="th-TH" sz="2000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	9.2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แบบสาย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 เป็น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การควบคุมการ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ทำงาน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ของคลัตช์โดยใช้อุปกรณ์สายคลัตช์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เป็นตัว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ต่อวงจรควบคุมการ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ทำงาน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ของคลัตช์ระหว่างคันเหยียบคลัตช์กับตัวคลัตช์ที่ฝาครอบจาน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คลัตช์</a:t>
            </a:r>
          </a:p>
          <a:p>
            <a:pPr algn="thaiDist"/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	9.3 </a:t>
            </a:r>
            <a:r>
              <a:rPr lang="th-TH" sz="2000" dirty="0" err="1">
                <a:latin typeface="Browallia New" pitchFamily="34" charset="-34"/>
                <a:cs typeface="Browallia New" pitchFamily="34" charset="-34"/>
              </a:rPr>
              <a:t>แบบไฮดรอลิก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 (</a:t>
            </a:r>
            <a:r>
              <a:rPr lang="en-US" sz="2000" dirty="0">
                <a:latin typeface="Browallia New" pitchFamily="34" charset="-34"/>
                <a:cs typeface="Browallia New" pitchFamily="34" charset="-34"/>
              </a:rPr>
              <a:t>Hydraulic)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เป็นการควบคุมการ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ทำงาน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ของคลัตช์โดยใช้</a:t>
            </a:r>
            <a:r>
              <a:rPr lang="th-TH" sz="2000" dirty="0" err="1" smtClean="0">
                <a:latin typeface="Browallia New" pitchFamily="34" charset="-34"/>
                <a:cs typeface="Browallia New" pitchFamily="34" charset="-34"/>
              </a:rPr>
              <a:t>ระบบไฮดรอ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    ลิ</a:t>
            </a:r>
            <a:r>
              <a:rPr lang="th-TH" sz="2000" dirty="0" err="1">
                <a:latin typeface="Browallia New" pitchFamily="34" charset="-34"/>
                <a:cs typeface="Browallia New" pitchFamily="34" charset="-34"/>
              </a:rPr>
              <a:t>กเชื่อม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ต่อกา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รทำงาน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ระหว่างแม่ปั๊มคลัตช์เพิ่ม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แรงดัน</a:t>
            </a:r>
            <a:r>
              <a:rPr lang="th-TH" sz="2000" dirty="0" err="1" smtClean="0">
                <a:latin typeface="Browallia New" pitchFamily="34" charset="-34"/>
                <a:cs typeface="Browallia New" pitchFamily="34" charset="-34"/>
              </a:rPr>
              <a:t>น้ำมันไฮ</a:t>
            </a:r>
            <a:r>
              <a:rPr lang="th-TH" sz="2000" dirty="0" err="1">
                <a:latin typeface="Browallia New" pitchFamily="34" charset="-34"/>
                <a:cs typeface="Browallia New" pitchFamily="34" charset="-34"/>
              </a:rPr>
              <a:t>ดรอลิก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 ส่งผ่าน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ท่อน้ำมันถ่ายทอด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แรงดันไปยังก้ามปูคลัตช์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ท่อ</a:t>
            </a:r>
            <a:r>
              <a:rPr lang="th-TH" sz="2000" dirty="0" err="1" smtClean="0">
                <a:latin typeface="Browallia New" pitchFamily="34" charset="-34"/>
                <a:cs typeface="Browallia New" pitchFamily="34" charset="-34"/>
              </a:rPr>
              <a:t>น้ำมันไฮ</a:t>
            </a:r>
            <a:r>
              <a:rPr lang="th-TH" sz="2000" dirty="0" err="1">
                <a:latin typeface="Browallia New" pitchFamily="34" charset="-34"/>
                <a:cs typeface="Browallia New" pitchFamily="34" charset="-34"/>
              </a:rPr>
              <a:t>ดรอ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ลิ</a:t>
            </a:r>
            <a:r>
              <a:rPr lang="th-TH" sz="2000" dirty="0" err="1">
                <a:latin typeface="Browallia New" pitchFamily="34" charset="-34"/>
                <a:cs typeface="Browallia New" pitchFamily="34" charset="-34"/>
              </a:rPr>
              <a:t>กของ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คลัตช์ทำด้วย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ท่อโลหะกัน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สนิมหรือ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ท่ออ่อน </a:t>
            </a:r>
            <a:endParaRPr lang="th-TH" sz="2000" b="1" dirty="0">
              <a:solidFill>
                <a:srgbClr val="0680C3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9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รูปภาพ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143" y="6196015"/>
            <a:ext cx="586057" cy="54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3549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20337</TotalTime>
  <Words>1237</Words>
  <Application>Microsoft Office PowerPoint</Application>
  <PresentationFormat>นำเสนอทางหน้าจอ (4:3)</PresentationFormat>
  <Paragraphs>177</Paragraphs>
  <Slides>21</Slides>
  <Notes>15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21</vt:i4>
      </vt:variant>
    </vt:vector>
  </HeadingPairs>
  <TitlesOfParts>
    <vt:vector size="22" baseType="lpstr">
      <vt:lpstr>Default Design</vt:lpstr>
      <vt:lpstr>หน่วยการเรียนรู้ที่ 3</vt:lpstr>
      <vt:lpstr>หน้าที่ของคลัตช์</vt:lpstr>
      <vt:lpstr>หน้าที่ของคลัตช์</vt:lpstr>
      <vt:lpstr>ประเภทของคลัตช์</vt:lpstr>
      <vt:lpstr>งานนำเสนอ PowerPoint</vt:lpstr>
      <vt:lpstr>โครงสร้างส่วนประกอบของคลัตช์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การปรับแต่งระยะฟรี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แสดงลำดับขั้นการประกอบคลัตช์แบบสปริงไดอะแฟรม 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nu-keaw</dc:creator>
  <cp:lastModifiedBy>Graphics</cp:lastModifiedBy>
  <cp:revision>1591</cp:revision>
  <cp:lastPrinted>2013-12-18T04:28:54Z</cp:lastPrinted>
  <dcterms:created xsi:type="dcterms:W3CDTF">2013-09-10T05:06:28Z</dcterms:created>
  <dcterms:modified xsi:type="dcterms:W3CDTF">2022-02-15T07:04:37Z</dcterms:modified>
</cp:coreProperties>
</file>