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0" r:id="rId2"/>
    <p:sldId id="521" r:id="rId3"/>
    <p:sldId id="498" r:id="rId4"/>
    <p:sldId id="499" r:id="rId5"/>
    <p:sldId id="515" r:id="rId6"/>
    <p:sldId id="500" r:id="rId7"/>
    <p:sldId id="501" r:id="rId8"/>
    <p:sldId id="522" r:id="rId9"/>
    <p:sldId id="523" r:id="rId10"/>
    <p:sldId id="504" r:id="rId11"/>
    <p:sldId id="509" r:id="rId12"/>
    <p:sldId id="506" r:id="rId13"/>
    <p:sldId id="524" r:id="rId14"/>
    <p:sldId id="508" r:id="rId15"/>
    <p:sldId id="510" r:id="rId16"/>
    <p:sldId id="511" r:id="rId17"/>
    <p:sldId id="519" r:id="rId18"/>
    <p:sldId id="520" r:id="rId19"/>
    <p:sldId id="525" r:id="rId20"/>
    <p:sldId id="526" r:id="rId21"/>
    <p:sldId id="527" r:id="rId22"/>
    <p:sldId id="528" r:id="rId23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0C3"/>
    <a:srgbClr val="FF0066"/>
    <a:srgbClr val="CCECFF"/>
    <a:srgbClr val="FF5050"/>
    <a:srgbClr val="CC0099"/>
    <a:srgbClr val="FFCCFF"/>
    <a:srgbClr val="FFFF99"/>
    <a:srgbClr val="99FFCC"/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>
        <p:scale>
          <a:sx n="100" d="100"/>
          <a:sy n="100" d="100"/>
        </p:scale>
        <p:origin x="-2214" y="-414"/>
      </p:cViewPr>
      <p:guideLst>
        <p:guide orient="horz" pos="2069"/>
        <p:guide pos="2925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15/02/65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15/02/65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7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27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37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powerpoint-0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1" y="6237312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729095" cy="682822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54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หน่วยการเรียนรู้ที่ 4</a:t>
            </a:r>
            <a:endParaRPr lang="th-TH" sz="5400" b="1" dirty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5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กระปุกเกียร์</a:t>
            </a:r>
            <a:endParaRPr lang="th-TH" sz="54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596422" cy="864096"/>
          </a:xfrm>
        </p:spPr>
        <p:txBody>
          <a:bodyPr/>
          <a:lstStyle/>
          <a:p>
            <a:r>
              <a:rPr lang="th-TH" sz="28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ประเภทของเกียร์</a:t>
            </a:r>
            <a:r>
              <a:rPr lang="th-TH" sz="2800" b="1" dirty="0" err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ซิงโครเมช</a:t>
            </a:r>
            <a:r>
              <a:rPr lang="th-TH" sz="28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46074" y="6309320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6" y="1628800"/>
            <a:ext cx="6855558" cy="4221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6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755576" y="791865"/>
            <a:ext cx="74260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1. </a:t>
            </a:r>
            <a:r>
              <a:rPr lang="th-TH" sz="2200" b="1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ซิง</a:t>
            </a:r>
            <a:r>
              <a:rPr lang="th-TH" sz="2200" b="1" dirty="0" err="1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โครเมช</a:t>
            </a:r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แบบเฟือง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ทองเหลือง  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ชุด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ซิงโครเมช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แบบนี้ประกอบด้วยเฟืองทองเหลืองเป็นหลักในการ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ทำงาน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ดุมคลัตช์และปลอกเลื่อนอยู่กับที่ ลิ่มเลื่อนฝังอยู่ในดุมปลอกเลื่อน สปริง ลิ่มเลื่อนมีลักษณะเป็นครึ่งวงกลม อัดลิ่มเลื่อนติดกับตัวปลอกเลื่อนโดยที่เฟืองทองเหลืองลอยตัวอยู่ข้างดุมคลัตช์ปลอกเลื่อนและหมุนไปพร้อมดุมปลอกเลื่อน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200" b="1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ส่วนประกอบของ</a:t>
            </a:r>
            <a:r>
              <a:rPr lang="th-TH" sz="2000" b="1" dirty="0" err="1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ซิงโครเมช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แบบเฟือง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ทองเหลือง</a:t>
            </a:r>
          </a:p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1. ดุม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คลัตช์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Clutch Hub)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. ลิ่มเลื่อนหรือตัวหนอน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Insert)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. เฟืองทองเหลือง หรือแหวน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ซิงโคร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ไน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เซอร์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US" sz="2000" dirty="0" err="1">
                <a:latin typeface="Browallia New" pitchFamily="34" charset="-34"/>
                <a:cs typeface="Browallia New" pitchFamily="34" charset="-34"/>
              </a:rPr>
              <a:t>Synchroniser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 Ring)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4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. ปลอกเลื่อน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Coupling Sleeve)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5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. เฟือง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เกียร์</a:t>
            </a:r>
            <a:endParaRPr lang="th-TH" sz="2000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07" y="4379067"/>
            <a:ext cx="2952328" cy="19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097414" y="5287592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b="1" dirty="0">
                <a:latin typeface="Browallia New" pitchFamily="34" charset="-34"/>
                <a:cs typeface="Browallia New" pitchFamily="34" charset="-34"/>
              </a:rPr>
              <a:t>แสดงชุด</a:t>
            </a:r>
            <a:r>
              <a:rPr lang="th-TH" sz="1600" b="1" dirty="0" err="1">
                <a:latin typeface="Browallia New" pitchFamily="34" charset="-34"/>
                <a:cs typeface="Browallia New" pitchFamily="34" charset="-34"/>
              </a:rPr>
              <a:t>ซิงโครเมช</a:t>
            </a:r>
            <a:r>
              <a:rPr lang="th-TH" sz="1600" b="1" dirty="0">
                <a:latin typeface="Browallia New" pitchFamily="34" charset="-34"/>
                <a:cs typeface="Browallia New" pitchFamily="34" charset="-34"/>
              </a:rPr>
              <a:t>แบบเฟืองทองเหลือง </a:t>
            </a:r>
          </a:p>
        </p:txBody>
      </p:sp>
    </p:spTree>
    <p:extLst>
      <p:ext uri="{BB962C8B-B14F-4D97-AF65-F5344CB8AC3E}">
        <p14:creationId xmlns:p14="http://schemas.microsoft.com/office/powerpoint/2010/main" val="12192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46075" y="6246735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8163" y="1700808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endParaRPr lang="en-US" sz="2600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83569" y="692696"/>
            <a:ext cx="7529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การส่ง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ถ่ายกำลังตำแหน่ง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เกียร์ 3 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  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เพลา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คลัตช์หมุนส่ง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ผ่านเฟืองเพลารองไปยัง เฟืองเกียร์ 3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   ถ้า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เลื่อนปลอกเลื่อนขบกับเฟืองทองเหลืองและฟันหน้าเฟืองเกียร์ได้ การส่งถ่าย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กำลังจะ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ผ่านทางดุมปลอกเลื่อนไปยังเพลา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 </a:t>
            </a:r>
          </a:p>
          <a:p>
            <a:pPr algn="thaiDist"/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เฟืองทองเหลือง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เริ่มทำงาน  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เมื่อ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เริ่มโยกคัน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เกียร์ให้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ปลอกเลื่อนและลิ่มเลื่อนเคลื่อนที่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ไปทางขวา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มือ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       เฟือง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ทองเหลืองจะถูกเบียดให้สัมผัสกรวยเฟืองเกียร์ ความเร็วรอบเฟืองทองเหลือง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จะถูก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ปรับให้เข้ากับเฟืองเกียร์นั้น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ฟันปลอกเลื่อนขบเฟืองทองเหลืองและเฟืองเกียร์ 3 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เริ่ม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จากการผลักคันเกียร์ ปลอกเลื่อน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เคลื่อนที่    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ฟันปลอกเลื่อนขบฟันเฟืองทองเหลืองและฟันหน้าเฟืองการส่ง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ถ่ายกำลัง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จาก เฟืองเกียร์ 3 จึงผ่านปลอกเลื่อนไปยังดุมปลอกเลื่อนออกทางเพลา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 </a:t>
            </a:r>
          </a:p>
          <a:p>
            <a:endParaRPr lang="th-TH" sz="2000" dirty="0">
              <a:solidFill>
                <a:srgbClr val="7030A0"/>
              </a:solidFill>
            </a:endParaRPr>
          </a:p>
          <a:p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000" b="1" dirty="0" err="1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ซิงโครเมช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แบบกรวยบรอนซ์ </a:t>
            </a:r>
            <a:endParaRPr lang="th-TH" sz="20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23" y="4077072"/>
            <a:ext cx="2213579" cy="181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6012160" y="4795530"/>
            <a:ext cx="2584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แสดง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ชุดเฟือง</a:t>
            </a:r>
            <a:r>
              <a:rPr lang="th-TH" sz="1800" b="1" dirty="0" err="1">
                <a:latin typeface="Browallia New" pitchFamily="34" charset="-34"/>
                <a:cs typeface="Browallia New" pitchFamily="34" charset="-34"/>
              </a:rPr>
              <a:t>ซิงโครเมช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ชนิดกรวย</a:t>
            </a:r>
            <a:r>
              <a:rPr lang="th-TH" sz="1800" b="1" dirty="0" err="1">
                <a:latin typeface="Browallia New" pitchFamily="34" charset="-34"/>
                <a:cs typeface="Browallia New" pitchFamily="34" charset="-34"/>
              </a:rPr>
              <a:t>ซิงโครไนส์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5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46075" y="6246735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8163" y="1700808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endParaRPr lang="en-US" sz="2600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22648" y="980728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มีลักษณะการ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ทำงาน ดังนี้</a:t>
            </a:r>
          </a:p>
          <a:p>
            <a:pPr algn="thaiDist"/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ตำแหน่ง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เกียร์ว่าง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เฟือง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ตัวซ้ายและตัวขวาจะถูกเฟืองเพลารองหมุนขับต่อเนื่องโดยไม่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มีการ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ส่งถ่าย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กรวยบรอนซ์แยกเป็นอิสระไม่สัมผัสกับกรวยเฟือง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ตำแหน่ง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เข้าเกียร์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เมื่อ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เริ่มโยกคันเกียร์ ปลอกเลื่อนจะเคลื่อนตัวไปยังเฟืองตัวซ้ายมือ พร้อมกับดุมปลอกเลื่อน กรวยบรอนซ์สัมผัสกับกรวยเฟือง เกิดความฝืดที่ผิวสัมผัส เฟือง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กับดุม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ปลอกเลื่อนหมุนด้วยความเร็วเท่ากัน </a:t>
            </a:r>
          </a:p>
          <a:p>
            <a:pPr algn="thaiDist"/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ตำแหน่งส่งกำลัง 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ปลอก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เลื่อนเมื่อเคลื่อนที่ต่อไปขบกับเฟืองคลัตช์ หรือเรียกว่า “ฟันหน้าเฟือง” จนสุดช่วงปลอกเลื่อนเคลื่อนที่ และการที่ปลอกเลื่อนเคลื่อนที่ไปขบกับเฟืองคลัตช์ ปลอกเลื่อนจะอัด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ลูกปืนล็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อกปลอกเลื่อนลง ลูกปืนจึงจมอยู่จนกว่าจะเลื่อนปลอกเลื่อนกลับ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ลูกปืนจึง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จะลอยตัว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ขึ้นล็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อกปลอก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เลื่อน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3. </a:t>
            </a:r>
            <a:r>
              <a:rPr lang="th-TH" sz="2000" b="1" dirty="0" err="1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ซิงโครเมช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แบบแหวน</a:t>
            </a:r>
            <a:r>
              <a:rPr lang="th-TH" sz="2000" b="1" dirty="0" err="1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ซิงโคร</a:t>
            </a:r>
            <a:r>
              <a:rPr lang="th-TH" sz="2000" b="1" dirty="0" err="1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ไนส์</a:t>
            </a:r>
            <a:endParaRPr lang="th-TH" sz="2000" b="1" dirty="0" smtClean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b="1" dirty="0" smtClean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        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ซิง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โครเมช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แบบแหวน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ซิงโครไนส์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นี้ ภายในแหวน 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ซิงโครไนส์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มีลักษณะเป็นกรวย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เช่นเดียวกับ         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ซิง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โครเมช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แบบเฟืองทองเหลือง ผิวใน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กรวยทำเป็น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ร่อง โดยรอบประมาณ 7-8 ร่อง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เพื่อให้น้ำมัน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เกียร์ไหลผ่านหล่อ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ลื่นและ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สร้างความฝืดเมื่อสัมผัส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กับกรวย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ของเฟือง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เกียร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์</a:t>
            </a:r>
          </a:p>
        </p:txBody>
      </p:sp>
    </p:spTree>
    <p:extLst>
      <p:ext uri="{BB962C8B-B14F-4D97-AF65-F5344CB8AC3E}">
        <p14:creationId xmlns:p14="http://schemas.microsoft.com/office/powerpoint/2010/main" val="21579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94740" y="620688"/>
            <a:ext cx="77936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4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000" b="1" dirty="0" err="1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ซิงโครเมช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แบบ</a:t>
            </a:r>
            <a:r>
              <a:rPr lang="th-TH" sz="2000" b="1" dirty="0" err="1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เซอร์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โว </a:t>
            </a:r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ซิง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โครเมช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แบบนี้มีแผ่นเบรกเพิ่มแรงได้เอง โดยไม่ใช้ความ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ฝืดจาก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หน้าสัมผัสของแหวนทองเหลือง การเพิ่มแรงเข้าเกียร์จะมีผลโดยตรงกับแผ่นเบรก เฟืองเกียร์ ต่างๆ จะขบกันถาวรสวมอยู่กับเพลา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โดยอิสระ การเข้าเกียร์ด้วยวิธีเลื่อนปลอกเข้าหาฟัน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คลัตช์ของ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เฟืองเกียร์ ดุมปลอกเลื่อนติดแน่นกับเพลา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บ่าในปลอกเลื่อนที่หัวฟันปลอกเลื่อนเป็นบ่ามน เพื่อให้เป็นบ่าบีบแหวน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ซิงโครไนส์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ที่มีเส้นผ่านศูนย์กลางนอกใหญ่กว่าให้เล็กลงได้ ปลอก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เลื่อนจะ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ถูกแหวน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ซิงโครไนส์ล็อก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ไว้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ทั้งตำแหน่ง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เกียร์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ว่างและตำแหน่งเข้าเกียร์</a:t>
            </a:r>
          </a:p>
          <a:p>
            <a:pPr algn="thaiDist"/>
            <a:endParaRPr lang="th-TH" sz="2000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กลไกการเข้าเกียร์และ</a:t>
            </a:r>
            <a:r>
              <a:rPr lang="th-TH" sz="2400" b="1" dirty="0" err="1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การล็</a:t>
            </a:r>
            <a:r>
              <a:rPr lang="th-TH" sz="2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อกเกียร์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      การ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เข้าเกียร์ คือ การ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เลือกล็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อก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เกียร์สำหรับ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ให้รถยนต์แล่นตามความเร็วที่ต้องการ ด้วย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การโยกเกียร์   ไปตามตำแหน่ง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เข้าเกียร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์</a:t>
            </a:r>
            <a:endParaRPr lang="th-TH" sz="2000" b="1" dirty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10" y="3660533"/>
            <a:ext cx="2907804" cy="23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27584" y="1124744"/>
            <a:ext cx="73852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กลไกป้องกันเกียร์หลุด 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เฟือง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เกียร์ต่างๆ เมื่อใช้งานไปนานๆ ย่อมมี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การชำรุด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สึกหรอ ซึ่งเป็น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สาเหตุ   ที่ทำให้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เกียร์หลุดได้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ดังนั้นจึง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ได้มีการบากที่ฟันเฟืองบนปลอกเลื่อนและเฟือง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เกียร์เป็น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รูปหางเหยี่ยวในช่วงบริเวณที่ฟันเฟืองขบกัน เมื่อเกียร์หมุนเฟืองที่บากไว้จะขบกัน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อย่างแนบสนิทจึงทำให้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เกียร์หลุดยากขึ้น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การป้องกันการเข้าเกียร์เลย 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บน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เฟืองเกียร์จะมีอุปกรณ์ป้องกันการเข้าเกียร์เลยอยู่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ด้วยเพื่อ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ตัวทำให้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การเข้าขบกันของปลอกเลื่อนกับเฟืองเกียร์เป็นไปอย่างถูกต้องเหมาะสม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 err="1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กลไกล็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อก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เข้าเกียร์    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เมื่อ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เข้าเกียร์ใดเกียร์หนึ่ง แล้วจะไม่สามารถเข้าเกียร์อื่นๆ ได้อีก ในเกียร์แต่ละแบบจะมีสลักอิน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เทอร์ล็อก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ไม่เท่ากัน บางแบบ จะมี 2 ตัว 3 ตัว หรือ 4 ตัว ทั้งนี้ขึ้นอยู่กับบริษัทผู้ผลิต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กลไก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เลือกตำแหน่ง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เข้าเกียร์ 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กลไก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นี้จะอยู่ที่เสื้อเกียร์ด้านท้าย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ทำหน้าที่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ดันให้คันเกียร์กลับมา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อยู่   ในตำแหน่ง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กึ่งกลางเสมอ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นั่นคือให้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คันเกียร์อยู่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ในตำแหน่ง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เกียร์ 3 เกียร์ 4 ในขณะที่ปลดเกียร์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ว่างเพื่อ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ช่วยป้องกันการเข้าเกียร์ผิดพลาด </a:t>
            </a:r>
          </a:p>
        </p:txBody>
      </p:sp>
    </p:spTree>
    <p:extLst>
      <p:ext uri="{BB962C8B-B14F-4D97-AF65-F5344CB8AC3E}">
        <p14:creationId xmlns:p14="http://schemas.microsoft.com/office/powerpoint/2010/main" val="40818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67744" y="836712"/>
            <a:ext cx="4897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การถอดและติดตั้งกระปุกเกียร์รถขับล้อหลัง</a:t>
            </a:r>
            <a:endParaRPr lang="th-TH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83" y="1484784"/>
            <a:ext cx="5770633" cy="433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47664" y="602128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แสดง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ชิ้นส่วนภายนอกกระปุกเกียร์รถขับล้อหลัง </a:t>
            </a:r>
          </a:p>
        </p:txBody>
      </p:sp>
    </p:spTree>
    <p:extLst>
      <p:ext uri="{BB962C8B-B14F-4D97-AF65-F5344CB8AC3E}">
        <p14:creationId xmlns:p14="http://schemas.microsoft.com/office/powerpoint/2010/main" val="8203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64516" y="1124744"/>
            <a:ext cx="77331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1. ถอดขั้วลบแบตเตอรี่ </a:t>
            </a:r>
          </a:p>
          <a:p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2. ยกรถให้ขึ้นสูง และรองรับให้ตัวรถลอยอยู่อย่างปลอดภัย </a:t>
            </a:r>
          </a:p>
          <a:p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3. ถอดชุดชิ้นส่วนต่างๆ ออก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ตามลำดับ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ขั้นตอนดังนี้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3.1 ถอด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ชุดคอนโซลออก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3.2 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คันเกียร์และเพลากลาง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3.3 ถอด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สายไมล์ และสายไฟเกียร์ถอยหลังออก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3.4 ถอด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สปริง สายเบรกมือ และกระบอกคลัตช์ออก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3.5 ถอด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แผ่นยึดท่อไอเสีย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3.6 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ยึดเหล็กรองรับกระปุกเกียร์ออก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3.7 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มอเตอร์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สตาร์ต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และหัวหมูคลัตช์ออก </a:t>
            </a:r>
          </a:p>
          <a:p>
            <a:pPr algn="thaiDist"/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82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54119" y="836712"/>
            <a:ext cx="492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การถอดและติดตั้งกระปุกเกียร์รถขับล้อหน้า</a:t>
            </a:r>
            <a:endParaRPr lang="th-TH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55576" y="1484784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ลำดับ</a:t>
            </a:r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ขั้นการถอดกระปุกเกียร์รถขับล้อ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หน้า</a:t>
            </a:r>
          </a:p>
          <a:p>
            <a:endParaRPr lang="th-TH" sz="2200" b="1" dirty="0" smtClean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ถอดสายแบตเตอรี่ โดยให้ถอดสายแบตเตอรี่ขั้วลบ (-) ออกเพียงขั้วเดียว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ถ่ายน้ำระบาย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ความร้อนออกต้องใช้ที่รองรับน้าที่ถ่ายออก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อย่าทำให้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หกเลอะพื้นจะ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ทำให้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ลื่นหกล้ม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ถอดชุดกรองอากาศออก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4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ถอดหัวเสียบสายไฟออกจากสวิตช์ไฟถอยหลังออก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5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ถอดสายไมล์ออก 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6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ถอดชุดเข้าเกียร์ออก การต่อ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จากด้านเกียร์ไปยังกลไกเข้าเกียร์ใช้สาย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          	มี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วิธีการถอดดังต่อไปนี้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	6.1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ถอดคลิปออกโดยใช้คีมดึงออก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	6.2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ถอดสายเกียร์ออก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จากตำแหน่ง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ยึดโดยดึง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แผ่นล็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อกสปริงยูออก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         แล้ว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ดึงสายเกียร์ออกจาก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เครื่องยนต์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22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40388" y="1174304"/>
            <a:ext cx="74572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7. ถอดเรือน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ทางน้ำเข้า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และออกจากชุดส่ง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8. ถอดกระบอกคลัตช์ตัวล่าง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8.1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คลิปล็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อกและสายยึดสายคลัตช์ติดกับเรือนเกียร์ออก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8.2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ยึดเรือนปั๊มคลัตช์ตัวล่างออกแล้วถอดกระบอกคลัตช์ และดันออกจากหัวหมูคลัตช์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9. ถอดแผ่นกั้นล่างด้านหน้าของรถออก </a:t>
            </a:r>
          </a:p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10. ถอดแท่นเครื่อง โดยการถอด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ยึด 4 ตัว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11. ถอดคานรองรับเครื่องยนต์ออก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12. ถอดเพลาขับด้านข้างออก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13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ถอดมอเตอร์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สตาร์ต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13.1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ถอดสายโซลิ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นอยด์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และสายแบตเตอรี่ที่มอเตอร์สตาร์ตออก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13.2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ยึดมอเตอร์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สตาร์ต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7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56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31976" y="2022081"/>
            <a:ext cx="8090205" cy="3063103"/>
            <a:chOff x="845566" y="2780927"/>
            <a:chExt cx="8090205" cy="4265614"/>
          </a:xfrm>
          <a:solidFill>
            <a:srgbClr val="CCECFF"/>
          </a:solidFill>
        </p:grpSpPr>
        <p:sp>
          <p:nvSpPr>
            <p:cNvPr id="25" name="สี่เหลี่ยมผืนผ้ามุมมน 10"/>
            <p:cNvSpPr/>
            <p:nvPr/>
          </p:nvSpPr>
          <p:spPr>
            <a:xfrm>
              <a:off x="845566" y="2780927"/>
              <a:ext cx="8081355" cy="4265614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4416" y="2941943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</a:t>
              </a:r>
              <a:endParaRPr lang="en-US" sz="2600" b="1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516232" y="620688"/>
            <a:ext cx="8229600" cy="1143000"/>
          </a:xfrm>
        </p:spPr>
        <p:txBody>
          <a:bodyPr/>
          <a:lstStyle/>
          <a:p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หน้าที่ของเกียร์</a:t>
            </a:r>
            <a:endParaRPr lang="th-TH" sz="36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27712" y="6256965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33500" y="2471446"/>
            <a:ext cx="76549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. การเพิ่มแรงบิด 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เมื่อ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เริ่มออกรถ รถยนต์ต้องการแรงบิดอย่างมากเพื่อให้รถยนต์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เคลื่อนที่                 โดย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ใช้อัตราทดของ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เกียร์ต่ำเพื่อ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เพิ่มแรงบิดให้กับเพลา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กลาง ซึ่งจะทำให้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รถมี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ในการขับเคลื่อนในระยะเริ่มต้น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2. การเปลี่ยนอัตราทด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เครื่องยนต์   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ไม่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สามารถส่งแรงขับให้กับรถยนต์ได้โดยตรง การส่ง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ให้กับรถยนต์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สามารถให้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รถยนต์เคลื่อนที่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ได้ จึง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ต้องมีการเปลี่ยนอัตราทดของ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เฟืองซึ่งเป็น          การนำเฟือง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มาท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ดกำลังทำให้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และเพิ่มแรงบิดให้กับ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เพลาทำให้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รถยนต์วิ่งเร็วขึ้น </a:t>
            </a:r>
          </a:p>
        </p:txBody>
      </p:sp>
    </p:spTree>
    <p:extLst>
      <p:ext uri="{BB962C8B-B14F-4D97-AF65-F5344CB8AC3E}">
        <p14:creationId xmlns:p14="http://schemas.microsoft.com/office/powerpoint/2010/main" val="25152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98190" y="620688"/>
            <a:ext cx="5688632" cy="5616624"/>
          </a:xfrm>
        </p:spPr>
        <p:txBody>
          <a:bodyPr/>
          <a:lstStyle/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14. ถอดฝาครอบหัวหมูคลัตช์ด้านล่างออก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15. ถอดแท่นเครื่อง โดยใช้แม่แรงยกเครื่องและชุด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เกียร์แล้ว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จึงถอดแท่นเครื่องออก </a:t>
            </a: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16. ถอดกระปุกเกียร์ </a:t>
            </a:r>
          </a:p>
          <a:p>
            <a:pPr marL="0" indent="0">
              <a:buNone/>
            </a:pP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16.1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ถอดนอตยึดหัวหมูคลัตช์ออก </a:t>
            </a:r>
          </a:p>
          <a:p>
            <a:pPr marL="0" indent="0">
              <a:buNone/>
            </a:pP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16.2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ถอดกระปุกเกียร์ออกจากเครื่องยนต์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th-TH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การประกอบกระปุกเกียร์กับเครื่องยนต์ </a:t>
            </a:r>
            <a:endParaRPr lang="th-TH" sz="2200" b="1" dirty="0" smtClean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AutoNum type="arabicPeriod"/>
            </a:pP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ประกอบ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กระปุกเกียร์กับเครื่องยนต์ก่อนประกอบจะต้องแน่ใจว่าได้จัดดุมแผ่นคลัตช์ตรงกับเพลา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คลัตช์</a:t>
            </a:r>
            <a:endParaRPr lang="th-TH" sz="2400" dirty="0"/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2. ประกอบแผ่นยึดเครื่องยนต์ </a:t>
            </a: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3. ประกอบแผงกั้นหัวหมูคลัตช์ด้านล่าง </a:t>
            </a: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4. ประกอบสายเกียร์ </a:t>
            </a:r>
          </a:p>
          <a:p>
            <a:pPr marL="457200" indent="-457200">
              <a:buAutoNum type="arabicPeriod"/>
            </a:pP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AutoNum type="arabicPeriod"/>
            </a:pP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1741562" cy="116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30" y="5373216"/>
            <a:ext cx="1944216" cy="9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7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082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764704"/>
            <a:ext cx="4968552" cy="4824536"/>
          </a:xfrm>
        </p:spPr>
        <p:txBody>
          <a:bodyPr/>
          <a:lstStyle/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5. หลังจากถอดนอตยึดแล้วให้ประกอบสายไฟ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เข้าตำแหน่ง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เดิมให้ถูกต้อง 	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6. ประกอบลูกหมากตัวล่างกับปีก นกล่าง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7. ประกอบเพลา </a:t>
            </a: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8. ประกอบแท่นยึดเรือน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เกียร์</a:t>
            </a:r>
          </a:p>
          <a:p>
            <a:pPr marL="0" indent="0">
              <a:buNone/>
            </a:pPr>
            <a:endParaRPr lang="th-TH" sz="2400" dirty="0"/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9. ประกอบคานรองรับยาง แท่นเครื่องตัวกลาง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10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ประกอบแท่นยึดด้านหน้าและหลัง </a:t>
            </a:r>
          </a:p>
          <a:p>
            <a:pPr marL="0" indent="0">
              <a:buNone/>
            </a:pPr>
            <a:r>
              <a:rPr lang="th-TH" sz="2400" dirty="0"/>
              <a:t>	</a:t>
            </a:r>
          </a:p>
          <a:p>
            <a:pPr marL="0" indent="0">
              <a:buNone/>
            </a:pP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33959"/>
            <a:ext cx="1477515" cy="970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1423654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86" y="3212976"/>
            <a:ext cx="1742397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38" y="4696110"/>
            <a:ext cx="1830491" cy="1181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0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55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692696"/>
            <a:ext cx="3744416" cy="5328592"/>
          </a:xfrm>
        </p:spPr>
        <p:txBody>
          <a:bodyPr/>
          <a:lstStyle/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11. ประกอบฝาครอบล่างด้านหน้า </a:t>
            </a: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12. ประกอบกระบอกปั๊มคลัตช์ตัว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ล่าง</a:t>
            </a:r>
          </a:p>
          <a:p>
            <a:pPr marL="0" indent="0">
              <a:buNone/>
            </a:pP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endParaRPr lang="th-TH" sz="2400" dirty="0"/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13. ประกอบชุดท่อ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ทางน้ำเข้า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-ออกที่เรือน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เกียร์</a:t>
            </a:r>
          </a:p>
          <a:p>
            <a:pPr marL="0" indent="0">
              <a:buNone/>
            </a:pP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14. ประกอบสายเข้าเกียร์ </a:t>
            </a:r>
          </a:p>
          <a:p>
            <a:pPr marL="0" indent="0">
              <a:buNone/>
            </a:pP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15. ประกอบสายไฟสวิตช์เกียร์ถอยหลัง </a:t>
            </a:r>
          </a:p>
          <a:p>
            <a:pPr marL="0" indent="0">
              <a:buNone/>
            </a:pP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16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ประกอบชุดกรองอากาศ </a:t>
            </a: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17.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เติมน้ำระบาย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ความร้อน </a:t>
            </a:r>
          </a:p>
          <a:p>
            <a:pPr marL="0" indent="0">
              <a:buNone/>
            </a:pP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18. ต่อสายแบตเตอรี่กับแบตเตอรี่ </a:t>
            </a:r>
            <a:r>
              <a:rPr lang="th-TH" sz="2400" dirty="0"/>
              <a:t>	</a:t>
            </a:r>
          </a:p>
          <a:p>
            <a:pPr marL="0" indent="0">
              <a:buNone/>
            </a:pPr>
            <a:r>
              <a:rPr lang="th-TH" sz="2400" dirty="0"/>
              <a:t>	</a:t>
            </a:r>
          </a:p>
          <a:p>
            <a:pPr marL="0" indent="0">
              <a:buNone/>
            </a:pP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</a:t>
            </a:r>
          </a:p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44" y="692696"/>
            <a:ext cx="2048150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1836811" cy="1327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2300747" cy="151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9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27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40826" y="1971102"/>
            <a:ext cx="8090205" cy="3546130"/>
            <a:chOff x="845566" y="2780927"/>
            <a:chExt cx="8090205" cy="4503593"/>
          </a:xfrm>
          <a:solidFill>
            <a:srgbClr val="CCECFF"/>
          </a:solidFill>
        </p:grpSpPr>
        <p:sp>
          <p:nvSpPr>
            <p:cNvPr id="25" name="สี่เหลี่ยมผืนผ้ามุมมน 10"/>
            <p:cNvSpPr/>
            <p:nvPr/>
          </p:nvSpPr>
          <p:spPr>
            <a:xfrm>
              <a:off x="845566" y="2780927"/>
              <a:ext cx="8081355" cy="4503593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4416" y="2941943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</a:t>
              </a:r>
              <a:endParaRPr lang="en-US" sz="2600" b="1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516232" y="620688"/>
            <a:ext cx="8229600" cy="1143000"/>
          </a:xfrm>
        </p:spPr>
        <p:txBody>
          <a:bodyPr/>
          <a:lstStyle/>
          <a:p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หน้าที่ของเกียร์</a:t>
            </a:r>
            <a:endParaRPr lang="th-TH" sz="36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27712" y="6256965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33500" y="2350438"/>
            <a:ext cx="76549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3. การขับเคลื่อนถอยหลัง 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เครื่องยนต์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ไม่สามารถหมุนกลับทางได้ เกียร์จะเป็นตัว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ปรับทิศ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ทางการหมุนของ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เพลาจึงทำให้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รถยนต์เคลื่อนที่ถอยหลังได้โดยการเข้าเกียร์ถอยหลัง </a:t>
            </a:r>
          </a:p>
          <a:p>
            <a:pPr algn="thaiDist"/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4. การตัด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รถยนต์ 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เมื่อ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เหยียบคลัตช์ให้คลัตช์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จากโดย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เลื่อนคันเกียร์ให้อยู่ที่เกียร์ว่าง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       การ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ส่ง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จากให้เฟืองเพลาคลัตช์ไปยังเฟืองเพลารอ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งดำเนิน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ไปตามปกติ แต่เฟืองเพลา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รอง      จะไม่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ส่ง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ให้เฟืองเพลา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กำลังจึง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ไม่เกิดการขับเคลื่อน จุดนี้จะ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เป็นตำแหน่ง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เกียร์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ว่างหรือเป็น   การ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ตัด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รถยนต์ </a:t>
            </a:r>
          </a:p>
          <a:p>
            <a:pPr algn="thaiDist"/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5. การเบรกด้วยเครื่องยนต์ 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สามารถ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ใช้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เกียร์ต่ำเพื่อ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ลดอัตราเร็วของรถยนต์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ได้ โดยเฉพาะ     ใน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การขับขี่รถยนต์ลงทางลาดชันมากๆ </a:t>
            </a:r>
          </a:p>
        </p:txBody>
      </p:sp>
    </p:spTree>
    <p:extLst>
      <p:ext uri="{BB962C8B-B14F-4D97-AF65-F5344CB8AC3E}">
        <p14:creationId xmlns:p14="http://schemas.microsoft.com/office/powerpoint/2010/main" val="13646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27712" y="6273110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611560" y="1700808"/>
            <a:ext cx="7704856" cy="1800200"/>
            <a:chOff x="844874" y="2708921"/>
            <a:chExt cx="8082047" cy="1147936"/>
          </a:xfrm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4874" y="2898168"/>
              <a:ext cx="808135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h-TH" sz="22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15" name="ชื่อเรื่อง 4"/>
          <p:cNvSpPr>
            <a:spLocks noGrp="1"/>
          </p:cNvSpPr>
          <p:nvPr>
            <p:ph type="title"/>
          </p:nvPr>
        </p:nvSpPr>
        <p:spPr>
          <a:xfrm>
            <a:off x="780104" y="548680"/>
            <a:ext cx="7776865" cy="1143000"/>
          </a:xfrm>
        </p:spPr>
        <p:txBody>
          <a:bodyPr/>
          <a:lstStyle/>
          <a:p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อัตราทดของเกียร์ (</a:t>
            </a:r>
            <a:r>
              <a:rPr lang="en-US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Gear Ratio</a:t>
            </a:r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sz="36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32384" y="1996536"/>
            <a:ext cx="7449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หลักการของห้องเกียร์ </a:t>
            </a:r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เมื่อ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เฟือง 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A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บนเพลาขับหมุนและขบกับเฟือง 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B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บนเพลาตาม โดยทั่วไปแล้วเพลา 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B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จะมี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จำนวน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ฟันมากกว่าเฟือง 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A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อัตราส่วนรอบของเฟือง 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B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จะลดลงน้อยกว่า เฟือง 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A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แต่แรงบิดบนเพลากลางจะสูงขึ้น เป็นส่วนกลับของอัตราเร็วรอบของการหมุน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อัตราส่วนของ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อัตราเร็วรอบของเฟืองขับต่ออัตรารอบของเฟืองตาม 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9" y="4428331"/>
            <a:ext cx="752998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46074" y="6338055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9" y="692696"/>
            <a:ext cx="2448272" cy="1959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491880" y="1052736"/>
            <a:ext cx="49061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  จาก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รูป เมื่อเฟืองทั้งสี่ขบกัน เฟือง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A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และเฟือง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C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จะเป็นเฟืองขับ ส่วนเฟือง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B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และเฟือง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D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จะเป็นเฟือง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ตามโดย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ที่เฟือง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D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แบบเพลาตามจะหมุนช้าลงเมื่อเทียบกับเฟือง 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A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86411" y="2799487"/>
            <a:ext cx="2045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แสดง</a:t>
            </a:r>
            <a:r>
              <a:rPr lang="th-TH" sz="1600" b="1" dirty="0">
                <a:latin typeface="Browallia New" pitchFamily="34" charset="-34"/>
                <a:cs typeface="Browallia New" pitchFamily="34" charset="-34"/>
              </a:rPr>
              <a:t>การขบกันของเฟืองสี่ตัว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37" y="5013176"/>
            <a:ext cx="6507252" cy="81891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96" b="14721"/>
          <a:stretch/>
        </p:blipFill>
        <p:spPr>
          <a:xfrm>
            <a:off x="4400489" y="2420888"/>
            <a:ext cx="3349856" cy="187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สี่เหลี่ยมผืนผ้า 3"/>
          <p:cNvSpPr/>
          <p:nvPr/>
        </p:nvSpPr>
        <p:spPr>
          <a:xfrm>
            <a:off x="3946096" y="4365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แสดงการเปรียบเทียบเฟืองเกียร์สองตัวที่ขบกัน </a:t>
            </a:r>
          </a:p>
        </p:txBody>
      </p:sp>
    </p:spTree>
    <p:extLst>
      <p:ext uri="{BB962C8B-B14F-4D97-AF65-F5344CB8AC3E}">
        <p14:creationId xmlns:p14="http://schemas.microsoft.com/office/powerpoint/2010/main" val="24204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547664" y="812354"/>
            <a:ext cx="6524414" cy="1143000"/>
          </a:xfrm>
        </p:spPr>
        <p:txBody>
          <a:bodyPr/>
          <a:lstStyle/>
          <a:p>
            <a:r>
              <a:rPr lang="th-TH" sz="28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โครงสร้างส่วนประกอบของกระปุกเกียร์</a:t>
            </a:r>
            <a:endParaRPr lang="th-TH" sz="28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60347" y="1988840"/>
            <a:ext cx="759838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1.เพลา </a:t>
            </a:r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Shaft</a:t>
            </a:r>
            <a:r>
              <a:rPr lang="en-US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2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1.1 </a:t>
            </a:r>
            <a:r>
              <a:rPr lang="th-TH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เพลาคลัตช์ (</a:t>
            </a:r>
            <a:r>
              <a:rPr lang="en-US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Clutch Shaft)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เป็นเพลา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ที่รับกำลัง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งานจากเครื่องยนต์ผ่าน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ทางช่อง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เพลาของแผ่นคลัตช์เพื่อส่ง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การขับให้กับเฟืองของเพลาคลัตช์ส่ง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ต่อไปยังเฟือง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ของเพลา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รอง </a:t>
            </a:r>
          </a:p>
          <a:p>
            <a:pPr algn="thaiDist"/>
            <a:r>
              <a:rPr lang="th-TH" sz="22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1.2 </a:t>
            </a:r>
            <a:r>
              <a:rPr lang="th-TH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เพลารอง (</a:t>
            </a:r>
            <a:r>
              <a:rPr lang="en-US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Counter Shaft)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เป็นเพลาที่มีเฟืองเกียร์สวมอยู่ ใช้รับ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ขับ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จากเพลา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คลัตช์เพื่อส่งถ่าย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ในอัตราทดต่างๆ ตามขนาดของเฟืองในความเร็วของเกียร์ต่างๆ เพลารองยังมีเพลาเกียร์ถอยหลังมาต่ออยู่กับเฟืองถอยหลัง </a:t>
            </a:r>
          </a:p>
          <a:p>
            <a:pPr algn="thaiDist"/>
            <a:r>
              <a:rPr lang="th-TH" sz="22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1.3 </a:t>
            </a:r>
            <a:r>
              <a:rPr lang="th-TH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เพลา</a:t>
            </a:r>
            <a:r>
              <a:rPr lang="th-TH" sz="22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กำลัง </a:t>
            </a:r>
            <a:r>
              <a:rPr lang="th-TH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Main Shaft)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เป็นเพลาเกียร์ต่ออยู่ในระดับเดียวกับเพลาคลัตช์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     ที่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เพลา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จะทำเป็น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ร่องฟัน (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Spline)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ตัวร่องฟันจะเป็นตัวยึดเฟืองกับเพลาให้หมุนไป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ด้วยกัน        โดยใช้ตัว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เฟืองเลื่อนไปมาเพื่อ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เปลี่ยนตำแหน่ง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มาอัตราทดของเกียร์ โดยมีลูกปืนเกียร์เป็นตัวรองรับ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เพลาให้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ได้ศูนย์กับเพลา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คลัตช์ </a:t>
            </a:r>
            <a:endParaRPr lang="en-US" sz="2200" b="1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2000" b="1" dirty="0" smtClean="0"/>
              <a:t> </a:t>
            </a:r>
            <a:endParaRPr lang="en-US" sz="2000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9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9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83568" y="764704"/>
            <a:ext cx="76328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2. เฟือง </a:t>
            </a:r>
            <a:endParaRPr lang="th-TH" sz="2200" b="1" dirty="0" smtClean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2.1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เฟืองฟันตรง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ลักษณะของฟันเฟืองตรงพบเห็นในงานส่ง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ขับทั่วๆ ไป ใช้กับงานหนัก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 ตัว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ฟันเฟืองสัมผัสอยู่ตลอดเวลา ผิวสัมผัสของร่องฟันเฟืองจับได้เต็มฟันของเฟือง รับแรงขับได้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สูง          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เมื่อความเร่งสูงจะเกิดการกระแทกเต็มหน้าฟัน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จึงทำให้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มีเสียง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ดัง</a:t>
            </a:r>
          </a:p>
          <a:p>
            <a:pPr algn="thaiDist"/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ctr"/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ctr"/>
            <a:endParaRPr lang="th-TH" sz="1600" b="1" dirty="0"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ฟันเฟือง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แบบตรง </a:t>
            </a:r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                                           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     ฟันเฟือง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แบบเฉียง </a:t>
            </a:r>
          </a:p>
          <a:p>
            <a:pPr algn="thaiDist"/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2.2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เฟืองฟันเฉียง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เป็นเฟืองที่ได้ดัดแปลงมาจากฟันเฟืองตรงให้มีรูปร่างตัวฟันของ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เฟือง      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เอียงหรือเฉียง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ใช้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งานความเร็วสูงได้ดี ฟันต่อฟันของเฟืองสัมผัสกันได้ดีตลอดแนว การเลื่อนเฟืองเข้าและออกง่ายไม่มีเสียง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ดัง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42" y="2284520"/>
            <a:ext cx="2666036" cy="1288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72" y="2244692"/>
            <a:ext cx="2730744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55576" y="76506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2.3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ชุดเฟืองบริวาร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เป็นชุดเฟืองที่ประกอบด้วยเฟืองฟันนอกและเฟืองฟันใน ใช้ในห้องเกียร์อัตโนมัติ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ชุด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เฟืองบริวารมีขนาดกะทัดรัด มีอัตราการทดหลายค่า รวมทั้งเกียร์ถอยหลัง การทำงานของเฟืองเงียบ </a:t>
            </a:r>
            <a:endParaRPr lang="th-TH" sz="2000" b="1" dirty="0">
              <a:solidFill>
                <a:srgbClr val="0680C3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14" y="1703463"/>
            <a:ext cx="2048059" cy="143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6588"/>
            <a:ext cx="2232248" cy="149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267744" y="3338096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Browallia New" pitchFamily="34" charset="-34"/>
                <a:cs typeface="Browallia New" pitchFamily="34" charset="-34"/>
              </a:rPr>
              <a:t>การเพิ่มอัตราเร็วรอบ </a:t>
            </a:r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                                      การ</a:t>
            </a:r>
            <a:r>
              <a:rPr lang="th-TH" sz="1600" b="1" dirty="0">
                <a:latin typeface="Browallia New" pitchFamily="34" charset="-34"/>
                <a:cs typeface="Browallia New" pitchFamily="34" charset="-34"/>
              </a:rPr>
              <a:t>หมุนกลับทิศทาง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55576" y="3789040"/>
            <a:ext cx="77048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3. ลูกปืน (</a:t>
            </a:r>
            <a:r>
              <a:rPr lang="en-US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Bearing</a:t>
            </a:r>
            <a:r>
              <a:rPr lang="en-US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3.1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ลูกปืนสาหรับเฟือง 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เป็น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ลูกปืนที่ใช้รองรับชุดส่วนประกอบของเฟืองเกียร์ ส่วนใหญ่จะเป็นชุดของเฟืองที่สวมอยู่กับเพลา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เฟืองชุดนี้จะต้องหมุนเป็นอิสระกับเพลาและจะ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ยึดให้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เป็นตัวเดียวกันกับเพลาเมื่อเวลาใช้งาน </a:t>
            </a:r>
            <a:r>
              <a:rPr lang="en-US" sz="2000" dirty="0" smtClean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3.2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ลูกปืนสาหรับเพลา 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ใน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ระบบรองรับเพลาเกียร์รถยนต์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นั้นจะต้อง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พิจารณา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ถึงความ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เที่ยงตรงได้ศูนย์ แข็งแรง ลดการสึกหรอและลดเสียงดัง หมุนได้สะดวกและ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คล่องตัว</a:t>
            </a:r>
            <a:endParaRPr lang="th-TH" sz="2000" dirty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9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33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767408" y="1412776"/>
            <a:ext cx="76210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4. คันเกียร์ (</a:t>
            </a:r>
            <a:r>
              <a:rPr lang="en-US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Gear Shifting) </a:t>
            </a:r>
            <a:endParaRPr lang="en-US" sz="2200" b="1" dirty="0" smtClean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th-TH" sz="2200" b="1" dirty="0" smtClean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4.1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เกียร์กระปุก (</a:t>
            </a:r>
            <a:r>
              <a:rPr lang="en-US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Floor Shift)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คือ เกียร์ชนิดที่มีคันเกียร์ต่อโดยตรงกับกระปุกเกียร์ โดยยึดอยู่ที่ฝาครอบกระปุกเกียร์ ปลายด้านบนตรงคันเกียร์สามารถเคลื่อนที่ได้ในลักษณะตัว 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H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ส่วนปลายด้านล่างสวมอยู่ในขาเลือกเกียร์ </a:t>
            </a:r>
          </a:p>
          <a:p>
            <a:pPr algn="thaiDist"/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4.2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เกียร์พวงมาลัย (</a:t>
            </a:r>
            <a:r>
              <a:rPr lang="en-US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Column Shift)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คือ รถที่มีคันเกียร์ติดตั้งอยู่ที่คอพวงมาลัย การเลือกเกียร์จะต้องผ่านก้านต่อต่างๆ ซึ่งมีจุดเคลื่อนไหว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มากทำให้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ต้องเพิ่มกา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รบำรุงรักษาเพิ่มขึ้น</a:t>
            </a: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5. 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น้ำมัน</a:t>
            </a:r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เกียร์ (</a:t>
            </a:r>
            <a:r>
              <a:rPr lang="en-US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Gear Oil) 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 </a:t>
            </a:r>
          </a:p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คือ น้ำมันหล่อลื่น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ที่ใช้หล่อลื่นชิ้นส่วนต่างๆ ของเกียร์ เช่น ฟันเฟือง ลูกปืน เพลาต่างๆ และร่องที่เลื่อนไปมา นอกจากนี้ยังช่วยระบายความร้อนและลดเสียงดังอีกด้วย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3074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20201</TotalTime>
  <Words>1500</Words>
  <Application>Microsoft Office PowerPoint</Application>
  <PresentationFormat>นำเสนอทางหน้าจอ (4:3)</PresentationFormat>
  <Paragraphs>197</Paragraphs>
  <Slides>22</Slides>
  <Notes>16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Default Design</vt:lpstr>
      <vt:lpstr>หน่วยการเรียนรู้ที่ 4</vt:lpstr>
      <vt:lpstr>หน้าที่ของเกียร์</vt:lpstr>
      <vt:lpstr>หน้าที่ของเกียร์</vt:lpstr>
      <vt:lpstr>อัตราทดของเกียร์ (Gear Ratio)</vt:lpstr>
      <vt:lpstr>งานนำเสนอ PowerPoint</vt:lpstr>
      <vt:lpstr>โครงสร้างส่วนประกอบของกระปุกเกียร์</vt:lpstr>
      <vt:lpstr>งานนำเสนอ PowerPoint</vt:lpstr>
      <vt:lpstr>งานนำเสนอ PowerPoint</vt:lpstr>
      <vt:lpstr>งานนำเสนอ PowerPoint</vt:lpstr>
      <vt:lpstr>ประเภทของเกียร์ซิงโครเมช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Graphics</cp:lastModifiedBy>
  <cp:revision>1577</cp:revision>
  <cp:lastPrinted>2013-12-18T04:28:54Z</cp:lastPrinted>
  <dcterms:created xsi:type="dcterms:W3CDTF">2013-09-10T05:06:28Z</dcterms:created>
  <dcterms:modified xsi:type="dcterms:W3CDTF">2022-02-15T07:05:48Z</dcterms:modified>
</cp:coreProperties>
</file>