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embeddedFontLst>
    <p:embeddedFont>
      <p:font typeface="Browallia New" panose="020B0604020202020204" pitchFamily="34" charset="-34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alibri Light" panose="020F0302020204030204" pitchFamily="34" charset="0"/>
      <p:regular r:id="rId42"/>
      <p:italic r:id="rId43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2B9"/>
    <a:srgbClr val="FEECFE"/>
    <a:srgbClr val="FDDFFE"/>
    <a:srgbClr val="CCFFCC"/>
    <a:srgbClr val="FFE7E7"/>
    <a:srgbClr val="FFDDDD"/>
    <a:srgbClr val="F3EBF9"/>
    <a:srgbClr val="FFFFE5"/>
    <a:srgbClr val="FEF4FC"/>
    <a:srgbClr val="EDF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36" d="100"/>
          <a:sy n="36" d="100"/>
        </p:scale>
        <p:origin x="5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5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FF52F0F-EF19-4B32-94AC-D9D33726F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1C393581-7CC3-4CD7-B34E-61F8792B07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1470B38-F3E0-4964-8920-CD90BCE92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FFD8-7189-40E5-9948-7438C13D99C4}" type="datetimeFigureOut">
              <a:rPr lang="th-TH" smtClean="0"/>
              <a:t>11/06/64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09200A9-B8BD-4827-91E8-705E7D829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80F5A88-42A0-4DBD-A31B-8E765836C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393D-94DE-4B7D-A359-57EE148B0B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9798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425904D-1AF7-4CA3-98AE-66EB510BB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12F26633-9464-4BAF-910C-A38799F5B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019E1A2-6E28-41E5-BF49-0F8AF265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FFD8-7189-40E5-9948-7438C13D99C4}" type="datetimeFigureOut">
              <a:rPr lang="th-TH" smtClean="0"/>
              <a:t>11/06/64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20A3F44-B07A-4437-B9EC-8152D4DB0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730AD17-7BC6-4029-A04D-BBA91C627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393D-94DE-4B7D-A359-57EE148B0B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0586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7F22986D-5BD5-4438-A874-9AEAA2AE37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7A7CB34C-EA19-479E-A767-C05975D345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FBAF110-5594-47CC-9091-78AAA831E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FFD8-7189-40E5-9948-7438C13D99C4}" type="datetimeFigureOut">
              <a:rPr lang="th-TH" smtClean="0"/>
              <a:t>11/06/64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C211E2A-6023-4BAB-8BCC-3BC9E203E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4194F36-A8DD-4B31-9FFF-887ABA163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393D-94DE-4B7D-A359-57EE148B0B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28991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AA04577-4111-451D-856C-611015A47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450AF73-BED8-433C-ABB7-A59C3D913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F4EF8E1-EE35-40D6-9137-46A324218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FFD8-7189-40E5-9948-7438C13D99C4}" type="datetimeFigureOut">
              <a:rPr lang="th-TH" smtClean="0"/>
              <a:t>11/06/64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67CFF2A-DA95-4E7C-ABC2-52A3C040C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B14BE23-C8CC-463E-9912-1402177F5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393D-94DE-4B7D-A359-57EE148B0B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7702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82C7A62-F27A-4BDE-9C6B-BF5E0303B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580C37D9-2C9C-445A-A382-6996733EC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95FBE63-BF03-422B-A3F2-7E8917539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FFD8-7189-40E5-9948-7438C13D99C4}" type="datetimeFigureOut">
              <a:rPr lang="th-TH" smtClean="0"/>
              <a:t>11/06/64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1AC464E-7098-4B63-88D6-7BD4D1EAA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BBB0DD4-BA27-4515-BE69-5AF7DB8A9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393D-94DE-4B7D-A359-57EE148B0B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3315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6A5A20F-0BB0-4E14-82EA-1F38AB7F9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32B2331-0B06-4C84-8C4D-C65AC64BCF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CB05364B-64E5-48FC-8F5A-A1F325CCB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75216F1A-44A8-4AF8-9D4A-3313DA96A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FFD8-7189-40E5-9948-7438C13D99C4}" type="datetimeFigureOut">
              <a:rPr lang="th-TH" smtClean="0"/>
              <a:t>11/06/64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0639D22A-EAD0-4CFC-8A4C-5A1E1560C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EA364598-E1EA-4859-B06C-18C2A3BF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393D-94DE-4B7D-A359-57EE148B0B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7568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EC7401E-A055-4AD5-AC64-B4802F04D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514F6220-2BA3-4307-8763-15154A4EB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E7F37D8F-9621-44D0-93EE-12E25AB939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D9310148-8A4C-4C79-8A17-B5463DC787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837BFA02-88FF-45C2-A57C-C82B3B1617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90590396-7067-4670-83B7-127EF6B63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FFD8-7189-40E5-9948-7438C13D99C4}" type="datetimeFigureOut">
              <a:rPr lang="th-TH" smtClean="0"/>
              <a:t>11/06/64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AC634436-0468-4096-AB99-CCB554EAF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68CA7309-4B59-4A02-947E-EE2C51B4B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393D-94DE-4B7D-A359-57EE148B0B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0670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D10A2C3-F6B3-45FE-A4CA-5F900CE53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FA2F703F-32F1-4C45-9A41-34F0B9789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FFD8-7189-40E5-9948-7438C13D99C4}" type="datetimeFigureOut">
              <a:rPr lang="th-TH" smtClean="0"/>
              <a:t>11/06/64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F39520FD-77F3-4DA7-89C7-9355340B4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EF88884F-960A-4936-92DF-E812D8E40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393D-94DE-4B7D-A359-57EE148B0B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5966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3774B00D-8CD1-40C8-B913-8142F3D25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FFD8-7189-40E5-9948-7438C13D99C4}" type="datetimeFigureOut">
              <a:rPr lang="th-TH" smtClean="0"/>
              <a:t>11/06/64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3110D117-4859-474C-B7F5-B178B5D8E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5F1DA17D-D7E2-4315-9CBC-3EC2A3A36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393D-94DE-4B7D-A359-57EE148B0B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47028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FC1C3D1-99A4-4124-A9D1-0CC27AAB2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46A2A58-49F9-40ED-8A07-8E810F13D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08E82039-CE98-4B9D-8D0B-EE4818F14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A7EAA2AD-267B-4A16-A14A-A734D88F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FFD8-7189-40E5-9948-7438C13D99C4}" type="datetimeFigureOut">
              <a:rPr lang="th-TH" smtClean="0"/>
              <a:t>11/06/64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9BFB4739-2277-4F56-951C-E9684DC73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103A8983-99A8-48F7-958A-7F99278EC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393D-94DE-4B7D-A359-57EE148B0B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993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B18741D-3AE1-463F-B317-810946F5D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D8C43705-C588-44AC-9E99-E64B76A03C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CFDA7D6A-16CB-4AE7-BA03-1F3743EE0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02CD32EC-0D5D-4449-92A2-42CE1236B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FFD8-7189-40E5-9948-7438C13D99C4}" type="datetimeFigureOut">
              <a:rPr lang="th-TH" smtClean="0"/>
              <a:t>11/06/64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0748403F-3D2F-466B-8DA3-C94090528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527DBABA-C86D-4469-A2DF-4E37C8929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393D-94DE-4B7D-A359-57EE148B0B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4458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98C8820E-818D-4ED1-B384-107E9E78A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6E913209-5FC5-4387-873C-E7BCE72CE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4C52156-6E0F-4B13-8259-68D14D91E8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EFFD8-7189-40E5-9948-7438C13D99C4}" type="datetimeFigureOut">
              <a:rPr lang="th-TH" smtClean="0"/>
              <a:t>11/06/64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AEA3BC7-20E1-490F-87BA-8FBC6F3F5B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509F28A-EBAF-40C8-83D9-5764F93807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9393D-94DE-4B7D-A359-57EE148B0B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24019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CEBF08E6-031C-4A77-A3BA-F9094ADE6D30}"/>
              </a:ext>
            </a:extLst>
          </p:cNvPr>
          <p:cNvSpPr txBox="1"/>
          <p:nvPr/>
        </p:nvSpPr>
        <p:spPr>
          <a:xfrm>
            <a:off x="814369" y="1098518"/>
            <a:ext cx="6673826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หน่วยการเรียนรู้ที่ </a:t>
            </a:r>
            <a:r>
              <a:rPr lang="en-US" sz="6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1</a:t>
            </a:r>
            <a:endParaRPr lang="th-TH" sz="66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BF75C60A-9EFA-42D8-ACFC-22F4CC7AAF70}"/>
              </a:ext>
            </a:extLst>
          </p:cNvPr>
          <p:cNvSpPr txBox="1"/>
          <p:nvPr/>
        </p:nvSpPr>
        <p:spPr>
          <a:xfrm>
            <a:off x="814369" y="2272753"/>
            <a:ext cx="6673826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การปฐมนิเทศ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BF17F8-5407-40AD-B8AD-CA7FCFF9A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678" y="36870"/>
            <a:ext cx="792375" cy="51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386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กเหลี่ยม 1">
            <a:extLst>
              <a:ext uri="{FF2B5EF4-FFF2-40B4-BE49-F238E27FC236}">
                <a16:creationId xmlns:a16="http://schemas.microsoft.com/office/drawing/2014/main" id="{7D77529F-2EE4-4625-98BB-07F566D4C80A}"/>
              </a:ext>
            </a:extLst>
          </p:cNvPr>
          <p:cNvSpPr/>
          <p:nvPr/>
        </p:nvSpPr>
        <p:spPr>
          <a:xfrm>
            <a:off x="0" y="745925"/>
            <a:ext cx="12192000" cy="923330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solidFill>
                  <a:sysClr val="windowText" lastClr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เครื่องแบบลูกเสือวิสามัญฝ่ายชาย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9C35B3-5DAD-4EE4-A8E4-F46ED92CD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678" y="36870"/>
            <a:ext cx="792375" cy="5161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0D04C05-FFC4-492A-BC3A-983964031844}"/>
              </a:ext>
            </a:extLst>
          </p:cNvPr>
          <p:cNvSpPr/>
          <p:nvPr/>
        </p:nvSpPr>
        <p:spPr>
          <a:xfrm>
            <a:off x="1147009" y="2146617"/>
            <a:ext cx="9922043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thaiDist"/>
            <a:r>
              <a:rPr lang="th-TH" b="1" dirty="0">
                <a:solidFill>
                  <a:srgbClr val="B3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6. เข็มขัด</a:t>
            </a:r>
          </a:p>
          <a:p>
            <a:pPr algn="thaiDist"/>
            <a:r>
              <a:rPr lang="th-TH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เข็มขัดทำด้วยหนังสี</a:t>
            </a:r>
            <a:r>
              <a:rPr lang="th-TH" dirty="0" err="1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นํ้า</a:t>
            </a:r>
            <a:r>
              <a:rPr lang="th-TH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ตาล กว้างไม่เกิน 3 เซนติเมตร หัวเข็มขัดทำด้วยโลหะสีทอง กรอบนอกด้านบนประกอบด้วยช่อชัยพฤกษ์ และกรอบนอกด้านล่างประกอบด้วยคติพจน์ “เสียชีพอย่าเสียสัตย์”</a:t>
            </a:r>
            <a:endParaRPr lang="th-TH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DA1637-009A-41EB-9751-2E96130D1A6B}"/>
              </a:ext>
            </a:extLst>
          </p:cNvPr>
          <p:cNvSpPr/>
          <p:nvPr/>
        </p:nvSpPr>
        <p:spPr>
          <a:xfrm>
            <a:off x="1147009" y="3786508"/>
            <a:ext cx="9512968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B3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7. ถุงเท้า</a:t>
            </a:r>
          </a:p>
          <a:p>
            <a:r>
              <a:rPr lang="th-TH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ถุงเท้ายาวสีกากี พับขอบไว้ใต้เข่า ใต้พับขอบมีสายรัดถุงเท้า และติด</a:t>
            </a:r>
            <a:r>
              <a:rPr lang="th-TH" dirty="0" err="1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พู่</a:t>
            </a:r>
            <a:r>
              <a:rPr lang="th-TH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สีแดงข้างละ 2 </a:t>
            </a:r>
            <a:r>
              <a:rPr lang="th-TH" dirty="0" err="1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พู่</a:t>
            </a:r>
            <a:endParaRPr lang="th-TH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73E966-C1F1-4A43-B224-2BADDA7CF04D}"/>
              </a:ext>
            </a:extLst>
          </p:cNvPr>
          <p:cNvSpPr/>
          <p:nvPr/>
        </p:nvSpPr>
        <p:spPr>
          <a:xfrm>
            <a:off x="1147008" y="5019573"/>
            <a:ext cx="8478253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B3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8. รองเท้า</a:t>
            </a:r>
          </a:p>
          <a:p>
            <a:r>
              <a:rPr lang="th-TH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รองเท้าหนัง หรือผ้าใบสี</a:t>
            </a:r>
            <a:r>
              <a:rPr lang="th-TH" dirty="0" err="1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นํ้า</a:t>
            </a:r>
            <a:r>
              <a:rPr lang="th-TH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ตาลแก่ ไม่มีลวดลาย หุ้มส้นชนิดผูกเชือก</a:t>
            </a:r>
            <a:endParaRPr lang="th-TH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12788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กเหลี่ยม 1">
            <a:extLst>
              <a:ext uri="{FF2B5EF4-FFF2-40B4-BE49-F238E27FC236}">
                <a16:creationId xmlns:a16="http://schemas.microsoft.com/office/drawing/2014/main" id="{7D77529F-2EE4-4625-98BB-07F566D4C80A}"/>
              </a:ext>
            </a:extLst>
          </p:cNvPr>
          <p:cNvSpPr/>
          <p:nvPr/>
        </p:nvSpPr>
        <p:spPr>
          <a:xfrm>
            <a:off x="0" y="484669"/>
            <a:ext cx="12192000" cy="923330"/>
          </a:xfrm>
          <a:prstGeom prst="homePlate">
            <a:avLst/>
          </a:prstGeom>
          <a:solidFill>
            <a:srgbClr val="DAC2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solidFill>
                  <a:sysClr val="windowText" lastClr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เครื่องแบบเนตรนารีวิสามัญ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9C35B3-5DAD-4EE4-A8E4-F46ED92CD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678" y="36870"/>
            <a:ext cx="792375" cy="5161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767BC62-2319-49A2-8F5D-1D22ADA153EE}"/>
              </a:ext>
            </a:extLst>
          </p:cNvPr>
          <p:cNvSpPr/>
          <p:nvPr/>
        </p:nvSpPr>
        <p:spPr>
          <a:xfrm>
            <a:off x="4840380" y="1407999"/>
            <a:ext cx="7351620" cy="4965332"/>
          </a:xfrm>
          <a:prstGeom prst="rect">
            <a:avLst/>
          </a:prstGeom>
          <a:solidFill>
            <a:srgbClr val="F8F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E95A2E-97BA-46BC-B83F-F0E1F6935F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1" y="1975873"/>
            <a:ext cx="4001058" cy="382958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E8810DA-3296-41CE-B197-EDB22D7F5CED}"/>
              </a:ext>
            </a:extLst>
          </p:cNvPr>
          <p:cNvSpPr/>
          <p:nvPr/>
        </p:nvSpPr>
        <p:spPr>
          <a:xfrm>
            <a:off x="5355534" y="1707656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thaiDist"/>
            <a:r>
              <a:rPr lang="th-TH" b="1" dirty="0">
                <a:solidFill>
                  <a:srgbClr val="B3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 หมวกปีกแคบ</a:t>
            </a:r>
          </a:p>
          <a:p>
            <a:pPr algn="thaiDist"/>
            <a:r>
              <a:rPr lang="th-TH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สีเขียวแก่ มีตราหน้าหมวกรูปเครื่องหมายเนตรนารี ทำด้วยโลหะสีทอง ปีกด้านข้างพับขึ้นปีกหมวกด้านหลังเป็นชายมนซ้อนกันพับขึ้น</a:t>
            </a:r>
            <a:endParaRPr lang="th-TH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3F8474-DA9C-4CAD-A102-97BA8D042B4F}"/>
              </a:ext>
            </a:extLst>
          </p:cNvPr>
          <p:cNvSpPr/>
          <p:nvPr/>
        </p:nvSpPr>
        <p:spPr>
          <a:xfrm>
            <a:off x="5355534" y="3517793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b="1" dirty="0">
                <a:solidFill>
                  <a:srgbClr val="B3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 เสื้อ</a:t>
            </a:r>
          </a:p>
          <a:p>
            <a:r>
              <a:rPr lang="th-TH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เช่นเดียวกับเครื่องแบบเนตรนารีสามัญ แต่มีอินทรธนูสีเขียว ปลายอินทรธนูมีรูปเครื่องหมายเนตรนารีสีเหลือง</a:t>
            </a:r>
            <a:endParaRPr lang="th-TH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100DE2-6C83-4692-B2F9-0B1F711A527C}"/>
              </a:ext>
            </a:extLst>
          </p:cNvPr>
          <p:cNvSpPr/>
          <p:nvPr/>
        </p:nvSpPr>
        <p:spPr>
          <a:xfrm>
            <a:off x="5355534" y="5058259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b="1" dirty="0">
                <a:solidFill>
                  <a:srgbClr val="B3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3. ผ้าผูกคอ กระโปรง เข็มขัด ถุงเท้า รองเท้า</a:t>
            </a:r>
          </a:p>
          <a:p>
            <a:r>
              <a:rPr lang="th-TH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เช่นเดียวกับเครื่องแบบเนตรนารีสามัญ</a:t>
            </a:r>
            <a:endParaRPr lang="th-TH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796809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กเหลี่ยม 1">
            <a:extLst>
              <a:ext uri="{FF2B5EF4-FFF2-40B4-BE49-F238E27FC236}">
                <a16:creationId xmlns:a16="http://schemas.microsoft.com/office/drawing/2014/main" id="{7D77529F-2EE4-4625-98BB-07F566D4C80A}"/>
              </a:ext>
            </a:extLst>
          </p:cNvPr>
          <p:cNvSpPr/>
          <p:nvPr/>
        </p:nvSpPr>
        <p:spPr>
          <a:xfrm>
            <a:off x="0" y="484669"/>
            <a:ext cx="12192000" cy="923330"/>
          </a:xfrm>
          <a:prstGeom prst="homePlate">
            <a:avLst/>
          </a:prstGeom>
          <a:solidFill>
            <a:srgbClr val="DAC2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solidFill>
                  <a:sysClr val="windowText" lastClr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เครื่องแบบเนตรนารีวิสามัญ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9C35B3-5DAD-4EE4-A8E4-F46ED92CD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678" y="36870"/>
            <a:ext cx="792375" cy="5161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767BC62-2319-49A2-8F5D-1D22ADA153EE}"/>
              </a:ext>
            </a:extLst>
          </p:cNvPr>
          <p:cNvSpPr/>
          <p:nvPr/>
        </p:nvSpPr>
        <p:spPr>
          <a:xfrm>
            <a:off x="0" y="1407999"/>
            <a:ext cx="12192000" cy="4965332"/>
          </a:xfrm>
          <a:prstGeom prst="rect">
            <a:avLst/>
          </a:prstGeom>
          <a:solidFill>
            <a:srgbClr val="F8F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83678-B3A6-493F-B986-37B1BE5263D0}"/>
              </a:ext>
            </a:extLst>
          </p:cNvPr>
          <p:cNvSpPr/>
          <p:nvPr/>
        </p:nvSpPr>
        <p:spPr>
          <a:xfrm>
            <a:off x="834188" y="1691587"/>
            <a:ext cx="68660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เครื่องหมายประกอบเครื่องแบบเนตรนารีวิสามัญ </a:t>
            </a: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ประกอบด้วย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7F210C-3A0C-4BD0-AF5B-FC72C2F6E549}"/>
              </a:ext>
            </a:extLst>
          </p:cNvPr>
          <p:cNvSpPr/>
          <p:nvPr/>
        </p:nvSpPr>
        <p:spPr>
          <a:xfrm>
            <a:off x="1457401" y="2262933"/>
            <a:ext cx="24913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B3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 เครื่องหมายจังหวัด</a:t>
            </a:r>
            <a:endParaRPr lang="th-TH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158A1E-8A8F-4A54-B1B1-FAC373D0DE8A}"/>
              </a:ext>
            </a:extLst>
          </p:cNvPr>
          <p:cNvSpPr/>
          <p:nvPr/>
        </p:nvSpPr>
        <p:spPr>
          <a:xfrm>
            <a:off x="1457401" y="2858342"/>
            <a:ext cx="3592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B3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 เครื่องหมายเนตรนารีวิสามัญ</a:t>
            </a:r>
            <a:endParaRPr lang="th-TH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E561DB-5998-40F7-97F2-43C0639E328C}"/>
              </a:ext>
            </a:extLst>
          </p:cNvPr>
          <p:cNvSpPr/>
          <p:nvPr/>
        </p:nvSpPr>
        <p:spPr>
          <a:xfrm>
            <a:off x="1457400" y="3488471"/>
            <a:ext cx="98952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B3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3. เครื่องหมายชั้น</a:t>
            </a:r>
          </a:p>
          <a:p>
            <a:r>
              <a:rPr lang="th-TH" b="1" dirty="0">
                <a:solidFill>
                  <a:srgbClr val="008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เตรียมเนตรนารีวิสามัญ </a:t>
            </a:r>
            <a:r>
              <a:rPr lang="th-TH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ทำด้วยผ้าสีเหลือง สีเขียว รูปสี่เหลี่ยมผืนผ้า ยาว 4 ซม. กว้าง 2  ซม. </a:t>
            </a:r>
            <a:r>
              <a:rPr lang="th-TH" b="1" dirty="0">
                <a:solidFill>
                  <a:srgbClr val="008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เนตรนารีวิสามัญ </a:t>
            </a:r>
            <a:r>
              <a:rPr lang="th-TH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ทำด้วยผ้าสีเหลือง สีเขียว สีแดง รูปสี่เหลี่ยมผืนผ้า ยาว 6 ซม. กว้าง </a:t>
            </a:r>
            <a:r>
              <a:rPr lang="en-US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 </a:t>
            </a:r>
            <a:r>
              <a:rPr lang="th-TH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ซม.</a:t>
            </a:r>
            <a:endParaRPr lang="th-TH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15C645-64A5-4305-8344-5A9265FB099E}"/>
              </a:ext>
            </a:extLst>
          </p:cNvPr>
          <p:cNvSpPr/>
          <p:nvPr/>
        </p:nvSpPr>
        <p:spPr>
          <a:xfrm>
            <a:off x="1457400" y="4995491"/>
            <a:ext cx="49135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B3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4. เครื่องหมายหัวหน้าหมู่และรองหัวหน้าหมู่</a:t>
            </a:r>
            <a:endParaRPr lang="th-TH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45348B-F64E-4A08-96AA-2795076C7DE5}"/>
              </a:ext>
            </a:extLst>
          </p:cNvPr>
          <p:cNvSpPr/>
          <p:nvPr/>
        </p:nvSpPr>
        <p:spPr>
          <a:xfrm>
            <a:off x="1457400" y="5535186"/>
            <a:ext cx="1723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B3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5. สายนกหวีด</a:t>
            </a:r>
            <a:endParaRPr lang="th-TH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716792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6" grpId="0"/>
      <p:bldP spid="7" grpId="0"/>
      <p:bldP spid="9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กเหลี่ยม 1">
            <a:extLst>
              <a:ext uri="{FF2B5EF4-FFF2-40B4-BE49-F238E27FC236}">
                <a16:creationId xmlns:a16="http://schemas.microsoft.com/office/drawing/2014/main" id="{7D77529F-2EE4-4625-98BB-07F566D4C80A}"/>
              </a:ext>
            </a:extLst>
          </p:cNvPr>
          <p:cNvSpPr/>
          <p:nvPr/>
        </p:nvSpPr>
        <p:spPr>
          <a:xfrm>
            <a:off x="0" y="484669"/>
            <a:ext cx="12192000" cy="923330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solidFill>
                  <a:sysClr val="windowText" lastClr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กองลูกเสือวิสามัญ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9C35B3-5DAD-4EE4-A8E4-F46ED92CD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678" y="36870"/>
            <a:ext cx="792375" cy="5161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767BC62-2319-49A2-8F5D-1D22ADA153EE}"/>
              </a:ext>
            </a:extLst>
          </p:cNvPr>
          <p:cNvSpPr/>
          <p:nvPr/>
        </p:nvSpPr>
        <p:spPr>
          <a:xfrm>
            <a:off x="0" y="1407999"/>
            <a:ext cx="12192000" cy="4965332"/>
          </a:xfrm>
          <a:prstGeom prst="rect">
            <a:avLst/>
          </a:prstGeom>
          <a:solidFill>
            <a:srgbClr val="EFF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6FBC0F-7DD9-4EED-95AC-A0F2E3BEB436}"/>
              </a:ext>
            </a:extLst>
          </p:cNvPr>
          <p:cNvSpPr/>
          <p:nvPr/>
        </p:nvSpPr>
        <p:spPr>
          <a:xfrm>
            <a:off x="725905" y="1855798"/>
            <a:ext cx="107401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การลูกเสือวิสามัญ คือ การฝึกอบรมเด็กหนุ่มให้นิยมชีวิตกลางแจ้งและนิยมการบริการมากขึ้นด้วยความมุ่งหมายต่อไปนี้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96B3A5-1DC1-4778-B61E-4597F1EB6C86}"/>
              </a:ext>
            </a:extLst>
          </p:cNvPr>
          <p:cNvSpPr/>
          <p:nvPr/>
        </p:nvSpPr>
        <p:spPr>
          <a:xfrm>
            <a:off x="1900989" y="3285144"/>
            <a:ext cx="89875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1. ฝึกอบรมเด็กให้เป็นพลเมืองดี สืบเนื่องจากการเป็นลูกเสือสำรอง ลูกเสือสามัญ และลูกเสือสามัญรุ่นใหญ่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E2B827-DD4F-4C9D-A3A5-7CEA9E5F8211}"/>
              </a:ext>
            </a:extLst>
          </p:cNvPr>
          <p:cNvSpPr/>
          <p:nvPr/>
        </p:nvSpPr>
        <p:spPr>
          <a:xfrm>
            <a:off x="1900989" y="4646696"/>
            <a:ext cx="89875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2. ส่งเสริมให้มีอาชีพและการบริการต่อชุมชน โดยพยายามช่วยให้เด็กได้นำเอาอุดมการณ์ของคำปฏิญาณมาใช้ในชีวิตประจำวัน</a:t>
            </a:r>
          </a:p>
        </p:txBody>
      </p:sp>
    </p:spTree>
    <p:extLst>
      <p:ext uri="{BB962C8B-B14F-4D97-AF65-F5344CB8AC3E}">
        <p14:creationId xmlns:p14="http://schemas.microsoft.com/office/powerpoint/2010/main" val="19384161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10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กเหลี่ยม 1">
            <a:extLst>
              <a:ext uri="{FF2B5EF4-FFF2-40B4-BE49-F238E27FC236}">
                <a16:creationId xmlns:a16="http://schemas.microsoft.com/office/drawing/2014/main" id="{7D77529F-2EE4-4625-98BB-07F566D4C80A}"/>
              </a:ext>
            </a:extLst>
          </p:cNvPr>
          <p:cNvSpPr/>
          <p:nvPr/>
        </p:nvSpPr>
        <p:spPr>
          <a:xfrm>
            <a:off x="0" y="484669"/>
            <a:ext cx="12192000" cy="923330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solidFill>
                  <a:sysClr val="windowText" lastClr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กองลูกเสือวิสามัญ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9C35B3-5DAD-4EE4-A8E4-F46ED92CD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678" y="36870"/>
            <a:ext cx="792375" cy="5161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767BC62-2319-49A2-8F5D-1D22ADA153EE}"/>
              </a:ext>
            </a:extLst>
          </p:cNvPr>
          <p:cNvSpPr/>
          <p:nvPr/>
        </p:nvSpPr>
        <p:spPr>
          <a:xfrm>
            <a:off x="0" y="1407999"/>
            <a:ext cx="12192000" cy="4965332"/>
          </a:xfrm>
          <a:prstGeom prst="rect">
            <a:avLst/>
          </a:prstGeom>
          <a:solidFill>
            <a:srgbClr val="EFF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6FBC0F-7DD9-4EED-95AC-A0F2E3BEB436}"/>
              </a:ext>
            </a:extLst>
          </p:cNvPr>
          <p:cNvSpPr/>
          <p:nvPr/>
        </p:nvSpPr>
        <p:spPr>
          <a:xfrm>
            <a:off x="725903" y="1831735"/>
            <a:ext cx="10740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งานหลักของกองลูกเสือวิสามัญ มีดังต่อไปนี้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96B3A5-1DC1-4778-B61E-4597F1EB6C86}"/>
              </a:ext>
            </a:extLst>
          </p:cNvPr>
          <p:cNvSpPr/>
          <p:nvPr/>
        </p:nvSpPr>
        <p:spPr>
          <a:xfrm>
            <a:off x="1303421" y="2732835"/>
            <a:ext cx="95851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1. ฝึกอบรมจิตใจเตรียมลูกเสือวิสามัญ เพื่อเข้าพิธีประจำกอง และฝึกอบรมให้มีความรู้วิชาลูกเสือตามที่กำหนดไว้ในหลักสูตร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E2B827-DD4F-4C9D-A3A5-7CEA9E5F8211}"/>
              </a:ext>
            </a:extLst>
          </p:cNvPr>
          <p:cNvSpPr/>
          <p:nvPr/>
        </p:nvSpPr>
        <p:spPr>
          <a:xfrm>
            <a:off x="1303421" y="4126378"/>
            <a:ext cx="95851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2. ฝึกอบรมลูกเสือวิสามัญตามที่กำหนดไว้ในหลักสูตร กองลูกเสือวิสามัญประกอบด้วยลูกเสือวิสามัญ มีจำนวนตั้งแต่ 10-60 คน ตามปกติมีเพียง 20-30 คน</a:t>
            </a:r>
          </a:p>
        </p:txBody>
      </p:sp>
    </p:spTree>
    <p:extLst>
      <p:ext uri="{BB962C8B-B14F-4D97-AF65-F5344CB8AC3E}">
        <p14:creationId xmlns:p14="http://schemas.microsoft.com/office/powerpoint/2010/main" val="1234143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กเหลี่ยม 1">
            <a:extLst>
              <a:ext uri="{FF2B5EF4-FFF2-40B4-BE49-F238E27FC236}">
                <a16:creationId xmlns:a16="http://schemas.microsoft.com/office/drawing/2014/main" id="{7D77529F-2EE4-4625-98BB-07F566D4C80A}"/>
              </a:ext>
            </a:extLst>
          </p:cNvPr>
          <p:cNvSpPr/>
          <p:nvPr/>
        </p:nvSpPr>
        <p:spPr>
          <a:xfrm>
            <a:off x="0" y="484669"/>
            <a:ext cx="12192000" cy="923330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solidFill>
                  <a:sysClr val="windowText" lastClr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กองลูกเสือวิสามัญ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9C35B3-5DAD-4EE4-A8E4-F46ED92CD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678" y="36870"/>
            <a:ext cx="792375" cy="5161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767BC62-2319-49A2-8F5D-1D22ADA153EE}"/>
              </a:ext>
            </a:extLst>
          </p:cNvPr>
          <p:cNvSpPr/>
          <p:nvPr/>
        </p:nvSpPr>
        <p:spPr>
          <a:xfrm>
            <a:off x="0" y="1407999"/>
            <a:ext cx="12192000" cy="4965332"/>
          </a:xfrm>
          <a:prstGeom prst="rect">
            <a:avLst/>
          </a:prstGeom>
          <a:solidFill>
            <a:srgbClr val="FEF4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5D20ED-EF84-446C-9189-4A679DD703CE}"/>
              </a:ext>
            </a:extLst>
          </p:cNvPr>
          <p:cNvSpPr/>
          <p:nvPr/>
        </p:nvSpPr>
        <p:spPr>
          <a:xfrm>
            <a:off x="966532" y="1763203"/>
            <a:ext cx="101626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ผู้กำกับ รองผู้กำกับลูกเสือวิสามัญ มีคุณสมบัติตามข้อ 15 และมีคุณสมบัติพิเศษ ดังนี้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FDBEF0-44BD-4CAF-950A-2E51EE93BB7A}"/>
              </a:ext>
            </a:extLst>
          </p:cNvPr>
          <p:cNvSpPr/>
          <p:nvPr/>
        </p:nvSpPr>
        <p:spPr>
          <a:xfrm>
            <a:off x="1544047" y="2502067"/>
            <a:ext cx="95851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1. มีความรู้เกี่ยวกับหนังสือการลูกเสือสำหรับเด็กชาย คู่มือลูกเสือสำรองและเอกสารเกี่ยวกับลูกเสือสามัญรุ่นใหญ่ และลูกเสือวิสามัญ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BD0E74-32BB-46EC-A08A-AA4ECB5D82BF}"/>
              </a:ext>
            </a:extLst>
          </p:cNvPr>
          <p:cNvSpPr/>
          <p:nvPr/>
        </p:nvSpPr>
        <p:spPr>
          <a:xfrm>
            <a:off x="1544047" y="3712699"/>
            <a:ext cx="84208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2. มีผู้บังคับบัญชาลูกเสือตั้งแต่ผู้กำกับกลุ่มขึ้นไปรับรองข้อความที่กำหนด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D1BD2F-8E94-4F24-AADA-70E9D5F47F59}"/>
              </a:ext>
            </a:extLst>
          </p:cNvPr>
          <p:cNvSpPr/>
          <p:nvPr/>
        </p:nvSpPr>
        <p:spPr>
          <a:xfrm>
            <a:off x="1544046" y="4451563"/>
            <a:ext cx="95851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3. ผู้กำกับมีอายุไม่น้อยกว่า 25 ปี รองผู้กำกับมีอายุไม่น้อยกว่า 21 ปี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684616-6EAC-4312-8B8E-144C06AC5C52}"/>
              </a:ext>
            </a:extLst>
          </p:cNvPr>
          <p:cNvSpPr/>
          <p:nvPr/>
        </p:nvSpPr>
        <p:spPr>
          <a:xfrm>
            <a:off x="1544047" y="5219604"/>
            <a:ext cx="84449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4. ผู้กำกับลูกเสือวิสามัญต้องได้รับการอบรมวิชาขั้นความรู้เบื้องต้นมาแล้ว</a:t>
            </a:r>
          </a:p>
        </p:txBody>
      </p:sp>
    </p:spTree>
    <p:extLst>
      <p:ext uri="{BB962C8B-B14F-4D97-AF65-F5344CB8AC3E}">
        <p14:creationId xmlns:p14="http://schemas.microsoft.com/office/powerpoint/2010/main" val="182381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กเหลี่ยม 1">
            <a:extLst>
              <a:ext uri="{FF2B5EF4-FFF2-40B4-BE49-F238E27FC236}">
                <a16:creationId xmlns:a16="http://schemas.microsoft.com/office/drawing/2014/main" id="{7D77529F-2EE4-4625-98BB-07F566D4C80A}"/>
              </a:ext>
            </a:extLst>
          </p:cNvPr>
          <p:cNvSpPr/>
          <p:nvPr/>
        </p:nvSpPr>
        <p:spPr>
          <a:xfrm>
            <a:off x="0" y="484669"/>
            <a:ext cx="12192000" cy="923330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solidFill>
                  <a:sysClr val="windowText" lastClr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กองลูกเสือวิสามัญ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9C35B3-5DAD-4EE4-A8E4-F46ED92CD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678" y="36870"/>
            <a:ext cx="792375" cy="5161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767BC62-2319-49A2-8F5D-1D22ADA153EE}"/>
              </a:ext>
            </a:extLst>
          </p:cNvPr>
          <p:cNvSpPr/>
          <p:nvPr/>
        </p:nvSpPr>
        <p:spPr>
          <a:xfrm>
            <a:off x="0" y="1407999"/>
            <a:ext cx="12192000" cy="4965332"/>
          </a:xfrm>
          <a:prstGeom prst="rect">
            <a:avLst/>
          </a:prstGeom>
          <a:solidFill>
            <a:srgbClr val="FEF4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50F1BF-4B21-4E8C-B11D-0FC546C92CE4}"/>
              </a:ext>
            </a:extLst>
          </p:cNvPr>
          <p:cNvSpPr/>
          <p:nvPr/>
        </p:nvSpPr>
        <p:spPr>
          <a:xfrm>
            <a:off x="850809" y="1678158"/>
            <a:ext cx="47436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ผู้กำกับลูกเสือวิสามัญ มีหน้าที่ดังต่อไปนี้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0733B1-01B8-4A9B-9735-E3B36CD8D189}"/>
              </a:ext>
            </a:extLst>
          </p:cNvPr>
          <p:cNvSpPr/>
          <p:nvPr/>
        </p:nvSpPr>
        <p:spPr>
          <a:xfrm>
            <a:off x="1181661" y="2385980"/>
            <a:ext cx="98286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dirty="0">
                <a:solidFill>
                  <a:schemeClr val="accent2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 บังคับบัญชา ฝึกอบรมและรับผิดชอบในกองลูกเสือของตนและปฏิบัติตามคำแนะนำ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DD8AA0-D202-4492-9C57-00F51685A68E}"/>
              </a:ext>
            </a:extLst>
          </p:cNvPr>
          <p:cNvSpPr/>
          <p:nvPr/>
        </p:nvSpPr>
        <p:spPr>
          <a:xfrm>
            <a:off x="1181661" y="3037309"/>
            <a:ext cx="47323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dirty="0">
                <a:solidFill>
                  <a:schemeClr val="accent2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 เป็นที่ปรึกษาในการประชุมกองลูกเสือ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34A36E-0DFB-40DE-A835-C15B4950BB22}"/>
              </a:ext>
            </a:extLst>
          </p:cNvPr>
          <p:cNvSpPr/>
          <p:nvPr/>
        </p:nvSpPr>
        <p:spPr>
          <a:xfrm>
            <a:off x="1181661" y="3671833"/>
            <a:ext cx="8598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schemeClr val="accent2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3. รับผิดชอบเรื่องเกี่ยวกับวินัย และการรับ จ่ายเงินของกองลูกเสือ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781E14-A0B0-43BE-AB29-9C4A139368AC}"/>
              </a:ext>
            </a:extLst>
          </p:cNvPr>
          <p:cNvSpPr/>
          <p:nvPr/>
        </p:nvSpPr>
        <p:spPr>
          <a:xfrm>
            <a:off x="1186310" y="4323162"/>
            <a:ext cx="23615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dirty="0">
                <a:solidFill>
                  <a:schemeClr val="accent2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4. ฝึกอบรมนายหมู่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6B371F-03FC-4FA6-A478-513040847558}"/>
              </a:ext>
            </a:extLst>
          </p:cNvPr>
          <p:cNvSpPr/>
          <p:nvPr/>
        </p:nvSpPr>
        <p:spPr>
          <a:xfrm>
            <a:off x="1181661" y="5020887"/>
            <a:ext cx="98286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schemeClr val="accent2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5. ในกรณีที่หมู่ลูกเสือวิสามัญมีจำนวนไม่พอที่จะแยกจากกองลูกเสือสามัญเพื่อตั้งเป็นกองลูกเสือวิสามัญได้</a:t>
            </a:r>
          </a:p>
        </p:txBody>
      </p:sp>
    </p:spTree>
    <p:extLst>
      <p:ext uri="{BB962C8B-B14F-4D97-AF65-F5344CB8AC3E}">
        <p14:creationId xmlns:p14="http://schemas.microsoft.com/office/powerpoint/2010/main" val="181912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กเหลี่ยม 1">
            <a:extLst>
              <a:ext uri="{FF2B5EF4-FFF2-40B4-BE49-F238E27FC236}">
                <a16:creationId xmlns:a16="http://schemas.microsoft.com/office/drawing/2014/main" id="{7D77529F-2EE4-4625-98BB-07F566D4C80A}"/>
              </a:ext>
            </a:extLst>
          </p:cNvPr>
          <p:cNvSpPr/>
          <p:nvPr/>
        </p:nvSpPr>
        <p:spPr>
          <a:xfrm>
            <a:off x="0" y="484669"/>
            <a:ext cx="12192000" cy="923330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solidFill>
                  <a:sysClr val="windowText" lastClr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กองลูกเสือวิสามัญ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9C35B3-5DAD-4EE4-A8E4-F46ED92CD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678" y="36870"/>
            <a:ext cx="792375" cy="5161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767BC62-2319-49A2-8F5D-1D22ADA153EE}"/>
              </a:ext>
            </a:extLst>
          </p:cNvPr>
          <p:cNvSpPr/>
          <p:nvPr/>
        </p:nvSpPr>
        <p:spPr>
          <a:xfrm>
            <a:off x="0" y="1407999"/>
            <a:ext cx="12192000" cy="4965332"/>
          </a:xfrm>
          <a:prstGeom prst="rect">
            <a:avLst/>
          </a:prstGeom>
          <a:solidFill>
            <a:srgbClr val="FEF4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50F1BF-4B21-4E8C-B11D-0FC546C92CE4}"/>
              </a:ext>
            </a:extLst>
          </p:cNvPr>
          <p:cNvSpPr/>
          <p:nvPr/>
        </p:nvSpPr>
        <p:spPr>
          <a:xfrm>
            <a:off x="1019250" y="1678158"/>
            <a:ext cx="34291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กรรมการประจำกอง มีหน้าที่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0733B1-01B8-4A9B-9735-E3B36CD8D189}"/>
              </a:ext>
            </a:extLst>
          </p:cNvPr>
          <p:cNvSpPr/>
          <p:nvPr/>
        </p:nvSpPr>
        <p:spPr>
          <a:xfrm>
            <a:off x="1668955" y="2292346"/>
            <a:ext cx="49143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dirty="0">
                <a:solidFill>
                  <a:schemeClr val="accent5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 พิจารณาในการรักษาเกียรติของลูกเสือ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DD8AA0-D202-4492-9C57-00F51685A68E}"/>
              </a:ext>
            </a:extLst>
          </p:cNvPr>
          <p:cNvSpPr/>
          <p:nvPr/>
        </p:nvSpPr>
        <p:spPr>
          <a:xfrm>
            <a:off x="1668955" y="2895549"/>
            <a:ext cx="43348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dirty="0">
                <a:solidFill>
                  <a:schemeClr val="accent5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 จัดรายการกิจกรรมของกองลูกเสือ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34A36E-0DFB-40DE-A835-C15B4950BB22}"/>
              </a:ext>
            </a:extLst>
          </p:cNvPr>
          <p:cNvSpPr/>
          <p:nvPr/>
        </p:nvSpPr>
        <p:spPr>
          <a:xfrm>
            <a:off x="1668955" y="3526886"/>
            <a:ext cx="8598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schemeClr val="accent5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3. พิจารณาการบริหารภายในของกองลูกเสือ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781E14-A0B0-43BE-AB29-9C4A139368AC}"/>
              </a:ext>
            </a:extLst>
          </p:cNvPr>
          <p:cNvSpPr/>
          <p:nvPr/>
        </p:nvSpPr>
        <p:spPr>
          <a:xfrm>
            <a:off x="1668955" y="4127467"/>
            <a:ext cx="47580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dirty="0">
                <a:solidFill>
                  <a:schemeClr val="accent5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4. ควบคุมการรับ จ่ายเงินของกองลูกเสือ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6B371F-03FC-4FA6-A478-513040847558}"/>
              </a:ext>
            </a:extLst>
          </p:cNvPr>
          <p:cNvSpPr/>
          <p:nvPr/>
        </p:nvSpPr>
        <p:spPr>
          <a:xfrm>
            <a:off x="1019250" y="4866205"/>
            <a:ext cx="10314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ลูกเสือวิสามัญแบ่งเป็น ๒ ชั้น คือ เตรียมลูกเสือวิสามัญ (ระยะทดลอง) และลูกเสือวิสามัญ (ต้องได้เข้าประจำกองแล้ว)  </a:t>
            </a:r>
          </a:p>
        </p:txBody>
      </p:sp>
    </p:spTree>
    <p:extLst>
      <p:ext uri="{BB962C8B-B14F-4D97-AF65-F5344CB8AC3E}">
        <p14:creationId xmlns:p14="http://schemas.microsoft.com/office/powerpoint/2010/main" val="3872800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กเหลี่ยม 1">
            <a:extLst>
              <a:ext uri="{FF2B5EF4-FFF2-40B4-BE49-F238E27FC236}">
                <a16:creationId xmlns:a16="http://schemas.microsoft.com/office/drawing/2014/main" id="{7D77529F-2EE4-4625-98BB-07F566D4C80A}"/>
              </a:ext>
            </a:extLst>
          </p:cNvPr>
          <p:cNvSpPr/>
          <p:nvPr/>
        </p:nvSpPr>
        <p:spPr>
          <a:xfrm>
            <a:off x="-46947" y="821554"/>
            <a:ext cx="12192000" cy="923330"/>
          </a:xfrm>
          <a:prstGeom prst="homePlate">
            <a:avLst/>
          </a:prstGeom>
          <a:solidFill>
            <a:srgbClr val="F0B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solidFill>
                  <a:sysClr val="windowText" lastClr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การเปิด-ปิดประชุมกอง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9C35B3-5DAD-4EE4-A8E4-F46ED92CD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678" y="36870"/>
            <a:ext cx="792375" cy="516195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628074E-AB61-4387-8EE3-EF34918DB2D2}"/>
              </a:ext>
            </a:extLst>
          </p:cNvPr>
          <p:cNvSpPr/>
          <p:nvPr/>
        </p:nvSpPr>
        <p:spPr>
          <a:xfrm>
            <a:off x="1178092" y="2490831"/>
            <a:ext cx="9835816" cy="282630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thaiDist"/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การเปิด-ปิดประชุมกอง เป็นการฝึกวินัยให้แก่ลูกเสือ เช่น การจัดแถว การแต่งกาย พิธีการเกี่ยวกับชาติ การเคารพธงชาติ การชักธงชาติ การเชิญธงชาติ ศาสนา พระมหากษัตริย์ ตลอดจนนัดหมายต่างๆ จึงถือว่าเป็นพิธีการที่สำคัญสำหรับการฝึกลูกเสือแต่ละครั้ง</a:t>
            </a:r>
          </a:p>
        </p:txBody>
      </p:sp>
    </p:spTree>
    <p:extLst>
      <p:ext uri="{BB962C8B-B14F-4D97-AF65-F5344CB8AC3E}">
        <p14:creationId xmlns:p14="http://schemas.microsoft.com/office/powerpoint/2010/main" val="698676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กเหลี่ยม 1">
            <a:extLst>
              <a:ext uri="{FF2B5EF4-FFF2-40B4-BE49-F238E27FC236}">
                <a16:creationId xmlns:a16="http://schemas.microsoft.com/office/drawing/2014/main" id="{7D77529F-2EE4-4625-98BB-07F566D4C80A}"/>
              </a:ext>
            </a:extLst>
          </p:cNvPr>
          <p:cNvSpPr/>
          <p:nvPr/>
        </p:nvSpPr>
        <p:spPr>
          <a:xfrm>
            <a:off x="-46947" y="508732"/>
            <a:ext cx="12192000" cy="923330"/>
          </a:xfrm>
          <a:prstGeom prst="homePlate">
            <a:avLst/>
          </a:prstGeom>
          <a:solidFill>
            <a:srgbClr val="F0B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solidFill>
                  <a:sysClr val="windowText" lastClr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การเปิด-ปิดประชุมกอง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9C35B3-5DAD-4EE4-A8E4-F46ED92CD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678" y="36870"/>
            <a:ext cx="792375" cy="5161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CCF09FE-7B52-4321-9A11-9C8CF7968CAF}"/>
              </a:ext>
            </a:extLst>
          </p:cNvPr>
          <p:cNvSpPr/>
          <p:nvPr/>
        </p:nvSpPr>
        <p:spPr>
          <a:xfrm>
            <a:off x="0" y="1407999"/>
            <a:ext cx="12192000" cy="4965332"/>
          </a:xfrm>
          <a:prstGeom prst="rect">
            <a:avLst/>
          </a:prstGeom>
          <a:solidFill>
            <a:srgbClr val="FFF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ECC9DA-CD8F-40F1-A907-BEA44D615908}"/>
              </a:ext>
            </a:extLst>
          </p:cNvPr>
          <p:cNvSpPr/>
          <p:nvPr/>
        </p:nvSpPr>
        <p:spPr>
          <a:xfrm>
            <a:off x="1050757" y="1700261"/>
            <a:ext cx="100904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โดยปกติ</a:t>
            </a:r>
            <a:r>
              <a:rPr lang="th-TH" sz="32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ทั่วๆ</a:t>
            </a: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ไปการจัดการเรียนการสอนกิจกรรมลูกเสือ 1 คาบ จะใช้เวลา 50 นาที ซึ่งเป็นระยะเวลาที่พอเหมาะ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851177-FD07-4C5D-960B-2157B64FE018}"/>
              </a:ext>
            </a:extLst>
          </p:cNvPr>
          <p:cNvSpPr/>
          <p:nvPr/>
        </p:nvSpPr>
        <p:spPr>
          <a:xfrm>
            <a:off x="1640304" y="2929282"/>
            <a:ext cx="89113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1. พิธีเปิดประชุมกอง เชิญธงชาติขึ้น สวดมนต์ สงบนิ่ง ตรวจ แยก 5 นาที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F54C07-0F84-48E4-A2B9-BDF8A2A99DA8}"/>
              </a:ext>
            </a:extLst>
          </p:cNvPr>
          <p:cNvSpPr/>
          <p:nvPr/>
        </p:nvSpPr>
        <p:spPr>
          <a:xfrm>
            <a:off x="1640303" y="3584287"/>
            <a:ext cx="29798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2. เกมหรือเพลง 5 นาที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C04178-1C94-4068-BC4E-A9C3F0DD7081}"/>
              </a:ext>
            </a:extLst>
          </p:cNvPr>
          <p:cNvSpPr/>
          <p:nvPr/>
        </p:nvSpPr>
        <p:spPr>
          <a:xfrm>
            <a:off x="1640304" y="4239292"/>
            <a:ext cx="3870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3. การสอนตามเนื้อหา 30 นาที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38A4BE-C3F0-4847-A14D-0502507CE209}"/>
              </a:ext>
            </a:extLst>
          </p:cNvPr>
          <p:cNvSpPr/>
          <p:nvPr/>
        </p:nvSpPr>
        <p:spPr>
          <a:xfrm>
            <a:off x="1640303" y="4894297"/>
            <a:ext cx="89113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4. การเล่านิทานหรือเล่าเรื่องสั้นที่เป็นคติ 5 นาที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63FAEC-AD8C-487C-8BAE-F0F4FABAA7F6}"/>
              </a:ext>
            </a:extLst>
          </p:cNvPr>
          <p:cNvSpPr/>
          <p:nvPr/>
        </p:nvSpPr>
        <p:spPr>
          <a:xfrm>
            <a:off x="1640302" y="5495569"/>
            <a:ext cx="89113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5. พิธีปิดประชุมกอง (นัดหมาย ตรวจเครื่องแบบ เชิญธงลง เลิก) 5 นาที</a:t>
            </a:r>
          </a:p>
        </p:txBody>
      </p:sp>
    </p:spTree>
    <p:extLst>
      <p:ext uri="{BB962C8B-B14F-4D97-AF65-F5344CB8AC3E}">
        <p14:creationId xmlns:p14="http://schemas.microsoft.com/office/powerpoint/2010/main" val="1610151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4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กเหลี่ยม 1">
            <a:extLst>
              <a:ext uri="{FF2B5EF4-FFF2-40B4-BE49-F238E27FC236}">
                <a16:creationId xmlns:a16="http://schemas.microsoft.com/office/drawing/2014/main" id="{7D77529F-2EE4-4625-98BB-07F566D4C80A}"/>
              </a:ext>
            </a:extLst>
          </p:cNvPr>
          <p:cNvSpPr/>
          <p:nvPr/>
        </p:nvSpPr>
        <p:spPr>
          <a:xfrm>
            <a:off x="0" y="553065"/>
            <a:ext cx="12192000" cy="923330"/>
          </a:xfrm>
          <a:prstGeom prst="homePlate">
            <a:avLst/>
          </a:prstGeom>
          <a:solidFill>
            <a:srgbClr val="FF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solidFill>
                  <a:sysClr val="windowText" lastClr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สาระการเรียนรู้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5F89F1A8-47AD-43A3-8BF1-2D10078AAD4E}"/>
              </a:ext>
            </a:extLst>
          </p:cNvPr>
          <p:cNvSpPr txBox="1"/>
          <p:nvPr/>
        </p:nvSpPr>
        <p:spPr>
          <a:xfrm>
            <a:off x="1288162" y="1992590"/>
            <a:ext cx="961567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 จุดประสงค์ของการฝึกอบรมวิชาลูกเสือวิสามัญ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9C35B3-5DAD-4EE4-A8E4-F46ED92CD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678" y="36870"/>
            <a:ext cx="792375" cy="516195"/>
          </a:xfrm>
          <a:prstGeom prst="rect">
            <a:avLst/>
          </a:prstGeom>
        </p:spPr>
      </p:pic>
      <p:sp>
        <p:nvSpPr>
          <p:cNvPr id="7" name="กล่องข้อความ 2">
            <a:extLst>
              <a:ext uri="{FF2B5EF4-FFF2-40B4-BE49-F238E27FC236}">
                <a16:creationId xmlns:a16="http://schemas.microsoft.com/office/drawing/2014/main" id="{F5E8C153-EC5E-4906-86C7-FC25249753AB}"/>
              </a:ext>
            </a:extLst>
          </p:cNvPr>
          <p:cNvSpPr txBox="1"/>
          <p:nvPr/>
        </p:nvSpPr>
        <p:spPr>
          <a:xfrm>
            <a:off x="1288162" y="3087643"/>
            <a:ext cx="961567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 </a:t>
            </a:r>
            <a:r>
              <a:rPr lang="th-TH" sz="4800" b="1" dirty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เครื่องแบบลูกเสือวิสามัญ</a:t>
            </a:r>
          </a:p>
        </p:txBody>
      </p:sp>
      <p:sp>
        <p:nvSpPr>
          <p:cNvPr id="10" name="กล่องข้อความ 2">
            <a:extLst>
              <a:ext uri="{FF2B5EF4-FFF2-40B4-BE49-F238E27FC236}">
                <a16:creationId xmlns:a16="http://schemas.microsoft.com/office/drawing/2014/main" id="{5BBFE442-FC64-498E-AF4E-15452B505C66}"/>
              </a:ext>
            </a:extLst>
          </p:cNvPr>
          <p:cNvSpPr txBox="1"/>
          <p:nvPr/>
        </p:nvSpPr>
        <p:spPr>
          <a:xfrm>
            <a:off x="1288162" y="4182696"/>
            <a:ext cx="961567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3. </a:t>
            </a:r>
            <a:r>
              <a:rPr lang="th-TH" sz="4800" b="1" dirty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กองลูกเสือวิสามัญ</a:t>
            </a:r>
          </a:p>
        </p:txBody>
      </p:sp>
      <p:sp>
        <p:nvSpPr>
          <p:cNvPr id="11" name="กล่องข้อความ 2">
            <a:extLst>
              <a:ext uri="{FF2B5EF4-FFF2-40B4-BE49-F238E27FC236}">
                <a16:creationId xmlns:a16="http://schemas.microsoft.com/office/drawing/2014/main" id="{29D54D1A-C5F3-4B32-9C31-937F99ED8150}"/>
              </a:ext>
            </a:extLst>
          </p:cNvPr>
          <p:cNvSpPr txBox="1"/>
          <p:nvPr/>
        </p:nvSpPr>
        <p:spPr>
          <a:xfrm>
            <a:off x="1288162" y="5291517"/>
            <a:ext cx="961567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4. </a:t>
            </a:r>
            <a:r>
              <a:rPr lang="th-TH" sz="4800" b="1" dirty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การเปิด-ปิดประชุมกอง</a:t>
            </a:r>
          </a:p>
        </p:txBody>
      </p:sp>
    </p:spTree>
    <p:extLst>
      <p:ext uri="{BB962C8B-B14F-4D97-AF65-F5344CB8AC3E}">
        <p14:creationId xmlns:p14="http://schemas.microsoft.com/office/powerpoint/2010/main" val="144955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กเหลี่ยม 1">
            <a:extLst>
              <a:ext uri="{FF2B5EF4-FFF2-40B4-BE49-F238E27FC236}">
                <a16:creationId xmlns:a16="http://schemas.microsoft.com/office/drawing/2014/main" id="{7D77529F-2EE4-4625-98BB-07F566D4C80A}"/>
              </a:ext>
            </a:extLst>
          </p:cNvPr>
          <p:cNvSpPr/>
          <p:nvPr/>
        </p:nvSpPr>
        <p:spPr>
          <a:xfrm>
            <a:off x="-46947" y="508732"/>
            <a:ext cx="12192000" cy="923330"/>
          </a:xfrm>
          <a:prstGeom prst="homePlate">
            <a:avLst/>
          </a:prstGeom>
          <a:solidFill>
            <a:srgbClr val="F0B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solidFill>
                  <a:sysClr val="windowText" lastClr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การเปิด-ปิดประชุมกอง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9C35B3-5DAD-4EE4-A8E4-F46ED92CD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678" y="36870"/>
            <a:ext cx="792375" cy="5161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DECC9DA-CD8F-40F1-A907-BEA44D615908}"/>
              </a:ext>
            </a:extLst>
          </p:cNvPr>
          <p:cNvSpPr/>
          <p:nvPr/>
        </p:nvSpPr>
        <p:spPr>
          <a:xfrm>
            <a:off x="1050757" y="1579946"/>
            <a:ext cx="100904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b="1" u="sng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ขั้นตอนการเปิดประชุมกอง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56FDC6-A40E-467F-B246-90C343177B2D}"/>
              </a:ext>
            </a:extLst>
          </p:cNvPr>
          <p:cNvSpPr/>
          <p:nvPr/>
        </p:nvSpPr>
        <p:spPr>
          <a:xfrm>
            <a:off x="1050757" y="2364775"/>
            <a:ext cx="10475495" cy="1077218"/>
          </a:xfrm>
          <a:prstGeom prst="rect">
            <a:avLst/>
          </a:prstGeom>
          <a:solidFill>
            <a:srgbClr val="FFFFE5"/>
          </a:solidFill>
        </p:spPr>
        <p:txBody>
          <a:bodyPr wrap="square">
            <a:spAutoFit/>
          </a:bodyPr>
          <a:lstStyle/>
          <a:p>
            <a:r>
              <a:rPr lang="th-TH" sz="3200" b="1" i="1" dirty="0">
                <a:solidFill>
                  <a:srgbClr val="008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 ผู้กำกับ :   </a:t>
            </a:r>
            <a:r>
              <a:rPr lang="th-TH" sz="32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ยืนหน้าเสาธง ห่างจากเสาธงประมาณ 3 ก้าว ให้สัญญาณเรียกแถว </a:t>
            </a:r>
            <a:r>
              <a:rPr lang="th-TH" sz="3200" b="1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“กอง”</a:t>
            </a:r>
          </a:p>
          <a:p>
            <a:r>
              <a:rPr lang="th-TH" sz="32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            และทำสัญญาณมือ เรียกแถวครึ่งวงกลม</a:t>
            </a:r>
            <a:endParaRPr lang="th-TH" sz="32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551535-1B7E-42CF-9ECE-9A59155DABCB}"/>
              </a:ext>
            </a:extLst>
          </p:cNvPr>
          <p:cNvSpPr/>
          <p:nvPr/>
        </p:nvSpPr>
        <p:spPr>
          <a:xfrm>
            <a:off x="1050758" y="3642047"/>
            <a:ext cx="10475494" cy="2062103"/>
          </a:xfrm>
          <a:prstGeom prst="rect">
            <a:avLst/>
          </a:prstGeom>
          <a:solidFill>
            <a:srgbClr val="FFFFE5"/>
          </a:solidFill>
        </p:spPr>
        <p:txBody>
          <a:bodyPr wrap="square">
            <a:spAutoFit/>
          </a:bodyPr>
          <a:lstStyle/>
          <a:p>
            <a:r>
              <a:rPr lang="th-TH" sz="3200" b="1" i="1" dirty="0">
                <a:solidFill>
                  <a:srgbClr val="008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 ลูกเสือ :   </a:t>
            </a:r>
            <a:r>
              <a:rPr lang="th-TH" sz="32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เข้าแถวเป็นรูปครึ่งวงกลม หมู่ที่ 1 อยู่ทางซ้ายผู้กำกับ เรียงลำดับถึงหมู่สุดท้าย</a:t>
            </a:r>
          </a:p>
          <a:p>
            <a:r>
              <a:rPr lang="th-TH" sz="32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            นายหมู่ของหมู่ที่ 1 ผู้กำกับและรองนายหมู่ของหมู่สุดท้ายยืนอยู่แนวเดียวกัน</a:t>
            </a:r>
          </a:p>
          <a:p>
            <a:r>
              <a:rPr lang="th-TH" sz="32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            รองผู้กำกับจะยืนอยู่หลังเสาธงเป็นแถวหน้ากระดาน การจัดแถวระยะเคียงให้</a:t>
            </a:r>
            <a:br>
              <a:rPr lang="th-TH" sz="32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32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            ลูกเสือยกศอกเว้นช่องว่างระหว่าง และลูกเสือทุกคนสะบัดหน้าไปทางขวา</a:t>
            </a:r>
            <a:endParaRPr lang="th-TH" sz="32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7992A0-59BD-4EC8-A6D5-A69B2E654CFD}"/>
              </a:ext>
            </a:extLst>
          </p:cNvPr>
          <p:cNvSpPr/>
          <p:nvPr/>
        </p:nvSpPr>
        <p:spPr>
          <a:xfrm>
            <a:off x="1050757" y="5904204"/>
            <a:ext cx="6170279" cy="584775"/>
          </a:xfrm>
          <a:prstGeom prst="rect">
            <a:avLst/>
          </a:prstGeom>
          <a:solidFill>
            <a:srgbClr val="FFFFE5"/>
          </a:solidFill>
        </p:spPr>
        <p:txBody>
          <a:bodyPr wrap="none">
            <a:spAutoFit/>
          </a:bodyPr>
          <a:lstStyle/>
          <a:p>
            <a:r>
              <a:rPr lang="th-TH" sz="3200" b="1" i="1" dirty="0">
                <a:solidFill>
                  <a:srgbClr val="008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3. ผู้กำกับ :   </a:t>
            </a:r>
            <a:r>
              <a:rPr lang="th-TH" sz="32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เมื่อเห็นเรียบร้อยแล้วสั่งว่า </a:t>
            </a:r>
            <a:r>
              <a:rPr lang="th-TH" sz="3200" b="1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“กอง-นิ่ง”</a:t>
            </a:r>
            <a:endParaRPr lang="th-TH" sz="32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59765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กเหลี่ยม 1">
            <a:extLst>
              <a:ext uri="{FF2B5EF4-FFF2-40B4-BE49-F238E27FC236}">
                <a16:creationId xmlns:a16="http://schemas.microsoft.com/office/drawing/2014/main" id="{7D77529F-2EE4-4625-98BB-07F566D4C80A}"/>
              </a:ext>
            </a:extLst>
          </p:cNvPr>
          <p:cNvSpPr/>
          <p:nvPr/>
        </p:nvSpPr>
        <p:spPr>
          <a:xfrm>
            <a:off x="-46947" y="508732"/>
            <a:ext cx="12192000" cy="923330"/>
          </a:xfrm>
          <a:prstGeom prst="homePlate">
            <a:avLst/>
          </a:prstGeom>
          <a:solidFill>
            <a:srgbClr val="F0B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solidFill>
                  <a:sysClr val="windowText" lastClr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การเปิด-ปิดประชุมกอง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9C35B3-5DAD-4EE4-A8E4-F46ED92CD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678" y="36870"/>
            <a:ext cx="792375" cy="5161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E1066F8-BD2F-4EAA-8DAB-ACC965BC97FF}"/>
              </a:ext>
            </a:extLst>
          </p:cNvPr>
          <p:cNvSpPr/>
          <p:nvPr/>
        </p:nvSpPr>
        <p:spPr>
          <a:xfrm>
            <a:off x="1116084" y="1759546"/>
            <a:ext cx="6784230" cy="584775"/>
          </a:xfrm>
          <a:prstGeom prst="rect">
            <a:avLst/>
          </a:prstGeom>
          <a:solidFill>
            <a:srgbClr val="FFFFE5"/>
          </a:solidFill>
        </p:spPr>
        <p:txBody>
          <a:bodyPr wrap="none">
            <a:spAutoFit/>
          </a:bodyPr>
          <a:lstStyle/>
          <a:p>
            <a:r>
              <a:rPr lang="th-TH" sz="3200" b="1" i="1" dirty="0">
                <a:solidFill>
                  <a:srgbClr val="008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4. ลูกเสือ :    </a:t>
            </a:r>
            <a:r>
              <a:rPr lang="th-TH" sz="32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ลดมือลง และสะบัดหน้ากลับมาอยู่ในท่าตรง</a:t>
            </a:r>
            <a:endParaRPr lang="th-TH" sz="32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58E50A-90B8-4828-9E6B-BE1FEFF86719}"/>
              </a:ext>
            </a:extLst>
          </p:cNvPr>
          <p:cNvSpPr/>
          <p:nvPr/>
        </p:nvSpPr>
        <p:spPr>
          <a:xfrm>
            <a:off x="1116084" y="2475669"/>
            <a:ext cx="4530407" cy="584775"/>
          </a:xfrm>
          <a:prstGeom prst="rect">
            <a:avLst/>
          </a:prstGeom>
          <a:solidFill>
            <a:srgbClr val="FFFFE5"/>
          </a:solidFill>
        </p:spPr>
        <p:txBody>
          <a:bodyPr wrap="none">
            <a:spAutoFit/>
          </a:bodyPr>
          <a:lstStyle/>
          <a:p>
            <a:r>
              <a:rPr lang="th-TH" sz="3200" b="1" i="1" dirty="0">
                <a:solidFill>
                  <a:srgbClr val="008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5. ผู้กำกับ :   </a:t>
            </a:r>
            <a:r>
              <a:rPr lang="th-TH" sz="32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สั่ง </a:t>
            </a:r>
            <a:r>
              <a:rPr lang="th-TH" sz="3200" b="1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“ตามระเบียบ-พัก”</a:t>
            </a:r>
            <a:endParaRPr lang="th-TH" sz="32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07BDA3-4EC6-4764-929E-59F20BB2787B}"/>
              </a:ext>
            </a:extLst>
          </p:cNvPr>
          <p:cNvSpPr/>
          <p:nvPr/>
        </p:nvSpPr>
        <p:spPr>
          <a:xfrm>
            <a:off x="1116084" y="3180111"/>
            <a:ext cx="4604146" cy="584775"/>
          </a:xfrm>
          <a:prstGeom prst="rect">
            <a:avLst/>
          </a:prstGeom>
          <a:solidFill>
            <a:srgbClr val="FFFFE5"/>
          </a:solidFill>
        </p:spPr>
        <p:txBody>
          <a:bodyPr wrap="none">
            <a:spAutoFit/>
          </a:bodyPr>
          <a:lstStyle/>
          <a:p>
            <a:r>
              <a:rPr lang="th-TH" sz="3200" b="1" i="1" dirty="0">
                <a:solidFill>
                  <a:srgbClr val="008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6. ลูกเสือ :    </a:t>
            </a:r>
            <a:r>
              <a:rPr lang="th-TH" sz="32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อยู่ในท่าตามระเบียบพัก</a:t>
            </a:r>
            <a:endParaRPr lang="th-TH" sz="32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898056-DAB1-43A1-9FDA-F73A07A358B5}"/>
              </a:ext>
            </a:extLst>
          </p:cNvPr>
          <p:cNvSpPr/>
          <p:nvPr/>
        </p:nvSpPr>
        <p:spPr>
          <a:xfrm>
            <a:off x="1114482" y="3884553"/>
            <a:ext cx="4884671" cy="584775"/>
          </a:xfrm>
          <a:prstGeom prst="rect">
            <a:avLst/>
          </a:prstGeom>
          <a:solidFill>
            <a:srgbClr val="FFFFE5"/>
          </a:solidFill>
        </p:spPr>
        <p:txBody>
          <a:bodyPr wrap="none">
            <a:spAutoFit/>
          </a:bodyPr>
          <a:lstStyle/>
          <a:p>
            <a:r>
              <a:rPr lang="th-TH" sz="3200" b="1" i="1" dirty="0">
                <a:solidFill>
                  <a:srgbClr val="008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7. รองผู้กำกับ :    </a:t>
            </a:r>
            <a:r>
              <a:rPr lang="th-TH" sz="32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ยืนท่าตามระเบียบพัก</a:t>
            </a:r>
            <a:endParaRPr lang="th-TH" sz="32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5E5304-7941-492E-9D0D-BEA275F7C688}"/>
              </a:ext>
            </a:extLst>
          </p:cNvPr>
          <p:cNvSpPr/>
          <p:nvPr/>
        </p:nvSpPr>
        <p:spPr>
          <a:xfrm>
            <a:off x="1052913" y="4620430"/>
            <a:ext cx="9892479" cy="1077218"/>
          </a:xfrm>
          <a:prstGeom prst="rect">
            <a:avLst/>
          </a:prstGeom>
          <a:solidFill>
            <a:srgbClr val="FFFFE5"/>
          </a:solidFill>
        </p:spPr>
        <p:txBody>
          <a:bodyPr wrap="square">
            <a:spAutoFit/>
          </a:bodyPr>
          <a:lstStyle/>
          <a:p>
            <a:r>
              <a:rPr lang="th-TH" sz="3200" b="1" i="1" dirty="0">
                <a:solidFill>
                  <a:srgbClr val="008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8. ผู้กำกับ :    </a:t>
            </a:r>
            <a:r>
              <a:rPr lang="th-TH" sz="32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นัดหมายหมู่บริการ เรื่อง การชักธงชาติ นำร้องเพลงชาติ และสวดมนต์</a:t>
            </a:r>
          </a:p>
          <a:p>
            <a:r>
              <a:rPr lang="th-TH" sz="32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             (นำเพียงคนเดียว) เสร็จแล้วสั่ง </a:t>
            </a:r>
            <a:r>
              <a:rPr lang="th-TH" sz="3200" b="1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“กอง-ตรง”</a:t>
            </a:r>
            <a:endParaRPr lang="th-TH" sz="32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1A78EE-4BBC-4854-BA1E-D93911D65E7C}"/>
              </a:ext>
            </a:extLst>
          </p:cNvPr>
          <p:cNvSpPr/>
          <p:nvPr/>
        </p:nvSpPr>
        <p:spPr>
          <a:xfrm>
            <a:off x="1052913" y="5854516"/>
            <a:ext cx="3373039" cy="584775"/>
          </a:xfrm>
          <a:prstGeom prst="rect">
            <a:avLst/>
          </a:prstGeom>
          <a:solidFill>
            <a:srgbClr val="FFFFE5"/>
          </a:solidFill>
        </p:spPr>
        <p:txBody>
          <a:bodyPr wrap="none">
            <a:spAutoFit/>
          </a:bodyPr>
          <a:lstStyle/>
          <a:p>
            <a:r>
              <a:rPr lang="th-TH" sz="3200" b="1" i="1" dirty="0">
                <a:solidFill>
                  <a:srgbClr val="008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9. ลูกเสือ :     </a:t>
            </a:r>
            <a:r>
              <a:rPr lang="th-TH" sz="32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อยู่ในท่าตรง</a:t>
            </a:r>
            <a:endParaRPr lang="th-TH" sz="32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61930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กเหลี่ยม 1">
            <a:extLst>
              <a:ext uri="{FF2B5EF4-FFF2-40B4-BE49-F238E27FC236}">
                <a16:creationId xmlns:a16="http://schemas.microsoft.com/office/drawing/2014/main" id="{7D77529F-2EE4-4625-98BB-07F566D4C80A}"/>
              </a:ext>
            </a:extLst>
          </p:cNvPr>
          <p:cNvSpPr/>
          <p:nvPr/>
        </p:nvSpPr>
        <p:spPr>
          <a:xfrm>
            <a:off x="-46947" y="508732"/>
            <a:ext cx="12192000" cy="923330"/>
          </a:xfrm>
          <a:prstGeom prst="homePlate">
            <a:avLst/>
          </a:prstGeom>
          <a:solidFill>
            <a:srgbClr val="F0B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solidFill>
                  <a:sysClr val="windowText" lastClr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การเปิด-ปิดประชุมกอง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9C35B3-5DAD-4EE4-A8E4-F46ED92CD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678" y="36870"/>
            <a:ext cx="792375" cy="5161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6DC2111-B7BE-4030-B332-D1D71396B32F}"/>
              </a:ext>
            </a:extLst>
          </p:cNvPr>
          <p:cNvSpPr/>
          <p:nvPr/>
        </p:nvSpPr>
        <p:spPr>
          <a:xfrm>
            <a:off x="1244444" y="2115936"/>
            <a:ext cx="10012277" cy="1077218"/>
          </a:xfrm>
          <a:prstGeom prst="rect">
            <a:avLst/>
          </a:prstGeom>
          <a:solidFill>
            <a:srgbClr val="FFFFE5"/>
          </a:solidFill>
        </p:spPr>
        <p:txBody>
          <a:bodyPr wrap="square">
            <a:spAutoFit/>
          </a:bodyPr>
          <a:lstStyle/>
          <a:p>
            <a:r>
              <a:rPr lang="th-TH" sz="3200" b="1" i="1" dirty="0">
                <a:solidFill>
                  <a:srgbClr val="008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ผู้กำกับ :  </a:t>
            </a: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จะกลับไปยืนตำแหน่งเดิมและสั่ง “เรียบ-อาวุธ” ใช้มือขวาถอดหมวกและหนีบ</a:t>
            </a:r>
            <a:b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            หมวกด้วยฝ่ามือทั้งสองข้าง ตัวแทนหมู่บริการนำสวดมนต์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174027-1539-44CC-8728-214048038904}"/>
              </a:ext>
            </a:extLst>
          </p:cNvPr>
          <p:cNvSpPr/>
          <p:nvPr/>
        </p:nvSpPr>
        <p:spPr>
          <a:xfrm>
            <a:off x="1244444" y="3429000"/>
            <a:ext cx="10012277" cy="1077218"/>
          </a:xfrm>
          <a:prstGeom prst="rect">
            <a:avLst/>
          </a:prstGeom>
          <a:solidFill>
            <a:srgbClr val="FFFFE5"/>
          </a:solidFill>
        </p:spPr>
        <p:txBody>
          <a:bodyPr wrap="square">
            <a:spAutoFit/>
          </a:bodyPr>
          <a:lstStyle/>
          <a:p>
            <a:pPr algn="thaiDist"/>
            <a:r>
              <a:rPr lang="th-TH" sz="3200" b="1" i="1" dirty="0">
                <a:solidFill>
                  <a:srgbClr val="008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11. ผู้กำกับ :  </a:t>
            </a: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ถ้าผู้กำกับสวมหมวก ลูกเสือก็จะต้องปฏิบัติตามและยืนอยู่ในท่าตรง แล้ว</a:t>
            </a:r>
            <a:b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                 ผู้กำกับจะสั่ง“ตามระเบียบ-พัก”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394B90-DA5F-4E73-9C24-2FA66F64D6E8}"/>
              </a:ext>
            </a:extLst>
          </p:cNvPr>
          <p:cNvSpPr/>
          <p:nvPr/>
        </p:nvSpPr>
        <p:spPr>
          <a:xfrm>
            <a:off x="1244444" y="4815819"/>
            <a:ext cx="10108234" cy="584775"/>
          </a:xfrm>
          <a:prstGeom prst="rect">
            <a:avLst/>
          </a:prstGeom>
          <a:solidFill>
            <a:srgbClr val="FFFFE5"/>
          </a:solidFill>
        </p:spPr>
        <p:txBody>
          <a:bodyPr wrap="square">
            <a:spAutoFit/>
          </a:bodyPr>
          <a:lstStyle/>
          <a:p>
            <a:r>
              <a:rPr lang="th-TH" sz="3200" b="1" i="1" dirty="0">
                <a:solidFill>
                  <a:srgbClr val="008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12. ลูกเสือ :   </a:t>
            </a: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อยู่ในท่าตามระเบียบพัก</a:t>
            </a:r>
          </a:p>
        </p:txBody>
      </p:sp>
    </p:spTree>
    <p:extLst>
      <p:ext uri="{BB962C8B-B14F-4D97-AF65-F5344CB8AC3E}">
        <p14:creationId xmlns:p14="http://schemas.microsoft.com/office/powerpoint/2010/main" val="31242383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กเหลี่ยม 1">
            <a:extLst>
              <a:ext uri="{FF2B5EF4-FFF2-40B4-BE49-F238E27FC236}">
                <a16:creationId xmlns:a16="http://schemas.microsoft.com/office/drawing/2014/main" id="{7D77529F-2EE4-4625-98BB-07F566D4C80A}"/>
              </a:ext>
            </a:extLst>
          </p:cNvPr>
          <p:cNvSpPr/>
          <p:nvPr/>
        </p:nvSpPr>
        <p:spPr>
          <a:xfrm>
            <a:off x="-46947" y="508732"/>
            <a:ext cx="12192000" cy="923330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การตรวจและการรายงาน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9C35B3-5DAD-4EE4-A8E4-F46ED92CD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678" y="36870"/>
            <a:ext cx="792375" cy="5161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6DC2111-B7BE-4030-B332-D1D71396B32F}"/>
              </a:ext>
            </a:extLst>
          </p:cNvPr>
          <p:cNvSpPr/>
          <p:nvPr/>
        </p:nvSpPr>
        <p:spPr>
          <a:xfrm>
            <a:off x="1244440" y="2410780"/>
            <a:ext cx="10012277" cy="584775"/>
          </a:xfrm>
          <a:prstGeom prst="rect">
            <a:avLst/>
          </a:prstGeom>
          <a:solidFill>
            <a:srgbClr val="FFE7E7"/>
          </a:solidFill>
        </p:spPr>
        <p:txBody>
          <a:bodyPr wrap="square">
            <a:spAutoFit/>
          </a:bodyPr>
          <a:lstStyle/>
          <a:p>
            <a:r>
              <a:rPr lang="th-TH" sz="3200" b="1" i="1" dirty="0">
                <a:solidFill>
                  <a:srgbClr val="008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ผู้กำกับ       </a:t>
            </a:r>
            <a:r>
              <a:rPr lang="th-TH" sz="3200" b="1" dirty="0">
                <a:solidFill>
                  <a:srgbClr val="008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:    </a:t>
            </a: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สั่งให้รองผู้กำกับตรวจ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519A64-75AB-49F2-8806-B73221EDEAB7}"/>
              </a:ext>
            </a:extLst>
          </p:cNvPr>
          <p:cNvSpPr/>
          <p:nvPr/>
        </p:nvSpPr>
        <p:spPr>
          <a:xfrm>
            <a:off x="799357" y="1624020"/>
            <a:ext cx="52966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B3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 รองผู้กำกับเป็นผู้ตรวจและรายงาน</a:t>
            </a:r>
            <a:endParaRPr lang="th-TH" sz="3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17ED10-121D-4020-96F5-48C58E063819}"/>
              </a:ext>
            </a:extLst>
          </p:cNvPr>
          <p:cNvSpPr/>
          <p:nvPr/>
        </p:nvSpPr>
        <p:spPr>
          <a:xfrm>
            <a:off x="1244440" y="3181220"/>
            <a:ext cx="10012277" cy="584775"/>
          </a:xfrm>
          <a:prstGeom prst="rect">
            <a:avLst/>
          </a:prstGeom>
          <a:solidFill>
            <a:srgbClr val="FFE7E7"/>
          </a:solidFill>
        </p:spPr>
        <p:txBody>
          <a:bodyPr wrap="square">
            <a:spAutoFit/>
          </a:bodyPr>
          <a:lstStyle/>
          <a:p>
            <a:r>
              <a:rPr lang="th-TH" sz="3200" b="1" i="1" dirty="0">
                <a:solidFill>
                  <a:srgbClr val="008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รองผู้กำกับ :   </a:t>
            </a: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เดินออกมาทำวันทยหัตถ์แล้วเดินไปยืนหน้านายหมู่ลูกเสือ ห่าง 3 ก้าว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D91D4B-8E3A-4610-8506-E5DA013EFDCE}"/>
              </a:ext>
            </a:extLst>
          </p:cNvPr>
          <p:cNvSpPr/>
          <p:nvPr/>
        </p:nvSpPr>
        <p:spPr>
          <a:xfrm>
            <a:off x="1244439" y="3950559"/>
            <a:ext cx="10012277" cy="584775"/>
          </a:xfrm>
          <a:prstGeom prst="rect">
            <a:avLst/>
          </a:prstGeom>
          <a:solidFill>
            <a:srgbClr val="FFE7E7"/>
          </a:solidFill>
        </p:spPr>
        <p:txBody>
          <a:bodyPr wrap="square">
            <a:spAutoFit/>
          </a:bodyPr>
          <a:lstStyle/>
          <a:p>
            <a:r>
              <a:rPr lang="th-TH" sz="3200" b="1" i="1" dirty="0">
                <a:solidFill>
                  <a:srgbClr val="008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นายหมู่ลูกเสือ : </a:t>
            </a: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สั่ง “หมู่ 1-ตรง” มีอาวุธ สั่ง “วันทยา-</a:t>
            </a:r>
            <a:r>
              <a:rPr lang="th-TH" sz="32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วุธ</a:t>
            </a: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 ลูกเสือหมู่ 1 ทุกคนทำตาม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B486C0-D0CE-446A-B21D-39EB4C330E24}"/>
              </a:ext>
            </a:extLst>
          </p:cNvPr>
          <p:cNvSpPr/>
          <p:nvPr/>
        </p:nvSpPr>
        <p:spPr>
          <a:xfrm>
            <a:off x="1244439" y="4723118"/>
            <a:ext cx="10012277" cy="584775"/>
          </a:xfrm>
          <a:prstGeom prst="rect">
            <a:avLst/>
          </a:prstGeom>
          <a:solidFill>
            <a:srgbClr val="FFE7E7"/>
          </a:solidFill>
        </p:spPr>
        <p:txBody>
          <a:bodyPr wrap="square">
            <a:spAutoFit/>
          </a:bodyPr>
          <a:lstStyle/>
          <a:p>
            <a:r>
              <a:rPr lang="th-TH" sz="3200" b="1" i="1" dirty="0">
                <a:solidFill>
                  <a:srgbClr val="008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รองผู้กำกับ :   </a:t>
            </a: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ทำวันทยหัตถ์ รับการเคารพ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CF6EA8-0734-4247-ABC5-675FF34C8F4B}"/>
              </a:ext>
            </a:extLst>
          </p:cNvPr>
          <p:cNvSpPr/>
          <p:nvPr/>
        </p:nvSpPr>
        <p:spPr>
          <a:xfrm>
            <a:off x="1244438" y="5490338"/>
            <a:ext cx="10012277" cy="1077218"/>
          </a:xfrm>
          <a:prstGeom prst="rect">
            <a:avLst/>
          </a:prstGeom>
          <a:solidFill>
            <a:srgbClr val="FFE7E7"/>
          </a:solidFill>
        </p:spPr>
        <p:txBody>
          <a:bodyPr wrap="square">
            <a:spAutoFit/>
          </a:bodyPr>
          <a:lstStyle/>
          <a:p>
            <a:r>
              <a:rPr lang="th-TH" sz="3200" b="1" i="1" dirty="0">
                <a:solidFill>
                  <a:srgbClr val="008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นายหมู่ลูกเสือ : </a:t>
            </a: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ลดมือลงและรายงานว่า “หมู่ 1 พร้อมที่จะได้รับการตรวจแล้วครับ” ลดมือลงสั่งลูกเสือหมู่ 1 “เรียบอาวุธ” และถอยหลังเข้าที่เดิม</a:t>
            </a:r>
          </a:p>
        </p:txBody>
      </p:sp>
    </p:spTree>
    <p:extLst>
      <p:ext uri="{BB962C8B-B14F-4D97-AF65-F5344CB8AC3E}">
        <p14:creationId xmlns:p14="http://schemas.microsoft.com/office/powerpoint/2010/main" val="34707040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9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กเหลี่ยม 1">
            <a:extLst>
              <a:ext uri="{FF2B5EF4-FFF2-40B4-BE49-F238E27FC236}">
                <a16:creationId xmlns:a16="http://schemas.microsoft.com/office/drawing/2014/main" id="{7D77529F-2EE4-4625-98BB-07F566D4C80A}"/>
              </a:ext>
            </a:extLst>
          </p:cNvPr>
          <p:cNvSpPr/>
          <p:nvPr/>
        </p:nvSpPr>
        <p:spPr>
          <a:xfrm>
            <a:off x="-46947" y="434590"/>
            <a:ext cx="12192000" cy="923330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การตรวจและการรายงาน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9C35B3-5DAD-4EE4-A8E4-F46ED92CD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678" y="36870"/>
            <a:ext cx="792375" cy="5161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6DC2111-B7BE-4030-B332-D1D71396B32F}"/>
              </a:ext>
            </a:extLst>
          </p:cNvPr>
          <p:cNvSpPr/>
          <p:nvPr/>
        </p:nvSpPr>
        <p:spPr>
          <a:xfrm>
            <a:off x="1244438" y="1742149"/>
            <a:ext cx="10012277" cy="1077218"/>
          </a:xfrm>
          <a:prstGeom prst="rect">
            <a:avLst/>
          </a:prstGeom>
          <a:solidFill>
            <a:srgbClr val="FFE7E7"/>
          </a:solidFill>
        </p:spPr>
        <p:txBody>
          <a:bodyPr wrap="square">
            <a:spAutoFit/>
          </a:bodyPr>
          <a:lstStyle/>
          <a:p>
            <a:r>
              <a:rPr lang="th-TH" sz="3200" b="1" i="1" dirty="0">
                <a:solidFill>
                  <a:srgbClr val="008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รองผู้กำกับ :    </a:t>
            </a: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ก้าวไปข้างหน้า 1 ก้าว โดยก้าวเท้าขวาไปแล้วชิดเท้าซ้ายตามเพื่อตรวจนายหมู่ก่อนแล้วแยกเท้าไปทางขวาทีละก้าว เพื่อตรวจคน</a:t>
            </a:r>
            <a:r>
              <a:rPr lang="th-TH" sz="32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ต่อๆ</a:t>
            </a: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ไปจนครบทุกคน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17ED10-121D-4020-96F5-48C58E063819}"/>
              </a:ext>
            </a:extLst>
          </p:cNvPr>
          <p:cNvSpPr/>
          <p:nvPr/>
        </p:nvSpPr>
        <p:spPr>
          <a:xfrm>
            <a:off x="1244438" y="3032492"/>
            <a:ext cx="10012277" cy="1077218"/>
          </a:xfrm>
          <a:prstGeom prst="rect">
            <a:avLst/>
          </a:prstGeom>
          <a:solidFill>
            <a:srgbClr val="FFE7E7"/>
          </a:solidFill>
        </p:spPr>
        <p:txBody>
          <a:bodyPr wrap="square">
            <a:spAutoFit/>
          </a:bodyPr>
          <a:lstStyle/>
          <a:p>
            <a:r>
              <a:rPr lang="th-TH" sz="3200" b="1" i="1" dirty="0">
                <a:solidFill>
                  <a:srgbClr val="008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นายหมู่ลูกเสือ :  </a:t>
            </a: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เมื่อตรวจเสร็จแล้ว ให้ก้าวออกมาข้างหน้า 2 ก้าว แล้วหลังหน้าเข้าหาลูกเสือในหมู่ของตนเอง แยกเท้าตามรองผู้กำกับไป</a:t>
            </a:r>
            <a:r>
              <a:rPr lang="th-TH" sz="32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เรื่อยๆ</a:t>
            </a:r>
            <a:endParaRPr lang="th-TH" sz="32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B486C0-D0CE-446A-B21D-39EB4C330E24}"/>
              </a:ext>
            </a:extLst>
          </p:cNvPr>
          <p:cNvSpPr/>
          <p:nvPr/>
        </p:nvSpPr>
        <p:spPr>
          <a:xfrm>
            <a:off x="1244438" y="4322835"/>
            <a:ext cx="10012277" cy="584775"/>
          </a:xfrm>
          <a:prstGeom prst="rect">
            <a:avLst/>
          </a:prstGeom>
          <a:solidFill>
            <a:srgbClr val="FFE7E7"/>
          </a:solidFill>
        </p:spPr>
        <p:txBody>
          <a:bodyPr wrap="square">
            <a:spAutoFit/>
          </a:bodyPr>
          <a:lstStyle/>
          <a:p>
            <a:r>
              <a:rPr lang="th-TH" sz="3200" b="1" i="1" dirty="0">
                <a:solidFill>
                  <a:srgbClr val="008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รองผู้กำกับ :    </a:t>
            </a: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ถ้าเห็นลูกเสือคนใดมีข้อบกพร่องก็ให้บอกข้อบกพร่องกับนายหมู่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CF6EA8-0734-4247-ABC5-675FF34C8F4B}"/>
              </a:ext>
            </a:extLst>
          </p:cNvPr>
          <p:cNvSpPr/>
          <p:nvPr/>
        </p:nvSpPr>
        <p:spPr>
          <a:xfrm>
            <a:off x="1244438" y="5120735"/>
            <a:ext cx="10012277" cy="584775"/>
          </a:xfrm>
          <a:prstGeom prst="rect">
            <a:avLst/>
          </a:prstGeom>
          <a:solidFill>
            <a:srgbClr val="FFE7E7"/>
          </a:solidFill>
        </p:spPr>
        <p:txBody>
          <a:bodyPr wrap="square">
            <a:spAutoFit/>
          </a:bodyPr>
          <a:lstStyle/>
          <a:p>
            <a:r>
              <a:rPr lang="th-TH" sz="3200" b="1" i="1" dirty="0">
                <a:solidFill>
                  <a:srgbClr val="008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นายหมู่ลูกเสือ : </a:t>
            </a: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เมื่อตรวจเสร็จนายหมู่จะวิ่งอ้อมหลังแถวกลับไปยืนที่เดิม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834F0E-4E24-4F2F-A162-8ECE9F94EDE7}"/>
              </a:ext>
            </a:extLst>
          </p:cNvPr>
          <p:cNvSpPr/>
          <p:nvPr/>
        </p:nvSpPr>
        <p:spPr>
          <a:xfrm>
            <a:off x="1244438" y="5918635"/>
            <a:ext cx="10012277" cy="584775"/>
          </a:xfrm>
          <a:prstGeom prst="rect">
            <a:avLst/>
          </a:prstGeom>
          <a:solidFill>
            <a:srgbClr val="FFE7E7"/>
          </a:solidFill>
        </p:spPr>
        <p:txBody>
          <a:bodyPr wrap="square">
            <a:spAutoFit/>
          </a:bodyPr>
          <a:lstStyle/>
          <a:p>
            <a:r>
              <a:rPr lang="th-TH" sz="3200" b="1" i="1" dirty="0">
                <a:solidFill>
                  <a:srgbClr val="008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รองผู้กำกับ :    </a:t>
            </a: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เดินกลับมาอยู่ในที่เดิมเช่นกัน เพื่อรับการขอบคุณจากลูกเสือ</a:t>
            </a:r>
          </a:p>
        </p:txBody>
      </p:sp>
    </p:spTree>
    <p:extLst>
      <p:ext uri="{BB962C8B-B14F-4D97-AF65-F5344CB8AC3E}">
        <p14:creationId xmlns:p14="http://schemas.microsoft.com/office/powerpoint/2010/main" val="3840565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กเหลี่ยม 1">
            <a:extLst>
              <a:ext uri="{FF2B5EF4-FFF2-40B4-BE49-F238E27FC236}">
                <a16:creationId xmlns:a16="http://schemas.microsoft.com/office/drawing/2014/main" id="{7D77529F-2EE4-4625-98BB-07F566D4C80A}"/>
              </a:ext>
            </a:extLst>
          </p:cNvPr>
          <p:cNvSpPr/>
          <p:nvPr/>
        </p:nvSpPr>
        <p:spPr>
          <a:xfrm>
            <a:off x="-46947" y="558160"/>
            <a:ext cx="12192000" cy="923330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การตรวจและการรายงาน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9C35B3-5DAD-4EE4-A8E4-F46ED92CD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678" y="36870"/>
            <a:ext cx="792375" cy="5161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6DC2111-B7BE-4030-B332-D1D71396B32F}"/>
              </a:ext>
            </a:extLst>
          </p:cNvPr>
          <p:cNvSpPr/>
          <p:nvPr/>
        </p:nvSpPr>
        <p:spPr>
          <a:xfrm>
            <a:off x="1244438" y="1865719"/>
            <a:ext cx="10012277" cy="1077218"/>
          </a:xfrm>
          <a:prstGeom prst="rect">
            <a:avLst/>
          </a:prstGeom>
          <a:solidFill>
            <a:srgbClr val="FFE7E7"/>
          </a:solidFill>
        </p:spPr>
        <p:txBody>
          <a:bodyPr wrap="square">
            <a:spAutoFit/>
          </a:bodyPr>
          <a:lstStyle/>
          <a:p>
            <a:r>
              <a:rPr lang="th-TH" sz="3200" b="1" i="1" dirty="0">
                <a:solidFill>
                  <a:srgbClr val="008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นายหมู่ลูกเสือ :  </a:t>
            </a: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กรณีมีอาวุธสั่ง “วันทยา-</a:t>
            </a:r>
            <a:r>
              <a:rPr lang="th-TH" sz="32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วุธ</a:t>
            </a: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 หมู่ 1 ขอบคุณครับ แล้วนายหมู่ลดมือลง สั่ง “ตามระเบียบ-พัก”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17ED10-121D-4020-96F5-48C58E063819}"/>
              </a:ext>
            </a:extLst>
          </p:cNvPr>
          <p:cNvSpPr/>
          <p:nvPr/>
        </p:nvSpPr>
        <p:spPr>
          <a:xfrm>
            <a:off x="1244438" y="3156062"/>
            <a:ext cx="10012277" cy="1569660"/>
          </a:xfrm>
          <a:prstGeom prst="rect">
            <a:avLst/>
          </a:prstGeom>
          <a:solidFill>
            <a:srgbClr val="FFE7E7"/>
          </a:solidFill>
        </p:spPr>
        <p:txBody>
          <a:bodyPr wrap="square">
            <a:spAutoFit/>
          </a:bodyPr>
          <a:lstStyle/>
          <a:p>
            <a:r>
              <a:rPr lang="th-TH" sz="3200" b="1" i="1" dirty="0">
                <a:solidFill>
                  <a:srgbClr val="008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รองผู้กำกับ : </a:t>
            </a: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ทำวันทยหัตถ์ตอบลูกเสือ และกลับไปรายงานผลการตรวจต่อผู้กำกับ โดยยืนห่างจากผู้กำกับ ทำวันทยหัตถ์รายงาน “ข้าพเจ้าได้รับมอบหมายให้ไปตรวจ ..............</a:t>
            </a:r>
          </a:p>
          <a:p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ของหมู่ที่ 1 ผลปรากฏว่า ............. ทุกคนครับ” ลดมือลงแล้วกลับไปยืนที่เดิม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CF6EA8-0734-4247-ABC5-675FF34C8F4B}"/>
              </a:ext>
            </a:extLst>
          </p:cNvPr>
          <p:cNvSpPr/>
          <p:nvPr/>
        </p:nvSpPr>
        <p:spPr>
          <a:xfrm>
            <a:off x="1244438" y="4938847"/>
            <a:ext cx="10012277" cy="584775"/>
          </a:xfrm>
          <a:prstGeom prst="rect">
            <a:avLst/>
          </a:prstGeom>
          <a:solidFill>
            <a:srgbClr val="FFE7E7"/>
          </a:solidFill>
        </p:spPr>
        <p:txBody>
          <a:bodyPr wrap="square">
            <a:spAutoFit/>
          </a:bodyPr>
          <a:lstStyle/>
          <a:p>
            <a:r>
              <a:rPr lang="th-TH" sz="3200" b="1" i="1" dirty="0">
                <a:solidFill>
                  <a:srgbClr val="008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ผู้กำกับ :  </a:t>
            </a: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ทำวันทยหัตถ์รับ เมื่อรับรายงานครบ อบรมและสั่ง “กอง-ตรง” สั่ง “กองแยก”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834F0E-4E24-4F2F-A162-8ECE9F94EDE7}"/>
              </a:ext>
            </a:extLst>
          </p:cNvPr>
          <p:cNvSpPr/>
          <p:nvPr/>
        </p:nvSpPr>
        <p:spPr>
          <a:xfrm>
            <a:off x="1244438" y="5736747"/>
            <a:ext cx="10012277" cy="584775"/>
          </a:xfrm>
          <a:prstGeom prst="rect">
            <a:avLst/>
          </a:prstGeom>
          <a:solidFill>
            <a:srgbClr val="FFE7E7"/>
          </a:solidFill>
        </p:spPr>
        <p:txBody>
          <a:bodyPr wrap="square">
            <a:spAutoFit/>
          </a:bodyPr>
          <a:lstStyle/>
          <a:p>
            <a:r>
              <a:rPr lang="th-TH" sz="3200" b="1" i="1" dirty="0">
                <a:solidFill>
                  <a:srgbClr val="008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ลูกเสือ :  </a:t>
            </a: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ทำขวาหัน แล้วแยกแถวออกไปยืนอยู่ในบริเวณใกล้ๆ เพื่อเตรียมตัว</a:t>
            </a:r>
          </a:p>
        </p:txBody>
      </p:sp>
    </p:spTree>
    <p:extLst>
      <p:ext uri="{BB962C8B-B14F-4D97-AF65-F5344CB8AC3E}">
        <p14:creationId xmlns:p14="http://schemas.microsoft.com/office/powerpoint/2010/main" val="571701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กเหลี่ยม 1">
            <a:extLst>
              <a:ext uri="{FF2B5EF4-FFF2-40B4-BE49-F238E27FC236}">
                <a16:creationId xmlns:a16="http://schemas.microsoft.com/office/drawing/2014/main" id="{7D77529F-2EE4-4625-98BB-07F566D4C80A}"/>
              </a:ext>
            </a:extLst>
          </p:cNvPr>
          <p:cNvSpPr/>
          <p:nvPr/>
        </p:nvSpPr>
        <p:spPr>
          <a:xfrm>
            <a:off x="-46947" y="508732"/>
            <a:ext cx="12192000" cy="923330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การตรวจและการรายงาน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9C35B3-5DAD-4EE4-A8E4-F46ED92CD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678" y="36870"/>
            <a:ext cx="792375" cy="5161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6DC2111-B7BE-4030-B332-D1D71396B32F}"/>
              </a:ext>
            </a:extLst>
          </p:cNvPr>
          <p:cNvSpPr/>
          <p:nvPr/>
        </p:nvSpPr>
        <p:spPr>
          <a:xfrm>
            <a:off x="1244440" y="2410780"/>
            <a:ext cx="1001227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3200" b="1" i="1" dirty="0">
                <a:solidFill>
                  <a:srgbClr val="008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ผู้กำกับ    </a:t>
            </a:r>
            <a:r>
              <a:rPr lang="th-TH" sz="3200" b="1" dirty="0">
                <a:solidFill>
                  <a:srgbClr val="008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:   </a:t>
            </a: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สั่ง “นายหมู่ตรวจ.......................ในหมู่ของตน”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519A64-75AB-49F2-8806-B73221EDEAB7}"/>
              </a:ext>
            </a:extLst>
          </p:cNvPr>
          <p:cNvSpPr/>
          <p:nvPr/>
        </p:nvSpPr>
        <p:spPr>
          <a:xfrm>
            <a:off x="799357" y="1624020"/>
            <a:ext cx="47852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B3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 นายหมู่เป็นผู้ตรวจและรายงาน</a:t>
            </a:r>
            <a:endParaRPr lang="th-TH" sz="3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17ED10-121D-4020-96F5-48C58E063819}"/>
              </a:ext>
            </a:extLst>
          </p:cNvPr>
          <p:cNvSpPr/>
          <p:nvPr/>
        </p:nvSpPr>
        <p:spPr>
          <a:xfrm>
            <a:off x="1244440" y="3181220"/>
            <a:ext cx="1001227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3200" b="1" i="1" dirty="0">
                <a:solidFill>
                  <a:srgbClr val="008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นายหมู่ลูกเสือ </a:t>
            </a:r>
            <a:r>
              <a:rPr lang="th-TH" sz="3200" b="1" dirty="0">
                <a:solidFill>
                  <a:srgbClr val="008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3200" b="1" i="1" dirty="0">
                <a:solidFill>
                  <a:srgbClr val="008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เมื่อได้ยินคำสั่งจะทำวันทยาวุธ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D91D4B-8E3A-4610-8506-E5DA013EFDCE}"/>
              </a:ext>
            </a:extLst>
          </p:cNvPr>
          <p:cNvSpPr/>
          <p:nvPr/>
        </p:nvSpPr>
        <p:spPr>
          <a:xfrm>
            <a:off x="1244439" y="3950559"/>
            <a:ext cx="1001227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3200" b="1" i="1" dirty="0">
                <a:solidFill>
                  <a:srgbClr val="008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ผู้กำกับ          </a:t>
            </a:r>
            <a:r>
              <a:rPr lang="th-TH" sz="3200" dirty="0">
                <a:solidFill>
                  <a:srgbClr val="008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:   </a:t>
            </a: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ทำวันทยหัตถ์ รับการเคารพ (ทำครั้งเดียว)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B486C0-D0CE-446A-B21D-39EB4C330E24}"/>
              </a:ext>
            </a:extLst>
          </p:cNvPr>
          <p:cNvSpPr/>
          <p:nvPr/>
        </p:nvSpPr>
        <p:spPr>
          <a:xfrm>
            <a:off x="1244439" y="4723118"/>
            <a:ext cx="1001227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3200" b="1" i="1" dirty="0">
                <a:solidFill>
                  <a:srgbClr val="008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นายหมู่ลูกเสือ :  </a:t>
            </a: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ก้าวออกมา 3 ก้าว กลับหลังหันไปหาหมู่ของตน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CF6EA8-0734-4247-ABC5-675FF34C8F4B}"/>
              </a:ext>
            </a:extLst>
          </p:cNvPr>
          <p:cNvSpPr/>
          <p:nvPr/>
        </p:nvSpPr>
        <p:spPr>
          <a:xfrm>
            <a:off x="1244438" y="5490338"/>
            <a:ext cx="10012277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3200" b="1" i="1" dirty="0">
                <a:solidFill>
                  <a:srgbClr val="008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รองนายหมู่    </a:t>
            </a:r>
            <a:r>
              <a:rPr lang="th-TH" sz="3200" b="1" dirty="0">
                <a:solidFill>
                  <a:srgbClr val="008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3200" b="1" i="1" dirty="0">
                <a:solidFill>
                  <a:srgbClr val="008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</a:t>
            </a: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เมื่อนายหมู่ก้าวออกมาข้างหน้า รองนายหมู่กลับหลังหัน วิ่งอ้อมหลังหมู่ของตนไปทำหน้าที่แทนนายหมู่</a:t>
            </a:r>
          </a:p>
        </p:txBody>
      </p:sp>
    </p:spTree>
    <p:extLst>
      <p:ext uri="{BB962C8B-B14F-4D97-AF65-F5344CB8AC3E}">
        <p14:creationId xmlns:p14="http://schemas.microsoft.com/office/powerpoint/2010/main" val="3887342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 animBg="1"/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กเหลี่ยม 1">
            <a:extLst>
              <a:ext uri="{FF2B5EF4-FFF2-40B4-BE49-F238E27FC236}">
                <a16:creationId xmlns:a16="http://schemas.microsoft.com/office/drawing/2014/main" id="{7D77529F-2EE4-4625-98BB-07F566D4C80A}"/>
              </a:ext>
            </a:extLst>
          </p:cNvPr>
          <p:cNvSpPr/>
          <p:nvPr/>
        </p:nvSpPr>
        <p:spPr>
          <a:xfrm>
            <a:off x="-46947" y="508732"/>
            <a:ext cx="12192000" cy="923330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การรายงานของนายหมู่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9C35B3-5DAD-4EE4-A8E4-F46ED92CD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678" y="36870"/>
            <a:ext cx="792375" cy="5161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048062E-8305-4D18-AB32-C90B235D5580}"/>
              </a:ext>
            </a:extLst>
          </p:cNvPr>
          <p:cNvSpPr/>
          <p:nvPr/>
        </p:nvSpPr>
        <p:spPr>
          <a:xfrm>
            <a:off x="886807" y="1696300"/>
            <a:ext cx="104183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การรายงาน หมู่ใดตรวจเสร็จก่อน ให้กลับหลังหันมาหาผู้กำกับแล้วยืนรอจนกว่าหมู่บริการจะตรวจเสร็จโดยมีการรายงาน ดังนี้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E3FC10-30BA-41B3-A6BD-95A22DFFA5F2}"/>
              </a:ext>
            </a:extLst>
          </p:cNvPr>
          <p:cNvSpPr/>
          <p:nvPr/>
        </p:nvSpPr>
        <p:spPr>
          <a:xfrm>
            <a:off x="1416907" y="2912181"/>
            <a:ext cx="8468498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1. เมื่อหมู่ที่ 2 เป็นหมู่บริการ นายหมู่ หมู่ที่ 2 จะต้องเป็นผู้รายงานก่อน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3FDA3E-4E42-4EB9-9925-32DC6B8C851D}"/>
              </a:ext>
            </a:extLst>
          </p:cNvPr>
          <p:cNvSpPr/>
          <p:nvPr/>
        </p:nvSpPr>
        <p:spPr>
          <a:xfrm>
            <a:off x="1416906" y="3635619"/>
            <a:ext cx="9457039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2. นายหมู่ทำวันทยาวุธ–เรียบอาวุธ แล้วก้าวออกมาข้างหน้า ทำวันทยาวุธแล้วถอยหลังยืนที่เดิม ขณะเดียวกันนายหมู่คนต่อไปให้ทำวันทยาวุธและเรียบอาวุธพร้อมกัน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000D7B-29AA-40D5-BE7D-5162346CD584}"/>
              </a:ext>
            </a:extLst>
          </p:cNvPr>
          <p:cNvSpPr/>
          <p:nvPr/>
        </p:nvSpPr>
        <p:spPr>
          <a:xfrm>
            <a:off x="1416906" y="4851500"/>
            <a:ext cx="9457039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3. นายหมู่ หมู่ที่ 3 ก้าวมาข้างหน้าทำวันทยาวุธ เมื่อกล่าวรายงานจบให้เรียบอาวุธถอยหลังยืนที่เดิม ขณะเดียวกันนายหมู่ หมู่ที่ 4 ทำวันทยาวุธและเรียบอาวุธพร้อมกัน จะรายงานโดยวิธีดังกล่าวนี้จนครบทุกคน</a:t>
            </a:r>
          </a:p>
        </p:txBody>
      </p:sp>
    </p:spTree>
    <p:extLst>
      <p:ext uri="{BB962C8B-B14F-4D97-AF65-F5344CB8AC3E}">
        <p14:creationId xmlns:p14="http://schemas.microsoft.com/office/powerpoint/2010/main" val="6541152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5" grpId="1"/>
      <p:bldP spid="6" grpId="0" animBg="1"/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B9C35B3-5DAD-4EE4-A8E4-F46ED92CD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678" y="36870"/>
            <a:ext cx="792375" cy="51619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A722C2C-328D-4C49-B073-6EEBB4F98FB9}"/>
              </a:ext>
            </a:extLst>
          </p:cNvPr>
          <p:cNvSpPr/>
          <p:nvPr/>
        </p:nvSpPr>
        <p:spPr>
          <a:xfrm>
            <a:off x="1016188" y="750773"/>
            <a:ext cx="2325439" cy="821353"/>
          </a:xfrm>
          <a:prstGeom prst="roundRect">
            <a:avLst>
              <a:gd name="adj" fmla="val 37403"/>
            </a:avLst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เกมหรือเพลง</a:t>
            </a:r>
            <a:endParaRPr lang="th-TH" sz="36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62F53D1-BB23-4C1C-A019-9F9B9A8FEADD}"/>
              </a:ext>
            </a:extLst>
          </p:cNvPr>
          <p:cNvSpPr/>
          <p:nvPr/>
        </p:nvSpPr>
        <p:spPr>
          <a:xfrm>
            <a:off x="1016188" y="1572126"/>
            <a:ext cx="10159623" cy="11918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thaiDist"/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เกมที่ใช้สอนควรให้เหมาะสมกับเพศและวัยของผู้เล่น หรือจะนำเพลงมาร้องก็ได้เพื่อที่จะนำเข้าสู่เนื้อหาต่อไป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58FB83F-2A74-4D7B-A196-D62CD5E4AAE8}"/>
              </a:ext>
            </a:extLst>
          </p:cNvPr>
          <p:cNvSpPr/>
          <p:nvPr/>
        </p:nvSpPr>
        <p:spPr>
          <a:xfrm>
            <a:off x="1016188" y="3272706"/>
            <a:ext cx="2325439" cy="821353"/>
          </a:xfrm>
          <a:prstGeom prst="roundRect">
            <a:avLst>
              <a:gd name="adj" fmla="val 37403"/>
            </a:avLst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เนื้อหาวิชา</a:t>
            </a:r>
            <a:endParaRPr lang="th-TH" sz="36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E2AD6B5-CCAC-4B72-B114-F282DE17628B}"/>
              </a:ext>
            </a:extLst>
          </p:cNvPr>
          <p:cNvSpPr/>
          <p:nvPr/>
        </p:nvSpPr>
        <p:spPr>
          <a:xfrm>
            <a:off x="1016187" y="4094059"/>
            <a:ext cx="10159623" cy="17366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thaiDist"/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ผู้สอนต้องเตรียมไว้แล้ว จะเป็นการสอนแบบฐานหรือเป็นการบรรยายรวม ก็ต้องมีการเตรียมล่วงหน้าไว้ก่อน ถ้าไม่มีการเตรียมการสอนผู้เรียนอาจจะเบื่อไม่มีความสนใจ ในที่สุดก็จะไม่ชอบวิชาลูกเสือ</a:t>
            </a:r>
          </a:p>
        </p:txBody>
      </p:sp>
    </p:spTree>
    <p:extLst>
      <p:ext uri="{BB962C8B-B14F-4D97-AF65-F5344CB8AC3E}">
        <p14:creationId xmlns:p14="http://schemas.microsoft.com/office/powerpoint/2010/main" val="221364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กเหลี่ยม 1">
            <a:extLst>
              <a:ext uri="{FF2B5EF4-FFF2-40B4-BE49-F238E27FC236}">
                <a16:creationId xmlns:a16="http://schemas.microsoft.com/office/drawing/2014/main" id="{7D77529F-2EE4-4625-98BB-07F566D4C80A}"/>
              </a:ext>
            </a:extLst>
          </p:cNvPr>
          <p:cNvSpPr/>
          <p:nvPr/>
        </p:nvSpPr>
        <p:spPr>
          <a:xfrm>
            <a:off x="-46947" y="508732"/>
            <a:ext cx="12192000" cy="923330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ขั้นตอนการปิดประชุมกอง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9C35B3-5DAD-4EE4-A8E4-F46ED92CD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678" y="36870"/>
            <a:ext cx="792375" cy="5161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1FBC239-4D3E-4F19-82AB-897F722C7B3A}"/>
              </a:ext>
            </a:extLst>
          </p:cNvPr>
          <p:cNvSpPr/>
          <p:nvPr/>
        </p:nvSpPr>
        <p:spPr>
          <a:xfrm>
            <a:off x="1072508" y="1674626"/>
            <a:ext cx="10046981" cy="954107"/>
          </a:xfrm>
          <a:prstGeom prst="rect">
            <a:avLst/>
          </a:prstGeom>
          <a:solidFill>
            <a:srgbClr val="FEECFE"/>
          </a:solidFill>
        </p:spPr>
        <p:txBody>
          <a:bodyPr wrap="square">
            <a:spAutoFit/>
          </a:bodyPr>
          <a:lstStyle/>
          <a:p>
            <a:pPr algn="thaiDist"/>
            <a:r>
              <a:rPr lang="th-TH" b="1" i="1" dirty="0">
                <a:solidFill>
                  <a:srgbClr val="008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 ผู้กำกับ :    </a:t>
            </a:r>
            <a:r>
              <a:rPr lang="th-TH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ใช้สัญญาณมือเรียกแถวครึ่งวงกลม เหมือนพิธีเปิดประชุม นัดหมายการเตรียมการเรียนสัปดาห์ต่อไป แล้วสั่งให้รองผู้กำกับตรวจเครื่องแบบ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3E1681-A9CE-4640-9667-CC5606F3A002}"/>
              </a:ext>
            </a:extLst>
          </p:cNvPr>
          <p:cNvSpPr/>
          <p:nvPr/>
        </p:nvSpPr>
        <p:spPr>
          <a:xfrm>
            <a:off x="1072508" y="2783890"/>
            <a:ext cx="10046981" cy="954107"/>
          </a:xfrm>
          <a:prstGeom prst="rect">
            <a:avLst/>
          </a:prstGeom>
          <a:solidFill>
            <a:srgbClr val="FEECFE"/>
          </a:solidFill>
        </p:spPr>
        <p:txBody>
          <a:bodyPr wrap="square">
            <a:spAutoFit/>
          </a:bodyPr>
          <a:lstStyle/>
          <a:p>
            <a:pPr algn="thaiDist"/>
            <a:r>
              <a:rPr lang="th-TH" b="1" i="1" dirty="0">
                <a:solidFill>
                  <a:srgbClr val="008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 รองผู้กำกับ :  </a:t>
            </a: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เดินไปยังหมู่ที่ตนเองจะตรวจ ให้ตรวจนายหมู่ก่อน โดยรองผู้กำกับจะก้าวไปข้างหน้า 1 ก้าวตรวจเครื่องแบบด้านหน้าของนายหมู่ เสร็จแล้วสั่งนายหมู่ “กลับหลัง-หัน”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57A309-1A7B-4EDD-8549-199720ABC194}"/>
              </a:ext>
            </a:extLst>
          </p:cNvPr>
          <p:cNvSpPr/>
          <p:nvPr/>
        </p:nvSpPr>
        <p:spPr>
          <a:xfrm>
            <a:off x="1072508" y="3893154"/>
            <a:ext cx="4460775" cy="522603"/>
          </a:xfrm>
          <a:prstGeom prst="rect">
            <a:avLst/>
          </a:prstGeom>
          <a:solidFill>
            <a:srgbClr val="FEECFE"/>
          </a:solidFill>
        </p:spPr>
        <p:txBody>
          <a:bodyPr wrap="square">
            <a:spAutoFit/>
          </a:bodyPr>
          <a:lstStyle/>
          <a:p>
            <a:r>
              <a:rPr lang="th-TH" b="1" i="1" dirty="0">
                <a:solidFill>
                  <a:srgbClr val="008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3. นายหมู่ลูกเสือ : </a:t>
            </a:r>
            <a:r>
              <a:rPr lang="th-TH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กลับหลังหันคนเดียว</a:t>
            </a:r>
            <a:endParaRPr lang="th-TH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D600A7-D5AA-4F91-9E0D-A1EF7850B79E}"/>
              </a:ext>
            </a:extLst>
          </p:cNvPr>
          <p:cNvSpPr/>
          <p:nvPr/>
        </p:nvSpPr>
        <p:spPr>
          <a:xfrm>
            <a:off x="1072508" y="4570914"/>
            <a:ext cx="8071489" cy="523220"/>
          </a:xfrm>
          <a:prstGeom prst="rect">
            <a:avLst/>
          </a:prstGeom>
          <a:solidFill>
            <a:srgbClr val="FEECFE"/>
          </a:solidFill>
        </p:spPr>
        <p:txBody>
          <a:bodyPr wrap="square">
            <a:spAutoFit/>
          </a:bodyPr>
          <a:lstStyle/>
          <a:p>
            <a:r>
              <a:rPr lang="th-TH" b="1" i="1" dirty="0">
                <a:solidFill>
                  <a:srgbClr val="008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4. รองผู้กำกับ : </a:t>
            </a:r>
            <a:r>
              <a:rPr lang="th-TH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ตรวจเครื่องแบบด้านหลังของนายหมู่ แล้วสั่ง </a:t>
            </a:r>
            <a:r>
              <a:rPr lang="th-TH" b="1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“กลับหลัง-หัน”</a:t>
            </a:r>
            <a:endParaRPr lang="th-TH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27AD3C-8609-488F-8CEE-8DCFDE5A59D8}"/>
              </a:ext>
            </a:extLst>
          </p:cNvPr>
          <p:cNvSpPr/>
          <p:nvPr/>
        </p:nvSpPr>
        <p:spPr>
          <a:xfrm>
            <a:off x="1072508" y="5248674"/>
            <a:ext cx="3728906" cy="523220"/>
          </a:xfrm>
          <a:prstGeom prst="rect">
            <a:avLst/>
          </a:prstGeom>
          <a:solidFill>
            <a:srgbClr val="FEECFE"/>
          </a:solidFill>
        </p:spPr>
        <p:txBody>
          <a:bodyPr wrap="none">
            <a:spAutoFit/>
          </a:bodyPr>
          <a:lstStyle/>
          <a:p>
            <a:r>
              <a:rPr lang="th-TH" b="1" i="1" dirty="0">
                <a:solidFill>
                  <a:srgbClr val="008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5. นายหมู่ลูกเสือ : </a:t>
            </a:r>
            <a:r>
              <a:rPr lang="th-TH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ทำกลับหลังหัน</a:t>
            </a:r>
            <a:endParaRPr lang="th-TH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F0BFED-A979-4879-9AAE-BFCD95F2E70F}"/>
              </a:ext>
            </a:extLst>
          </p:cNvPr>
          <p:cNvSpPr/>
          <p:nvPr/>
        </p:nvSpPr>
        <p:spPr>
          <a:xfrm>
            <a:off x="1072508" y="5953602"/>
            <a:ext cx="10280170" cy="523220"/>
          </a:xfrm>
          <a:prstGeom prst="rect">
            <a:avLst/>
          </a:prstGeom>
          <a:solidFill>
            <a:srgbClr val="FEECFE"/>
          </a:solidFill>
        </p:spPr>
        <p:txBody>
          <a:bodyPr wrap="square">
            <a:spAutoFit/>
          </a:bodyPr>
          <a:lstStyle/>
          <a:p>
            <a:pPr algn="thaiDist"/>
            <a:r>
              <a:rPr lang="th-TH" b="1" i="1" dirty="0">
                <a:solidFill>
                  <a:srgbClr val="008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6. รองผู้กำกับ : </a:t>
            </a:r>
            <a:r>
              <a:rPr lang="th-TH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ตรวจเครื่องแบบลูกเสือคนถัดไป ก้าวตามรองผู้กำกับเช่นเดียวกับการตรวจในพิธีเปิด</a:t>
            </a:r>
            <a:endParaRPr lang="th-TH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968942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4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กเหลี่ยม 1">
            <a:extLst>
              <a:ext uri="{FF2B5EF4-FFF2-40B4-BE49-F238E27FC236}">
                <a16:creationId xmlns:a16="http://schemas.microsoft.com/office/drawing/2014/main" id="{7D77529F-2EE4-4625-98BB-07F566D4C80A}"/>
              </a:ext>
            </a:extLst>
          </p:cNvPr>
          <p:cNvSpPr/>
          <p:nvPr/>
        </p:nvSpPr>
        <p:spPr>
          <a:xfrm>
            <a:off x="0" y="629631"/>
            <a:ext cx="12192000" cy="923330"/>
          </a:xfrm>
          <a:prstGeom prst="homePlate">
            <a:avLst/>
          </a:prstGeom>
          <a:solidFill>
            <a:srgbClr val="FF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solidFill>
                  <a:sysClr val="windowText" lastClr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จุดประสงค์ของการฝึกอบรมวิชาลูกเสือวิสามัญ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9C35B3-5DAD-4EE4-A8E4-F46ED92CD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678" y="36870"/>
            <a:ext cx="792375" cy="5161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DFD53B4-FAE6-4168-9F1A-ACE925C5B06D}"/>
              </a:ext>
            </a:extLst>
          </p:cNvPr>
          <p:cNvSpPr/>
          <p:nvPr/>
        </p:nvSpPr>
        <p:spPr>
          <a:xfrm>
            <a:off x="918050" y="1967572"/>
            <a:ext cx="1035590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ลูกเสือ </a:t>
            </a: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</a:t>
            </a:r>
            <a:r>
              <a:rPr lang="th-TH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เด็กและเยาวชนทั้งชายและหญิงที่สมัครเข้าเป็นลูกเสือทั้งในสถานศึกษาและนอกสถานศึกษา ส่วนลูกเสือที่เป็นหญิงให้เรียกว่า </a:t>
            </a:r>
            <a:r>
              <a:rPr lang="th-TH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เนตรนารี </a:t>
            </a: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โดยมีวัตถุประสงค์ ดังนี้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244A59D-D370-40D1-B518-F0A114CAA112}"/>
              </a:ext>
            </a:extLst>
          </p:cNvPr>
          <p:cNvGrpSpPr/>
          <p:nvPr/>
        </p:nvGrpSpPr>
        <p:grpSpPr>
          <a:xfrm>
            <a:off x="1950896" y="3449554"/>
            <a:ext cx="6855479" cy="584776"/>
            <a:chOff x="1980435" y="3136611"/>
            <a:chExt cx="6855479" cy="58477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09671E3-1A5D-4954-AA89-BFBDDA9AAF19}"/>
                </a:ext>
              </a:extLst>
            </p:cNvPr>
            <p:cNvSpPr/>
            <p:nvPr/>
          </p:nvSpPr>
          <p:spPr>
            <a:xfrm>
              <a:off x="2262764" y="3136612"/>
              <a:ext cx="6573150" cy="584775"/>
            </a:xfrm>
            <a:prstGeom prst="rect">
              <a:avLst/>
            </a:prstGeom>
            <a:solidFill>
              <a:srgbClr val="DAC2EC"/>
            </a:solidFill>
          </p:spPr>
          <p:txBody>
            <a:bodyPr wrap="square">
              <a:spAutoFit/>
            </a:bodyPr>
            <a:lstStyle/>
            <a:p>
              <a:r>
                <a:rPr lang="th-TH" sz="3200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     เพื่อเป็นการส่งเสริมความเป็นพลเมืองดีของเยาวชน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F19C05C-FF31-4BB1-8D22-BA3970D62A9D}"/>
                </a:ext>
              </a:extLst>
            </p:cNvPr>
            <p:cNvSpPr/>
            <p:nvPr/>
          </p:nvSpPr>
          <p:spPr>
            <a:xfrm>
              <a:off x="1980435" y="3136611"/>
              <a:ext cx="564657" cy="58477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1</a:t>
              </a:r>
              <a:endParaRPr lang="th-TH" sz="4800" b="1" dirty="0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D8C483C-DAA8-4823-BF6E-C4689B8CD490}"/>
              </a:ext>
            </a:extLst>
          </p:cNvPr>
          <p:cNvGrpSpPr/>
          <p:nvPr/>
        </p:nvGrpSpPr>
        <p:grpSpPr>
          <a:xfrm>
            <a:off x="1950896" y="4439094"/>
            <a:ext cx="8670212" cy="584776"/>
            <a:chOff x="1980435" y="3136611"/>
            <a:chExt cx="8670212" cy="58477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FCA23D-E080-41BC-AA7F-A2617D1F11F0}"/>
                </a:ext>
              </a:extLst>
            </p:cNvPr>
            <p:cNvSpPr/>
            <p:nvPr/>
          </p:nvSpPr>
          <p:spPr>
            <a:xfrm>
              <a:off x="2262764" y="3136612"/>
              <a:ext cx="8387883" cy="584775"/>
            </a:xfrm>
            <a:prstGeom prst="rect">
              <a:avLst/>
            </a:prstGeom>
            <a:solidFill>
              <a:srgbClr val="B9EDFF"/>
            </a:solidFill>
          </p:spPr>
          <p:txBody>
            <a:bodyPr wrap="square">
              <a:spAutoFit/>
            </a:bodyPr>
            <a:lstStyle/>
            <a:p>
              <a:r>
                <a:rPr lang="th-TH" sz="3200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     เพื่อให้คนวัยหนุ่มสาวได้บริการชุมชนและบริการคณะลูกเสือแห่งชาติ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A8C83F9-E065-4556-B4DD-EBDA3A5C656C}"/>
                </a:ext>
              </a:extLst>
            </p:cNvPr>
            <p:cNvSpPr/>
            <p:nvPr/>
          </p:nvSpPr>
          <p:spPr>
            <a:xfrm>
              <a:off x="1980435" y="3136611"/>
              <a:ext cx="564657" cy="58477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2</a:t>
              </a:r>
              <a:endParaRPr lang="th-TH" sz="4800" b="1" dirty="0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A6F4666-9FAC-4C5C-8B19-30DFB5FA31DF}"/>
              </a:ext>
            </a:extLst>
          </p:cNvPr>
          <p:cNvGrpSpPr/>
          <p:nvPr/>
        </p:nvGrpSpPr>
        <p:grpSpPr>
          <a:xfrm>
            <a:off x="1950896" y="5377780"/>
            <a:ext cx="9129623" cy="584776"/>
            <a:chOff x="1980435" y="3136611"/>
            <a:chExt cx="9129623" cy="58477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A001997-ADE3-438D-82E6-A43922D33C6F}"/>
                </a:ext>
              </a:extLst>
            </p:cNvPr>
            <p:cNvSpPr/>
            <p:nvPr/>
          </p:nvSpPr>
          <p:spPr>
            <a:xfrm>
              <a:off x="2262764" y="3136612"/>
              <a:ext cx="8847294" cy="58477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th-TH" sz="3200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     เพื่อเป็นการจัดประสบการณ์ต่างๆ ที่มีประโยชน์และท้าทายความสามารถ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C91FA8A-CCDF-4B45-B501-4CB96EFE94E9}"/>
                </a:ext>
              </a:extLst>
            </p:cNvPr>
            <p:cNvSpPr/>
            <p:nvPr/>
          </p:nvSpPr>
          <p:spPr>
            <a:xfrm>
              <a:off x="1980435" y="3136611"/>
              <a:ext cx="564657" cy="58477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3</a:t>
              </a:r>
              <a:endParaRPr lang="th-TH" sz="4800" b="1" dirty="0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20250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กเหลี่ยม 1">
            <a:extLst>
              <a:ext uri="{FF2B5EF4-FFF2-40B4-BE49-F238E27FC236}">
                <a16:creationId xmlns:a16="http://schemas.microsoft.com/office/drawing/2014/main" id="{7D77529F-2EE4-4625-98BB-07F566D4C80A}"/>
              </a:ext>
            </a:extLst>
          </p:cNvPr>
          <p:cNvSpPr/>
          <p:nvPr/>
        </p:nvSpPr>
        <p:spPr>
          <a:xfrm>
            <a:off x="-46947" y="508732"/>
            <a:ext cx="12192000" cy="923330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ขั้นตอนการปิดประชุมกอง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9C35B3-5DAD-4EE4-A8E4-F46ED92CD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678" y="36870"/>
            <a:ext cx="792375" cy="5161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1FBC239-4D3E-4F19-82AB-897F722C7B3A}"/>
              </a:ext>
            </a:extLst>
          </p:cNvPr>
          <p:cNvSpPr/>
          <p:nvPr/>
        </p:nvSpPr>
        <p:spPr>
          <a:xfrm>
            <a:off x="1072508" y="1674626"/>
            <a:ext cx="10046981" cy="523220"/>
          </a:xfrm>
          <a:prstGeom prst="rect">
            <a:avLst/>
          </a:prstGeom>
          <a:solidFill>
            <a:srgbClr val="FEECFE"/>
          </a:solidFill>
        </p:spPr>
        <p:txBody>
          <a:bodyPr wrap="square">
            <a:spAutoFit/>
          </a:bodyPr>
          <a:lstStyle/>
          <a:p>
            <a:pPr algn="thaiDist"/>
            <a:r>
              <a:rPr lang="th-TH" b="1" i="1" dirty="0">
                <a:solidFill>
                  <a:srgbClr val="008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7. นายหมู่ลูกเสือ : </a:t>
            </a: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ก้าวมาข้างหน้า 2 ก้าว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3E1681-A9CE-4640-9667-CC5606F3A002}"/>
              </a:ext>
            </a:extLst>
          </p:cNvPr>
          <p:cNvSpPr/>
          <p:nvPr/>
        </p:nvSpPr>
        <p:spPr>
          <a:xfrm>
            <a:off x="1072508" y="2352386"/>
            <a:ext cx="10046981" cy="954107"/>
          </a:xfrm>
          <a:prstGeom prst="rect">
            <a:avLst/>
          </a:prstGeom>
          <a:solidFill>
            <a:srgbClr val="FEECFE"/>
          </a:solidFill>
        </p:spPr>
        <p:txBody>
          <a:bodyPr wrap="square">
            <a:spAutoFit/>
          </a:bodyPr>
          <a:lstStyle/>
          <a:p>
            <a:pPr algn="thaiDist"/>
            <a:r>
              <a:rPr lang="th-TH" b="1" i="1" dirty="0">
                <a:solidFill>
                  <a:srgbClr val="008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8. รองผู้กำกับ :  </a:t>
            </a: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เมื่อตรวจเครื่องแบบด้านหน้าของคนสุดท้ายเสร็จแล้ว ให้เดินอ้อมหลังเพื่อตรวจด้านหลังจนถึงคนอยู่หัวแถว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57A309-1A7B-4EDD-8549-199720ABC194}"/>
              </a:ext>
            </a:extLst>
          </p:cNvPr>
          <p:cNvSpPr/>
          <p:nvPr/>
        </p:nvSpPr>
        <p:spPr>
          <a:xfrm>
            <a:off x="1072508" y="3449452"/>
            <a:ext cx="10046981" cy="954107"/>
          </a:xfrm>
          <a:prstGeom prst="rect">
            <a:avLst/>
          </a:prstGeom>
          <a:solidFill>
            <a:srgbClr val="FEECFE"/>
          </a:solidFill>
        </p:spPr>
        <p:txBody>
          <a:bodyPr wrap="square">
            <a:spAutoFit/>
          </a:bodyPr>
          <a:lstStyle/>
          <a:p>
            <a:r>
              <a:rPr lang="th-TH" b="1" i="1" dirty="0">
                <a:solidFill>
                  <a:srgbClr val="008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9. รองผู้กำกับ : </a:t>
            </a: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เดินมายืนอยู่หน้านายหมู่</a:t>
            </a:r>
          </a:p>
          <a:p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b="1" i="1" dirty="0">
                <a:solidFill>
                  <a:srgbClr val="008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นายหมู่ลูกเสือ : </a:t>
            </a:r>
            <a:r>
              <a:rPr lang="th-TH" b="1" i="1" dirty="0"/>
              <a:t> </a:t>
            </a:r>
            <a:r>
              <a:rPr lang="th-TH" dirty="0"/>
              <a:t>สั่งทำความเคารพ และกล่าวขอบคุณเหมือนในพิธีเปิดแล้วสั่ง </a:t>
            </a:r>
            <a:r>
              <a:rPr lang="th-TH" b="1" dirty="0"/>
              <a:t>“ตามระเบียบพัก”</a:t>
            </a:r>
            <a:endParaRPr lang="th-TH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D600A7-D5AA-4F91-9E0D-A1EF7850B79E}"/>
              </a:ext>
            </a:extLst>
          </p:cNvPr>
          <p:cNvSpPr/>
          <p:nvPr/>
        </p:nvSpPr>
        <p:spPr>
          <a:xfrm>
            <a:off x="1072508" y="4570914"/>
            <a:ext cx="8071489" cy="523220"/>
          </a:xfrm>
          <a:prstGeom prst="rect">
            <a:avLst/>
          </a:prstGeom>
          <a:solidFill>
            <a:srgbClr val="FEECFE"/>
          </a:solidFill>
        </p:spPr>
        <p:txBody>
          <a:bodyPr wrap="square">
            <a:spAutoFit/>
          </a:bodyPr>
          <a:lstStyle/>
          <a:p>
            <a:r>
              <a:rPr lang="th-TH" b="1" i="1" dirty="0">
                <a:solidFill>
                  <a:srgbClr val="008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10. รองผู้กำกับ : </a:t>
            </a: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ออกไปรายงานผลการตรวจแล้วกลับไปยืนหลังเสาธง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27AD3C-8609-488F-8CEE-8DCFDE5A59D8}"/>
              </a:ext>
            </a:extLst>
          </p:cNvPr>
          <p:cNvSpPr/>
          <p:nvPr/>
        </p:nvSpPr>
        <p:spPr>
          <a:xfrm>
            <a:off x="1072508" y="5248674"/>
            <a:ext cx="10046981" cy="954107"/>
          </a:xfrm>
          <a:prstGeom prst="rect">
            <a:avLst/>
          </a:prstGeom>
          <a:solidFill>
            <a:srgbClr val="FEECFE"/>
          </a:solidFill>
        </p:spPr>
        <p:txBody>
          <a:bodyPr wrap="square">
            <a:spAutoFit/>
          </a:bodyPr>
          <a:lstStyle/>
          <a:p>
            <a:r>
              <a:rPr lang="th-TH" b="1" i="1" dirty="0">
                <a:solidFill>
                  <a:srgbClr val="008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11. ผู้กำกับ : </a:t>
            </a: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สั่ง “กอง-ตรง” (เชิญตัวแทนหมู่บริการ) แล้วสั่ง “กอง-เคารพธงชาติ” “วันทยา-</a:t>
            </a:r>
            <a:r>
              <a:rPr lang="th-TH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วุธ</a:t>
            </a: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 ผู้ชักธงชาติที่อยู่ทางขวา สาวเชือกนำธงลงมาอยู่ในแนวบ่า คนทางขวานำธงไปผูกแล้วกลับไปยืนยังหมู่</a:t>
            </a:r>
          </a:p>
        </p:txBody>
      </p:sp>
    </p:spTree>
    <p:extLst>
      <p:ext uri="{BB962C8B-B14F-4D97-AF65-F5344CB8AC3E}">
        <p14:creationId xmlns:p14="http://schemas.microsoft.com/office/powerpoint/2010/main" val="12788750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กเหลี่ยม 1">
            <a:extLst>
              <a:ext uri="{FF2B5EF4-FFF2-40B4-BE49-F238E27FC236}">
                <a16:creationId xmlns:a16="http://schemas.microsoft.com/office/drawing/2014/main" id="{7D77529F-2EE4-4625-98BB-07F566D4C80A}"/>
              </a:ext>
            </a:extLst>
          </p:cNvPr>
          <p:cNvSpPr/>
          <p:nvPr/>
        </p:nvSpPr>
        <p:spPr>
          <a:xfrm>
            <a:off x="-2" y="810468"/>
            <a:ext cx="12192000" cy="923330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ขั้นตอนการปิดประชุมกอง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9C35B3-5DAD-4EE4-A8E4-F46ED92CD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678" y="36870"/>
            <a:ext cx="792375" cy="5161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DA32EBC-BC29-4641-BA86-75BF2269931C}"/>
              </a:ext>
            </a:extLst>
          </p:cNvPr>
          <p:cNvSpPr/>
          <p:nvPr/>
        </p:nvSpPr>
        <p:spPr>
          <a:xfrm>
            <a:off x="1497634" y="2359991"/>
            <a:ext cx="9196727" cy="954107"/>
          </a:xfrm>
          <a:prstGeom prst="rect">
            <a:avLst/>
          </a:prstGeom>
          <a:solidFill>
            <a:srgbClr val="FEECFE"/>
          </a:solidFill>
        </p:spPr>
        <p:txBody>
          <a:bodyPr wrap="square">
            <a:spAutoFit/>
          </a:bodyPr>
          <a:lstStyle/>
          <a:p>
            <a:r>
              <a:rPr lang="th-TH" b="1" i="1" dirty="0">
                <a:solidFill>
                  <a:srgbClr val="008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12. ผู้กำกับ : </a:t>
            </a:r>
            <a:r>
              <a:rPr lang="th-TH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เมื่อนายหมู่บริการกลับไปอยู่ที่เดิมแล้ว ให้ก้าวมายืนหน้าเสาธงตามเดิมสั่ง </a:t>
            </a:r>
            <a:r>
              <a:rPr lang="th-TH" b="1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“เรียบ-อาวุธ”</a:t>
            </a:r>
            <a:endParaRPr lang="th-TH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056EF0-CFD7-441A-BA57-B4456B4FDC83}"/>
              </a:ext>
            </a:extLst>
          </p:cNvPr>
          <p:cNvSpPr/>
          <p:nvPr/>
        </p:nvSpPr>
        <p:spPr>
          <a:xfrm>
            <a:off x="1497635" y="3571501"/>
            <a:ext cx="3219151" cy="523220"/>
          </a:xfrm>
          <a:prstGeom prst="rect">
            <a:avLst/>
          </a:prstGeom>
          <a:solidFill>
            <a:srgbClr val="FEECFE"/>
          </a:solidFill>
        </p:spPr>
        <p:txBody>
          <a:bodyPr wrap="none">
            <a:spAutoFit/>
          </a:bodyPr>
          <a:lstStyle/>
          <a:p>
            <a:r>
              <a:rPr lang="th-TH" b="1" i="1" dirty="0">
                <a:solidFill>
                  <a:srgbClr val="008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13. ลูกเสือ : </a:t>
            </a:r>
            <a:r>
              <a:rPr lang="th-TH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เรียบอาวุธทุกคน</a:t>
            </a:r>
            <a:endParaRPr lang="th-TH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97806F-A441-477C-9DBD-9FD84F56382A}"/>
              </a:ext>
            </a:extLst>
          </p:cNvPr>
          <p:cNvSpPr/>
          <p:nvPr/>
        </p:nvSpPr>
        <p:spPr>
          <a:xfrm>
            <a:off x="1497635" y="4352124"/>
            <a:ext cx="2975495" cy="523220"/>
          </a:xfrm>
          <a:prstGeom prst="rect">
            <a:avLst/>
          </a:prstGeom>
          <a:solidFill>
            <a:srgbClr val="FEECFE"/>
          </a:solidFill>
        </p:spPr>
        <p:txBody>
          <a:bodyPr wrap="none">
            <a:spAutoFit/>
          </a:bodyPr>
          <a:lstStyle/>
          <a:p>
            <a:r>
              <a:rPr lang="th-TH" b="1" i="1" dirty="0">
                <a:solidFill>
                  <a:srgbClr val="008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14. ผู้กำกับ : </a:t>
            </a:r>
            <a:r>
              <a:rPr lang="th-TH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สั่ง “กอง-เลิก”</a:t>
            </a:r>
            <a:endParaRPr lang="th-TH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E70D82-9272-42DE-8246-69FA108AA8ED}"/>
              </a:ext>
            </a:extLst>
          </p:cNvPr>
          <p:cNvSpPr/>
          <p:nvPr/>
        </p:nvSpPr>
        <p:spPr>
          <a:xfrm>
            <a:off x="1497635" y="5132747"/>
            <a:ext cx="9196727" cy="954107"/>
          </a:xfrm>
          <a:prstGeom prst="rect">
            <a:avLst/>
          </a:prstGeom>
          <a:solidFill>
            <a:srgbClr val="FEECFE"/>
          </a:solidFill>
        </p:spPr>
        <p:txBody>
          <a:bodyPr wrap="square">
            <a:spAutoFit/>
          </a:bodyPr>
          <a:lstStyle/>
          <a:p>
            <a:r>
              <a:rPr lang="th-TH" b="1" i="1" dirty="0">
                <a:solidFill>
                  <a:srgbClr val="008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15. ลูกเสือ : </a:t>
            </a:r>
            <a:r>
              <a:rPr lang="th-TH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ทำวันทยาวุธ และกล่าวคำ “ขอบคุณครับ” แล้วเรียบอาวุธโดยไม่ต้องมีคำสั่ง และทำขวาหัน แยกย้ายกันกลับไป</a:t>
            </a:r>
            <a:endParaRPr lang="th-TH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087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กเหลี่ยม 1">
            <a:extLst>
              <a:ext uri="{FF2B5EF4-FFF2-40B4-BE49-F238E27FC236}">
                <a16:creationId xmlns:a16="http://schemas.microsoft.com/office/drawing/2014/main" id="{7D77529F-2EE4-4625-98BB-07F566D4C80A}"/>
              </a:ext>
            </a:extLst>
          </p:cNvPr>
          <p:cNvSpPr/>
          <p:nvPr/>
        </p:nvSpPr>
        <p:spPr>
          <a:xfrm>
            <a:off x="-2" y="810468"/>
            <a:ext cx="12192000" cy="923330"/>
          </a:xfrm>
          <a:prstGeom prst="homePlate">
            <a:avLst/>
          </a:prstGeom>
          <a:solidFill>
            <a:srgbClr val="F89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การให้นายหมู่ตรวจแทนรองผู้กำกับ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9C35B3-5DAD-4EE4-A8E4-F46ED92CD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678" y="36870"/>
            <a:ext cx="792375" cy="5161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DAEDF94-C8FF-453E-98CE-EDD71200488E}"/>
              </a:ext>
            </a:extLst>
          </p:cNvPr>
          <p:cNvSpPr/>
          <p:nvPr/>
        </p:nvSpPr>
        <p:spPr>
          <a:xfrm>
            <a:off x="804577" y="2104802"/>
            <a:ext cx="69797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การให้นายหมู่ตรวจแทนรองผู้กำกับ มีวิธีการดังนี้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7E74CE-F1C4-4860-BAA8-AAD38A4781B8}"/>
              </a:ext>
            </a:extLst>
          </p:cNvPr>
          <p:cNvSpPr/>
          <p:nvPr/>
        </p:nvSpPr>
        <p:spPr>
          <a:xfrm>
            <a:off x="1171071" y="3122137"/>
            <a:ext cx="9849853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การตรวจ : </a:t>
            </a: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ปฏิบัติเหมือนรองผู้กำกับตรวจ โดยให้นายหมู่แทนรองผู้กำกับ และรองนายหมู่ทำหน้าที่แทนนายหมู่</a:t>
            </a:r>
          </a:p>
          <a:p>
            <a:pPr algn="thaiDist"/>
            <a:r>
              <a:rPr lang="th-TH" sz="3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การรายงาน : </a:t>
            </a: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ปฏิบัติเหมือนการรายงานของนายหมู่ ในพิธีเปิดประชุมกอง</a:t>
            </a:r>
          </a:p>
        </p:txBody>
      </p:sp>
    </p:spTree>
    <p:extLst>
      <p:ext uri="{BB962C8B-B14F-4D97-AF65-F5344CB8AC3E}">
        <p14:creationId xmlns:p14="http://schemas.microsoft.com/office/powerpoint/2010/main" val="38228793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กเหลี่ยม 1">
            <a:extLst>
              <a:ext uri="{FF2B5EF4-FFF2-40B4-BE49-F238E27FC236}">
                <a16:creationId xmlns:a16="http://schemas.microsoft.com/office/drawing/2014/main" id="{7D77529F-2EE4-4625-98BB-07F566D4C80A}"/>
              </a:ext>
            </a:extLst>
          </p:cNvPr>
          <p:cNvSpPr/>
          <p:nvPr/>
        </p:nvSpPr>
        <p:spPr>
          <a:xfrm>
            <a:off x="0" y="553065"/>
            <a:ext cx="12192000" cy="923330"/>
          </a:xfrm>
          <a:prstGeom prst="homePlate">
            <a:avLst/>
          </a:prstGeom>
          <a:solidFill>
            <a:srgbClr val="FF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solidFill>
                  <a:sysClr val="windowText" lastClr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จุดประสงค์ของการฝึกอบรมวิชาลูกเสือวิสามัญ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9C35B3-5DAD-4EE4-A8E4-F46ED92CD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678" y="36870"/>
            <a:ext cx="792375" cy="51619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B41441D-C60B-4417-A69B-8FBF927357A3}"/>
              </a:ext>
            </a:extLst>
          </p:cNvPr>
          <p:cNvGrpSpPr/>
          <p:nvPr/>
        </p:nvGrpSpPr>
        <p:grpSpPr>
          <a:xfrm>
            <a:off x="1234204" y="1869020"/>
            <a:ext cx="7824688" cy="584776"/>
            <a:chOff x="1980435" y="3136611"/>
            <a:chExt cx="7824688" cy="58477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E0436B0-9095-463B-AFFA-25604FB86F6E}"/>
                </a:ext>
              </a:extLst>
            </p:cNvPr>
            <p:cNvSpPr/>
            <p:nvPr/>
          </p:nvSpPr>
          <p:spPr>
            <a:xfrm>
              <a:off x="2262764" y="3136612"/>
              <a:ext cx="7542359" cy="58477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th-TH" sz="3200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     เพื่อเปิดโอกาสให้เยาวชนได้มีการพัฒนาศักยภาพของตนเอง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DA829C7-9996-49C8-B05A-53B18E2E1685}"/>
                </a:ext>
              </a:extLst>
            </p:cNvPr>
            <p:cNvSpPr/>
            <p:nvPr/>
          </p:nvSpPr>
          <p:spPr>
            <a:xfrm>
              <a:off x="1980435" y="3136611"/>
              <a:ext cx="564657" cy="5847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4</a:t>
              </a:r>
              <a:endParaRPr lang="th-TH" sz="4800" b="1" dirty="0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31C307C-B9AB-44FF-BCE5-EC7C4A51C50F}"/>
              </a:ext>
            </a:extLst>
          </p:cNvPr>
          <p:cNvGrpSpPr/>
          <p:nvPr/>
        </p:nvGrpSpPr>
        <p:grpSpPr>
          <a:xfrm>
            <a:off x="1234204" y="2846421"/>
            <a:ext cx="10014480" cy="584776"/>
            <a:chOff x="1980435" y="3136611"/>
            <a:chExt cx="10014480" cy="58477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006F620-F568-4B13-8EE4-68E837D72510}"/>
                </a:ext>
              </a:extLst>
            </p:cNvPr>
            <p:cNvSpPr/>
            <p:nvPr/>
          </p:nvSpPr>
          <p:spPr>
            <a:xfrm>
              <a:off x="2262764" y="3136612"/>
              <a:ext cx="9732151" cy="58477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th-TH" sz="3200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     เพื่อให้เยาวชนสามารถดำรงชีวิตอยู่ในสังคมได้อย่างมีความสุข และมีประสิทธิภาพ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738C8CB-A5F0-47BF-BAD5-AB1662A5B23C}"/>
                </a:ext>
              </a:extLst>
            </p:cNvPr>
            <p:cNvSpPr/>
            <p:nvPr/>
          </p:nvSpPr>
          <p:spPr>
            <a:xfrm>
              <a:off x="1980435" y="3136611"/>
              <a:ext cx="564657" cy="584776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5</a:t>
              </a:r>
              <a:endParaRPr lang="th-TH" sz="4800" b="1" dirty="0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FB903E1-DD8E-4075-B832-B102F0F73837}"/>
              </a:ext>
            </a:extLst>
          </p:cNvPr>
          <p:cNvGrpSpPr/>
          <p:nvPr/>
        </p:nvGrpSpPr>
        <p:grpSpPr>
          <a:xfrm>
            <a:off x="1234204" y="3823822"/>
            <a:ext cx="9724337" cy="584776"/>
            <a:chOff x="1980435" y="3136611"/>
            <a:chExt cx="9724337" cy="58477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4E70D1D-D289-4397-9EDA-C7B365BC2B34}"/>
                </a:ext>
              </a:extLst>
            </p:cNvPr>
            <p:cNvSpPr/>
            <p:nvPr/>
          </p:nvSpPr>
          <p:spPr>
            <a:xfrm>
              <a:off x="2262764" y="3136612"/>
              <a:ext cx="9442008" cy="5847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th-TH" sz="3200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     เพื่อให้เยาวชนได้มีส่วนร่วมอย่างจริงจังในการพัฒนาชุมชน สังคม ประเทศชาติ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E816D7D-A4C9-4461-9B99-3C710CC6DADC}"/>
                </a:ext>
              </a:extLst>
            </p:cNvPr>
            <p:cNvSpPr/>
            <p:nvPr/>
          </p:nvSpPr>
          <p:spPr>
            <a:xfrm>
              <a:off x="1980435" y="3136611"/>
              <a:ext cx="564657" cy="584776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6</a:t>
              </a:r>
              <a:endParaRPr lang="th-TH" sz="4800" b="1" dirty="0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7438CFDE-67FF-4D83-848B-2FFEB45510F8}"/>
              </a:ext>
            </a:extLst>
          </p:cNvPr>
          <p:cNvSpPr/>
          <p:nvPr/>
        </p:nvSpPr>
        <p:spPr>
          <a:xfrm>
            <a:off x="1026694" y="4753097"/>
            <a:ext cx="10138611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thaiDist"/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“คณะลูกเสือแห่งชาติมีวัตถุประสงค์เพื่อพัฒนาลูกเสือทั้งทางกาย สติปัญญา จิตใจ และศีลธรรมให้เป็นพลเมืองดี มีความรับผิดชอบ และช่วยสร้างสรรค์สังคมให้เกิดความสามัคคี และมีความเจริญก้าวหน้า ทั้งนี้เพื่อความสงบสุขและความมั่นคงของประเทศชาติ”</a:t>
            </a:r>
          </a:p>
        </p:txBody>
      </p:sp>
    </p:spTree>
    <p:extLst>
      <p:ext uri="{BB962C8B-B14F-4D97-AF65-F5344CB8AC3E}">
        <p14:creationId xmlns:p14="http://schemas.microsoft.com/office/powerpoint/2010/main" val="40464293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กเหลี่ยม 1">
            <a:extLst>
              <a:ext uri="{FF2B5EF4-FFF2-40B4-BE49-F238E27FC236}">
                <a16:creationId xmlns:a16="http://schemas.microsoft.com/office/drawing/2014/main" id="{7D77529F-2EE4-4625-98BB-07F566D4C80A}"/>
              </a:ext>
            </a:extLst>
          </p:cNvPr>
          <p:cNvSpPr/>
          <p:nvPr/>
        </p:nvSpPr>
        <p:spPr>
          <a:xfrm>
            <a:off x="0" y="553065"/>
            <a:ext cx="12192000" cy="92333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solidFill>
                  <a:sysClr val="windowText" lastClr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วัตถุประสงค์ของคณะลูกเสือแห่งชาติ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9C35B3-5DAD-4EE4-A8E4-F46ED92CD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678" y="36870"/>
            <a:ext cx="792375" cy="5161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767BC62-2319-49A2-8F5D-1D22ADA153EE}"/>
              </a:ext>
            </a:extLst>
          </p:cNvPr>
          <p:cNvSpPr/>
          <p:nvPr/>
        </p:nvSpPr>
        <p:spPr>
          <a:xfrm>
            <a:off x="0" y="1476395"/>
            <a:ext cx="12192000" cy="46597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218493-7990-4608-8CF0-917BBC0B227A}"/>
              </a:ext>
            </a:extLst>
          </p:cNvPr>
          <p:cNvSpPr/>
          <p:nvPr/>
        </p:nvSpPr>
        <p:spPr>
          <a:xfrm>
            <a:off x="1101402" y="1814950"/>
            <a:ext cx="62872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0363" indent="-360363">
              <a:buFont typeface="Arial" panose="020B0604020202020204" pitchFamily="34" charset="0"/>
              <a:buChar char="•"/>
            </a:pP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ให้มีนิสัยในการสังเกต จดจำ เชื่อฟัง และพึ่งตนเอง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F666EC-BFE1-4410-BCCF-A221A89E9446}"/>
              </a:ext>
            </a:extLst>
          </p:cNvPr>
          <p:cNvSpPr/>
          <p:nvPr/>
        </p:nvSpPr>
        <p:spPr>
          <a:xfrm>
            <a:off x="1101402" y="2645059"/>
            <a:ext cx="65713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0363" indent="-360363">
              <a:buFont typeface="Arial" panose="020B0604020202020204" pitchFamily="34" charset="0"/>
              <a:buChar char="•"/>
            </a:pP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ให้ซื่อสัตย์สุจริต มีระเบียบวินัย และเห็นอกเห็นใจผู้อื่น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570AD2-4791-4D1D-B475-D48080E7A766}"/>
              </a:ext>
            </a:extLst>
          </p:cNvPr>
          <p:cNvSpPr/>
          <p:nvPr/>
        </p:nvSpPr>
        <p:spPr>
          <a:xfrm>
            <a:off x="1101401" y="3486756"/>
            <a:ext cx="50276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0363" indent="-360363">
              <a:buFont typeface="Arial" panose="020B0604020202020204" pitchFamily="34" charset="0"/>
              <a:buChar char="•"/>
            </a:pP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ให้รู้จักบำเพ็ญตนเพื่อสาธารณประโยชน์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430AF4B-7222-4E3F-8A7B-EE11209230A4}"/>
              </a:ext>
            </a:extLst>
          </p:cNvPr>
          <p:cNvSpPr/>
          <p:nvPr/>
        </p:nvSpPr>
        <p:spPr>
          <a:xfrm>
            <a:off x="1101401" y="4311070"/>
            <a:ext cx="8070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0363" indent="-360363">
              <a:buFont typeface="Arial" panose="020B0604020202020204" pitchFamily="34" charset="0"/>
              <a:buChar char="•"/>
            </a:pP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ให้รู้จักทำการฝีมือและฝึกฝนให้ทำกิจการต่างๆ ตามความเหมาะสม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1C4CAFE-616F-479B-BB12-A11C55E542D3}"/>
              </a:ext>
            </a:extLst>
          </p:cNvPr>
          <p:cNvSpPr/>
          <p:nvPr/>
        </p:nvSpPr>
        <p:spPr>
          <a:xfrm>
            <a:off x="1101400" y="5158562"/>
            <a:ext cx="98046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0363" indent="-360363">
              <a:buFont typeface="Arial" panose="020B0604020202020204" pitchFamily="34" charset="0"/>
              <a:buChar char="•"/>
            </a:pP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ให้รู้จักรักษาและส่งเสริมจารีตประเพณี วัฒนธรรม และความมั่นคงของประเทศชาติ</a:t>
            </a:r>
          </a:p>
        </p:txBody>
      </p:sp>
    </p:spTree>
    <p:extLst>
      <p:ext uri="{BB962C8B-B14F-4D97-AF65-F5344CB8AC3E}">
        <p14:creationId xmlns:p14="http://schemas.microsoft.com/office/powerpoint/2010/main" val="1185689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16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กเหลี่ยม 1">
            <a:extLst>
              <a:ext uri="{FF2B5EF4-FFF2-40B4-BE49-F238E27FC236}">
                <a16:creationId xmlns:a16="http://schemas.microsoft.com/office/drawing/2014/main" id="{7D77529F-2EE4-4625-98BB-07F566D4C80A}"/>
              </a:ext>
            </a:extLst>
          </p:cNvPr>
          <p:cNvSpPr/>
          <p:nvPr/>
        </p:nvSpPr>
        <p:spPr>
          <a:xfrm>
            <a:off x="46947" y="986202"/>
            <a:ext cx="12192000" cy="92333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solidFill>
                  <a:sysClr val="windowText" lastClr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จุดมุ่งหมายของขบวนการลูกเสือ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9C35B3-5DAD-4EE4-A8E4-F46ED92CD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678" y="36870"/>
            <a:ext cx="792375" cy="51619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2552AE5-9B62-458D-820B-900D780BC734}"/>
              </a:ext>
            </a:extLst>
          </p:cNvPr>
          <p:cNvSpPr/>
          <p:nvPr/>
        </p:nvSpPr>
        <p:spPr>
          <a:xfrm>
            <a:off x="992605" y="2394578"/>
            <a:ext cx="10206790" cy="25538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thaiDist"/>
            <a:r>
              <a:rPr lang="th-TH" sz="3600" i="1" dirty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“จุดหมายของขบวนการลูกเสือ คือ การสนับสนุนการพัฒนาอย่างเต็มที่ซึ่งศักยภาพทางกาย สติปัญญา สังคม จิตใจ และศีลธรรมให้แก่เยาวชนเป็นรายบุคคลเพื่อให้เขาเป็นพลเมืองที่ดีมีความรับผิดชอบในฐานะที่เป็นสมาชิกของชุมชนในท้องถิ่น ในชาติ และชุมชนระหว่างนานาชาติ”</a:t>
            </a:r>
            <a:endParaRPr lang="th-TH" sz="3600" dirty="0">
              <a:solidFill>
                <a:srgbClr val="C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01137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กเหลี่ยม 1">
            <a:extLst>
              <a:ext uri="{FF2B5EF4-FFF2-40B4-BE49-F238E27FC236}">
                <a16:creationId xmlns:a16="http://schemas.microsoft.com/office/drawing/2014/main" id="{7D77529F-2EE4-4625-98BB-07F566D4C80A}"/>
              </a:ext>
            </a:extLst>
          </p:cNvPr>
          <p:cNvSpPr/>
          <p:nvPr/>
        </p:nvSpPr>
        <p:spPr>
          <a:xfrm>
            <a:off x="0" y="708477"/>
            <a:ext cx="12192000" cy="92333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solidFill>
                  <a:sysClr val="windowText" lastClr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การพัฒนาลูกเสือวิสามัญ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9C35B3-5DAD-4EE4-A8E4-F46ED92CD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678" y="36870"/>
            <a:ext cx="792375" cy="5161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767BC62-2319-49A2-8F5D-1D22ADA153EE}"/>
              </a:ext>
            </a:extLst>
          </p:cNvPr>
          <p:cNvSpPr/>
          <p:nvPr/>
        </p:nvSpPr>
        <p:spPr>
          <a:xfrm>
            <a:off x="0" y="1691427"/>
            <a:ext cx="12192000" cy="43801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218493-7990-4608-8CF0-917BBC0B227A}"/>
              </a:ext>
            </a:extLst>
          </p:cNvPr>
          <p:cNvSpPr/>
          <p:nvPr/>
        </p:nvSpPr>
        <p:spPr>
          <a:xfrm>
            <a:off x="1083114" y="2180489"/>
            <a:ext cx="21884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1. </a:t>
            </a: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พัฒนาทางกาย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EEFE03-FF17-410A-8235-F55F09777236}"/>
              </a:ext>
            </a:extLst>
          </p:cNvPr>
          <p:cNvSpPr/>
          <p:nvPr/>
        </p:nvSpPr>
        <p:spPr>
          <a:xfrm>
            <a:off x="1083113" y="3089954"/>
            <a:ext cx="2832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2. </a:t>
            </a: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พัฒนาทางสติปัญญา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F6F932-7C62-4CCB-97CD-98EA7448392A}"/>
              </a:ext>
            </a:extLst>
          </p:cNvPr>
          <p:cNvSpPr/>
          <p:nvPr/>
        </p:nvSpPr>
        <p:spPr>
          <a:xfrm>
            <a:off x="1083113" y="3999419"/>
            <a:ext cx="36792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3.</a:t>
            </a: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พัฒนาทางจิตใจและศีลธรรม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618220-49D7-4A6B-B1B7-A5FE0F7ABBA3}"/>
              </a:ext>
            </a:extLst>
          </p:cNvPr>
          <p:cNvSpPr/>
          <p:nvPr/>
        </p:nvSpPr>
        <p:spPr>
          <a:xfrm>
            <a:off x="1083113" y="4908884"/>
            <a:ext cx="43188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4.</a:t>
            </a: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พัฒนาการสร้างค่านิยมและเจตคติ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671AB6-BC89-4091-9A83-BFEFCAE083B3}"/>
              </a:ext>
            </a:extLst>
          </p:cNvPr>
          <p:cNvSpPr/>
          <p:nvPr/>
        </p:nvSpPr>
        <p:spPr>
          <a:xfrm>
            <a:off x="6283869" y="4908884"/>
            <a:ext cx="46891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8.</a:t>
            </a: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พัฒนาความรับผิดชอบต่อสิ่งแวดล้อม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B06321-F8B0-40D2-90EB-9BB7B7CCC060}"/>
              </a:ext>
            </a:extLst>
          </p:cNvPr>
          <p:cNvSpPr/>
          <p:nvPr/>
        </p:nvSpPr>
        <p:spPr>
          <a:xfrm>
            <a:off x="6283869" y="4000607"/>
            <a:ext cx="41617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7.</a:t>
            </a: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พัฒนาทางสัมพันธภาพต่อชุมชน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4E65E-C610-48C4-B3A8-C0308A92A426}"/>
              </a:ext>
            </a:extLst>
          </p:cNvPr>
          <p:cNvSpPr/>
          <p:nvPr/>
        </p:nvSpPr>
        <p:spPr>
          <a:xfrm>
            <a:off x="6283869" y="3089954"/>
            <a:ext cx="42306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6.</a:t>
            </a: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พัฒนาทางสัมพันธภาพทางสังคม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2256A6-ABCC-4D6E-9649-3F1D93A1C705}"/>
              </a:ext>
            </a:extLst>
          </p:cNvPr>
          <p:cNvSpPr/>
          <p:nvPr/>
        </p:nvSpPr>
        <p:spPr>
          <a:xfrm>
            <a:off x="6283869" y="2180489"/>
            <a:ext cx="46891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5. </a:t>
            </a: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พัฒนาทางสัมพันธภาพระหว่างบุคคล</a:t>
            </a:r>
          </a:p>
        </p:txBody>
      </p:sp>
    </p:spTree>
    <p:extLst>
      <p:ext uri="{BB962C8B-B14F-4D97-AF65-F5344CB8AC3E}">
        <p14:creationId xmlns:p14="http://schemas.microsoft.com/office/powerpoint/2010/main" val="2899466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10" grpId="0"/>
      <p:bldP spid="11" grpId="0"/>
      <p:bldP spid="12" grpId="0"/>
      <p:bldP spid="13" grpId="0"/>
      <p:bldP spid="14" grpId="0"/>
      <p:bldP spid="15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กเหลี่ยม 1">
            <a:extLst>
              <a:ext uri="{FF2B5EF4-FFF2-40B4-BE49-F238E27FC236}">
                <a16:creationId xmlns:a16="http://schemas.microsoft.com/office/drawing/2014/main" id="{7D77529F-2EE4-4625-98BB-07F566D4C80A}"/>
              </a:ext>
            </a:extLst>
          </p:cNvPr>
          <p:cNvSpPr/>
          <p:nvPr/>
        </p:nvSpPr>
        <p:spPr>
          <a:xfrm>
            <a:off x="0" y="484669"/>
            <a:ext cx="12192000" cy="923330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solidFill>
                  <a:sysClr val="windowText" lastClr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เครื่องแบบลูกเสือวิสามัญฝ่ายชาย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9C35B3-5DAD-4EE4-A8E4-F46ED92CD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678" y="36870"/>
            <a:ext cx="792375" cy="5161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767BC62-2319-49A2-8F5D-1D22ADA153EE}"/>
              </a:ext>
            </a:extLst>
          </p:cNvPr>
          <p:cNvSpPr/>
          <p:nvPr/>
        </p:nvSpPr>
        <p:spPr>
          <a:xfrm>
            <a:off x="4764506" y="1407999"/>
            <a:ext cx="7427493" cy="4965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D6C01C-14B1-42FD-883E-02A3DB22C6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76" y="1823673"/>
            <a:ext cx="3981772" cy="412162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A2341C1-8BB5-4BD9-9C93-DD5BC733B64F}"/>
              </a:ext>
            </a:extLst>
          </p:cNvPr>
          <p:cNvSpPr/>
          <p:nvPr/>
        </p:nvSpPr>
        <p:spPr>
          <a:xfrm>
            <a:off x="5646822" y="1947753"/>
            <a:ext cx="56628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dirty="0">
                <a:solidFill>
                  <a:srgbClr val="B3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 หมวก</a:t>
            </a:r>
          </a:p>
          <a:p>
            <a:pPr algn="thaiDist"/>
            <a:r>
              <a:rPr lang="th-TH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หมวกทรงอ่อนสีเขียว (หมวก</a:t>
            </a:r>
            <a:r>
              <a:rPr lang="th-TH" dirty="0" err="1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เบเรต์</a:t>
            </a:r>
            <a:r>
              <a:rPr lang="th-TH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 มีตราหน้าหมวกรูปเครื่องหมายคณะลูกเสือแห่งชาติทำด้วยโลหะสีทอง</a:t>
            </a:r>
            <a:endParaRPr lang="th-TH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B5A0A1-E2EF-4D20-BD39-82D4B8BABB4C}"/>
              </a:ext>
            </a:extLst>
          </p:cNvPr>
          <p:cNvSpPr/>
          <p:nvPr/>
        </p:nvSpPr>
        <p:spPr>
          <a:xfrm>
            <a:off x="5646822" y="3574247"/>
            <a:ext cx="53439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dirty="0">
                <a:solidFill>
                  <a:srgbClr val="B3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 อินทรธนู</a:t>
            </a:r>
          </a:p>
          <a:p>
            <a:pPr algn="thaiDist"/>
            <a:r>
              <a:rPr lang="th-TH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เป็นสีเขียว ปลายกระดานบ่ามีอักษร “</a:t>
            </a:r>
            <a:r>
              <a:rPr lang="th-TH" dirty="0" err="1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ล.ว</a:t>
            </a:r>
            <a:r>
              <a:rPr lang="th-TH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.” สีเหลือง และที่ปลายด้านคอมีกระดุมด้านละ 1 เม็ดกลมแบนทำด้วยวัตถุสี</a:t>
            </a:r>
            <a:r>
              <a:rPr lang="th-TH" dirty="0" err="1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นํ้า</a:t>
            </a:r>
            <a:r>
              <a:rPr lang="th-TH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ตาลแก่ ขนาดกว้าง 3.5 เซนติเมตร ด้านคอกว้าง 2.5 เซนติเมตร ปลายมน</a:t>
            </a:r>
            <a:endParaRPr lang="th-TH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37726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กเหลี่ยม 1">
            <a:extLst>
              <a:ext uri="{FF2B5EF4-FFF2-40B4-BE49-F238E27FC236}">
                <a16:creationId xmlns:a16="http://schemas.microsoft.com/office/drawing/2014/main" id="{7D77529F-2EE4-4625-98BB-07F566D4C80A}"/>
              </a:ext>
            </a:extLst>
          </p:cNvPr>
          <p:cNvSpPr/>
          <p:nvPr/>
        </p:nvSpPr>
        <p:spPr>
          <a:xfrm>
            <a:off x="0" y="484669"/>
            <a:ext cx="12192000" cy="923330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solidFill>
                  <a:sysClr val="windowText" lastClr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เครื่องแบบลูกเสือวิสามัญฝ่ายชาย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9C35B3-5DAD-4EE4-A8E4-F46ED92CD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678" y="36870"/>
            <a:ext cx="792375" cy="5161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657C3C3-F2E1-41A5-95B7-11FFC60D7E6B}"/>
              </a:ext>
            </a:extLst>
          </p:cNvPr>
          <p:cNvSpPr/>
          <p:nvPr/>
        </p:nvSpPr>
        <p:spPr>
          <a:xfrm>
            <a:off x="804110" y="1744267"/>
            <a:ext cx="10583780" cy="1384995"/>
          </a:xfrm>
          <a:prstGeom prst="rect">
            <a:avLst/>
          </a:prstGeom>
          <a:solidFill>
            <a:srgbClr val="F3EBF9"/>
          </a:solidFill>
        </p:spPr>
        <p:txBody>
          <a:bodyPr wrap="square">
            <a:spAutoFit/>
          </a:bodyPr>
          <a:lstStyle/>
          <a:p>
            <a:pPr algn="thaiDist"/>
            <a:r>
              <a:rPr lang="th-TH" b="1" dirty="0">
                <a:solidFill>
                  <a:srgbClr val="B3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3. เสื้อ</a:t>
            </a:r>
          </a:p>
          <a:p>
            <a:pPr algn="thaiDist"/>
            <a:r>
              <a:rPr lang="th-TH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เป็นเสื้อสีกากี คอพับ แขนสั้นเหนือข้อศอก ผ่าอกตลอด อกเสื้อทำเป็นสาบ อกเสื้อมีกระเป๋าปะข้างละ 1 ใบ มีแถบตรงกึ่งกลางทางดิ่ง ปกรูปมน ชายกลางแหลม</a:t>
            </a:r>
            <a:endParaRPr lang="th-TH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EB1E62-9C7D-442C-8403-389F0651F98B}"/>
              </a:ext>
            </a:extLst>
          </p:cNvPr>
          <p:cNvSpPr/>
          <p:nvPr/>
        </p:nvSpPr>
        <p:spPr>
          <a:xfrm>
            <a:off x="804111" y="3294419"/>
            <a:ext cx="10583779" cy="1384995"/>
          </a:xfrm>
          <a:prstGeom prst="rect">
            <a:avLst/>
          </a:prstGeom>
          <a:solidFill>
            <a:srgbClr val="F3EBF9"/>
          </a:solidFill>
        </p:spPr>
        <p:txBody>
          <a:bodyPr wrap="square">
            <a:spAutoFit/>
          </a:bodyPr>
          <a:lstStyle/>
          <a:p>
            <a:pPr algn="thaiDist"/>
            <a:r>
              <a:rPr lang="th-TH" b="1" dirty="0">
                <a:solidFill>
                  <a:srgbClr val="B3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4. กางเกง</a:t>
            </a:r>
          </a:p>
          <a:p>
            <a:pPr algn="thaiDist"/>
            <a:r>
              <a:rPr lang="th-TH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กางเกงสีกากีขาสั้นเหนือเข่าประมาณ 5 เซนติเมตร ปลายขาพับเข้า ผ่าตรงส่วนหน้า มีกระเป๋าตามแนวตะเข็บข้างละ 1 ใบ และมีหูร้อยเข็มขัดยาว</a:t>
            </a:r>
            <a:endParaRPr lang="th-TH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73F449-6049-457E-9324-4FC7A2F745E6}"/>
              </a:ext>
            </a:extLst>
          </p:cNvPr>
          <p:cNvSpPr/>
          <p:nvPr/>
        </p:nvSpPr>
        <p:spPr>
          <a:xfrm>
            <a:off x="804111" y="4850526"/>
            <a:ext cx="10583779" cy="954107"/>
          </a:xfrm>
          <a:prstGeom prst="rect">
            <a:avLst/>
          </a:prstGeom>
          <a:solidFill>
            <a:srgbClr val="F3EBF9"/>
          </a:solidFill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B3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5. ผ้าผูกคอ</a:t>
            </a:r>
          </a:p>
          <a:p>
            <a:r>
              <a:rPr lang="th-TH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ผ้าผูกคอเป็นรูปสามเหลี่ยมหน้าจั่ว สีตามสีประจำเขตการศึกษา และมีเครื่องหมายประจำจังหวัด </a:t>
            </a:r>
            <a:endParaRPr lang="th-TH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66437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</p:bld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2759</Words>
  <Application>Microsoft Office PowerPoint</Application>
  <PresentationFormat>Widescreen</PresentationFormat>
  <Paragraphs>189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Browallia New</vt:lpstr>
      <vt:lpstr>Calibri</vt:lpstr>
      <vt:lpstr>Calibri Light</vt:lpstr>
      <vt:lpstr>ธีมของ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KLA</dc:creator>
  <cp:lastModifiedBy>User_05</cp:lastModifiedBy>
  <cp:revision>96</cp:revision>
  <dcterms:created xsi:type="dcterms:W3CDTF">2021-06-06T10:53:04Z</dcterms:created>
  <dcterms:modified xsi:type="dcterms:W3CDTF">2021-06-11T04:30:47Z</dcterms:modified>
</cp:coreProperties>
</file>