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alfxMUWbHH54KaX/GZwGSrgpl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FF"/>
    <a:srgbClr val="BC1478"/>
    <a:srgbClr val="E72197"/>
    <a:srgbClr val="FBD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1973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8923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8893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5095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6392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979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สไลด์ชื่อเรื่อ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ชื่อเรื่องและข้อความแนวตั้ง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ข้อความและชื่อเรื่องแนวตั้ง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ชื่อเรื่องและเนื้อหา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ส่วนหัวของส่วน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เนื้อหา 2 ส่วน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การเปรียบเทียบ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เฉพาะชื่อเรื่อง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ว่างเปล่า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เนื้อหาพร้อมคำอธิบายภาพ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รูปภาพพร้อมคำอธิบายภาพ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814369" y="1098518"/>
            <a:ext cx="7892308" cy="110799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6600" b="1" i="0" u="none" strike="noStrike" cap="non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หน่วยการเรียนรู้ที่ 3</a:t>
            </a:r>
            <a:endParaRPr sz="6600" b="1" i="0" u="none" strike="noStrike" cap="non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814369" y="2413337"/>
            <a:ext cx="7892309" cy="1015663"/>
          </a:xfrm>
          <a:prstGeom prst="rect">
            <a:avLst/>
          </a:prstGeom>
          <a:solidFill>
            <a:srgbClr val="86EEC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6000" b="1" i="0" u="none" strike="noStrike" cap="non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กิจการของคณะลูกเสือแห่งชาติ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C3864161-294E-4E53-A39A-26D10622501B}"/>
              </a:ext>
            </a:extLst>
          </p:cNvPr>
          <p:cNvSpPr/>
          <p:nvPr/>
        </p:nvSpPr>
        <p:spPr>
          <a:xfrm>
            <a:off x="0" y="539224"/>
            <a:ext cx="12192000" cy="594398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Google Shape;100;p3">
            <a:extLst>
              <a:ext uri="{FF2B5EF4-FFF2-40B4-BE49-F238E27FC236}">
                <a16:creationId xmlns:a16="http://schemas.microsoft.com/office/drawing/2014/main" id="{F4CD7B47-FEFE-4470-B34F-BC33A372C379}"/>
              </a:ext>
            </a:extLst>
          </p:cNvPr>
          <p:cNvSpPr/>
          <p:nvPr/>
        </p:nvSpPr>
        <p:spPr>
          <a:xfrm>
            <a:off x="3946358" y="929975"/>
            <a:ext cx="795688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/>
            <a:r>
              <a:rPr lang="th-TH" sz="4000" b="1" dirty="0">
                <a:solidFill>
                  <a:srgbClr val="C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การบริหารกิจการลูกเสือของคณะลูกเสือแห่งชาติ</a:t>
            </a: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2A4F4614-E4A5-47C6-A0B0-74DB7AFA8FE3}"/>
              </a:ext>
            </a:extLst>
          </p:cNvPr>
          <p:cNvSpPr txBox="1"/>
          <p:nvPr/>
        </p:nvSpPr>
        <p:spPr>
          <a:xfrm>
            <a:off x="1344528" y="2522306"/>
            <a:ext cx="950294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en-US" sz="3600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3</a:t>
            </a:r>
            <a:r>
              <a:rPr lang="th-TH" sz="3600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 สโมสรลูกเสือ </a:t>
            </a:r>
            <a:r>
              <a:rPr lang="th-TH" sz="36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เป็นสถาบันที่ชุมนุมหรือนัดพบปะสังสรรค์ ร่วมทำกิจกรรม ปรึกษาหารือและวางแผนพัฒนาร่วมกันของผู้บังคับบัญชาลูกเสือแต่ละระดับ มีอยู่ 2 แห่ง คือ สโมสรลูกเสือส่วนกลางและสโมสรลูกเสือในจังหวัดต่างๆ อยู่ในความดูแลของผู้อำนวยการลูกเสือจังหวัด</a:t>
            </a:r>
            <a:endParaRPr lang="th-TH" sz="36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84513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/>
          <p:nvPr/>
        </p:nvSpPr>
        <p:spPr>
          <a:xfrm>
            <a:off x="928488" y="803823"/>
            <a:ext cx="10335024" cy="831000"/>
          </a:xfrm>
          <a:prstGeom prst="trapezoid">
            <a:avLst>
              <a:gd name="adj" fmla="val 25000"/>
            </a:avLst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5400" b="1" i="0" u="none" strike="noStrike" cap="none" dirty="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สาระการเรียนรู้</a:t>
            </a:r>
            <a:endParaRPr dirty="0"/>
          </a:p>
        </p:txBody>
      </p:sp>
      <p:sp>
        <p:nvSpPr>
          <p:cNvPr id="92" name="Google Shape;92;p2"/>
          <p:cNvSpPr txBox="1"/>
          <p:nvPr/>
        </p:nvSpPr>
        <p:spPr>
          <a:xfrm>
            <a:off x="1181437" y="2291595"/>
            <a:ext cx="781121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800" b="1" i="0" u="none" strike="noStrike" cap="none" dirty="0">
                <a:solidFill>
                  <a:schemeClr val="tx1"/>
                </a:solidFill>
                <a:latin typeface="Browallia New"/>
                <a:ea typeface="Browallia New"/>
                <a:cs typeface="Browallia New"/>
                <a:sym typeface="Browallia New"/>
              </a:rPr>
              <a:t>1.ความเป็นมาของคณะลูกเสือแห่งชาติ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1181437" y="3658907"/>
            <a:ext cx="647652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800" b="1">
                <a:solidFill>
                  <a:schemeClr val="tx1"/>
                </a:solidFill>
                <a:latin typeface="Browallia New"/>
                <a:ea typeface="Browallia New"/>
                <a:cs typeface="Browallia New"/>
                <a:sym typeface="Browallia New"/>
              </a:rPr>
              <a:t>2.กิจการของคณะลูกเสือแห่งชาติ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1181437" y="5001323"/>
            <a:ext cx="9932700" cy="8309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800" b="1" dirty="0">
                <a:solidFill>
                  <a:schemeClr val="tx1"/>
                </a:solidFill>
                <a:latin typeface="Browallia New"/>
                <a:ea typeface="Browallia New"/>
                <a:cs typeface="Browallia New"/>
                <a:sym typeface="Browallia New"/>
              </a:rPr>
              <a:t>3.การบริหารกิจการลูกเสือของคณะลูกเสือแห่งชาติ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/>
          <p:nvPr/>
        </p:nvSpPr>
        <p:spPr>
          <a:xfrm>
            <a:off x="3888057" y="782113"/>
            <a:ext cx="8646695" cy="830997"/>
          </a:xfrm>
          <a:prstGeom prst="trapezoid">
            <a:avLst>
              <a:gd name="adj" fmla="val 25000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5400" b="1" dirty="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ความเป็นมาของคณะลูกเสือแห่งชาติ</a:t>
            </a:r>
            <a:endParaRPr sz="5400" b="1" dirty="0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pic>
        <p:nvPicPr>
          <p:cNvPr id="101" name="Google Shape;10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3"/>
          <p:cNvSpPr/>
          <p:nvPr/>
        </p:nvSpPr>
        <p:spPr>
          <a:xfrm>
            <a:off x="920665" y="2235885"/>
            <a:ext cx="6843714" cy="3754834"/>
          </a:xfrm>
          <a:prstGeom prst="rect">
            <a:avLst/>
          </a:prstGeom>
          <a:solidFill>
            <a:srgbClr val="DBDBDB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thaiDist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400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พระบาทสมเด็จพระมงกุฎเกล้าเจ้าอยู่หัวทรงประกาศจัดตั้งกองเสือป่า ขึ้น เมื่อวันที่ 1 พฤษภาคม 2454 ทำให้อีกสองเดือนต่อมาความเป็นมาของคณะลูกเสือแห่งชาติคือวันที่ 1 กรกฎาคม พ.ศ. 2454 พระองค์ได้ทรงจัดตั้งกองลูกเสือขึ้นอีก เพื่อใช้ฝึกหัดเยาวชนของชาติให้เป็นผู้ที่มีสุขภาพพลานามัยดี มีจิตใจกล้าหาญ ซื่อสัตย์สุจริต จงรักภักดีต่อชาติ ศาสนา และพระมหากษัตริย์</a:t>
            </a:r>
            <a:endParaRPr dirty="0"/>
          </a:p>
        </p:txBody>
      </p:sp>
      <p:pic>
        <p:nvPicPr>
          <p:cNvPr id="103" name="Google Shape;103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211405" y="2765327"/>
            <a:ext cx="2867425" cy="2695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C3864161-294E-4E53-A39A-26D10622501B}"/>
              </a:ext>
            </a:extLst>
          </p:cNvPr>
          <p:cNvSpPr/>
          <p:nvPr/>
        </p:nvSpPr>
        <p:spPr>
          <a:xfrm>
            <a:off x="0" y="897776"/>
            <a:ext cx="12192000" cy="53426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0" name="Google Shape;110;p4"/>
          <p:cNvSpPr/>
          <p:nvPr/>
        </p:nvSpPr>
        <p:spPr>
          <a:xfrm>
            <a:off x="1250763" y="1786352"/>
            <a:ext cx="9690473" cy="113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thaiDist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400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ทรงประกาศใช้กฎข้อบังคับ ซึ่งถือเป็นกฎหมายฉบับแรกที่กำหนดลักษณะการปกครองลูกเสือ มีสาระสำคัญดังนี้</a:t>
            </a:r>
            <a:endParaRPr dirty="0"/>
          </a:p>
        </p:txBody>
      </p:sp>
      <p:sp>
        <p:nvSpPr>
          <p:cNvPr id="111" name="Google Shape;111;p4"/>
          <p:cNvSpPr/>
          <p:nvPr/>
        </p:nvSpPr>
        <p:spPr>
          <a:xfrm>
            <a:off x="1476787" y="3080746"/>
            <a:ext cx="4294765" cy="584775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1. ลูกเสือเป็นสาขาของกองเสือป่า</a:t>
            </a:r>
            <a:endParaRPr dirty="0"/>
          </a:p>
        </p:txBody>
      </p:sp>
      <p:sp>
        <p:nvSpPr>
          <p:cNvPr id="112" name="Google Shape;112;p4"/>
          <p:cNvSpPr/>
          <p:nvPr/>
        </p:nvSpPr>
        <p:spPr>
          <a:xfrm>
            <a:off x="1476787" y="3887158"/>
            <a:ext cx="9238426" cy="584775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2. รัชกาลที่ 9 ทรงเป็นองค์อุปถัมภ์ลูกเสือทั่วไป ผู้ตรวจการ ผู้กำกับ นายหมู่</a:t>
            </a:r>
            <a:endParaRPr dirty="0"/>
          </a:p>
        </p:txBody>
      </p:sp>
      <p:sp>
        <p:nvSpPr>
          <p:cNvPr id="113" name="Google Shape;113;p4"/>
          <p:cNvSpPr/>
          <p:nvPr/>
        </p:nvSpPr>
        <p:spPr>
          <a:xfrm>
            <a:off x="1476787" y="4693570"/>
            <a:ext cx="7356501" cy="584775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3. รัชกาลที่ 9 ทรงพระกรุณาโปรดเกล้าฯ ตั้งผู้ตรวจการใหญ่</a:t>
            </a:r>
            <a:endParaRPr dirty="0"/>
          </a:p>
        </p:txBody>
      </p:sp>
      <p:sp>
        <p:nvSpPr>
          <p:cNvPr id="114" name="Google Shape;114;p4"/>
          <p:cNvSpPr/>
          <p:nvPr/>
        </p:nvSpPr>
        <p:spPr>
          <a:xfrm>
            <a:off x="1476787" y="5499982"/>
            <a:ext cx="9690473" cy="584775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4. ให้มีสภากรรมการกลางตั้งอยู่ในกรุงเทพฯ โดยรัชกาลที่ 9 ทรงเป็นสภานายก</a:t>
            </a:r>
            <a:endParaRPr dirty="0"/>
          </a:p>
        </p:txBody>
      </p:sp>
      <p:sp>
        <p:nvSpPr>
          <p:cNvPr id="9" name="Google Shape;100;p3">
            <a:extLst>
              <a:ext uri="{FF2B5EF4-FFF2-40B4-BE49-F238E27FC236}">
                <a16:creationId xmlns:a16="http://schemas.microsoft.com/office/drawing/2014/main" id="{F4CD7B47-FEFE-4470-B34F-BC33A372C379}"/>
              </a:ext>
            </a:extLst>
          </p:cNvPr>
          <p:cNvSpPr/>
          <p:nvPr/>
        </p:nvSpPr>
        <p:spPr>
          <a:xfrm>
            <a:off x="3661402" y="876458"/>
            <a:ext cx="8646695" cy="830997"/>
          </a:xfrm>
          <a:prstGeom prst="trapezoid">
            <a:avLst>
              <a:gd name="adj" fmla="val 25000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5400" b="1" dirty="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ความเป็นมาของคณะลูกเสือแห่งชาติ</a:t>
            </a:r>
            <a:endParaRPr sz="5400" b="1" dirty="0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1" grpId="0" animBg="1"/>
      <p:bldP spid="112" grpId="0" animBg="1"/>
      <p:bldP spid="113" grpId="0" animBg="1"/>
      <p:bldP spid="114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C3864161-294E-4E53-A39A-26D10622501B}"/>
              </a:ext>
            </a:extLst>
          </p:cNvPr>
          <p:cNvSpPr/>
          <p:nvPr/>
        </p:nvSpPr>
        <p:spPr>
          <a:xfrm>
            <a:off x="0" y="553065"/>
            <a:ext cx="12192000" cy="5879819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Google Shape;100;p3">
            <a:extLst>
              <a:ext uri="{FF2B5EF4-FFF2-40B4-BE49-F238E27FC236}">
                <a16:creationId xmlns:a16="http://schemas.microsoft.com/office/drawing/2014/main" id="{F4CD7B47-FEFE-4470-B34F-BC33A372C379}"/>
              </a:ext>
            </a:extLst>
          </p:cNvPr>
          <p:cNvSpPr/>
          <p:nvPr/>
        </p:nvSpPr>
        <p:spPr>
          <a:xfrm>
            <a:off x="3545305" y="763460"/>
            <a:ext cx="8646695" cy="830997"/>
          </a:xfrm>
          <a:prstGeom prst="trapezoid">
            <a:avLst>
              <a:gd name="adj" fmla="val 25000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5400" b="1" dirty="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ความเป็นมาของคณะลูกเสือแห่งชาติ</a:t>
            </a:r>
            <a:endParaRPr sz="5400" b="1" dirty="0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10" name="Google Shape;121;p5">
            <a:extLst>
              <a:ext uri="{FF2B5EF4-FFF2-40B4-BE49-F238E27FC236}">
                <a16:creationId xmlns:a16="http://schemas.microsoft.com/office/drawing/2014/main" id="{C8470452-E872-4369-9E0A-F28C34B91F01}"/>
              </a:ext>
            </a:extLst>
          </p:cNvPr>
          <p:cNvSpPr/>
          <p:nvPr/>
        </p:nvSpPr>
        <p:spPr>
          <a:xfrm>
            <a:off x="992812" y="1957318"/>
            <a:ext cx="10206372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thaiDi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3200" b="1" dirty="0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พ.ศ. 2482 </a:t>
            </a:r>
            <a:r>
              <a:rPr lang="th-TH" sz="3200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ก็มีการจัดตั้งให้คณะลูกเสือเป็นนิติบุคคล เพื่อให้เกี่ยวข้องกับการเมืองจึงกล่าวได้ว่าคณะลูกเสือแห่งชาติได้ถือกำเนิดขึ้นตั้งแต่พ.ศ. 2482 เป็นต้นมา </a:t>
            </a:r>
            <a:endParaRPr sz="1200" dirty="0"/>
          </a:p>
        </p:txBody>
      </p:sp>
      <p:sp>
        <p:nvSpPr>
          <p:cNvPr id="11" name="Google Shape;122;p5">
            <a:extLst>
              <a:ext uri="{FF2B5EF4-FFF2-40B4-BE49-F238E27FC236}">
                <a16:creationId xmlns:a16="http://schemas.microsoft.com/office/drawing/2014/main" id="{1684B60F-C3F1-4944-A7A6-FAB3A5812318}"/>
              </a:ext>
            </a:extLst>
          </p:cNvPr>
          <p:cNvSpPr/>
          <p:nvPr/>
        </p:nvSpPr>
        <p:spPr>
          <a:xfrm>
            <a:off x="1146305" y="3164070"/>
            <a:ext cx="9899387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thaiDi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3200" b="1" dirty="0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พ.ศ. 2490 </a:t>
            </a:r>
            <a:r>
              <a:rPr lang="th-TH" sz="3200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มีการร่างพระราชบัญญัติลูกเสือออกใช้อีกฉบับหนึ่ง โดยบัญญัติให้พระมหากษัตริย์ทรงดำรงตำแหน่งพระบรมราชูปถัมภ์ของคณะลูกเสือแห่งชาติ และให้มีสภากรรมการกลางจัดการลูกเสือแห่งชาติ  </a:t>
            </a:r>
            <a:endParaRPr sz="1200" dirty="0"/>
          </a:p>
        </p:txBody>
      </p:sp>
      <p:sp>
        <p:nvSpPr>
          <p:cNvPr id="12" name="Google Shape;123;p5">
            <a:extLst>
              <a:ext uri="{FF2B5EF4-FFF2-40B4-BE49-F238E27FC236}">
                <a16:creationId xmlns:a16="http://schemas.microsoft.com/office/drawing/2014/main" id="{8D0986D7-61C7-4041-8F1F-41FF4BBB2A27}"/>
              </a:ext>
            </a:extLst>
          </p:cNvPr>
          <p:cNvSpPr/>
          <p:nvPr/>
        </p:nvSpPr>
        <p:spPr>
          <a:xfrm>
            <a:off x="1146305" y="4879331"/>
            <a:ext cx="9899387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3200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ฉบับล่าสุดที่ใช้ปัจจุบัน คือ </a:t>
            </a:r>
            <a:r>
              <a:rPr lang="th-TH" sz="3200" b="1" dirty="0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พระราชบัญญัติลูกเสือ พ.ศ. 2551 </a:t>
            </a:r>
            <a:r>
              <a:rPr lang="th-TH" sz="3200" dirty="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ให้ไว้ ณ วันที่ 26 กุมภาพันธ์ พ.ศ. 2551 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0961920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C3864161-294E-4E53-A39A-26D10622501B}"/>
              </a:ext>
            </a:extLst>
          </p:cNvPr>
          <p:cNvSpPr/>
          <p:nvPr/>
        </p:nvSpPr>
        <p:spPr>
          <a:xfrm>
            <a:off x="0" y="553065"/>
            <a:ext cx="12192000" cy="5879819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Google Shape;100;p3">
            <a:extLst>
              <a:ext uri="{FF2B5EF4-FFF2-40B4-BE49-F238E27FC236}">
                <a16:creationId xmlns:a16="http://schemas.microsoft.com/office/drawing/2014/main" id="{F4CD7B47-FEFE-4470-B34F-BC33A372C379}"/>
              </a:ext>
            </a:extLst>
          </p:cNvPr>
          <p:cNvSpPr/>
          <p:nvPr/>
        </p:nvSpPr>
        <p:spPr>
          <a:xfrm>
            <a:off x="4973052" y="713338"/>
            <a:ext cx="694623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/>
            <a:r>
              <a:rPr lang="th-TH" sz="5400" b="1" dirty="0">
                <a:solidFill>
                  <a:srgbClr val="C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กิจการของคณะลูกเสือแห่งชาติ</a:t>
            </a:r>
          </a:p>
        </p:txBody>
      </p: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52EF4763-7597-4CD6-A98B-B8391A386535}"/>
              </a:ext>
            </a:extLst>
          </p:cNvPr>
          <p:cNvGrpSpPr/>
          <p:nvPr/>
        </p:nvGrpSpPr>
        <p:grpSpPr>
          <a:xfrm>
            <a:off x="1373258" y="1608883"/>
            <a:ext cx="5155419" cy="584775"/>
            <a:chOff x="840828" y="1650308"/>
            <a:chExt cx="5155419" cy="584775"/>
          </a:xfrm>
        </p:grpSpPr>
        <p:sp>
          <p:nvSpPr>
            <p:cNvPr id="13" name="กล่องข้อความ 12">
              <a:extLst>
                <a:ext uri="{FF2B5EF4-FFF2-40B4-BE49-F238E27FC236}">
                  <a16:creationId xmlns:a16="http://schemas.microsoft.com/office/drawing/2014/main" id="{45816E8B-A7B9-4BAD-B1EF-89C4FFC31CFF}"/>
                </a:ext>
              </a:extLst>
            </p:cNvPr>
            <p:cNvSpPr txBox="1"/>
            <p:nvPr/>
          </p:nvSpPr>
          <p:spPr>
            <a:xfrm>
              <a:off x="1334814" y="1650308"/>
              <a:ext cx="4661433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th-TH" sz="3200" b="1" i="0" u="none" strike="noStrike" baseline="0" dirty="0">
                  <a:solidFill>
                    <a:schemeClr val="tx1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วัตถุประสงค์ของการฝึกอบรมลูกเสือ</a:t>
              </a:r>
              <a:endParaRPr lang="th-TH" sz="32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14" name="วงรี 13">
              <a:extLst>
                <a:ext uri="{FF2B5EF4-FFF2-40B4-BE49-F238E27FC236}">
                  <a16:creationId xmlns:a16="http://schemas.microsoft.com/office/drawing/2014/main" id="{0F940666-A568-48B5-AD08-D553A5CC5B0A}"/>
                </a:ext>
              </a:extLst>
            </p:cNvPr>
            <p:cNvSpPr/>
            <p:nvPr/>
          </p:nvSpPr>
          <p:spPr>
            <a:xfrm>
              <a:off x="840828" y="1734299"/>
              <a:ext cx="493986" cy="500784"/>
            </a:xfrm>
            <a:prstGeom prst="ellipse">
              <a:avLst/>
            </a:prstGeom>
            <a:solidFill>
              <a:srgbClr val="E72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cxnSp>
          <p:nvCxnSpPr>
            <p:cNvPr id="15" name="ตัวเชื่อมต่อตรง 14">
              <a:extLst>
                <a:ext uri="{FF2B5EF4-FFF2-40B4-BE49-F238E27FC236}">
                  <a16:creationId xmlns:a16="http://schemas.microsoft.com/office/drawing/2014/main" id="{458B8957-C64C-42BA-BAD8-64EB3DFD0447}"/>
                </a:ext>
              </a:extLst>
            </p:cNvPr>
            <p:cNvCxnSpPr>
              <a:cxnSpLocks/>
            </p:cNvCxnSpPr>
            <p:nvPr/>
          </p:nvCxnSpPr>
          <p:spPr>
            <a:xfrm>
              <a:off x="1162718" y="2183913"/>
              <a:ext cx="4833529" cy="0"/>
            </a:xfrm>
            <a:prstGeom prst="line">
              <a:avLst/>
            </a:prstGeom>
            <a:ln w="28575">
              <a:solidFill>
                <a:srgbClr val="E721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5CB3C357-0467-4364-B48E-E3BAE36702F7}"/>
              </a:ext>
            </a:extLst>
          </p:cNvPr>
          <p:cNvSpPr txBox="1"/>
          <p:nvPr/>
        </p:nvSpPr>
        <p:spPr>
          <a:xfrm>
            <a:off x="1373258" y="2517848"/>
            <a:ext cx="9445481" cy="954107"/>
          </a:xfrm>
          <a:prstGeom prst="rect">
            <a:avLst/>
          </a:prstGeom>
          <a:solidFill>
            <a:srgbClr val="FBD9E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thaiDist"/>
            <a:r>
              <a:rPr lang="th-TH" sz="28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คณะลูกเสือแห่งชาติเป็นนิติบุคคล มีพระมหากษัตริย์ทรงเป็นประมุขของคณะลูกเสือแห่งชาติ ตั้งขึ้นเพื่อต้องการพัฒนาทั้งกาย สติปัญญา จิตใจให้เป็นพลเมืองที่ดีตามแนวทางต่อไปนี้</a:t>
            </a:r>
            <a:endParaRPr lang="th-TH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7" name="กล่องข้อความ 16">
            <a:extLst>
              <a:ext uri="{FF2B5EF4-FFF2-40B4-BE49-F238E27FC236}">
                <a16:creationId xmlns:a16="http://schemas.microsoft.com/office/drawing/2014/main" id="{4D1D8981-9050-464A-9A47-5E4DA9194B14}"/>
              </a:ext>
            </a:extLst>
          </p:cNvPr>
          <p:cNvSpPr txBox="1"/>
          <p:nvPr/>
        </p:nvSpPr>
        <p:spPr>
          <a:xfrm>
            <a:off x="1373259" y="3796807"/>
            <a:ext cx="9445481" cy="2246769"/>
          </a:xfrm>
          <a:prstGeom prst="rect">
            <a:avLst/>
          </a:prstGeom>
          <a:solidFill>
            <a:srgbClr val="BC1478"/>
          </a:solidFill>
          <a:ln w="19050">
            <a:solidFill>
              <a:srgbClr val="E72197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th-TH" sz="2800" b="0" i="0" u="none" strike="noStrike" baseline="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1.1 ให้มีนิสัยในการสังเกต จดจำ เชื่อฟัง และพึ่งตนเอง</a:t>
            </a:r>
          </a:p>
          <a:p>
            <a:pPr algn="l"/>
            <a:r>
              <a:rPr lang="th-TH" sz="2800" b="0" i="0" u="none" strike="noStrike" baseline="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1.2 ให้ซื่อสัตย์สุจริต มีระเบียบวินัย และเห็นอกเห็นใจผู้อื่น</a:t>
            </a:r>
          </a:p>
          <a:p>
            <a:pPr algn="l"/>
            <a:r>
              <a:rPr lang="th-TH" sz="2800" b="0" i="0" u="none" strike="noStrike" baseline="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1.3 ให้รู้จักบำเพ็ญตนเพื่อสาธารณประโยชน์</a:t>
            </a:r>
          </a:p>
          <a:p>
            <a:pPr algn="l"/>
            <a:r>
              <a:rPr lang="th-TH" sz="2800" b="0" i="0" u="none" strike="noStrike" baseline="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1.4 ให้รู้จักทำการฝีมือ และฝึกฝนให้ทำกิจการต่างๆ ตามความเหมาะสม</a:t>
            </a:r>
          </a:p>
          <a:p>
            <a:pPr algn="l"/>
            <a:r>
              <a:rPr lang="th-TH" sz="2800" b="0" i="0" u="none" strike="noStrike" baseline="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1.5 ให้รู้จักรักษาและส่งเสริมจารีตประเพณี วัฒนธรรม และความมั่นคงของประเทศชาติ</a:t>
            </a:r>
            <a:endParaRPr lang="th-TH" sz="28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544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C3864161-294E-4E53-A39A-26D10622501B}"/>
              </a:ext>
            </a:extLst>
          </p:cNvPr>
          <p:cNvSpPr/>
          <p:nvPr/>
        </p:nvSpPr>
        <p:spPr>
          <a:xfrm>
            <a:off x="0" y="539224"/>
            <a:ext cx="12192000" cy="594398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Google Shape;100;p3">
            <a:extLst>
              <a:ext uri="{FF2B5EF4-FFF2-40B4-BE49-F238E27FC236}">
                <a16:creationId xmlns:a16="http://schemas.microsoft.com/office/drawing/2014/main" id="{F4CD7B47-FEFE-4470-B34F-BC33A372C379}"/>
              </a:ext>
            </a:extLst>
          </p:cNvPr>
          <p:cNvSpPr/>
          <p:nvPr/>
        </p:nvSpPr>
        <p:spPr>
          <a:xfrm>
            <a:off x="4973052" y="713338"/>
            <a:ext cx="694623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/>
            <a:r>
              <a:rPr lang="th-TH" sz="5400" b="1" dirty="0">
                <a:solidFill>
                  <a:srgbClr val="C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กิจการของคณะลูกเสือแห่งชาติ</a:t>
            </a:r>
          </a:p>
        </p:txBody>
      </p: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DED93F87-C3AE-42BE-BDF6-DE5B815C8DDA}"/>
              </a:ext>
            </a:extLst>
          </p:cNvPr>
          <p:cNvGrpSpPr/>
          <p:nvPr/>
        </p:nvGrpSpPr>
        <p:grpSpPr>
          <a:xfrm>
            <a:off x="1145629" y="1600111"/>
            <a:ext cx="6712367" cy="584775"/>
            <a:chOff x="840828" y="1650308"/>
            <a:chExt cx="6712367" cy="584775"/>
          </a:xfrm>
        </p:grpSpPr>
        <p:sp>
          <p:nvSpPr>
            <p:cNvPr id="12" name="กล่องข้อความ 11">
              <a:extLst>
                <a:ext uri="{FF2B5EF4-FFF2-40B4-BE49-F238E27FC236}">
                  <a16:creationId xmlns:a16="http://schemas.microsoft.com/office/drawing/2014/main" id="{0229084B-6151-4D72-920C-3F0774C6C45C}"/>
                </a:ext>
              </a:extLst>
            </p:cNvPr>
            <p:cNvSpPr txBox="1"/>
            <p:nvPr/>
          </p:nvSpPr>
          <p:spPr>
            <a:xfrm>
              <a:off x="1334814" y="1650308"/>
              <a:ext cx="621838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th-TH" sz="3200" b="1" i="0" u="none" strike="noStrike" baseline="0" dirty="0">
                  <a:solidFill>
                    <a:schemeClr val="tx1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หน่วยงานที่เกี่ยวข้องกับกิจการของคณะลูกเสือ</a:t>
              </a:r>
              <a:endParaRPr lang="th-TH" sz="32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18" name="วงรี 17">
              <a:extLst>
                <a:ext uri="{FF2B5EF4-FFF2-40B4-BE49-F238E27FC236}">
                  <a16:creationId xmlns:a16="http://schemas.microsoft.com/office/drawing/2014/main" id="{29C00374-A196-4BBB-8BDD-4E614F299B19}"/>
                </a:ext>
              </a:extLst>
            </p:cNvPr>
            <p:cNvSpPr/>
            <p:nvPr/>
          </p:nvSpPr>
          <p:spPr>
            <a:xfrm>
              <a:off x="840828" y="1734299"/>
              <a:ext cx="493986" cy="500784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cxnSp>
          <p:nvCxnSpPr>
            <p:cNvPr id="19" name="ตัวเชื่อมต่อตรง 18">
              <a:extLst>
                <a:ext uri="{FF2B5EF4-FFF2-40B4-BE49-F238E27FC236}">
                  <a16:creationId xmlns:a16="http://schemas.microsoft.com/office/drawing/2014/main" id="{F0986BFB-6B72-4668-8AD0-786D2740A8AC}"/>
                </a:ext>
              </a:extLst>
            </p:cNvPr>
            <p:cNvCxnSpPr>
              <a:cxnSpLocks/>
            </p:cNvCxnSpPr>
            <p:nvPr/>
          </p:nvCxnSpPr>
          <p:spPr>
            <a:xfrm>
              <a:off x="1162718" y="2183913"/>
              <a:ext cx="6139956" cy="0"/>
            </a:xfrm>
            <a:prstGeom prst="line">
              <a:avLst/>
            </a:prstGeom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EC299633-1755-4E09-AD81-AAE91DAC46B0}"/>
              </a:ext>
            </a:extLst>
          </p:cNvPr>
          <p:cNvSpPr txBox="1"/>
          <p:nvPr/>
        </p:nvSpPr>
        <p:spPr>
          <a:xfrm>
            <a:off x="787718" y="2467197"/>
            <a:ext cx="10616564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thaiDist"/>
            <a:r>
              <a:rPr lang="th-TH" sz="2800" b="1" i="0" u="none" strike="noStrike" baseline="0" dirty="0">
                <a:solidFill>
                  <a:srgbClr val="C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	</a:t>
            </a:r>
            <a:r>
              <a:rPr lang="th-TH" sz="2800" b="1" i="0" u="none" strike="noStrike" baseline="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2.1 สภาลูกเสือไทย </a:t>
            </a:r>
            <a:r>
              <a:rPr lang="th-TH" sz="28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ประกอบด้วย นายกรัฐมนตรี เป็นสภานายก </a:t>
            </a:r>
            <a:r>
              <a:rPr lang="en-US" sz="28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,</a:t>
            </a:r>
            <a:r>
              <a:rPr lang="th-TH" sz="28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รองนายกรัฐมนตรีเป็น</a:t>
            </a:r>
            <a:r>
              <a:rPr lang="th-TH" sz="2800" b="0" i="0" u="none" strike="noStrike" baseline="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อุป</a:t>
            </a:r>
            <a:r>
              <a:rPr lang="th-TH" sz="28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นายก  กรรมการโดยตำแหน่ง และกรรมการผู้ทรงคุณวุฒิ  โดยมีอำนาจหน้าที่ คือ วางนโยบายเพื่อความมั่นคงและความเจริญก้าวหน้าของคณะลูกเสือแห่งชาติ ให้คำแนะนำในการปฏิบัติงานของคณะกรรมการบริหารลูกเสือแห่งชาติ และพิจารณารายงานประจำปีของคณะกรรมการบริหารลูกเสือแห่งชาติ</a:t>
            </a:r>
            <a:endParaRPr lang="th-TH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1B0F7F17-1DB6-44E0-9F40-B7C5B3EB3E25}"/>
              </a:ext>
            </a:extLst>
          </p:cNvPr>
          <p:cNvSpPr txBox="1"/>
          <p:nvPr/>
        </p:nvSpPr>
        <p:spPr>
          <a:xfrm>
            <a:off x="787718" y="4565391"/>
            <a:ext cx="10616564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thaiDist"/>
            <a:r>
              <a:rPr lang="th-TH" sz="2800" b="1" i="0" u="none" strike="noStrike" baseline="0" dirty="0">
                <a:solidFill>
                  <a:srgbClr val="C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	</a:t>
            </a:r>
            <a:r>
              <a:rPr lang="th-TH" sz="2800" b="1" i="0" u="none" strike="noStrike" baseline="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</a:t>
            </a:r>
            <a:r>
              <a:rPr lang="th-TH" sz="2800" b="1" i="0" u="none" strike="noStrike" baseline="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คณะกรรมการบริหารลูกเสือแห่งชาติ </a:t>
            </a:r>
            <a:r>
              <a:rPr lang="th-TH" sz="28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ประกอบด้วยรัฐมนตรีว่าการกระทรวงศึกษาธิการ เป็นประธานกรรมการ กรรมการโดยตำแหน่ง และกรรมการผู้ทรงคุณวุฒิ หน้าที่หลัก คือ ส่งเสริมและสนับสนุนความสัมพันธ์และกิจกรรม วางระเบียบข้อบังคับและแต่งตั้งคณะกรรมการ</a:t>
            </a:r>
            <a:endParaRPr lang="th-TH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973692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C3864161-294E-4E53-A39A-26D10622501B}"/>
              </a:ext>
            </a:extLst>
          </p:cNvPr>
          <p:cNvSpPr/>
          <p:nvPr/>
        </p:nvSpPr>
        <p:spPr>
          <a:xfrm>
            <a:off x="0" y="539224"/>
            <a:ext cx="12192000" cy="594398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Google Shape;100;p3">
            <a:extLst>
              <a:ext uri="{FF2B5EF4-FFF2-40B4-BE49-F238E27FC236}">
                <a16:creationId xmlns:a16="http://schemas.microsoft.com/office/drawing/2014/main" id="{F4CD7B47-FEFE-4470-B34F-BC33A372C379}"/>
              </a:ext>
            </a:extLst>
          </p:cNvPr>
          <p:cNvSpPr/>
          <p:nvPr/>
        </p:nvSpPr>
        <p:spPr>
          <a:xfrm>
            <a:off x="4973052" y="713338"/>
            <a:ext cx="694623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/>
            <a:r>
              <a:rPr lang="th-TH" sz="5400" b="1" dirty="0">
                <a:solidFill>
                  <a:srgbClr val="C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กิจการของคณะลูกเสือแห่งชาติ</a:t>
            </a:r>
          </a:p>
        </p:txBody>
      </p: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DED93F87-C3AE-42BE-BDF6-DE5B815C8DDA}"/>
              </a:ext>
            </a:extLst>
          </p:cNvPr>
          <p:cNvGrpSpPr/>
          <p:nvPr/>
        </p:nvGrpSpPr>
        <p:grpSpPr>
          <a:xfrm>
            <a:off x="1145629" y="1600111"/>
            <a:ext cx="6712367" cy="584775"/>
            <a:chOff x="840828" y="1650308"/>
            <a:chExt cx="6712367" cy="584775"/>
          </a:xfrm>
        </p:grpSpPr>
        <p:sp>
          <p:nvSpPr>
            <p:cNvPr id="12" name="กล่องข้อความ 11">
              <a:extLst>
                <a:ext uri="{FF2B5EF4-FFF2-40B4-BE49-F238E27FC236}">
                  <a16:creationId xmlns:a16="http://schemas.microsoft.com/office/drawing/2014/main" id="{0229084B-6151-4D72-920C-3F0774C6C45C}"/>
                </a:ext>
              </a:extLst>
            </p:cNvPr>
            <p:cNvSpPr txBox="1"/>
            <p:nvPr/>
          </p:nvSpPr>
          <p:spPr>
            <a:xfrm>
              <a:off x="1334814" y="1650308"/>
              <a:ext cx="621838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th-TH" sz="3200" b="1" i="0" u="none" strike="noStrike" baseline="0" dirty="0">
                  <a:solidFill>
                    <a:schemeClr val="tx1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หน่วยงานที่เกี่ยวข้องกับกิจการของคณะลูกเสือ</a:t>
              </a:r>
              <a:endParaRPr lang="th-TH" sz="32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18" name="วงรี 17">
              <a:extLst>
                <a:ext uri="{FF2B5EF4-FFF2-40B4-BE49-F238E27FC236}">
                  <a16:creationId xmlns:a16="http://schemas.microsoft.com/office/drawing/2014/main" id="{29C00374-A196-4BBB-8BDD-4E614F299B19}"/>
                </a:ext>
              </a:extLst>
            </p:cNvPr>
            <p:cNvSpPr/>
            <p:nvPr/>
          </p:nvSpPr>
          <p:spPr>
            <a:xfrm>
              <a:off x="840828" y="1734299"/>
              <a:ext cx="493986" cy="500784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cxnSp>
          <p:nvCxnSpPr>
            <p:cNvPr id="19" name="ตัวเชื่อมต่อตรง 18">
              <a:extLst>
                <a:ext uri="{FF2B5EF4-FFF2-40B4-BE49-F238E27FC236}">
                  <a16:creationId xmlns:a16="http://schemas.microsoft.com/office/drawing/2014/main" id="{F0986BFB-6B72-4668-8AD0-786D2740A8AC}"/>
                </a:ext>
              </a:extLst>
            </p:cNvPr>
            <p:cNvCxnSpPr>
              <a:cxnSpLocks/>
            </p:cNvCxnSpPr>
            <p:nvPr/>
          </p:nvCxnSpPr>
          <p:spPr>
            <a:xfrm>
              <a:off x="1162718" y="2183913"/>
              <a:ext cx="6139956" cy="0"/>
            </a:xfrm>
            <a:prstGeom prst="line">
              <a:avLst/>
            </a:prstGeom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EC299633-1755-4E09-AD81-AAE91DAC46B0}"/>
              </a:ext>
            </a:extLst>
          </p:cNvPr>
          <p:cNvSpPr txBox="1"/>
          <p:nvPr/>
        </p:nvSpPr>
        <p:spPr>
          <a:xfrm>
            <a:off x="787718" y="2620055"/>
            <a:ext cx="10616564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thaiDist"/>
            <a:r>
              <a:rPr lang="th-TH" sz="2800" b="1" i="0" u="none" strike="noStrike" baseline="0" dirty="0">
                <a:solidFill>
                  <a:srgbClr val="C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	</a:t>
            </a:r>
            <a:r>
              <a:rPr lang="th-TH" sz="2800" b="1" i="0" u="none" strike="noStrike" baseline="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3</a:t>
            </a:r>
            <a:r>
              <a:rPr lang="th-TH" sz="2800" b="1" i="0" u="none" strike="noStrike" baseline="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คณะกรรมการลูกเสือจังหวัด </a:t>
            </a:r>
            <a:r>
              <a:rPr lang="th-TH" sz="28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ประกอบด้วย ผู้ว่าราชการจังหวัด กรรมการโดยตำแหน่ง กรรมการผู้แทนและกรรมการผู้ทรงคุณวุฒิ มีอำนาจหน้าที่ภายในเขตจังหวัด เช่น ควบคุมดูแลกิจการลูกเสือสนับสนุนและส่งเสริมการพัฒนาบุคลากร ความมั่นคง และความเจริญก้าวหน้าของลูกเสือ </a:t>
            </a:r>
            <a:endParaRPr lang="th-TH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1B0F7F17-1DB6-44E0-9F40-B7C5B3EB3E25}"/>
              </a:ext>
            </a:extLst>
          </p:cNvPr>
          <p:cNvSpPr txBox="1"/>
          <p:nvPr/>
        </p:nvSpPr>
        <p:spPr>
          <a:xfrm>
            <a:off x="787718" y="4420356"/>
            <a:ext cx="10616564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thaiDist"/>
            <a:r>
              <a:rPr lang="th-TH" sz="2800" b="1" i="0" u="none" strike="noStrike" baseline="0" dirty="0">
                <a:solidFill>
                  <a:srgbClr val="C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	</a:t>
            </a:r>
            <a:r>
              <a:rPr lang="th-TH" sz="2800" b="1" i="0" u="none" strike="noStrike" baseline="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</a:t>
            </a:r>
            <a:r>
              <a:rPr lang="en-US" sz="28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4</a:t>
            </a:r>
            <a:r>
              <a:rPr lang="th-TH" sz="2800" b="1" i="0" u="none" strike="noStrike" baseline="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คณะกรรมการลูกเสือเขตพื้นที่การศึกษา </a:t>
            </a:r>
            <a:r>
              <a:rPr lang="th-TH" sz="28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ประกอบด้วยผู้อำนวยการสำนักงานเขตพื้นที่การศึกษา กรรมการโดยตำแหน่ง กรรมการผู้แทน และกรรมการผู้ทรงคุณวุฒิ หน้าที่หลัก คือ ให้คำแนะนำแก่ผู้อำนวยการสถานศึกษาในการปฏิบัติงานหรือจัดกิจกรรมลูกเสือ ส่งเสริมและสนับสนุนการจัดกิจกรรม</a:t>
            </a:r>
            <a:endParaRPr lang="th-TH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20744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52678" y="36870"/>
            <a:ext cx="792375" cy="5161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C3864161-294E-4E53-A39A-26D10622501B}"/>
              </a:ext>
            </a:extLst>
          </p:cNvPr>
          <p:cNvSpPr/>
          <p:nvPr/>
        </p:nvSpPr>
        <p:spPr>
          <a:xfrm>
            <a:off x="0" y="539224"/>
            <a:ext cx="12192000" cy="594398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Google Shape;100;p3">
            <a:extLst>
              <a:ext uri="{FF2B5EF4-FFF2-40B4-BE49-F238E27FC236}">
                <a16:creationId xmlns:a16="http://schemas.microsoft.com/office/drawing/2014/main" id="{F4CD7B47-FEFE-4470-B34F-BC33A372C379}"/>
              </a:ext>
            </a:extLst>
          </p:cNvPr>
          <p:cNvSpPr/>
          <p:nvPr/>
        </p:nvSpPr>
        <p:spPr>
          <a:xfrm>
            <a:off x="3962400" y="713338"/>
            <a:ext cx="795688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/>
            <a:r>
              <a:rPr lang="th-TH" sz="4000" b="1" dirty="0">
                <a:solidFill>
                  <a:srgbClr val="C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การบริหารกิจการลูกเสือของคณะลูกเสือแห่งชาติ</a:t>
            </a: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2A4F4614-E4A5-47C6-A0B0-74DB7AFA8FE3}"/>
              </a:ext>
            </a:extLst>
          </p:cNvPr>
          <p:cNvSpPr txBox="1"/>
          <p:nvPr/>
        </p:nvSpPr>
        <p:spPr>
          <a:xfrm>
            <a:off x="970547" y="1835699"/>
            <a:ext cx="1025090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3200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1) ประเภทของลูกเสือ </a:t>
            </a:r>
            <a:r>
              <a:rPr lang="th-TH" sz="32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ออกเป็น 4 ประเภท คือ </a:t>
            </a:r>
            <a:r>
              <a:rPr lang="th-TH" sz="32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ลูกเสือสำรอง ลูกเสือสามัญ ลูกเสือสามัญรุ่นใหญ่ และลูกเสือวิสามัญ สำหรับลูกเสือที่เป็นผู้หญิงอาจใช้ชื่อว่า </a:t>
            </a:r>
            <a:r>
              <a:rPr lang="th-TH" sz="3200" b="1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เนตรนารี </a:t>
            </a:r>
            <a:r>
              <a:rPr lang="th-TH" sz="3200" b="0" i="0" u="none" strike="noStrike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หรือชื่ออื่นๆ ตามที่ได้รับความเห็นชอบจากคณะกรรมการบริหารลูกเสือแห่งชาติ เพราะคำว่า ลูกเสือ ในพระราชบัญญัติลูกเสือนั้นหมายรวมถึงลูกเสือที่เป็นหญิงด้วย</a:t>
            </a:r>
            <a:endParaRPr lang="th-TH" sz="3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D29DCE42-F99A-49BD-BA25-F2AF93203B4E}"/>
              </a:ext>
            </a:extLst>
          </p:cNvPr>
          <p:cNvSpPr txBox="1"/>
          <p:nvPr/>
        </p:nvSpPr>
        <p:spPr>
          <a:xfrm>
            <a:off x="970547" y="4217362"/>
            <a:ext cx="1025090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3200" b="1" i="0" u="none" strike="noStrike" baseline="0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2) การกำหนดตำแหน่งผู้บังคับบัญชาลูกเสือ </a:t>
            </a:r>
            <a:r>
              <a:rPr lang="th-TH" sz="3200" b="0" i="0" u="none" strike="noStrike" baseline="0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มีลำดับขั้นต่างๆ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12 </a:t>
            </a:r>
            <a:r>
              <a:rPr lang="th-TH" sz="3200" b="0" i="0" u="none" strike="noStrike" baseline="0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ลำดับ โดยให้รัฐมนตรี</a:t>
            </a:r>
            <a:br>
              <a:rPr lang="th-TH" sz="3200" b="0" i="0" u="none" strike="noStrike" baseline="0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200" b="0" i="0" u="none" strike="noStrike" baseline="0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ว่าการกระทรวงศึกษาธิการเป็นผู้อำนวยการใหญ่ ผู้ว่าราชการจังหวัดเป็นผู้อำนวยการลูกเสือจังหวัด และมีนายกรัฐมนตรีเป็นผู้ตรวจการใหญ่พิเศษ</a:t>
            </a:r>
            <a:endParaRPr lang="th-TH" sz="3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27663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22" grpId="0"/>
    </p:bld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556</Words>
  <Application>Microsoft Office PowerPoint</Application>
  <PresentationFormat>แบบจอกว้าง</PresentationFormat>
  <Paragraphs>42</Paragraphs>
  <Slides>10</Slides>
  <Notes>10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4" baseType="lpstr">
      <vt:lpstr>Arial</vt:lpstr>
      <vt:lpstr>Browallia New</vt:lpstr>
      <vt:lpstr>Calibri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KLA</dc:creator>
  <cp:lastModifiedBy>KLA</cp:lastModifiedBy>
  <cp:revision>10</cp:revision>
  <dcterms:created xsi:type="dcterms:W3CDTF">2021-06-06T10:53:04Z</dcterms:created>
  <dcterms:modified xsi:type="dcterms:W3CDTF">2021-06-15T15:52:27Z</dcterms:modified>
</cp:coreProperties>
</file>