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rowallia New" panose="020B0604020202020204" pitchFamily="34" charset="-3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BFDF7"/>
    <a:srgbClr val="BDFBF1"/>
    <a:srgbClr val="EADCF8"/>
    <a:srgbClr val="F9D9B9"/>
    <a:srgbClr val="D5F8BA"/>
    <a:srgbClr val="F892B9"/>
    <a:srgbClr val="FAB8D1"/>
    <a:srgbClr val="DCC5F3"/>
    <a:srgbClr val="FEE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7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F52F0F-EF19-4B32-94AC-D9D33726F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C393581-7CC3-4CD7-B34E-61F8792B0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1470B38-F3E0-4964-8920-CD90BCE9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09200A9-B8BD-4827-91E8-705E7D82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0F5A88-42A0-4DBD-A31B-8E765836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979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25904D-1AF7-4CA3-98AE-66EB510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2F26633-9464-4BAF-910C-A38799F5B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019E1A2-6E28-41E5-BF49-0F8AF265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0A3F44-B07A-4437-B9EC-8152D4DB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30AD17-7BC6-4029-A04D-BBA91C62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058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F22986D-5BD5-4438-A874-9AEAA2AE3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A7CB34C-EA19-479E-A767-C05975D34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FBAF110-5594-47CC-9091-78AAA831E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C211E2A-6023-4BAB-8BCC-3BC9E203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4194F36-A8DD-4B31-9FFF-887ABA16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899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A04577-4111-451D-856C-611015A4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50AF73-BED8-433C-ABB7-A59C3D913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F4EF8E1-EE35-40D6-9137-46A32421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67CFF2A-DA95-4E7C-ABC2-52A3C040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B14BE23-C8CC-463E-9912-1402177F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70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2C7A62-F27A-4BDE-9C6B-BF5E0303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80C37D9-2C9C-445A-A382-6996733EC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95FBE63-BF03-422B-A3F2-7E891753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1AC464E-7098-4B63-88D6-7BD4D1EA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BBB0DD4-BA27-4515-BE69-5AF7DB8A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31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6A5A20F-0BB0-4E14-82EA-1F38AB7F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2B2331-0B06-4C84-8C4D-C65AC64BC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B05364B-64E5-48FC-8F5A-A1F325CCB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5216F1A-44A8-4AF8-9D4A-3313DA96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39D22A-EAD0-4CFC-8A4C-5A1E1560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364598-E1EA-4859-B06C-18C2A3BF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75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C7401E-A055-4AD5-AC64-B4802F04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14F6220-2BA3-4307-8763-15154A4EB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7F37D8F-9621-44D0-93EE-12E25AB93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9310148-8A4C-4C79-8A17-B5463DC78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37BFA02-88FF-45C2-A57C-C82B3B161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0590396-7067-4670-83B7-127EF6B6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C634436-0468-4096-AB99-CCB554EA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8CA7309-4B59-4A02-947E-EE2C51B4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7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10A2C3-F6B3-45FE-A4CA-5F900CE5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A2F703F-32F1-4C45-9A41-34F0B978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39520FD-77F3-4DA7-89C7-9355340B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F88884F-960A-4936-92DF-E812D8E4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596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774B00D-8CD1-40C8-B913-8142F3D2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110D117-4859-474C-B7F5-B178B5D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F1DA17D-D7E2-4315-9CBC-3EC2A3A3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02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C1C3D1-99A4-4124-A9D1-0CC27AAB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6A2A58-49F9-40ED-8A07-8E810F13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8E82039-CE98-4B9D-8D0B-EE4818F14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7EAA2AD-267B-4A16-A14A-A734D88F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BFB4739-2277-4F56-951C-E9684DC7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03A8983-99A8-48F7-958A-7F99278E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9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18741D-3AE1-463F-B317-810946F5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8C43705-C588-44AC-9E99-E64B76A03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FDA7D6A-16CB-4AE7-BA03-1F3743EE0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2CD32EC-0D5D-4449-92A2-42CE1236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748403F-3D2F-466B-8DA3-C940905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27DBABA-C86D-4469-A2DF-4E37C892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45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8C8820E-818D-4ED1-B384-107E9E78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E913209-5FC5-4387-873C-E7BCE72C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4C52156-6E0F-4B13-8259-68D14D9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FD8-7189-40E5-9948-7438C13D99C4}" type="datetimeFigureOut">
              <a:rPr lang="th-TH" smtClean="0"/>
              <a:t>11/06/64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AEA3BC7-20E1-490F-87BA-8FBC6F3F5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509F28A-EBAF-40C8-83D9-5764F9380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9393D-94DE-4B7D-A359-57EE148B0B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401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EBF08E6-031C-4A77-A3BA-F9094ADE6D30}"/>
              </a:ext>
            </a:extLst>
          </p:cNvPr>
          <p:cNvSpPr txBox="1"/>
          <p:nvPr/>
        </p:nvSpPr>
        <p:spPr>
          <a:xfrm>
            <a:off x="814369" y="1098518"/>
            <a:ext cx="667382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หน่วยการเรียนรู้ที่ </a:t>
            </a:r>
            <a:r>
              <a:rPr lang="en-US" sz="6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endParaRPr lang="th-TH" sz="6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F75C60A-9EFA-42D8-ACFC-22F4CC7AAF70}"/>
              </a:ext>
            </a:extLst>
          </p:cNvPr>
          <p:cNvSpPr txBox="1"/>
          <p:nvPr/>
        </p:nvSpPr>
        <p:spPr>
          <a:xfrm>
            <a:off x="814369" y="2272753"/>
            <a:ext cx="6673826" cy="1938992"/>
          </a:xfrm>
          <a:prstGeom prst="rect">
            <a:avLst/>
          </a:prstGeom>
          <a:solidFill>
            <a:srgbClr val="DCC5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ประวัติการลูกเสือโลก</a:t>
            </a:r>
          </a:p>
          <a:p>
            <a:pPr algn="ctr"/>
            <a:r>
              <a:rPr lang="th-TH" sz="6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และการลูกเสือไทย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F17F8-5407-40AD-B8AD-CA7FCFF9A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97281"/>
            <a:ext cx="10632141" cy="750038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ความสัมพันธ์ระหว่างลูกเสือนานาชาติ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6B3A52-D8EC-415D-AAEF-8330965B8836}"/>
              </a:ext>
            </a:extLst>
          </p:cNvPr>
          <p:cNvSpPr/>
          <p:nvPr/>
        </p:nvSpPr>
        <p:spPr>
          <a:xfrm>
            <a:off x="1970476" y="1139845"/>
            <a:ext cx="6979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ลูกเสือของทุกประเทศตยึดหลักการสำคัญเดียวกัน ดังนี้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EE3B0B-62EE-4F92-A8EB-1302791836E2}"/>
              </a:ext>
            </a:extLst>
          </p:cNvPr>
          <p:cNvSpPr/>
          <p:nvPr/>
        </p:nvSpPr>
        <p:spPr>
          <a:xfrm>
            <a:off x="2743200" y="1817536"/>
            <a:ext cx="8668870" cy="4723472"/>
          </a:xfrm>
          <a:prstGeom prst="rect">
            <a:avLst/>
          </a:prstGeom>
          <a:solidFill>
            <a:srgbClr val="EAD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81A59-9CA3-4E04-8BE5-276F5EA8ACB0}"/>
              </a:ext>
            </a:extLst>
          </p:cNvPr>
          <p:cNvSpPr/>
          <p:nvPr/>
        </p:nvSpPr>
        <p:spPr>
          <a:xfrm>
            <a:off x="3115654" y="1906169"/>
            <a:ext cx="5192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ลูกเสือมีหน้าที่ต่อพระผู้เป็นเจ้าและศาสนา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5D6C1-C7E4-4B25-9411-390B0D1F817A}"/>
              </a:ext>
            </a:extLst>
          </p:cNvPr>
          <p:cNvSpPr/>
          <p:nvPr/>
        </p:nvSpPr>
        <p:spPr>
          <a:xfrm>
            <a:off x="3115654" y="2489231"/>
            <a:ext cx="499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มีความจงรักภักดีต่อประเทศชาติของตน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9447DE-B9A7-4106-8C92-EDE6B9F0C39F}"/>
              </a:ext>
            </a:extLst>
          </p:cNvPr>
          <p:cNvSpPr/>
          <p:nvPr/>
        </p:nvSpPr>
        <p:spPr>
          <a:xfrm>
            <a:off x="3115654" y="3074006"/>
            <a:ext cx="7637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 มีความศรัทธาในมิตรภาพและความเป็นพี่น้องของลูกเสือทั่วโลก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F60161-4FFA-49E2-9E68-34EA9215902A}"/>
              </a:ext>
            </a:extLst>
          </p:cNvPr>
          <p:cNvSpPr/>
          <p:nvPr/>
        </p:nvSpPr>
        <p:spPr>
          <a:xfrm>
            <a:off x="3115654" y="3626785"/>
            <a:ext cx="3916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 มีการบำเพ็ญประโยชน์ต่อผู้อื่น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9C6421-F601-448A-A742-2C1B305AF6AE}"/>
              </a:ext>
            </a:extLst>
          </p:cNvPr>
          <p:cNvSpPr/>
          <p:nvPr/>
        </p:nvSpPr>
        <p:spPr>
          <a:xfrm>
            <a:off x="3115654" y="4211560"/>
            <a:ext cx="6753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 ต้องยอมรับและปฏิบัติตามคำปฏิญาณและกฎของลูกเสือ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6C6876-0962-4F36-A944-E346057D9C9A}"/>
              </a:ext>
            </a:extLst>
          </p:cNvPr>
          <p:cNvSpPr/>
          <p:nvPr/>
        </p:nvSpPr>
        <p:spPr>
          <a:xfrm>
            <a:off x="3115654" y="4796335"/>
            <a:ext cx="5747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6. เข้ามาเป็นสมาชิกกองลูกเสือด้วยความสมัครใจ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1A7E13-233A-46B5-B9F0-59C35D96B3EC}"/>
              </a:ext>
            </a:extLst>
          </p:cNvPr>
          <p:cNvSpPr/>
          <p:nvPr/>
        </p:nvSpPr>
        <p:spPr>
          <a:xfrm>
            <a:off x="3115654" y="5360270"/>
            <a:ext cx="5727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7. มีความเป็นกลางไม่ขึ้นกับอิทธิพลทางการเมือง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3A7FC9-A5C8-4C43-B94B-6D58BD0B10DB}"/>
              </a:ext>
            </a:extLst>
          </p:cNvPr>
          <p:cNvSpPr/>
          <p:nvPr/>
        </p:nvSpPr>
        <p:spPr>
          <a:xfrm>
            <a:off x="3097399" y="5941439"/>
            <a:ext cx="8668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8. ฝึกอบรมโดยอาศัยระบบหมู่ เครื่องหมายพิเศษและกิจกรรมกลางแจ้ง</a:t>
            </a:r>
          </a:p>
        </p:txBody>
      </p:sp>
    </p:spTree>
    <p:extLst>
      <p:ext uri="{BB962C8B-B14F-4D97-AF65-F5344CB8AC3E}">
        <p14:creationId xmlns:p14="http://schemas.microsoft.com/office/powerpoint/2010/main" val="28222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/>
      <p:bldP spid="9" grpId="0"/>
      <p:bldP spid="12" grpId="0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493111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หลักการพัฒนาลูกเสือ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6D15F3-ED50-4289-A9D0-A9DAC67C5270}"/>
              </a:ext>
            </a:extLst>
          </p:cNvPr>
          <p:cNvSpPr/>
          <p:nvPr/>
        </p:nvSpPr>
        <p:spPr>
          <a:xfrm>
            <a:off x="964210" y="1780349"/>
            <a:ext cx="10263579" cy="1077218"/>
          </a:xfrm>
          <a:prstGeom prst="rect">
            <a:avLst/>
          </a:prstGeom>
          <a:solidFill>
            <a:srgbClr val="DBFDF7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การพัฒนาความคิดด้านศาสนา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การพัฒนาในเรื่องศาสนานี้จะแตกต่างกันไปตามศาสนาที่นับถือกันในแต่ละประเทศ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07C2B-DA4E-4C07-B9F4-B67C64CE4F14}"/>
              </a:ext>
            </a:extLst>
          </p:cNvPr>
          <p:cNvSpPr/>
          <p:nvPr/>
        </p:nvSpPr>
        <p:spPr>
          <a:xfrm>
            <a:off x="964210" y="3124164"/>
            <a:ext cx="10263578" cy="1077218"/>
          </a:xfrm>
          <a:prstGeom prst="rect">
            <a:avLst/>
          </a:prstGeom>
          <a:solidFill>
            <a:srgbClr val="DBFDF7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การพัฒนาด้านค่านิยม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รวมทั้งส่งเสริมและเอาใจใส่ให้ลูกเสือรู้เท่าทัน และระมัดระวังในการเผชิญกับปัญหาที่อาจเกิดขึ้นกับสถานการณ์ปัจจุบัน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8D561-F38E-48DA-9825-6C1D8F8F6BAC}"/>
              </a:ext>
            </a:extLst>
          </p:cNvPr>
          <p:cNvSpPr/>
          <p:nvPr/>
        </p:nvSpPr>
        <p:spPr>
          <a:xfrm>
            <a:off x="964210" y="4467979"/>
            <a:ext cx="10263578" cy="584775"/>
          </a:xfrm>
          <a:prstGeom prst="rect">
            <a:avLst/>
          </a:prstGeom>
          <a:solidFill>
            <a:srgbClr val="DBFDF7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การพัฒนาทางด้านร่างกาย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โดยจะมีกิจกรรมกลางแจ้งต่างๆ ให้ลูกเสือได้ทำร่วมกัน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F0C648-E8BA-47D5-896A-33B3C8B15DA6}"/>
              </a:ext>
            </a:extLst>
          </p:cNvPr>
          <p:cNvSpPr/>
          <p:nvPr/>
        </p:nvSpPr>
        <p:spPr>
          <a:xfrm>
            <a:off x="964210" y="5319351"/>
            <a:ext cx="10263578" cy="1077218"/>
          </a:xfrm>
          <a:prstGeom prst="rect">
            <a:avLst/>
          </a:prstGeom>
          <a:solidFill>
            <a:srgbClr val="DBFDF7"/>
          </a:solidFill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การพัฒนาการด้านสติปัญญา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หลายอย่างส่งเสริมให้ลูกเสือได้ทำงานด้านการฝีมือเพื่อให้รู้จักคุณค่าของเวลาและใช้เวลาว่างให้เป็นประโยชน์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493111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หลักการพัฒนาลูกเสือ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C7AA9B-6BA1-45CB-A1DF-AB54FE97F1BA}"/>
              </a:ext>
            </a:extLst>
          </p:cNvPr>
          <p:cNvSpPr/>
          <p:nvPr/>
        </p:nvSpPr>
        <p:spPr>
          <a:xfrm>
            <a:off x="901766" y="1658429"/>
            <a:ext cx="10388468" cy="1077218"/>
          </a:xfrm>
          <a:prstGeom prst="rect">
            <a:avLst/>
          </a:prstGeom>
          <a:solidFill>
            <a:srgbClr val="DBFDF7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การพัฒนาทางสังคม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การใช้ระบบหมู่ การอยู่ค่ายพักแรม การเดินทางไกลและการผจญภัย ถือเป็นการปลูกฝังและพัฒนาลูกเสือในการปรับตนเองให้อยู่ในสังคมร่วมกับผู้อื่นได้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222EA-5B10-44BA-AF71-918BB9076E4B}"/>
              </a:ext>
            </a:extLst>
          </p:cNvPr>
          <p:cNvSpPr/>
          <p:nvPr/>
        </p:nvSpPr>
        <p:spPr>
          <a:xfrm>
            <a:off x="901766" y="2951519"/>
            <a:ext cx="10388468" cy="1077218"/>
          </a:xfrm>
          <a:prstGeom prst="rect">
            <a:avLst/>
          </a:prstGeom>
          <a:solidFill>
            <a:srgbClr val="DBFDF7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6. การสร้างสัมพันธภาพทางสังคมในกลุ่มลูกเสือ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คือการเน้นให้ลูกเสือรู้จักการทำงานระบบหมู่ตามลักษณะการปฏิบัติของลูกเสือ</a:t>
            </a:r>
            <a:r>
              <a:rPr lang="th-TH" sz="3200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ทั่วๆ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ไป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256866-839D-46ED-B89A-E8092C9E795B}"/>
              </a:ext>
            </a:extLst>
          </p:cNvPr>
          <p:cNvSpPr/>
          <p:nvPr/>
        </p:nvSpPr>
        <p:spPr>
          <a:xfrm>
            <a:off x="901766" y="4211952"/>
            <a:ext cx="10388468" cy="1077218"/>
          </a:xfrm>
          <a:prstGeom prst="rect">
            <a:avLst/>
          </a:prstGeom>
          <a:solidFill>
            <a:srgbClr val="DBFDF7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7. การพัฒนาความรับผิดชอบต่อชุมชน </a:t>
            </a:r>
            <a:r>
              <a:rPr lang="th-TH" sz="32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ที่มีจุดมุ่งหมายเพื่อช่วยเหลือและบริการชุมชนในด้านต่างๆ ด้วยความเต็มใจ โดยการบำเพ็ญประโยชน์</a:t>
            </a:r>
            <a:endParaRPr lang="th-TH" sz="3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6A88A4-927A-47A2-9E81-F62BFCCCB10E}"/>
              </a:ext>
            </a:extLst>
          </p:cNvPr>
          <p:cNvSpPr/>
          <p:nvPr/>
        </p:nvSpPr>
        <p:spPr>
          <a:xfrm>
            <a:off x="901766" y="5505042"/>
            <a:ext cx="10388468" cy="954107"/>
          </a:xfrm>
          <a:prstGeom prst="rect">
            <a:avLst/>
          </a:prstGeom>
          <a:solidFill>
            <a:srgbClr val="DBFDF7"/>
          </a:solidFill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8. การพัฒนาความรับผิดชอบต่อสิ่งแวดล้อม </a:t>
            </a:r>
            <a:r>
              <a:rPr lang="th-TH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ตระหนักถึง ความจำเป็นที่จะต้องช่วยกันดูแลรักษา และแก้ไขปัญหาสิ่งแวดล้อมและทรัพยากรธรรมชาติ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37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493111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ประวัติการลูกเสือไทย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FE47BE-8E54-4863-8E1D-141177228722}"/>
              </a:ext>
            </a:extLst>
          </p:cNvPr>
          <p:cNvSpPr/>
          <p:nvPr/>
        </p:nvSpPr>
        <p:spPr>
          <a:xfrm>
            <a:off x="620485" y="2710543"/>
            <a:ext cx="5159829" cy="36543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พระบาทสมเด็จพระมงกุฎเกล้าเจ้าอยู่หัว พระองค์ทรงสถาปนาคณะลูกเสือไทยขึ้นเมื่อวันที่ 1 กรกฎาคม 2456 และจัดตั้งสภากรรมการกลางจัดการลูกเสือแห่งชาติ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41C5C8-FABD-4518-96CE-7B7729498227}"/>
              </a:ext>
            </a:extLst>
          </p:cNvPr>
          <p:cNvSpPr/>
          <p:nvPr/>
        </p:nvSpPr>
        <p:spPr>
          <a:xfrm>
            <a:off x="6411685" y="2677886"/>
            <a:ext cx="5159829" cy="365434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มีการจัดตั้งกรมพลศึกษาขึ้นในกระทรวงศึกษาธิการ โดยมีกองลูกเสืออยู่ในสังกัดกรมพลศึกษา ประกาศใช้ตราประจำลูกเสือแห่งชาติ และกฎลูกเสือ 10 ข้อ ออกพระราชบัญญัติลูกเสือ พุทธศักราช 2482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758BF-ECC4-4175-80CF-AF4F3EAA2DFA}"/>
              </a:ext>
            </a:extLst>
          </p:cNvPr>
          <p:cNvSpPr/>
          <p:nvPr/>
        </p:nvSpPr>
        <p:spPr>
          <a:xfrm>
            <a:off x="620485" y="1896145"/>
            <a:ext cx="5159829" cy="7152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ยุคก่อตั้ง (พ.ศ. 2454–2468)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EE2F3-E838-4C76-870B-BB1806D728F1}"/>
              </a:ext>
            </a:extLst>
          </p:cNvPr>
          <p:cNvSpPr/>
          <p:nvPr/>
        </p:nvSpPr>
        <p:spPr>
          <a:xfrm>
            <a:off x="6411685" y="1896145"/>
            <a:ext cx="5159829" cy="7152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ยุคส่งเสริม (พ.ศ. 2468-2482)</a:t>
            </a:r>
          </a:p>
        </p:txBody>
      </p:sp>
    </p:spTree>
    <p:extLst>
      <p:ext uri="{BB962C8B-B14F-4D97-AF65-F5344CB8AC3E}">
        <p14:creationId xmlns:p14="http://schemas.microsoft.com/office/powerpoint/2010/main" val="4742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493111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ประวัติการลูกเสือไทย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FE47BE-8E54-4863-8E1D-141177228722}"/>
              </a:ext>
            </a:extLst>
          </p:cNvPr>
          <p:cNvSpPr/>
          <p:nvPr/>
        </p:nvSpPr>
        <p:spPr>
          <a:xfrm>
            <a:off x="620485" y="2710543"/>
            <a:ext cx="5159829" cy="365434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ได้มีพระราชบัญญัติยุวชนแห่งชาติ จัดตั้งองค์การยุวชนแห่งชาติขึ้น </a:t>
            </a:r>
          </a:p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มีการจัดตั้งหน่วยยุวชนทหาร</a:t>
            </a:r>
          </a:p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ซึ่งฝึกการใช้อาวุธแบบทหาร และได้รับการสนับสนุนอย่างเข้มแข็งจากรัฐบาล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41C5C8-FABD-4518-96CE-7B7729498227}"/>
              </a:ext>
            </a:extLst>
          </p:cNvPr>
          <p:cNvSpPr/>
          <p:nvPr/>
        </p:nvSpPr>
        <p:spPr>
          <a:xfrm>
            <a:off x="6411685" y="2677886"/>
            <a:ext cx="5159829" cy="3654346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ดำเนินการสร้างค่ายลูกเสือวชิราวุธ อำเภอศรีราชา จังหวัดชลบุรี </a:t>
            </a:r>
          </a:p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เปิดการฝึกอบรมวิชาผู้กำกับลูกเสือสำรอง ขั้นความรู้เบื้องต้นเป็นครั้งแรก</a:t>
            </a:r>
          </a:p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เริ่มจัดสร้างค่ายลูกเสือประจำจังหวัด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758BF-ECC4-4175-80CF-AF4F3EAA2DFA}"/>
              </a:ext>
            </a:extLst>
          </p:cNvPr>
          <p:cNvSpPr/>
          <p:nvPr/>
        </p:nvSpPr>
        <p:spPr>
          <a:xfrm>
            <a:off x="620485" y="1896145"/>
            <a:ext cx="5159829" cy="7152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ยุคประคับประคอง (พ.ศ. 2482–2489)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EE2F3-E838-4C76-870B-BB1806D728F1}"/>
              </a:ext>
            </a:extLst>
          </p:cNvPr>
          <p:cNvSpPr/>
          <p:nvPr/>
        </p:nvSpPr>
        <p:spPr>
          <a:xfrm>
            <a:off x="6411685" y="1896145"/>
            <a:ext cx="5159829" cy="71520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ยุคก้าวหน้า (พ.ศ. 2489–2514)</a:t>
            </a:r>
          </a:p>
        </p:txBody>
      </p:sp>
    </p:spTree>
    <p:extLst>
      <p:ext uri="{BB962C8B-B14F-4D97-AF65-F5344CB8AC3E}">
        <p14:creationId xmlns:p14="http://schemas.microsoft.com/office/powerpoint/2010/main" val="91947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493111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ประวัติการลูกเสือไทย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FE47BE-8E54-4863-8E1D-141177228722}"/>
              </a:ext>
            </a:extLst>
          </p:cNvPr>
          <p:cNvSpPr/>
          <p:nvPr/>
        </p:nvSpPr>
        <p:spPr>
          <a:xfrm>
            <a:off x="1022712" y="2873828"/>
            <a:ext cx="10146575" cy="3233057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มีการอบรมลูกเสือชาวบ้านเป็นครั้งแรก โดยประชาชนมีความเชื่อมั่นและ</a:t>
            </a:r>
          </a:p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เลื่อมใสในกิจการลูกเสือชาวบ้านเป็นอย่างมาก ส่งผลให้กิจการลูกเสือ</a:t>
            </a:r>
          </a:p>
          <a:p>
            <a:pPr algn="ctr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ชาวบ้านแพร่ขยายไปทั่วประเทศอย่างรวดเร็ว มีคำสั่งให้นำวิชาลูกเสือสำรองและลูกเสือสามัญบรรจุอยู่ในหลักสูตรของโรงเรียน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758BF-ECC4-4175-80CF-AF4F3EAA2DFA}"/>
              </a:ext>
            </a:extLst>
          </p:cNvPr>
          <p:cNvSpPr/>
          <p:nvPr/>
        </p:nvSpPr>
        <p:spPr>
          <a:xfrm>
            <a:off x="1022712" y="2044871"/>
            <a:ext cx="10146575" cy="715201"/>
          </a:xfrm>
          <a:prstGeom prst="rect">
            <a:avLst/>
          </a:prstGeom>
          <a:solidFill>
            <a:schemeClr val="bg1"/>
          </a:solidFill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ยุคถึงประชาชน (พ.ศ. 2514–ปัจจุบัน)</a:t>
            </a:r>
          </a:p>
        </p:txBody>
      </p:sp>
    </p:spTree>
    <p:extLst>
      <p:ext uri="{BB962C8B-B14F-4D97-AF65-F5344CB8AC3E}">
        <p14:creationId xmlns:p14="http://schemas.microsoft.com/office/powerpoint/2010/main" val="29935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493440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สาระการเรียนรู้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F89F1A8-47AD-43A3-8BF1-2D10078AAD4E}"/>
              </a:ext>
            </a:extLst>
          </p:cNvPr>
          <p:cNvSpPr txBox="1"/>
          <p:nvPr/>
        </p:nvSpPr>
        <p:spPr>
          <a:xfrm>
            <a:off x="2843538" y="1550614"/>
            <a:ext cx="71924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ประวัติการลูกเสือโลก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7" name="กล่องข้อความ 2">
            <a:extLst>
              <a:ext uri="{FF2B5EF4-FFF2-40B4-BE49-F238E27FC236}">
                <a16:creationId xmlns:a16="http://schemas.microsoft.com/office/drawing/2014/main" id="{F5E8C153-EC5E-4906-86C7-FC25249753AB}"/>
              </a:ext>
            </a:extLst>
          </p:cNvPr>
          <p:cNvSpPr txBox="1"/>
          <p:nvPr/>
        </p:nvSpPr>
        <p:spPr>
          <a:xfrm>
            <a:off x="3601056" y="2311273"/>
            <a:ext cx="43327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กิจการลูกเสือโลก</a:t>
            </a:r>
          </a:p>
        </p:txBody>
      </p:sp>
      <p:sp>
        <p:nvSpPr>
          <p:cNvPr id="11" name="กล่องข้อความ 2">
            <a:extLst>
              <a:ext uri="{FF2B5EF4-FFF2-40B4-BE49-F238E27FC236}">
                <a16:creationId xmlns:a16="http://schemas.microsoft.com/office/drawing/2014/main" id="{29D54D1A-C5F3-4B32-9C31-937F99ED8150}"/>
              </a:ext>
            </a:extLst>
          </p:cNvPr>
          <p:cNvSpPr txBox="1"/>
          <p:nvPr/>
        </p:nvSpPr>
        <p:spPr>
          <a:xfrm>
            <a:off x="4252374" y="5667709"/>
            <a:ext cx="52471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</a:t>
            </a:r>
            <a:r>
              <a:rPr lang="th-TH" sz="48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ประวัติการลูกเสือไทย</a:t>
            </a:r>
          </a:p>
        </p:txBody>
      </p:sp>
      <p:sp>
        <p:nvSpPr>
          <p:cNvPr id="9" name="กล่องข้อความ 2">
            <a:extLst>
              <a:ext uri="{FF2B5EF4-FFF2-40B4-BE49-F238E27FC236}">
                <a16:creationId xmlns:a16="http://schemas.microsoft.com/office/drawing/2014/main" id="{2C633A86-A589-43A8-8617-A7C0FFFC0B4E}"/>
              </a:ext>
            </a:extLst>
          </p:cNvPr>
          <p:cNvSpPr txBox="1"/>
          <p:nvPr/>
        </p:nvSpPr>
        <p:spPr>
          <a:xfrm>
            <a:off x="3601056" y="2924014"/>
            <a:ext cx="791859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การดำเนินงานของคณะกรรมการบริหารลูกเสือโลก</a:t>
            </a:r>
          </a:p>
        </p:txBody>
      </p:sp>
      <p:sp>
        <p:nvSpPr>
          <p:cNvPr id="12" name="กล่องข้อความ 2">
            <a:extLst>
              <a:ext uri="{FF2B5EF4-FFF2-40B4-BE49-F238E27FC236}">
                <a16:creationId xmlns:a16="http://schemas.microsoft.com/office/drawing/2014/main" id="{48F51574-DA68-4E5B-AD40-D281F2AD096D}"/>
              </a:ext>
            </a:extLst>
          </p:cNvPr>
          <p:cNvSpPr txBox="1"/>
          <p:nvPr/>
        </p:nvSpPr>
        <p:spPr>
          <a:xfrm>
            <a:off x="3601056" y="4180804"/>
            <a:ext cx="74524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ความสัมพันธ์ระหว่างลูกเสือนานาชาติ</a:t>
            </a:r>
          </a:p>
        </p:txBody>
      </p:sp>
      <p:sp>
        <p:nvSpPr>
          <p:cNvPr id="13" name="กล่องข้อความ 2">
            <a:extLst>
              <a:ext uri="{FF2B5EF4-FFF2-40B4-BE49-F238E27FC236}">
                <a16:creationId xmlns:a16="http://schemas.microsoft.com/office/drawing/2014/main" id="{3D55C6B8-A069-4B03-87FA-6DF4B132064A}"/>
              </a:ext>
            </a:extLst>
          </p:cNvPr>
          <p:cNvSpPr txBox="1"/>
          <p:nvPr/>
        </p:nvSpPr>
        <p:spPr>
          <a:xfrm>
            <a:off x="3601056" y="4789856"/>
            <a:ext cx="74524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th-TH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หลักการพัฒนาลูกเสือ</a:t>
            </a:r>
          </a:p>
        </p:txBody>
      </p:sp>
    </p:spTree>
    <p:extLst>
      <p:ext uri="{BB962C8B-B14F-4D97-AF65-F5344CB8AC3E}">
        <p14:creationId xmlns:p14="http://schemas.microsoft.com/office/powerpoint/2010/main" val="14495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623403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ประวัติการลูกเสือโลก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61C473-7C84-4AD6-936D-7DFFD0187854}"/>
              </a:ext>
            </a:extLst>
          </p:cNvPr>
          <p:cNvSpPr/>
          <p:nvPr/>
        </p:nvSpPr>
        <p:spPr>
          <a:xfrm>
            <a:off x="4355349" y="2053721"/>
            <a:ext cx="6780678" cy="4278094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ผู้ให้กำเนิดลูกเสือโลก คือ </a:t>
            </a:r>
            <a:r>
              <a:rPr lang="th-TH" sz="3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ลอร์ด </a:t>
            </a:r>
            <a:r>
              <a:rPr lang="th-TH" sz="34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เบ</a:t>
            </a:r>
            <a:r>
              <a:rPr lang="th-TH" sz="3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เดน โพ</a:t>
            </a:r>
            <a:r>
              <a:rPr lang="th-TH" sz="34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เวลล์</a:t>
            </a:r>
            <a:r>
              <a:rPr lang="th-TH" sz="3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sz="3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Lord Baden Powell) </a:t>
            </a:r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ชื่อย่อ คือ บี.-พี. ท่านเกิดที่กรุงลอนดอน ประเทศอังกฤษ ได้สอบเข้าเรียนในโรงเรียนนายร้อย และได้บรรจุเป็นทหารไปปฏิบัติหน้าที่ในประเทศต่างๆ เมื่อท่านพ้นหน้าที่ทางการทหาร ใน พ.ศ. 2450 ท่านได้ทดลองฝึกอบรมเด็กผู้ชายเพื่อให้เป็นพลเมืองดีตามวิธีการของท่าน คือ การนำเด็ก </a:t>
            </a:r>
            <a:r>
              <a:rPr lang="en-US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 </a:t>
            </a:r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 ไปเข้าค่ายพักแรมที่เกาะบราวน</a:t>
            </a:r>
            <a:r>
              <a:rPr lang="th-TH" sz="34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์ซี</a:t>
            </a:r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เป็นเวลา 9 คืน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04068-1A6E-4B6B-8CEB-80C15AC8A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3" y="2044005"/>
            <a:ext cx="2905530" cy="3419952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06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623403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ประวัติการลูกเสือโลก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61C473-7C84-4AD6-936D-7DFFD0187854}"/>
              </a:ext>
            </a:extLst>
          </p:cNvPr>
          <p:cNvSpPr/>
          <p:nvPr/>
        </p:nvSpPr>
        <p:spPr>
          <a:xfrm>
            <a:off x="2591025" y="2272841"/>
            <a:ext cx="8569808" cy="3416320"/>
          </a:xfrm>
          <a:prstGeom prst="rect">
            <a:avLst/>
          </a:prstGeom>
          <a:solidFill>
            <a:srgbClr val="EADCF8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และสอนวิชาต่างๆ ตามแนวทางที่ท่านเขียนไว้ในหนังสือชื่อ 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การลูกเสือสำหรับเด็กชาย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Scouting for Boys)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การบุกเบิก การผูกเงื่อน การสังเกต เป็นต้น และยังมีกิจกรรม</a:t>
            </a:r>
            <a:r>
              <a:rPr lang="th-TH" sz="3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รวมทั้งมีการประชุมรอบกองไฟในตอนกลางคืนด้วย การอยู่ค่ายพักแรมของเด็กกลุ่มนี้จึงเป็นการเริ่มต้นของการลูกเสือโลกและเป็นที่ยอมรับกันทั่วไปว่า บี.-พี. เป็นบิดาแห่งลูกเสือโลก</a:t>
            </a:r>
          </a:p>
        </p:txBody>
      </p:sp>
    </p:spTree>
    <p:extLst>
      <p:ext uri="{BB962C8B-B14F-4D97-AF65-F5344CB8AC3E}">
        <p14:creationId xmlns:p14="http://schemas.microsoft.com/office/powerpoint/2010/main" val="17295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623739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กิจการลูกเสือโลก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61C473-7C84-4AD6-936D-7DFFD0187854}"/>
              </a:ext>
            </a:extLst>
          </p:cNvPr>
          <p:cNvSpPr/>
          <p:nvPr/>
        </p:nvSpPr>
        <p:spPr>
          <a:xfrm>
            <a:off x="963869" y="1737264"/>
            <a:ext cx="10264253" cy="1661993"/>
          </a:xfrm>
          <a:prstGeom prst="rect">
            <a:avLst/>
          </a:prstGeom>
          <a:solidFill>
            <a:srgbClr val="FEECFE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การดำเนินกิจการลูกเสือตั้งสำนักงานเพื่อให้คำแนะนำขึ้นในกรุงลอนดอน ต่อมา พ.ศ. 2451 ก็ได้จัดตั้งคณะกรรมการบริหารงานลูกเสือชุดแรกขึ้น ท่านรับหน้าที่เป็นประธานกรรมการและได้เดินทางไปบรรยายเรื่องการลูกเสือตามเมืองต่างๆ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909E0-4138-4923-9FC2-9F4C900B2D73}"/>
              </a:ext>
            </a:extLst>
          </p:cNvPr>
          <p:cNvSpPr/>
          <p:nvPr/>
        </p:nvSpPr>
        <p:spPr>
          <a:xfrm>
            <a:off x="963871" y="3635725"/>
            <a:ext cx="10264253" cy="1138773"/>
          </a:xfrm>
          <a:prstGeom prst="rect">
            <a:avLst/>
          </a:prstGeom>
          <a:solidFill>
            <a:srgbClr val="FAB8D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พ.ศ. 2452 ประเทศชิลีได้จัดตั้งกองลูกเสือขึ้น ถือเป็นประเทศนอกเครือจักรภพ อังกฤษประเทศแรกที่จัดตั้งกองลูกเสือขึ้น เป็นกลุ่มที่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4CD09-B6DB-4373-96DF-0C707D8BB3E9}"/>
              </a:ext>
            </a:extLst>
          </p:cNvPr>
          <p:cNvSpPr/>
          <p:nvPr/>
        </p:nvSpPr>
        <p:spPr>
          <a:xfrm>
            <a:off x="963870" y="4953301"/>
            <a:ext cx="10264253" cy="615553"/>
          </a:xfrm>
          <a:prstGeom prst="rect">
            <a:avLst/>
          </a:prstGeom>
          <a:solidFill>
            <a:srgbClr val="FAB8D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พ.ศ. 2453 จัดตั้งขึ้นที่สหรัฐอเมริกาและตั้งกองลูกเสือหญิงขึ้นที่ประเทศอังกฤษด้วย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26AC0-6A67-4C2A-A96B-783CC88CE03B}"/>
              </a:ext>
            </a:extLst>
          </p:cNvPr>
          <p:cNvSpPr/>
          <p:nvPr/>
        </p:nvSpPr>
        <p:spPr>
          <a:xfrm>
            <a:off x="963870" y="5746843"/>
            <a:ext cx="5849886" cy="615553"/>
          </a:xfrm>
          <a:prstGeom prst="rect">
            <a:avLst/>
          </a:prstGeom>
          <a:solidFill>
            <a:srgbClr val="FAB8D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พ.ศ. 2454 จัดขึ้นที่ประเทศไทย เป็นกลุ่มที่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5C8CBC-C3AB-4F48-B7F8-EDED2537504D}"/>
              </a:ext>
            </a:extLst>
          </p:cNvPr>
          <p:cNvSpPr/>
          <p:nvPr/>
        </p:nvSpPr>
        <p:spPr>
          <a:xfrm>
            <a:off x="7255830" y="5746843"/>
            <a:ext cx="4493035" cy="615553"/>
          </a:xfrm>
          <a:prstGeom prst="rect">
            <a:avLst/>
          </a:prstGeom>
          <a:solidFill>
            <a:srgbClr val="FAB8D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พ.ศ. 2461 จัดตั้งกองลูกเสือวิสามัญ</a:t>
            </a:r>
          </a:p>
        </p:txBody>
      </p:sp>
    </p:spTree>
    <p:extLst>
      <p:ext uri="{BB962C8B-B14F-4D97-AF65-F5344CB8AC3E}">
        <p14:creationId xmlns:p14="http://schemas.microsoft.com/office/powerpoint/2010/main" val="36999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623739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กิจการลูกเสือโลก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6DB5F1-CA4D-4465-B269-4ACD3A271553}"/>
              </a:ext>
            </a:extLst>
          </p:cNvPr>
          <p:cNvSpPr/>
          <p:nvPr/>
        </p:nvSpPr>
        <p:spPr>
          <a:xfrm>
            <a:off x="1941070" y="1716240"/>
            <a:ext cx="972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องค์การลูกเสือโลกที่ก่อตั้งขึ้นนี้ มีหน่วยงานหลักอยู่ 3 หน่วยงาน คือ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E9C411-0B3C-4700-BDE9-688CDF0FE928}"/>
              </a:ext>
            </a:extLst>
          </p:cNvPr>
          <p:cNvGrpSpPr/>
          <p:nvPr/>
        </p:nvGrpSpPr>
        <p:grpSpPr>
          <a:xfrm>
            <a:off x="2530500" y="2558763"/>
            <a:ext cx="8114634" cy="599882"/>
            <a:chOff x="3241963" y="2540588"/>
            <a:chExt cx="7832436" cy="4678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33BBC9-63C1-4B41-A501-442312DB69ED}"/>
                </a:ext>
              </a:extLst>
            </p:cNvPr>
            <p:cNvSpPr/>
            <p:nvPr/>
          </p:nvSpPr>
          <p:spPr>
            <a:xfrm>
              <a:off x="3657598" y="2540590"/>
              <a:ext cx="7416801" cy="467849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1. สำนักงานลูกเสือโลก (</a:t>
              </a:r>
              <a:r>
                <a:rPr lang="en-US" sz="36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World Scout </a:t>
              </a:r>
              <a:r>
                <a:rPr lang="en-US" sz="3600" b="1" dirty="0" err="1">
                  <a:latin typeface="Browallia New" panose="020B0604020202020204" pitchFamily="34" charset="-34"/>
                  <a:cs typeface="Browallia New" panose="020B0604020202020204" pitchFamily="34" charset="-34"/>
                </a:rPr>
                <a:t>Burlau</a:t>
              </a:r>
              <a:r>
                <a:rPr lang="en-US" sz="36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)</a:t>
              </a:r>
              <a:endPara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8A0996D-485A-4512-BCA2-C8B2E9EAF7D1}"/>
                </a:ext>
              </a:extLst>
            </p:cNvPr>
            <p:cNvSpPr/>
            <p:nvPr/>
          </p:nvSpPr>
          <p:spPr>
            <a:xfrm flipV="1">
              <a:off x="3241963" y="2540588"/>
              <a:ext cx="831273" cy="46784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25BDA-3B02-4605-93E9-2FDB20E3DE7C}"/>
              </a:ext>
            </a:extLst>
          </p:cNvPr>
          <p:cNvGrpSpPr/>
          <p:nvPr/>
        </p:nvGrpSpPr>
        <p:grpSpPr>
          <a:xfrm>
            <a:off x="2530500" y="3473661"/>
            <a:ext cx="9223863" cy="599879"/>
            <a:chOff x="3241963" y="2540590"/>
            <a:chExt cx="8903090" cy="4678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0A7810-08E1-4F2C-9683-85D29EDB16DC}"/>
                </a:ext>
              </a:extLst>
            </p:cNvPr>
            <p:cNvSpPr/>
            <p:nvPr/>
          </p:nvSpPr>
          <p:spPr>
            <a:xfrm>
              <a:off x="3657598" y="2540590"/>
              <a:ext cx="8487455" cy="467849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2. คณะกรรมการลูกเสือโลก (</a:t>
              </a:r>
              <a:r>
                <a:rPr lang="en-US" sz="36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World Scout Committee)</a:t>
              </a:r>
              <a:endPara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153C374-CF30-4A01-80A5-E2E43892F04A}"/>
                </a:ext>
              </a:extLst>
            </p:cNvPr>
            <p:cNvSpPr/>
            <p:nvPr/>
          </p:nvSpPr>
          <p:spPr>
            <a:xfrm flipV="1">
              <a:off x="3241963" y="2540590"/>
              <a:ext cx="831273" cy="467849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A6087C-68B9-47D9-8A68-E8DC73639C23}"/>
              </a:ext>
            </a:extLst>
          </p:cNvPr>
          <p:cNvGrpSpPr/>
          <p:nvPr/>
        </p:nvGrpSpPr>
        <p:grpSpPr>
          <a:xfrm>
            <a:off x="2530500" y="4400058"/>
            <a:ext cx="8114634" cy="599882"/>
            <a:chOff x="3241963" y="2540588"/>
            <a:chExt cx="7832436" cy="4678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78672F-51BF-4162-ACF4-8FBB708328BE}"/>
                </a:ext>
              </a:extLst>
            </p:cNvPr>
            <p:cNvSpPr/>
            <p:nvPr/>
          </p:nvSpPr>
          <p:spPr>
            <a:xfrm>
              <a:off x="3657598" y="2540590"/>
              <a:ext cx="7416801" cy="467849"/>
            </a:xfrm>
            <a:prstGeom prst="rect">
              <a:avLst/>
            </a:prstGeom>
            <a:solidFill>
              <a:srgbClr val="F892B9"/>
            </a:solidFill>
            <a:ln w="38100">
              <a:solidFill>
                <a:srgbClr val="F89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3. สมัชชาลูกเสือโลก (</a:t>
              </a:r>
              <a:r>
                <a:rPr lang="en-US" sz="36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World Scout Conference)</a:t>
              </a:r>
              <a:endPara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46F763D-2981-4C74-830C-46351EA26270}"/>
                </a:ext>
              </a:extLst>
            </p:cNvPr>
            <p:cNvSpPr/>
            <p:nvPr/>
          </p:nvSpPr>
          <p:spPr>
            <a:xfrm flipV="1">
              <a:off x="3241963" y="2540588"/>
              <a:ext cx="831273" cy="46784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892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05C6DF6-7698-4353-ABCE-CB5C2D0D1EF2}"/>
              </a:ext>
            </a:extLst>
          </p:cNvPr>
          <p:cNvSpPr/>
          <p:nvPr/>
        </p:nvSpPr>
        <p:spPr>
          <a:xfrm>
            <a:off x="3391723" y="5326454"/>
            <a:ext cx="7990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องค์การลูกเสือโลกได้จัดให้มีการชุมนุมลูกเสือโลกครั้งแรกขึ้นที่เมืองโอลิมเปีย กรุงลอนดอน ใน พ.ศ. 2463 และลงมติจัดขึ้นทุก </a:t>
            </a: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ปี</a:t>
            </a:r>
          </a:p>
        </p:txBody>
      </p:sp>
    </p:spTree>
    <p:extLst>
      <p:ext uri="{BB962C8B-B14F-4D97-AF65-F5344CB8AC3E}">
        <p14:creationId xmlns:p14="http://schemas.microsoft.com/office/powerpoint/2010/main" val="21422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493111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89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การดำเนินงานของคณะกรรมการบริหารลูกเสือโลก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E10CC4-D16B-462D-9AF2-0DEED1F722F8}"/>
              </a:ext>
            </a:extLst>
          </p:cNvPr>
          <p:cNvSpPr/>
          <p:nvPr/>
        </p:nvSpPr>
        <p:spPr>
          <a:xfrm>
            <a:off x="2058084" y="1599848"/>
            <a:ext cx="9690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การจัดตั้งสำนักงานลูกเสือโลก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อยู่ที่กรุงเจนีวา ประเทศสวิตเซอร์แลนด์และมีสำนักงานสาขาอยู่ตามภูมิภาคต่างๆ ของโลกอีก 6 เขต มีหน้าที่ดังนี้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5F94B-78C0-4EA9-B042-9EFC7CD369FD}"/>
              </a:ext>
            </a:extLst>
          </p:cNvPr>
          <p:cNvSpPr/>
          <p:nvPr/>
        </p:nvSpPr>
        <p:spPr>
          <a:xfrm>
            <a:off x="2651812" y="2987781"/>
            <a:ext cx="87008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ให้คำแนะนำเกี่ยวกับการลูกเสือแก่ประเทศสมาชิกและองค์การที่เกี่ยวข้อง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3A012-5EAF-495D-A4B9-FF6020C89D74}"/>
              </a:ext>
            </a:extLst>
          </p:cNvPr>
          <p:cNvSpPr/>
          <p:nvPr/>
        </p:nvSpPr>
        <p:spPr>
          <a:xfrm>
            <a:off x="2651812" y="3760160"/>
            <a:ext cx="87008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ช่วยฝึกอบรมผู้บังคับบัญชาลูกเสือในประเทศสมาชิก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52DEF-9E7F-40C4-8972-A0ED2778C0C3}"/>
              </a:ext>
            </a:extLst>
          </p:cNvPr>
          <p:cNvSpPr/>
          <p:nvPr/>
        </p:nvSpPr>
        <p:spPr>
          <a:xfrm>
            <a:off x="2651812" y="4532539"/>
            <a:ext cx="87008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จัดการประชุมสมัชชาและการชุมนุมลูกเสือโลก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E5B562-467C-4C70-8DDF-2E2E0E530408}"/>
              </a:ext>
            </a:extLst>
          </p:cNvPr>
          <p:cNvSpPr/>
          <p:nvPr/>
        </p:nvSpPr>
        <p:spPr>
          <a:xfrm>
            <a:off x="2651812" y="5271152"/>
            <a:ext cx="87008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ไปเยี่ยมเยียนและให้การช่วยเหลือโดยตรง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ECD7D7-BC92-4AC4-90B5-E763CACEC287}"/>
              </a:ext>
            </a:extLst>
          </p:cNvPr>
          <p:cNvSpPr/>
          <p:nvPr/>
        </p:nvSpPr>
        <p:spPr>
          <a:xfrm>
            <a:off x="2786743" y="6009765"/>
            <a:ext cx="87008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จัดพิมพ์เอกสารและค้นคว้าเพื่อเผยแพร่</a:t>
            </a:r>
          </a:p>
        </p:txBody>
      </p:sp>
    </p:spTree>
    <p:extLst>
      <p:ext uri="{BB962C8B-B14F-4D97-AF65-F5344CB8AC3E}">
        <p14:creationId xmlns:p14="http://schemas.microsoft.com/office/powerpoint/2010/main" val="16229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591082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89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การดำเนินงานของคณะกรรมการบริหารลูกเสือโลก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E10CC4-D16B-462D-9AF2-0DEED1F722F8}"/>
              </a:ext>
            </a:extLst>
          </p:cNvPr>
          <p:cNvSpPr/>
          <p:nvPr/>
        </p:nvSpPr>
        <p:spPr>
          <a:xfrm>
            <a:off x="2058084" y="1730476"/>
            <a:ext cx="942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คณะกรรมการลูกเสือโลก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 12 คน อยู่ในตำแหน่งคราวละ 6 ปีต้องจัดประชุมกันอย่างน้อยปีละ 1 ครั้ง โดยมีอำนาจหน้าที่ทั่วไปดังนี้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5F94B-78C0-4EA9-B042-9EFC7CD369FD}"/>
              </a:ext>
            </a:extLst>
          </p:cNvPr>
          <p:cNvSpPr/>
          <p:nvPr/>
        </p:nvSpPr>
        <p:spPr>
          <a:xfrm>
            <a:off x="2882852" y="3172674"/>
            <a:ext cx="5996907" cy="584775"/>
          </a:xfrm>
          <a:prstGeom prst="rect">
            <a:avLst/>
          </a:prstGeom>
          <a:solidFill>
            <a:srgbClr val="D5F8BA"/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ส่งเสริมกิจการลูกเสือทั่วโลก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EF0FA1-A51A-49B8-A9E5-D07FF3F883D3}"/>
              </a:ext>
            </a:extLst>
          </p:cNvPr>
          <p:cNvSpPr/>
          <p:nvPr/>
        </p:nvSpPr>
        <p:spPr>
          <a:xfrm>
            <a:off x="2882853" y="3999318"/>
            <a:ext cx="8604756" cy="584775"/>
          </a:xfrm>
          <a:prstGeom prst="rect">
            <a:avLst/>
          </a:prstGeom>
          <a:solidFill>
            <a:srgbClr val="D5F8BA"/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แต่งตั้งคณะกรรมการและควบคุมการปฏิบัติงานของสำนักงานลูกเสือโลก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3C378-C660-4A90-A87B-4461CD2C4E0B}"/>
              </a:ext>
            </a:extLst>
          </p:cNvPr>
          <p:cNvSpPr/>
          <p:nvPr/>
        </p:nvSpPr>
        <p:spPr>
          <a:xfrm>
            <a:off x="2882852" y="4849725"/>
            <a:ext cx="5996907" cy="584775"/>
          </a:xfrm>
          <a:prstGeom prst="rect">
            <a:avLst/>
          </a:prstGeom>
          <a:solidFill>
            <a:srgbClr val="D5F8BA"/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จัดหาเงินทุนสำหรับส่งเสริมกิจการลูกเสือ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C7804A-EECB-4707-8340-5E311B953F78}"/>
              </a:ext>
            </a:extLst>
          </p:cNvPr>
          <p:cNvSpPr/>
          <p:nvPr/>
        </p:nvSpPr>
        <p:spPr>
          <a:xfrm>
            <a:off x="2882853" y="5700132"/>
            <a:ext cx="8227108" cy="584775"/>
          </a:xfrm>
          <a:prstGeom prst="rect">
            <a:avLst/>
          </a:prstGeom>
          <a:solidFill>
            <a:srgbClr val="D5F8BA"/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ให้เครื่องหมายลูกเสือสดุดี </a:t>
            </a:r>
            <a:r>
              <a:rPr lang="en-US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Bronze wolf </a:t>
            </a: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ของคณะลูกเสือโลกดีเด่น</a:t>
            </a:r>
          </a:p>
        </p:txBody>
      </p:sp>
    </p:spTree>
    <p:extLst>
      <p:ext uri="{BB962C8B-B14F-4D97-AF65-F5344CB8AC3E}">
        <p14:creationId xmlns:p14="http://schemas.microsoft.com/office/powerpoint/2010/main" val="14146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กเหลี่ยม 1">
            <a:extLst>
              <a:ext uri="{FF2B5EF4-FFF2-40B4-BE49-F238E27FC236}">
                <a16:creationId xmlns:a16="http://schemas.microsoft.com/office/drawing/2014/main" id="{7D77529F-2EE4-4625-98BB-07F566D4C80A}"/>
              </a:ext>
            </a:extLst>
          </p:cNvPr>
          <p:cNvSpPr/>
          <p:nvPr/>
        </p:nvSpPr>
        <p:spPr>
          <a:xfrm>
            <a:off x="1559859" y="591082"/>
            <a:ext cx="10632141" cy="830997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892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การดำเนินงานของคณะกรรมการบริหารลูกเสือโลก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C35B3-5DAD-4EE4-A8E4-F46ED92C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78" y="36870"/>
            <a:ext cx="792375" cy="516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E10CC4-D16B-462D-9AF2-0DEED1F722F8}"/>
              </a:ext>
            </a:extLst>
          </p:cNvPr>
          <p:cNvSpPr/>
          <p:nvPr/>
        </p:nvSpPr>
        <p:spPr>
          <a:xfrm>
            <a:off x="1808146" y="1620556"/>
            <a:ext cx="10336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B3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สมัชชาลูกเสือโลก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เป็นที่ประชุมของผู้แทนลูกเสือประเทศต่างๆ หน้าที่ดังนี้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5F94B-78C0-4EA9-B042-9EFC7CD369FD}"/>
              </a:ext>
            </a:extLst>
          </p:cNvPr>
          <p:cNvSpPr/>
          <p:nvPr/>
        </p:nvSpPr>
        <p:spPr>
          <a:xfrm>
            <a:off x="3401012" y="2593554"/>
            <a:ext cx="6426295" cy="584775"/>
          </a:xfrm>
          <a:prstGeom prst="rect">
            <a:avLst/>
          </a:prstGeom>
          <a:solidFill>
            <a:srgbClr val="F9D9B9"/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รับสมัครสมาชิกใหม่และพิจารณาการพ้นสมาชิกภาพ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EF0FA1-A51A-49B8-A9E5-D07FF3F883D3}"/>
              </a:ext>
            </a:extLst>
          </p:cNvPr>
          <p:cNvSpPr/>
          <p:nvPr/>
        </p:nvSpPr>
        <p:spPr>
          <a:xfrm>
            <a:off x="3401013" y="3420198"/>
            <a:ext cx="5996906" cy="584775"/>
          </a:xfrm>
          <a:prstGeom prst="rect">
            <a:avLst/>
          </a:prstGeom>
          <a:solidFill>
            <a:srgbClr val="F9D9B9"/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แต่งตั้งกรรมการลูกเสือโลก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3C378-C660-4A90-A87B-4461CD2C4E0B}"/>
              </a:ext>
            </a:extLst>
          </p:cNvPr>
          <p:cNvSpPr/>
          <p:nvPr/>
        </p:nvSpPr>
        <p:spPr>
          <a:xfrm>
            <a:off x="3401012" y="4270605"/>
            <a:ext cx="5996907" cy="584775"/>
          </a:xfrm>
          <a:prstGeom prst="rect">
            <a:avLst/>
          </a:prstGeom>
          <a:solidFill>
            <a:srgbClr val="F9D9B9"/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กำหนดนโยบายทั่วไปของคณะลูกเสือโลก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C7804A-EECB-4707-8340-5E311B953F78}"/>
              </a:ext>
            </a:extLst>
          </p:cNvPr>
          <p:cNvSpPr/>
          <p:nvPr/>
        </p:nvSpPr>
        <p:spPr>
          <a:xfrm>
            <a:off x="3401013" y="5121012"/>
            <a:ext cx="7114587" cy="1077218"/>
          </a:xfrm>
          <a:prstGeom prst="rect">
            <a:avLst/>
          </a:prstGeom>
          <a:solidFill>
            <a:srgbClr val="F9D9B9"/>
          </a:solidFill>
        </p:spPr>
        <p:txBody>
          <a:bodyPr wrap="square">
            <a:spAutoFit/>
          </a:bodyPr>
          <a:lstStyle/>
          <a:p>
            <a:pPr marL="261938" indent="-261938">
              <a:buFont typeface="Arial" panose="020B0604020202020204" pitchFamily="34" charset="0"/>
              <a:buChar char="•"/>
            </a:pPr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พิจารณารายงานแก้ไขธรรมนูญ ข้อบังคับ และข้อเสนอของคณะกรรมการลูกเสือโลก</a:t>
            </a:r>
          </a:p>
        </p:txBody>
      </p:sp>
    </p:spTree>
    <p:extLst>
      <p:ext uri="{BB962C8B-B14F-4D97-AF65-F5344CB8AC3E}">
        <p14:creationId xmlns:p14="http://schemas.microsoft.com/office/powerpoint/2010/main" val="7068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1149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Browallia New</vt:lpstr>
      <vt:lpstr>Calibri</vt:lpstr>
      <vt:lpstr>Calibri Light</vt:lpstr>
      <vt:lpstr>Arial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KLA</dc:creator>
  <cp:lastModifiedBy>User_05</cp:lastModifiedBy>
  <cp:revision>123</cp:revision>
  <dcterms:created xsi:type="dcterms:W3CDTF">2021-06-06T10:53:04Z</dcterms:created>
  <dcterms:modified xsi:type="dcterms:W3CDTF">2021-06-11T08:48:07Z</dcterms:modified>
</cp:coreProperties>
</file>