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71" r:id="rId9"/>
    <p:sldId id="272" r:id="rId10"/>
  </p:sldIdLst>
  <p:sldSz cx="12192000" cy="6858000"/>
  <p:notesSz cx="6858000" cy="9144000"/>
  <p:embeddedFontLst>
    <p:embeddedFont>
      <p:font typeface="Browallia New" panose="020B0604020202020204" pitchFamily="34" charset="-34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galfxMUWbHH54KaX/GZwGSrgpl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9CF"/>
    <a:srgbClr val="BEF686"/>
    <a:srgbClr val="99B925"/>
    <a:srgbClr val="FBD9ED"/>
    <a:srgbClr val="E72197"/>
    <a:srgbClr val="FED9BA"/>
    <a:srgbClr val="FDBF8B"/>
    <a:srgbClr val="3333FF"/>
    <a:srgbClr val="BC1478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9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3589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8380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9496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6842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7327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9469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สไลด์ชื่อเรื่อง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ชื่อเรื่องและข้อความแนวตั้ง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ข้อความและชื่อเรื่องแนวตั้ง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ชื่อเรื่องและเนื้อหา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ส่วนหัวของส่วน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เนื้อหา 2 ส่วน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การเปรียบเทียบ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เฉพาะชื่อเรื่อง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ว่างเปล่า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เนื้อหาพร้อมคำอธิบายภาพ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รูปภาพพร้อมคำอธิบายภาพ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814369" y="1098518"/>
            <a:ext cx="7415231" cy="11079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6600" b="1" i="0" u="none" strike="noStrike" cap="none" dirty="0">
                <a:solidFill>
                  <a:schemeClr val="dk1"/>
                </a:solidFill>
                <a:latin typeface="Browallia New"/>
                <a:ea typeface="Browallia New"/>
                <a:cs typeface="Browallia New"/>
                <a:sym typeface="Browallia New"/>
              </a:rPr>
              <a:t>หน่วยการเรียนรู้ที่ </a:t>
            </a:r>
            <a:r>
              <a:rPr lang="en-US" sz="6600" b="1" dirty="0">
                <a:solidFill>
                  <a:schemeClr val="dk1"/>
                </a:solidFill>
                <a:latin typeface="Browallia New"/>
                <a:ea typeface="Browallia New"/>
                <a:cs typeface="Browallia New"/>
                <a:sym typeface="Browallia New"/>
              </a:rPr>
              <a:t>4</a:t>
            </a:r>
            <a:endParaRPr sz="6600" b="1" i="0" u="none" strike="noStrike" cap="none" dirty="0">
              <a:solidFill>
                <a:schemeClr val="dk1"/>
              </a:solidFill>
              <a:latin typeface="Browallia New"/>
              <a:ea typeface="Browallia New"/>
              <a:cs typeface="Browallia New"/>
              <a:sym typeface="Browallia New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814369" y="2413337"/>
            <a:ext cx="7415231" cy="10156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6000" b="1" i="0" u="none" strike="noStrike" cap="none" dirty="0">
                <a:solidFill>
                  <a:schemeClr val="bg1"/>
                </a:solidFill>
                <a:latin typeface="Browallia New"/>
                <a:ea typeface="Browallia New"/>
                <a:cs typeface="Browallia New"/>
                <a:sym typeface="Browallia New"/>
              </a:rPr>
              <a:t>ประวัติการลูกเสือวิสามัญ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52678" y="36870"/>
            <a:ext cx="792375" cy="5161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/>
          <p:nvPr/>
        </p:nvSpPr>
        <p:spPr>
          <a:xfrm>
            <a:off x="928488" y="1119133"/>
            <a:ext cx="10335024" cy="831000"/>
          </a:xfrm>
          <a:prstGeom prst="snip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5400" b="1" i="0" u="none" strike="noStrike" cap="none">
                <a:solidFill>
                  <a:srgbClr val="000000"/>
                </a:solidFill>
                <a:latin typeface="Browallia New"/>
                <a:ea typeface="Browallia New"/>
                <a:cs typeface="Browallia New"/>
                <a:sym typeface="Browallia New"/>
              </a:rPr>
              <a:t>สาระการเรียนรู้</a:t>
            </a:r>
            <a:endParaRPr/>
          </a:p>
        </p:txBody>
      </p:sp>
      <p:sp>
        <p:nvSpPr>
          <p:cNvPr id="92" name="Google Shape;92;p2"/>
          <p:cNvSpPr txBox="1"/>
          <p:nvPr/>
        </p:nvSpPr>
        <p:spPr>
          <a:xfrm>
            <a:off x="3215189" y="3095636"/>
            <a:ext cx="6476528" cy="830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th-TH" sz="4800" b="1" dirty="0">
                <a:solidFill>
                  <a:schemeClr val="bg1"/>
                </a:solidFill>
                <a:latin typeface="Browallia New"/>
                <a:ea typeface="Browallia New"/>
                <a:cs typeface="Browallia New"/>
                <a:sym typeface="Browallia New"/>
              </a:rPr>
              <a:t>1. กำเนิดลูกเสือวิสามัญโลก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93" name="Google Shape;9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52678" y="36870"/>
            <a:ext cx="792375" cy="51619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 txBox="1"/>
          <p:nvPr/>
        </p:nvSpPr>
        <p:spPr>
          <a:xfrm>
            <a:off x="3215189" y="4462948"/>
            <a:ext cx="7473832" cy="8309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th-TH" sz="4800" b="1" dirty="0">
                <a:solidFill>
                  <a:schemeClr val="bg1"/>
                </a:solidFill>
                <a:latin typeface="Browallia New"/>
                <a:ea typeface="Browallia New"/>
                <a:cs typeface="Browallia New"/>
                <a:sym typeface="Browallia New"/>
              </a:rPr>
              <a:t>2. กำเนิดลูกเสือวิสามัญในประเทศไทย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" name="ลูกศร: โค้ง 2">
            <a:extLst>
              <a:ext uri="{FF2B5EF4-FFF2-40B4-BE49-F238E27FC236}">
                <a16:creationId xmlns:a16="http://schemas.microsoft.com/office/drawing/2014/main" id="{E96C7677-F134-422F-B698-A15A66FF96AC}"/>
              </a:ext>
            </a:extLst>
          </p:cNvPr>
          <p:cNvSpPr/>
          <p:nvPr/>
        </p:nvSpPr>
        <p:spPr>
          <a:xfrm flipV="1">
            <a:off x="2299272" y="1982683"/>
            <a:ext cx="402022" cy="1597108"/>
          </a:xfrm>
          <a:prstGeom prst="ben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9" name="ลูกศร: โค้ง 8">
            <a:extLst>
              <a:ext uri="{FF2B5EF4-FFF2-40B4-BE49-F238E27FC236}">
                <a16:creationId xmlns:a16="http://schemas.microsoft.com/office/drawing/2014/main" id="{6F2A7E25-A310-486B-80DF-4340B8B663C1}"/>
              </a:ext>
            </a:extLst>
          </p:cNvPr>
          <p:cNvSpPr/>
          <p:nvPr/>
        </p:nvSpPr>
        <p:spPr>
          <a:xfrm flipV="1">
            <a:off x="2098261" y="1982682"/>
            <a:ext cx="402022" cy="3046517"/>
          </a:xfrm>
          <a:prstGeom prst="ben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2" grpId="0" animBg="1"/>
      <p:bldP spid="94" grpId="0" animBg="1"/>
      <p:bldP spid="3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3183CD3C-FFC0-44D7-82F3-500C5610D9E8}"/>
              </a:ext>
            </a:extLst>
          </p:cNvPr>
          <p:cNvSpPr/>
          <p:nvPr/>
        </p:nvSpPr>
        <p:spPr>
          <a:xfrm>
            <a:off x="0" y="553065"/>
            <a:ext cx="12192000" cy="5879819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0" name="Google Shape;100;p3"/>
          <p:cNvSpPr/>
          <p:nvPr/>
        </p:nvSpPr>
        <p:spPr>
          <a:xfrm>
            <a:off x="5171089" y="876706"/>
            <a:ext cx="6748807" cy="830997"/>
          </a:xfrm>
          <a:prstGeom prst="trapezoid">
            <a:avLst>
              <a:gd name="adj" fmla="val 25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r"/>
            <a:r>
              <a:rPr lang="th-TH" sz="5400" b="1" dirty="0">
                <a:solidFill>
                  <a:srgbClr val="BC1478"/>
                </a:solidFill>
                <a:latin typeface="Browallia New"/>
                <a:ea typeface="Browallia New"/>
                <a:cs typeface="Browallia New"/>
                <a:sym typeface="Browallia New"/>
              </a:rPr>
              <a:t>กำเนิดลูกเสือวิสามัญโลก</a:t>
            </a:r>
            <a:endParaRPr sz="5400" b="1" dirty="0">
              <a:solidFill>
                <a:srgbClr val="BC1478"/>
              </a:solidFill>
              <a:latin typeface="Browallia New"/>
              <a:ea typeface="Browallia New"/>
              <a:cs typeface="Browallia New"/>
              <a:sym typeface="Browallia New"/>
            </a:endParaRPr>
          </a:p>
        </p:txBody>
      </p:sp>
      <p:pic>
        <p:nvPicPr>
          <p:cNvPr id="101" name="Google Shape;10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52678" y="36870"/>
            <a:ext cx="792375" cy="51619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B1E3F552-8016-4778-9B96-67E5D5E3A501}"/>
              </a:ext>
            </a:extLst>
          </p:cNvPr>
          <p:cNvSpPr txBox="1"/>
          <p:nvPr/>
        </p:nvSpPr>
        <p:spPr>
          <a:xfrm>
            <a:off x="982060" y="2093710"/>
            <a:ext cx="102278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0" i="0" u="none" strike="noStrike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	การดำเนินการของลูกเสือวิสามัญ เป็นการจัดกิจกรรมเพื่อเยาวชนคนรุ่นหนุ่มสาว ที่มีความรู้ความสามารถใน</a:t>
            </a:r>
            <a:r>
              <a:rPr lang="th-TH" sz="3200" b="0" i="0" u="none" strike="noStrike" baseline="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การทำ</a:t>
            </a:r>
            <a:r>
              <a:rPr lang="th-TH" sz="3200" b="0" i="0" u="none" strike="noStrike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กิจกรรมที่สูงขึ้นกว่าลูกเสือในวัยที่ผ่านมา</a:t>
            </a:r>
            <a:endParaRPr lang="th-TH" sz="32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C5379F5F-4A14-40D9-A365-6D24C07482C0}"/>
              </a:ext>
            </a:extLst>
          </p:cNvPr>
          <p:cNvSpPr txBox="1"/>
          <p:nvPr/>
        </p:nvSpPr>
        <p:spPr>
          <a:xfrm>
            <a:off x="982060" y="3501550"/>
            <a:ext cx="10227880" cy="20621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thaiDist"/>
            <a:r>
              <a:rPr lang="th-TH" sz="3200" b="0" i="0" u="none" strike="noStrike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	ลูกเสือวิสามัญเป็นลูกเสือประเภทหนึ่งที่อยู่ในขบวนการลูกเสือ ซึ่งนับว่าเป็นระยะสุดท้ายของการเป็นลูกเสือที่อยู่ในวัยหนุ่มสาวซึ่งมีอายุตั้งแต่ 16-25 ปี หรือกำลังศึกษาเล่าเรียนในชั้นมัธยมศึกษาตอนปลาย หรือระดับอาชีวศึกษาเมื่อเขาเหล่านั้นพ้นเกณฑ์กำหนดตามวัยและการศึกษาแล้วก็จะออกไปเป็นพลเมืองที่ดีของประเทศชาติต่อไปในอนาคต</a:t>
            </a:r>
            <a:endParaRPr lang="th-TH" sz="32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8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3183CD3C-FFC0-44D7-82F3-500C5610D9E8}"/>
              </a:ext>
            </a:extLst>
          </p:cNvPr>
          <p:cNvSpPr/>
          <p:nvPr/>
        </p:nvSpPr>
        <p:spPr>
          <a:xfrm>
            <a:off x="0" y="553065"/>
            <a:ext cx="12192000" cy="5879819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0" name="Google Shape;100;p3"/>
          <p:cNvSpPr/>
          <p:nvPr/>
        </p:nvSpPr>
        <p:spPr>
          <a:xfrm>
            <a:off x="5171089" y="876706"/>
            <a:ext cx="6748807" cy="830997"/>
          </a:xfrm>
          <a:prstGeom prst="trapezoid">
            <a:avLst>
              <a:gd name="adj" fmla="val 25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r"/>
            <a:r>
              <a:rPr lang="th-TH" sz="5400" b="1" dirty="0">
                <a:solidFill>
                  <a:srgbClr val="BC1478"/>
                </a:solidFill>
                <a:latin typeface="Browallia New"/>
                <a:ea typeface="Browallia New"/>
                <a:cs typeface="Browallia New"/>
                <a:sym typeface="Browallia New"/>
              </a:rPr>
              <a:t>กำเนิดลูกเสือวิสามัญโลก</a:t>
            </a:r>
            <a:endParaRPr sz="5400" b="1" dirty="0">
              <a:solidFill>
                <a:srgbClr val="BC1478"/>
              </a:solidFill>
              <a:latin typeface="Browallia New"/>
              <a:ea typeface="Browallia New"/>
              <a:cs typeface="Browallia New"/>
              <a:sym typeface="Browallia New"/>
            </a:endParaRPr>
          </a:p>
        </p:txBody>
      </p:sp>
      <p:pic>
        <p:nvPicPr>
          <p:cNvPr id="101" name="Google Shape;10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52678" y="36870"/>
            <a:ext cx="792375" cy="51619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B1E3F552-8016-4778-9B96-67E5D5E3A501}"/>
              </a:ext>
            </a:extLst>
          </p:cNvPr>
          <p:cNvSpPr txBox="1"/>
          <p:nvPr/>
        </p:nvSpPr>
        <p:spPr>
          <a:xfrm>
            <a:off x="982060" y="1920289"/>
            <a:ext cx="102278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0" i="0" u="none" strike="noStrike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	</a:t>
            </a:r>
            <a:r>
              <a:rPr lang="th-TH" sz="3200" b="1" i="0" u="none" strike="noStrike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การลูกเสือวิสามัญ </a:t>
            </a:r>
            <a:r>
              <a:rPr lang="th-TH" sz="3200" b="0" i="0" u="none" strike="noStrike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คือ การฝึกอบรมเด็กหนุ่มให้นิยมชีวิตกลางแจ้ง และให้เกิดความนิยมการบริการมากขึ้น ด้วยความมุ่งหมายดังต่อไปนี้</a:t>
            </a:r>
            <a:endParaRPr lang="th-TH" sz="32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14C78C74-7673-4643-8BA1-D5DED002F989}"/>
              </a:ext>
            </a:extLst>
          </p:cNvPr>
          <p:cNvSpPr txBox="1"/>
          <p:nvPr/>
        </p:nvSpPr>
        <p:spPr>
          <a:xfrm>
            <a:off x="742835" y="3210093"/>
            <a:ext cx="10706330" cy="1077218"/>
          </a:xfrm>
          <a:prstGeom prst="rect">
            <a:avLst/>
          </a:prstGeom>
          <a:solidFill>
            <a:srgbClr val="FBD9E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thaiDist"/>
            <a:r>
              <a:rPr lang="th-TH" sz="3200" b="1" i="0" u="none" strike="noStrike" baseline="0" dirty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1. การฝึกอบรมเยาวชนให้มีความรู้ ความสามารถ มีความประพฤติดี </a:t>
            </a:r>
            <a:r>
              <a:rPr lang="th-TH" sz="3200" i="0" u="none" strike="noStrike" baseline="0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เป็นพลเมืองดีของชาติในอนาคต สืบต่อเนื่องมาจากการเป็นลูกเสือสำรอง ลูกเสือสามัญ และลูกเสือสามัญรุ่นใหญ่</a:t>
            </a:r>
            <a:endParaRPr lang="th-TH" sz="32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8F8A3658-F489-45FB-8479-6DC355DC2A8C}"/>
              </a:ext>
            </a:extLst>
          </p:cNvPr>
          <p:cNvSpPr txBox="1"/>
          <p:nvPr/>
        </p:nvSpPr>
        <p:spPr>
          <a:xfrm>
            <a:off x="742835" y="4594505"/>
            <a:ext cx="10706330" cy="1077218"/>
          </a:xfrm>
          <a:prstGeom prst="rect">
            <a:avLst/>
          </a:prstGeom>
          <a:solidFill>
            <a:srgbClr val="FBD9E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thaiDist"/>
            <a:r>
              <a:rPr lang="th-TH" sz="3200" b="1" i="0" u="none" strike="noStrike" baseline="0" dirty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2. ส่งเสริมให้มีอาชีพและบริการแก่ชุมชน</a:t>
            </a:r>
            <a:r>
              <a:rPr lang="th-TH" sz="3200" i="0" u="none" strike="noStrike" baseline="0" dirty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3200" i="0" u="none" strike="noStrike" baseline="0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การฝึกอบรมลูกเสือวิสามัญเป็นการฝึกอบรมเด็กวัยรุ่น โดยพยายามช่วยให้เด็กได้นำอุดมการณ์ของคำปฏิญาณมาใช้ในชีวิตประจำวัน</a:t>
            </a:r>
            <a:endParaRPr lang="th-TH" sz="32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837766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3183CD3C-FFC0-44D7-82F3-500C5610D9E8}"/>
              </a:ext>
            </a:extLst>
          </p:cNvPr>
          <p:cNvSpPr/>
          <p:nvPr/>
        </p:nvSpPr>
        <p:spPr>
          <a:xfrm>
            <a:off x="0" y="553065"/>
            <a:ext cx="12192000" cy="5879819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0" name="Google Shape;100;p3"/>
          <p:cNvSpPr/>
          <p:nvPr/>
        </p:nvSpPr>
        <p:spPr>
          <a:xfrm>
            <a:off x="3042745" y="876706"/>
            <a:ext cx="8877151" cy="830997"/>
          </a:xfrm>
          <a:prstGeom prst="trapezoid">
            <a:avLst>
              <a:gd name="adj" fmla="val 25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r"/>
            <a:r>
              <a:rPr lang="th-TH" sz="4800" b="1" dirty="0">
                <a:solidFill>
                  <a:srgbClr val="7030A0"/>
                </a:solidFill>
                <a:latin typeface="Browallia New"/>
                <a:ea typeface="Browallia New"/>
                <a:cs typeface="Browallia New"/>
                <a:sym typeface="Browallia New"/>
              </a:rPr>
              <a:t>กำเนิดลูกเสือวิสามัญในประเทศไทย</a:t>
            </a:r>
            <a:endParaRPr sz="4800" b="1" dirty="0">
              <a:solidFill>
                <a:srgbClr val="7030A0"/>
              </a:solidFill>
              <a:latin typeface="Browallia New"/>
              <a:ea typeface="Browallia New"/>
              <a:cs typeface="Browallia New"/>
              <a:sym typeface="Browallia New"/>
            </a:endParaRPr>
          </a:p>
        </p:txBody>
      </p:sp>
      <p:pic>
        <p:nvPicPr>
          <p:cNvPr id="101" name="Google Shape;10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52678" y="36870"/>
            <a:ext cx="792375" cy="51619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41394DA9-87D3-474F-B883-57C108D93CE8}"/>
              </a:ext>
            </a:extLst>
          </p:cNvPr>
          <p:cNvSpPr txBox="1"/>
          <p:nvPr/>
        </p:nvSpPr>
        <p:spPr>
          <a:xfrm>
            <a:off x="883854" y="2031344"/>
            <a:ext cx="1042429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0" i="0" u="none" strike="noStrike" baseline="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	ท่านลอร์ด </a:t>
            </a:r>
            <a:r>
              <a:rPr lang="th-TH" sz="3200" b="0" i="0" u="none" strike="noStrike" baseline="0" dirty="0" err="1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เบ</a:t>
            </a:r>
            <a:r>
              <a:rPr lang="th-TH" sz="3200" b="0" i="0" u="none" strike="noStrike" baseline="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เดน โพ</a:t>
            </a:r>
            <a:r>
              <a:rPr lang="th-TH" sz="3200" b="0" i="0" u="none" strike="noStrike" baseline="0" dirty="0" err="1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เวลล์</a:t>
            </a:r>
            <a:r>
              <a:rPr lang="th-TH" sz="3200" b="0" i="0" u="none" strike="noStrike" baseline="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(บี.-พี.) ได้นำลูกเสือรุ่นแรก จำนวน 20 คน จากเด็กหลายอาชีพไปอยู่ค่ายพักแรม ที่เกาะบราวน</a:t>
            </a:r>
            <a:r>
              <a:rPr lang="th-TH" sz="3200" b="0" i="0" u="none" strike="noStrike" baseline="0" dirty="0" err="1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์ซี</a:t>
            </a:r>
            <a:r>
              <a:rPr lang="th-TH" sz="3200" b="0" i="0" u="none" strike="noStrike" baseline="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เมื่อ ค.ศ. 1970 เป็นครั้งแรก และถือว่าเป็นการกำเนิดลูกเสือโลก ต่อมา บี.-พี. จึงได้เขียนหนังสือ </a:t>
            </a:r>
            <a:r>
              <a:rPr lang="th-TH" sz="3200" b="1" i="0" u="none" strike="noStrike" baseline="0" dirty="0">
                <a:solidFill>
                  <a:srgbClr val="B3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“การลูกเสือสำหรับเด็กชาย” (</a:t>
            </a:r>
            <a:r>
              <a:rPr lang="en-US" sz="3200" b="1" i="0" u="none" strike="noStrike" baseline="0" dirty="0">
                <a:solidFill>
                  <a:srgbClr val="B3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Scouting for Boys) </a:t>
            </a:r>
            <a:r>
              <a:rPr lang="th-TH" sz="3200" b="0" i="0" u="none" strike="noStrike" baseline="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ขึ้น ทำให้การลูกเสือเจริญขึ้นอย่างรวดเร็ว และได้พัฒนาขึ้นอย่างก้าวหน้าตามลำดับ</a:t>
            </a:r>
            <a:endParaRPr lang="th-TH" sz="32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DBA4D155-EC07-46FA-85CC-EAC9F84FA269}"/>
              </a:ext>
            </a:extLst>
          </p:cNvPr>
          <p:cNvSpPr txBox="1"/>
          <p:nvPr/>
        </p:nvSpPr>
        <p:spPr>
          <a:xfrm>
            <a:off x="883854" y="4808208"/>
            <a:ext cx="10424292" cy="1077218"/>
          </a:xfrm>
          <a:prstGeom prst="rect">
            <a:avLst/>
          </a:prstGeom>
          <a:solidFill>
            <a:srgbClr val="BEF686"/>
          </a:solidFill>
        </p:spPr>
        <p:txBody>
          <a:bodyPr wrap="square">
            <a:spAutoFit/>
          </a:bodyPr>
          <a:lstStyle/>
          <a:p>
            <a:pPr algn="l"/>
            <a:r>
              <a:rPr lang="th-TH" sz="3200" b="1" i="0" u="none" strike="noStrike" baseline="0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	</a:t>
            </a:r>
            <a:r>
              <a:rPr lang="th-TH" sz="3200" b="1" i="0" u="none" strike="noStrike" baseline="0" dirty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ค.ศ. 1946 </a:t>
            </a:r>
            <a:r>
              <a:rPr lang="th-TH" sz="3200" b="0" i="0" u="none" strike="noStrike" baseline="0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กำเนิดลูกเสือสามัญรุ่นใหญ่ ลอร์ด </a:t>
            </a:r>
            <a:r>
              <a:rPr lang="th-TH" sz="3200" b="0" i="0" u="none" strike="noStrike" baseline="0" dirty="0" err="1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เบ</a:t>
            </a:r>
            <a:r>
              <a:rPr lang="th-TH" sz="3200" b="0" i="0" u="none" strike="noStrike" baseline="0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เดน โพ</a:t>
            </a:r>
            <a:r>
              <a:rPr lang="th-TH" sz="3200" b="0" i="0" u="none" strike="noStrike" baseline="0" dirty="0" err="1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เวลล์</a:t>
            </a:r>
            <a:r>
              <a:rPr lang="th-TH" sz="3200" b="0" i="0" u="none" strike="noStrike" baseline="0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ได้ตั้งลูกเสือวิสามัญขึ้นและได้เขียนหนังสือเกี่ยวกับลูกเสือวิสามัญเล่มหนึ่งชื่อว่า </a:t>
            </a:r>
            <a:r>
              <a:rPr lang="en-US" sz="3200" b="0" i="0" u="none" strike="noStrike" baseline="0" dirty="0" err="1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Rovering</a:t>
            </a:r>
            <a:r>
              <a:rPr lang="en-US" sz="3200" b="0" i="0" u="none" strike="noStrike" baseline="0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to Success</a:t>
            </a:r>
            <a:endParaRPr lang="th-TH" sz="32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291626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9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3183CD3C-FFC0-44D7-82F3-500C5610D9E8}"/>
              </a:ext>
            </a:extLst>
          </p:cNvPr>
          <p:cNvSpPr/>
          <p:nvPr/>
        </p:nvSpPr>
        <p:spPr>
          <a:xfrm>
            <a:off x="0" y="553065"/>
            <a:ext cx="12192000" cy="5879819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0" name="Google Shape;100;p3"/>
          <p:cNvSpPr/>
          <p:nvPr/>
        </p:nvSpPr>
        <p:spPr>
          <a:xfrm>
            <a:off x="3042745" y="876706"/>
            <a:ext cx="8877151" cy="830997"/>
          </a:xfrm>
          <a:prstGeom prst="trapezoid">
            <a:avLst>
              <a:gd name="adj" fmla="val 25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r"/>
            <a:r>
              <a:rPr lang="th-TH" sz="4800" b="1" dirty="0">
                <a:solidFill>
                  <a:srgbClr val="7030A0"/>
                </a:solidFill>
                <a:latin typeface="Browallia New"/>
                <a:ea typeface="Browallia New"/>
                <a:cs typeface="Browallia New"/>
                <a:sym typeface="Browallia New"/>
              </a:rPr>
              <a:t>กำเนิดลูกเสือวิสามัญในประเทศไทย</a:t>
            </a:r>
            <a:endParaRPr sz="4800" b="1" dirty="0">
              <a:solidFill>
                <a:srgbClr val="7030A0"/>
              </a:solidFill>
              <a:latin typeface="Browallia New"/>
              <a:ea typeface="Browallia New"/>
              <a:cs typeface="Browallia New"/>
              <a:sym typeface="Browallia New"/>
            </a:endParaRPr>
          </a:p>
        </p:txBody>
      </p:sp>
      <p:pic>
        <p:nvPicPr>
          <p:cNvPr id="101" name="Google Shape;10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52678" y="36870"/>
            <a:ext cx="792375" cy="5161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E385C6C7-EB6C-41D6-974A-13E1FDA897F0}"/>
              </a:ext>
            </a:extLst>
          </p:cNvPr>
          <p:cNvGrpSpPr/>
          <p:nvPr/>
        </p:nvGrpSpPr>
        <p:grpSpPr>
          <a:xfrm>
            <a:off x="1115653" y="1965531"/>
            <a:ext cx="9960694" cy="3974682"/>
            <a:chOff x="1169768" y="2031344"/>
            <a:chExt cx="9960694" cy="3974682"/>
          </a:xfrm>
        </p:grpSpPr>
        <p:sp>
          <p:nvSpPr>
            <p:cNvPr id="2" name="สี่เหลี่ยมผืนผ้า: มุมมน 1">
              <a:extLst>
                <a:ext uri="{FF2B5EF4-FFF2-40B4-BE49-F238E27FC236}">
                  <a16:creationId xmlns:a16="http://schemas.microsoft.com/office/drawing/2014/main" id="{132EA3D9-2ED3-4FC8-881F-7EFE2D286C7E}"/>
                </a:ext>
              </a:extLst>
            </p:cNvPr>
            <p:cNvSpPr/>
            <p:nvPr/>
          </p:nvSpPr>
          <p:spPr>
            <a:xfrm>
              <a:off x="1482949" y="2134560"/>
              <a:ext cx="9647513" cy="3871466"/>
            </a:xfrm>
            <a:prstGeom prst="roundRect">
              <a:avLst>
                <a:gd name="adj" fmla="val 36339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กล่องข้อความ 8">
              <a:extLst>
                <a:ext uri="{FF2B5EF4-FFF2-40B4-BE49-F238E27FC236}">
                  <a16:creationId xmlns:a16="http://schemas.microsoft.com/office/drawing/2014/main" id="{41394DA9-87D3-474F-B883-57C108D93CE8}"/>
                </a:ext>
              </a:extLst>
            </p:cNvPr>
            <p:cNvSpPr txBox="1"/>
            <p:nvPr/>
          </p:nvSpPr>
          <p:spPr>
            <a:xfrm>
              <a:off x="1169768" y="2031344"/>
              <a:ext cx="9852463" cy="3871466"/>
            </a:xfrm>
            <a:prstGeom prst="roundRect">
              <a:avLst>
                <a:gd name="adj" fmla="val 39508"/>
              </a:avLst>
            </a:prstGeom>
            <a:solidFill>
              <a:srgbClr val="FED9BA"/>
            </a:solidFill>
          </p:spPr>
          <p:txBody>
            <a:bodyPr wrap="square" anchor="ctr">
              <a:spAutoFit/>
            </a:bodyPr>
            <a:lstStyle/>
            <a:p>
              <a:pPr algn="ctr"/>
              <a:r>
                <a:rPr lang="th-TH" sz="3600" b="0" i="0" u="none" strike="noStrike" baseline="0" dirty="0">
                  <a:solidFill>
                    <a:srgbClr val="000000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ลูกเสือวิสามัญเป็นลูกเสือรุ่นหนุ่มอายุระหว่าง 17 ปีขึ้นไป จนถึงอายุ 21 ปี ย่อมประกอบด้วยพละกำลังและความคิดที่จะเผชิญและตอบโต้การท้าทายของความเปลี่ยนแปลง ด้วยความรู้ สติปัญญา และกำลังหนุนที่ดี ส่งเสริมระบอบประชาธิปไตยและความมั่นคงของประเทศชาติป้องกันการบ่อนทำลายทางเศรษฐกิจ สังคม ศาสนา และวัฒนธรรม</a:t>
              </a:r>
            </a:p>
            <a:p>
              <a:pPr algn="ctr"/>
              <a:endParaRPr lang="th-TH" sz="900" dirty="0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6012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3183CD3C-FFC0-44D7-82F3-500C5610D9E8}"/>
              </a:ext>
            </a:extLst>
          </p:cNvPr>
          <p:cNvSpPr/>
          <p:nvPr/>
        </p:nvSpPr>
        <p:spPr>
          <a:xfrm>
            <a:off x="0" y="553065"/>
            <a:ext cx="12192000" cy="5879819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0" name="Google Shape;100;p3"/>
          <p:cNvSpPr/>
          <p:nvPr/>
        </p:nvSpPr>
        <p:spPr>
          <a:xfrm>
            <a:off x="3042745" y="876706"/>
            <a:ext cx="8877151" cy="830997"/>
          </a:xfrm>
          <a:prstGeom prst="trapezoid">
            <a:avLst>
              <a:gd name="adj" fmla="val 25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r"/>
            <a:r>
              <a:rPr lang="th-TH" sz="4800" b="1" dirty="0">
                <a:solidFill>
                  <a:srgbClr val="7030A0"/>
                </a:solidFill>
                <a:latin typeface="Browallia New"/>
                <a:ea typeface="Browallia New"/>
                <a:cs typeface="Browallia New"/>
                <a:sym typeface="Browallia New"/>
              </a:rPr>
              <a:t>ประวัติลูกเสือวิสามัญในประเทศไทย</a:t>
            </a:r>
            <a:endParaRPr sz="4800" b="1" dirty="0">
              <a:solidFill>
                <a:srgbClr val="7030A0"/>
              </a:solidFill>
              <a:latin typeface="Browallia New"/>
              <a:ea typeface="Browallia New"/>
              <a:cs typeface="Browallia New"/>
              <a:sym typeface="Browallia New"/>
            </a:endParaRPr>
          </a:p>
        </p:txBody>
      </p:sp>
      <p:pic>
        <p:nvPicPr>
          <p:cNvPr id="101" name="Google Shape;10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52678" y="36870"/>
            <a:ext cx="792375" cy="51619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1B4C684F-F6BD-4AF3-B456-1A516B22E867}"/>
              </a:ext>
            </a:extLst>
          </p:cNvPr>
          <p:cNvSpPr txBox="1"/>
          <p:nvPr/>
        </p:nvSpPr>
        <p:spPr>
          <a:xfrm>
            <a:off x="989515" y="2038067"/>
            <a:ext cx="1021296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i="0" u="none" strike="noStrike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ริ่มขึ้นจากการที่คณะบุคคลคณะหนึ่งมีความสนใจและศรัทธาต่อกิจการลูกเสือเข้ารับการฝึกอบรมวิชาผู้กำกับลูกเสือวิสามัญ ขั้นความรู้ชั้นสูง ณ กรุงกัวลาลัมเปอร์ ประเทศมาเลเซีย ได้กลับมาพัฒนากิจการลูกเสือวิสามัญในประเทศไทย</a:t>
            </a:r>
            <a:endParaRPr lang="th-TH" sz="32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11" name="กลุ่ม 10">
            <a:extLst>
              <a:ext uri="{FF2B5EF4-FFF2-40B4-BE49-F238E27FC236}">
                <a16:creationId xmlns:a16="http://schemas.microsoft.com/office/drawing/2014/main" id="{DE608311-8464-454E-ADC5-54E3EEC2330B}"/>
              </a:ext>
            </a:extLst>
          </p:cNvPr>
          <p:cNvGrpSpPr/>
          <p:nvPr/>
        </p:nvGrpSpPr>
        <p:grpSpPr>
          <a:xfrm>
            <a:off x="1292770" y="3978805"/>
            <a:ext cx="9606457" cy="1900024"/>
            <a:chOff x="1292772" y="3846786"/>
            <a:chExt cx="9606457" cy="1900024"/>
          </a:xfrm>
        </p:grpSpPr>
        <p:sp>
          <p:nvSpPr>
            <p:cNvPr id="7" name="สี่เหลี่ยมผืนผ้า 6">
              <a:extLst>
                <a:ext uri="{FF2B5EF4-FFF2-40B4-BE49-F238E27FC236}">
                  <a16:creationId xmlns:a16="http://schemas.microsoft.com/office/drawing/2014/main" id="{1035664F-E972-47BE-B7BE-AFE55C873D2E}"/>
                </a:ext>
              </a:extLst>
            </p:cNvPr>
            <p:cNvSpPr/>
            <p:nvPr/>
          </p:nvSpPr>
          <p:spPr>
            <a:xfrm>
              <a:off x="1292773" y="4177150"/>
              <a:ext cx="9606456" cy="1569660"/>
            </a:xfrm>
            <a:prstGeom prst="rect">
              <a:avLst/>
            </a:prstGeom>
            <a:solidFill>
              <a:srgbClr val="FBD9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" name="สี่เหลี่ยมผืนผ้า 4">
              <a:extLst>
                <a:ext uri="{FF2B5EF4-FFF2-40B4-BE49-F238E27FC236}">
                  <a16:creationId xmlns:a16="http://schemas.microsoft.com/office/drawing/2014/main" id="{4D00F1BC-5D47-423B-A2EF-27BD93AAEFC3}"/>
                </a:ext>
              </a:extLst>
            </p:cNvPr>
            <p:cNvSpPr/>
            <p:nvPr/>
          </p:nvSpPr>
          <p:spPr>
            <a:xfrm>
              <a:off x="1292772" y="3846786"/>
              <a:ext cx="3137338" cy="488731"/>
            </a:xfrm>
            <a:prstGeom prst="rect">
              <a:avLst/>
            </a:prstGeom>
            <a:solidFill>
              <a:srgbClr val="E721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b="1" i="0" u="none" strike="noStrike" baseline="0">
                  <a:latin typeface="Browallia New" panose="020B0604020202020204" pitchFamily="34" charset="-34"/>
                  <a:cs typeface="Browallia New" panose="020B0604020202020204" pitchFamily="34" charset="-34"/>
                </a:rPr>
                <a:t>5 กุมภาพันธ์ 2506</a:t>
              </a:r>
              <a:endParaRPr lang="th-TH" sz="2400" b="1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13" name="กล่องข้อความ 12">
              <a:extLst>
                <a:ext uri="{FF2B5EF4-FFF2-40B4-BE49-F238E27FC236}">
                  <a16:creationId xmlns:a16="http://schemas.microsoft.com/office/drawing/2014/main" id="{CB125455-70C0-4688-B50E-2FDA173D3FE8}"/>
                </a:ext>
              </a:extLst>
            </p:cNvPr>
            <p:cNvSpPr txBox="1"/>
            <p:nvPr/>
          </p:nvSpPr>
          <p:spPr>
            <a:xfrm>
              <a:off x="1596914" y="4509142"/>
              <a:ext cx="8998170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thaiDist"/>
              <a:r>
                <a:rPr lang="th-TH" sz="3200" b="0" i="0" u="none" strike="noStrike" baseline="0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กิจการลูกเสือวิสามัญกำเนิดขึ้นในประเทศไทยเป็นครั้งแรกโดย</a:t>
              </a:r>
              <a:r>
                <a:rPr lang="th-TH" sz="3200" b="1" i="0" u="none" strike="noStrike" baseline="0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อาจารย์อภัย จันทวิมล </a:t>
              </a:r>
              <a:r>
                <a:rPr lang="th-TH" sz="3200" b="0" i="0" u="none" strike="noStrike" baseline="0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ซึ่งในขณะนั้นดำรงตำแหน่งปลัดกระทรวงศึกษาธิการ</a:t>
              </a:r>
              <a:endParaRPr lang="th-TH" sz="3200" dirty="0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1094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3183CD3C-FFC0-44D7-82F3-500C5610D9E8}"/>
              </a:ext>
            </a:extLst>
          </p:cNvPr>
          <p:cNvSpPr/>
          <p:nvPr/>
        </p:nvSpPr>
        <p:spPr>
          <a:xfrm>
            <a:off x="0" y="553065"/>
            <a:ext cx="12192000" cy="5879819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0" name="Google Shape;100;p3"/>
          <p:cNvSpPr/>
          <p:nvPr/>
        </p:nvSpPr>
        <p:spPr>
          <a:xfrm>
            <a:off x="3042745" y="876706"/>
            <a:ext cx="8877151" cy="830997"/>
          </a:xfrm>
          <a:prstGeom prst="trapezoid">
            <a:avLst>
              <a:gd name="adj" fmla="val 25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r"/>
            <a:r>
              <a:rPr lang="th-TH" sz="4800" b="1" dirty="0">
                <a:solidFill>
                  <a:srgbClr val="7030A0"/>
                </a:solidFill>
                <a:latin typeface="Browallia New"/>
                <a:ea typeface="Browallia New"/>
                <a:cs typeface="Browallia New"/>
                <a:sym typeface="Browallia New"/>
              </a:rPr>
              <a:t>ประวัติลูกเสือวิสามัญในประเทศไทย</a:t>
            </a:r>
            <a:endParaRPr sz="4800" b="1" dirty="0">
              <a:solidFill>
                <a:srgbClr val="7030A0"/>
              </a:solidFill>
              <a:latin typeface="Browallia New"/>
              <a:ea typeface="Browallia New"/>
              <a:cs typeface="Browallia New"/>
              <a:sym typeface="Browallia New"/>
            </a:endParaRPr>
          </a:p>
        </p:txBody>
      </p:sp>
      <p:pic>
        <p:nvPicPr>
          <p:cNvPr id="101" name="Google Shape;10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52678" y="36870"/>
            <a:ext cx="792375" cy="5161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กลุ่ม 10">
            <a:extLst>
              <a:ext uri="{FF2B5EF4-FFF2-40B4-BE49-F238E27FC236}">
                <a16:creationId xmlns:a16="http://schemas.microsoft.com/office/drawing/2014/main" id="{DE608311-8464-454E-ADC5-54E3EEC2330B}"/>
              </a:ext>
            </a:extLst>
          </p:cNvPr>
          <p:cNvGrpSpPr/>
          <p:nvPr/>
        </p:nvGrpSpPr>
        <p:grpSpPr>
          <a:xfrm>
            <a:off x="1292769" y="1674459"/>
            <a:ext cx="9606457" cy="2362054"/>
            <a:chOff x="1292772" y="3846786"/>
            <a:chExt cx="9606457" cy="2362054"/>
          </a:xfrm>
        </p:grpSpPr>
        <p:sp>
          <p:nvSpPr>
            <p:cNvPr id="7" name="สี่เหลี่ยมผืนผ้า 6">
              <a:extLst>
                <a:ext uri="{FF2B5EF4-FFF2-40B4-BE49-F238E27FC236}">
                  <a16:creationId xmlns:a16="http://schemas.microsoft.com/office/drawing/2014/main" id="{1035664F-E972-47BE-B7BE-AFE55C873D2E}"/>
                </a:ext>
              </a:extLst>
            </p:cNvPr>
            <p:cNvSpPr/>
            <p:nvPr/>
          </p:nvSpPr>
          <p:spPr>
            <a:xfrm>
              <a:off x="1292773" y="4177149"/>
              <a:ext cx="9606456" cy="203169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" name="สี่เหลี่ยมผืนผ้า 4">
              <a:extLst>
                <a:ext uri="{FF2B5EF4-FFF2-40B4-BE49-F238E27FC236}">
                  <a16:creationId xmlns:a16="http://schemas.microsoft.com/office/drawing/2014/main" id="{4D00F1BC-5D47-423B-A2EF-27BD93AAEFC3}"/>
                </a:ext>
              </a:extLst>
            </p:cNvPr>
            <p:cNvSpPr/>
            <p:nvPr/>
          </p:nvSpPr>
          <p:spPr>
            <a:xfrm>
              <a:off x="1292772" y="3846786"/>
              <a:ext cx="3137338" cy="48873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b="1" i="0" u="none" strike="noStrike" baseline="0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18 มีนาคม 2506</a:t>
              </a:r>
              <a:endParaRPr lang="th-TH" sz="2400" b="1" dirty="0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13" name="กล่องข้อความ 12">
              <a:extLst>
                <a:ext uri="{FF2B5EF4-FFF2-40B4-BE49-F238E27FC236}">
                  <a16:creationId xmlns:a16="http://schemas.microsoft.com/office/drawing/2014/main" id="{CB125455-70C0-4688-B50E-2FDA173D3FE8}"/>
                </a:ext>
              </a:extLst>
            </p:cNvPr>
            <p:cNvSpPr txBox="1"/>
            <p:nvPr/>
          </p:nvSpPr>
          <p:spPr>
            <a:xfrm>
              <a:off x="1596914" y="4509142"/>
              <a:ext cx="8998170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thaiDist"/>
              <a:r>
                <a:rPr lang="th-TH" sz="3200" b="0" i="0" u="none" strike="noStrike" baseline="0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จัดตั้งกองลูกเสือวิสามัญขึ้นเป็นครั้งแรก คือ กองลูกเสือวิสามัญ</a:t>
              </a:r>
              <a:r>
                <a:rPr lang="th-TH" sz="3200" b="1" i="0" u="none" strike="noStrike" baseline="0" dirty="0">
                  <a:solidFill>
                    <a:srgbClr val="FF0000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กองที่ 1 โรงเรียนช่างก่อสร้างอุเทนถวาย กองที่ 2 ช่างกลปทุมวัน </a:t>
              </a:r>
              <a:r>
                <a:rPr lang="th-TH" sz="3200" b="0" i="0" u="none" strike="noStrike" baseline="0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และถือได้ว่าเป็นวันกำเนิดลูกเสือวิสามัญในประเทศไทย </a:t>
              </a:r>
              <a:endParaRPr lang="th-TH" sz="3200" dirty="0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D48CC733-7434-4DF3-9FFE-79A31DB8EBAF}"/>
              </a:ext>
            </a:extLst>
          </p:cNvPr>
          <p:cNvGrpSpPr/>
          <p:nvPr/>
        </p:nvGrpSpPr>
        <p:grpSpPr>
          <a:xfrm>
            <a:off x="1292769" y="4237864"/>
            <a:ext cx="9606457" cy="1900024"/>
            <a:chOff x="1292772" y="3846786"/>
            <a:chExt cx="9606457" cy="1900024"/>
          </a:xfrm>
        </p:grpSpPr>
        <p:sp>
          <p:nvSpPr>
            <p:cNvPr id="14" name="สี่เหลี่ยมผืนผ้า 13">
              <a:extLst>
                <a:ext uri="{FF2B5EF4-FFF2-40B4-BE49-F238E27FC236}">
                  <a16:creationId xmlns:a16="http://schemas.microsoft.com/office/drawing/2014/main" id="{A794678D-E59D-40A7-95AC-40623B307F8C}"/>
                </a:ext>
              </a:extLst>
            </p:cNvPr>
            <p:cNvSpPr/>
            <p:nvPr/>
          </p:nvSpPr>
          <p:spPr>
            <a:xfrm>
              <a:off x="1292773" y="4177150"/>
              <a:ext cx="9606456" cy="1569660"/>
            </a:xfrm>
            <a:prstGeom prst="rect">
              <a:avLst/>
            </a:prstGeom>
            <a:solidFill>
              <a:srgbClr val="EAF9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5" name="สี่เหลี่ยมผืนผ้า 14">
              <a:extLst>
                <a:ext uri="{FF2B5EF4-FFF2-40B4-BE49-F238E27FC236}">
                  <a16:creationId xmlns:a16="http://schemas.microsoft.com/office/drawing/2014/main" id="{85710046-C681-4958-A607-5CC58343393C}"/>
                </a:ext>
              </a:extLst>
            </p:cNvPr>
            <p:cNvSpPr/>
            <p:nvPr/>
          </p:nvSpPr>
          <p:spPr>
            <a:xfrm>
              <a:off x="1292772" y="3846786"/>
              <a:ext cx="3137338" cy="488731"/>
            </a:xfrm>
            <a:prstGeom prst="rect">
              <a:avLst/>
            </a:prstGeom>
            <a:solidFill>
              <a:srgbClr val="99B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b="1" i="0" u="none" strike="noStrike" baseline="0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12 เมษายน 2519</a:t>
              </a:r>
              <a:endParaRPr lang="th-TH" sz="2400" b="1" dirty="0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16" name="กล่องข้อความ 15">
              <a:extLst>
                <a:ext uri="{FF2B5EF4-FFF2-40B4-BE49-F238E27FC236}">
                  <a16:creationId xmlns:a16="http://schemas.microsoft.com/office/drawing/2014/main" id="{82E9F62A-2AD8-463A-9A15-449AEEFB4E9F}"/>
                </a:ext>
              </a:extLst>
            </p:cNvPr>
            <p:cNvSpPr txBox="1"/>
            <p:nvPr/>
          </p:nvSpPr>
          <p:spPr>
            <a:xfrm>
              <a:off x="1596914" y="4509142"/>
              <a:ext cx="8998170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thaiDist"/>
              <a:r>
                <a:rPr lang="th-TH" sz="3200" b="0" i="0" u="none" strike="noStrike" baseline="0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กรมอาชีวศึกษา กระทรวงศึกษาธิการบรรจุวิชาลูกเสือวิสามัญไว้ในหลักสูตรของ นักศึกษาระดับ </a:t>
              </a:r>
              <a:r>
                <a:rPr lang="th-TH" sz="3200" b="0" i="0" u="none" strike="noStrike" baseline="0" dirty="0" err="1">
                  <a:latin typeface="Browallia New" panose="020B0604020202020204" pitchFamily="34" charset="-34"/>
                  <a:cs typeface="Browallia New" panose="020B0604020202020204" pitchFamily="34" charset="-34"/>
                </a:rPr>
                <a:t>ปวช</a:t>
              </a:r>
              <a:r>
                <a:rPr lang="th-TH" sz="3200" b="0" i="0" u="none" strike="noStrike" baseline="0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.1 </a:t>
              </a:r>
              <a:endParaRPr lang="th-TH" sz="3200" dirty="0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1734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3183CD3C-FFC0-44D7-82F3-500C5610D9E8}"/>
              </a:ext>
            </a:extLst>
          </p:cNvPr>
          <p:cNvSpPr/>
          <p:nvPr/>
        </p:nvSpPr>
        <p:spPr>
          <a:xfrm>
            <a:off x="0" y="553065"/>
            <a:ext cx="12192000" cy="5879819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0" name="Google Shape;100;p3"/>
          <p:cNvSpPr/>
          <p:nvPr/>
        </p:nvSpPr>
        <p:spPr>
          <a:xfrm>
            <a:off x="3042745" y="876706"/>
            <a:ext cx="8877151" cy="830997"/>
          </a:xfrm>
          <a:prstGeom prst="trapezoid">
            <a:avLst>
              <a:gd name="adj" fmla="val 25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r"/>
            <a:r>
              <a:rPr lang="th-TH" sz="4800" b="1" dirty="0">
                <a:solidFill>
                  <a:srgbClr val="7030A0"/>
                </a:solidFill>
                <a:latin typeface="Browallia New"/>
                <a:ea typeface="Browallia New"/>
                <a:cs typeface="Browallia New"/>
                <a:sym typeface="Browallia New"/>
              </a:rPr>
              <a:t>ประวัติลูกเสือวิสามัญในประเทศไทย</a:t>
            </a:r>
            <a:endParaRPr sz="4800" b="1" dirty="0">
              <a:solidFill>
                <a:srgbClr val="7030A0"/>
              </a:solidFill>
              <a:latin typeface="Browallia New"/>
              <a:ea typeface="Browallia New"/>
              <a:cs typeface="Browallia New"/>
              <a:sym typeface="Browallia New"/>
            </a:endParaRPr>
          </a:p>
        </p:txBody>
      </p:sp>
      <p:pic>
        <p:nvPicPr>
          <p:cNvPr id="101" name="Google Shape;10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52678" y="36870"/>
            <a:ext cx="792375" cy="51619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C7F3E4E2-37EE-4662-879E-366C4B3C7E2E}"/>
              </a:ext>
            </a:extLst>
          </p:cNvPr>
          <p:cNvSpPr txBox="1"/>
          <p:nvPr/>
        </p:nvSpPr>
        <p:spPr>
          <a:xfrm>
            <a:off x="824405" y="2002153"/>
            <a:ext cx="10543190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thaiDist"/>
            <a:r>
              <a:rPr lang="th-TH" sz="3200" b="0" i="0" u="none" strike="noStrike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	มีการพัฒนาส่งเสริมกิจการลูกเสือวิสามัญมากขึ้น โดยเปิดการฝึกอบรมวิชาและยังจัดให้มีการชุมนุมลูกเสือ-เนตรนารีวิสามัญ โดยใช้สถานที่ในแต่ละภาคผลัดเปลี่ยนกัน</a:t>
            </a:r>
            <a:endParaRPr lang="th-TH" sz="32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B3A1FD51-E0F4-43F7-81DF-A7BCC824A8CD}"/>
              </a:ext>
            </a:extLst>
          </p:cNvPr>
          <p:cNvSpPr txBox="1"/>
          <p:nvPr/>
        </p:nvSpPr>
        <p:spPr>
          <a:xfrm>
            <a:off x="824405" y="3373821"/>
            <a:ext cx="10543190" cy="255454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thaiDist"/>
            <a:r>
              <a:rPr lang="th-TH" sz="3200" b="0" i="0" u="none" strike="noStrike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	ปัจจุบันมีการพัฒนาส่งเสริมกิจการลูกเสือมากยิ่งขึ้น เพราะเป็นที่ประจักษ์แล้วว่ากิจการลูกเสือ</a:t>
            </a:r>
            <a:r>
              <a:rPr lang="en-US" sz="3200" b="0" i="0" u="none" strike="noStrike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-</a:t>
            </a:r>
            <a:r>
              <a:rPr lang="th-TH" sz="3200" b="0" i="0" u="none" strike="noStrike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เนตรนารีเป็นกิจกรรมหนึ่งที่ช่วยในการพัฒนาเยาวชนให้มีความรู้ ความสามารถ ช่วยให้พึ่งพาตนเองได้มีความรับผิดชอบ ตลอดจนรู้จักการบำเพ็ญประโยชน์ และจัดให้มีการชุมนุมลูกเสือแห่งชาติ เพื่อให้ลูกเสือได้มีโอกาสมากระทำกิจกรรมทางลูกเสือเป็นประจำ</a:t>
            </a:r>
            <a:endParaRPr lang="th-TH" sz="32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92612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672</Words>
  <Application>Microsoft Office PowerPoint</Application>
  <PresentationFormat>แบบจอกว้าง</PresentationFormat>
  <Paragraphs>29</Paragraphs>
  <Slides>9</Slides>
  <Notes>9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9</vt:i4>
      </vt:variant>
    </vt:vector>
  </HeadingPairs>
  <TitlesOfParts>
    <vt:vector size="13" baseType="lpstr">
      <vt:lpstr>Calibri</vt:lpstr>
      <vt:lpstr>Arial</vt:lpstr>
      <vt:lpstr>Browallia New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KLA</dc:creator>
  <cp:lastModifiedBy>Test_win8</cp:lastModifiedBy>
  <cp:revision>16</cp:revision>
  <dcterms:created xsi:type="dcterms:W3CDTF">2021-06-06T10:53:04Z</dcterms:created>
  <dcterms:modified xsi:type="dcterms:W3CDTF">2021-06-15T17:03:56Z</dcterms:modified>
</cp:coreProperties>
</file>