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embeddedFontLst>
    <p:embeddedFont>
      <p:font typeface="supermarket" panose="020B0604020202020204" charset="0"/>
      <p:regular r:id="rId17"/>
    </p:embeddedFont>
    <p:embeddedFont>
      <p:font typeface="Wingdings 2" panose="05020102010507070707" pitchFamily="18" charset="2"/>
      <p:regular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3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howGuides="1">
      <p:cViewPr varScale="1">
        <p:scale>
          <a:sx n="81" d="100"/>
          <a:sy n="81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5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5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D96-964E-4CA9-8501-25C845BED2CE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F34B-ED3F-4098-9710-3A9194E76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18855"/>
            <a:ext cx="7772400" cy="1470025"/>
          </a:xfrm>
        </p:spPr>
        <p:txBody>
          <a:bodyPr>
            <a:noAutofit/>
          </a:bodyPr>
          <a:lstStyle/>
          <a:p>
            <a:r>
              <a:rPr lang="th-TH" sz="8000" dirty="0">
                <a:solidFill>
                  <a:srgbClr val="CCCCFF"/>
                </a:solidFill>
              </a:rPr>
              <a:t>การเตรียมตัวก่อนการ</a:t>
            </a:r>
            <a:endParaRPr lang="en-US" sz="8000" dirty="0">
              <a:solidFill>
                <a:srgbClr val="CCCC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482" y="762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chemeClr val="bg1"/>
                </a:solidFill>
              </a:rPr>
              <a:t>ใบความรู้ที่ 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3681" y="3144322"/>
            <a:ext cx="1005135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th-TH" sz="16600" dirty="0">
                <a:solidFill>
                  <a:srgbClr val="FF9966"/>
                </a:solidFill>
                <a:ea typeface="+mj-ea"/>
              </a:rPr>
              <a:t>ขับรถยนต์</a:t>
            </a:r>
            <a:endParaRPr lang="en-US" sz="16600" dirty="0">
              <a:solidFill>
                <a:srgbClr val="FF9966"/>
              </a:solidFill>
              <a:ea typeface="+mj-ea"/>
            </a:endParaRPr>
          </a:p>
        </p:txBody>
      </p:sp>
      <p:pic>
        <p:nvPicPr>
          <p:cNvPr id="2050" name="Picture 2" descr="C:\Users\WINDOWS\Downloads\42789177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4547" b="72744"/>
          <a:stretch/>
        </p:blipFill>
        <p:spPr bwMode="auto">
          <a:xfrm>
            <a:off x="949036" y="5334000"/>
            <a:ext cx="7710055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53681" y="3144322"/>
            <a:ext cx="1043588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4572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</a:rPr>
              <a:t>การตรวจและการดูแลรักษาเข็มขัดนิรภัย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4221" y="2717512"/>
            <a:ext cx="4540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เก็บสิ่งของมีคมให้ห่าง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เปลี่ยนเข็มขัดใหม่ เมื่อมีรอยตัด ลุ่ย ใช้งานนาน หรือเกิดรถชน</a:t>
            </a:r>
            <a:endParaRPr lang="en-US" sz="2400" dirty="0">
              <a:solidFill>
                <a:srgbClr val="00003E"/>
              </a:solidFill>
              <a:sym typeface="Wingdings 2"/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ควรขัน</a:t>
            </a:r>
            <a:r>
              <a:rPr lang="th-TH" sz="2400" dirty="0" err="1">
                <a:solidFill>
                  <a:srgbClr val="00003E"/>
                </a:solidFill>
                <a:sym typeface="Wingdings 2"/>
              </a:rPr>
              <a:t>โบลด์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ที่ยึดเข็มขัด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เปลี่ยนชิ้นส่วนที่เสื่อสภาพ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รักษาให้สะอาดและแห้งอยู่เสมอ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ทำความสะอาดโดยใช้น้ำสบู่อ่อนและน้ำอุ่น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อย่าฟอกขาวหรือย้อมสี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9736" y="1699644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00003E"/>
                </a:solidFill>
              </a:rPr>
              <a:t>จะตรวจบริเวณหัวเข็มขัด แผ่น</a:t>
            </a:r>
            <a:r>
              <a:rPr lang="th-TH" sz="2400" i="1" dirty="0" err="1">
                <a:solidFill>
                  <a:srgbClr val="00003E"/>
                </a:solidFill>
              </a:rPr>
              <a:t>ล็อก</a:t>
            </a:r>
            <a:r>
              <a:rPr lang="th-TH" sz="2400" i="1" dirty="0">
                <a:solidFill>
                  <a:srgbClr val="00003E"/>
                </a:solidFill>
              </a:rPr>
              <a:t> ตัวหดเข็มขัดและตัวยึดต่างๆ </a:t>
            </a:r>
            <a:endParaRPr lang="en-US" sz="2400" i="1" dirty="0">
              <a:solidFill>
                <a:srgbClr val="00003E"/>
              </a:solidFill>
            </a:endParaRPr>
          </a:p>
        </p:txBody>
      </p:sp>
      <p:pic>
        <p:nvPicPr>
          <p:cNvPr id="2050" name="Picture 2" descr="C:\Users\WINDOWS\Downloads\11303530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6686"/>
          <a:stretch/>
        </p:blipFill>
        <p:spPr bwMode="auto">
          <a:xfrm>
            <a:off x="457200" y="2438400"/>
            <a:ext cx="3605212" cy="36052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28600" y="2209800"/>
            <a:ext cx="4038600" cy="4038600"/>
          </a:xfrm>
          <a:prstGeom prst="ellipse">
            <a:avLst/>
          </a:prstGeom>
          <a:noFill/>
          <a:ln w="38100">
            <a:solidFill>
              <a:srgbClr val="FF99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304800"/>
            <a:ext cx="32004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81000" y="152400"/>
            <a:ext cx="32004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3350" y="457199"/>
            <a:ext cx="247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กระจกต่างๆ 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5934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b="1" dirty="0">
                <a:solidFill>
                  <a:srgbClr val="00003E"/>
                </a:solidFill>
                <a:sym typeface="Wingdings 2"/>
              </a:rPr>
              <a:t> กระจกมองหลัง 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ปรับโดยการหันไปทางขวา-ซ้ายหรือก้มลง-เงยขึ้น เพื่อดูรถยนต์ที่ตามมาด้านหลัง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b="1" dirty="0">
                <a:solidFill>
                  <a:srgbClr val="00003E"/>
                </a:solidFill>
                <a:sym typeface="Wingdings 2"/>
              </a:rPr>
              <a:t> กระจกมองข้าง  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ปรับให้เห็นด้านข้างของตัวรถเล็กน้อย จะมองเห็นได้ในมุมกว้าง อาจะพับเก็บได้เมื่อจอดในที่แคบ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7575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00003E"/>
                </a:solidFill>
              </a:rPr>
              <a:t>กระจกเป็นตัวบอกให้ทราบถึงสภาวการณ์ของรถที่ขับขี่</a:t>
            </a:r>
            <a:endParaRPr lang="en-US" sz="2400" i="1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8600" y="3784937"/>
            <a:ext cx="32004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1000" y="3632537"/>
            <a:ext cx="32004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93733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ที่พิงศีรษะ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20180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00003E"/>
                </a:solidFill>
              </a:rPr>
              <a:t>ปรับความสูงได้โดยดึงขึ้นและกดลง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334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ควรปรับให้อยู่ระดับหูและแนบศีรษะพอดี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 2"/>
              </a:rPr>
              <a:t> 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หลังจากปรับต้องอยู่ในตำแหน่ง</a:t>
            </a:r>
            <a:r>
              <a:rPr lang="th-TH" sz="2400" dirty="0" err="1">
                <a:solidFill>
                  <a:srgbClr val="00003E"/>
                </a:solidFill>
                <a:sym typeface="Wingdings 2"/>
              </a:rPr>
              <a:t>ล็อก</a:t>
            </a:r>
            <a:endParaRPr lang="th-TH" sz="2400" dirty="0">
              <a:solidFill>
                <a:srgbClr val="00003E"/>
              </a:solidFill>
              <a:sym typeface="Wingdings 2"/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ไม่ควรถอดที่พิงศีรษะออก</a:t>
            </a:r>
            <a:endParaRPr lang="th-TH" sz="2400" dirty="0">
              <a:solidFill>
                <a:srgbClr val="00003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81800" y="4549408"/>
            <a:ext cx="2460992" cy="2460992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04364" y="4876800"/>
            <a:ext cx="2460992" cy="2460992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28712" y="3200400"/>
            <a:ext cx="4343400" cy="434340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67300" y="2913248"/>
            <a:ext cx="4343400" cy="4343400"/>
          </a:xfrm>
          <a:prstGeom prst="line">
            <a:avLst/>
          </a:prstGeom>
          <a:ln w="57150">
            <a:solidFill>
              <a:srgbClr val="FF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327" y="1931211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24600" y="1905000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1914765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" y="4386057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17673" y="4359846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2073" y="4369611"/>
            <a:ext cx="2286000" cy="22860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" y="457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</a:rPr>
              <a:t>การตรวจสอบรถยนต์ก่อนการใช้งาน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2280" y="4643444"/>
            <a:ext cx="2453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ทำความสะอาดกระจกหน้า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454" y="2112358"/>
            <a:ext cx="2119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ตรวจความดันลมยางดอกยาง และการชำรุดของยางทุกเส้น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87750" y="2074773"/>
            <a:ext cx="2051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ตรวจความหลวม</a:t>
            </a:r>
            <a:r>
              <a:rPr lang="th-TH" sz="2400" dirty="0" err="1">
                <a:solidFill>
                  <a:srgbClr val="00003E"/>
                </a:solidFill>
              </a:rPr>
              <a:t>ของน็อตทุก</a:t>
            </a:r>
            <a:r>
              <a:rPr lang="th-TH" sz="2400" dirty="0">
                <a:solidFill>
                  <a:srgbClr val="00003E"/>
                </a:solidFill>
              </a:rPr>
              <a:t>ตัว ว่าหลวมหรือคลาย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2280" y="2112358"/>
            <a:ext cx="1995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ตรวจความเสียหายของแหนบและเช็คอัพว่าอยู่ในสภาพดีหรือชำรุด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090" y="4544817"/>
            <a:ext cx="20089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ตรวจการทำงานของไฟต่างๆ ทั้งหมด เช่น ไฟเลี้ยง ไฟเบรก ไฟขอทาง ไฟสูง-ต่ำ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5898" y="4528523"/>
            <a:ext cx="2092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FF9966"/>
                </a:solidFill>
                <a:sym typeface="Wingdings 3"/>
              </a:rPr>
              <a:t></a:t>
            </a:r>
            <a:r>
              <a:rPr lang="en-US" sz="20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000" dirty="0">
                <a:solidFill>
                  <a:srgbClr val="00003E"/>
                </a:solidFill>
              </a:rPr>
              <a:t>ตรวจการรั่วของน้ำหล่อเย็น น้ำมันเครื่อง-เกียร์ เฟืองท้าย พวงมาลัย น้ำมันเชื้อเพลิง และน้ำมันเบรก-คลัตช์</a:t>
            </a:r>
          </a:p>
        </p:txBody>
      </p:sp>
    </p:spTree>
    <p:extLst>
      <p:ext uri="{BB962C8B-B14F-4D97-AF65-F5344CB8AC3E}">
        <p14:creationId xmlns:p14="http://schemas.microsoft.com/office/powerpoint/2010/main" val="17921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304800"/>
            <a:ext cx="58674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381000" y="152400"/>
            <a:ext cx="58674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38460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การตรวจภายในตัวเก๋ง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88616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>
                <a:sym typeface="Wingdings 2"/>
              </a:rPr>
              <a:t>ตรวจระยะฟรีและความหลวมของพวงมาลัย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เบาะที่นั่งคนขับ  ปรับให้อยู่ในตำแหน่งที่เหมาะสม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ตรวจเข็มขัดนิรภัยว่าอยู่ในสภาพที่</a:t>
            </a:r>
            <a:r>
              <a:rPr lang="th-TH" sz="2400" dirty="0" err="1"/>
              <a:t>ใช้ล็</a:t>
            </a:r>
            <a:r>
              <a:rPr lang="th-TH" sz="2400" dirty="0"/>
              <a:t>อกได้หรือไม่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ตรวจระยะดึงของคันเบรกมือว่าอยู่ในสภาพที่กำหนดและใช้งานหรือชำรุด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ตรวจการทำงานของแตรที่ฉีดน้ำล้างกระจก เช็คที่ปัดน้ำฝน และไฟเลี้ยว ไฟฉุกเฉิน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ตรวจการทำงานของมิเตอร์ </a:t>
            </a:r>
            <a:r>
              <a:rPr lang="th-TH" sz="2400" dirty="0" err="1"/>
              <a:t>เกจ</a:t>
            </a:r>
            <a:r>
              <a:rPr lang="th-TH" sz="2400" dirty="0"/>
              <a:t> และไฟเตือนต่างๆ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ตรวจระดับน้ำมันเชื้อเพลิง และตรวจดูท้อน้ำมัน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ตรวจปรับตั้งมุมกระจกมองหลังและกระจกมองข้าง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ตรวจการทำงาน</a:t>
            </a:r>
            <a:r>
              <a:rPr lang="th-TH" sz="2400" dirty="0" err="1"/>
              <a:t>ที่ล็</a:t>
            </a:r>
            <a:r>
              <a:rPr lang="th-TH" sz="2400" dirty="0"/>
              <a:t>อกประตู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ตรวจระยะฟรี ความสูง และการทำงานของคันเหยียบคลัตช์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/>
              <a:t>มีฟิวส์สำรองเตรียมไว้</a:t>
            </a:r>
          </a:p>
        </p:txBody>
      </p:sp>
    </p:spTree>
    <p:extLst>
      <p:ext uri="{BB962C8B-B14F-4D97-AF65-F5344CB8AC3E}">
        <p14:creationId xmlns:p14="http://schemas.microsoft.com/office/powerpoint/2010/main" val="73161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" y="384601"/>
            <a:ext cx="63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การตรวจภายในห้องเครื่องยนต์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" y="1864816"/>
            <a:ext cx="72009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ตรวจระดับน้ำมันเครื่อง ดึงเหล็กวัดออกมาเช็ดให้สะอาด ใส่กลับที่เดิมให้สุด แล้วดึงออกมาอีกครั้งหนึ่ง โดยปกติน้ำมันเครื่องควรอยู่ระหว่างเครื่องหมายสูงสุดกับต่ำสุด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ตรวจความตึงของสายพานพัดลมหม้อน้ำและอื่นๆ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ตรวจระดับน้ำมันพวงมาลัย</a:t>
            </a:r>
            <a:r>
              <a:rPr lang="th-TH" sz="2400" dirty="0" err="1">
                <a:solidFill>
                  <a:srgbClr val="00003E"/>
                </a:solidFill>
              </a:rPr>
              <a:t>พาวเวอร์</a:t>
            </a:r>
            <a:r>
              <a:rPr lang="th-TH" sz="2400" dirty="0">
                <a:solidFill>
                  <a:srgbClr val="00003E"/>
                </a:solidFill>
              </a:rPr>
              <a:t>  โดยเลี้ยวพวงมาลัยไปมาขณะเครื่องยนต์เดินเบา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ตรวจระดับน้ำหล่อเย็นเครื่องยนต์ และตรวจความหลวมของฝาหม้อน้ำ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ตรวจระดับน้ำกรดในแบตเตอรี่ทุกช่อง ควรอยู่ระหว่างระดับ </a:t>
            </a:r>
            <a:r>
              <a:rPr lang="en-US" sz="2400" dirty="0">
                <a:solidFill>
                  <a:srgbClr val="00003E"/>
                </a:solidFill>
              </a:rPr>
              <a:t>upper </a:t>
            </a:r>
            <a:r>
              <a:rPr lang="th-TH" sz="2400" dirty="0">
                <a:solidFill>
                  <a:srgbClr val="00003E"/>
                </a:solidFill>
              </a:rPr>
              <a:t>และ </a:t>
            </a:r>
            <a:r>
              <a:rPr lang="en-US" sz="2400" dirty="0">
                <a:solidFill>
                  <a:srgbClr val="00003E"/>
                </a:solidFill>
              </a:rPr>
              <a:t>lower </a:t>
            </a:r>
            <a:endParaRPr lang="th-TH" sz="2400" dirty="0">
              <a:solidFill>
                <a:srgbClr val="00003E"/>
              </a:solidFill>
            </a:endParaRP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ตรวจระดับน้ำในถังน้ำล้างกระจก และควรเติมผสมน้ำยาล้างกระจก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00003E"/>
                </a:solidFill>
                <a:sym typeface="Wingdings"/>
              </a:rPr>
              <a:t> </a:t>
            </a:r>
            <a:r>
              <a:rPr lang="th-TH" sz="2400" dirty="0">
                <a:solidFill>
                  <a:srgbClr val="00003E"/>
                </a:solidFill>
              </a:rPr>
              <a:t>ตรวจระดับน้ำมันเบรก คลัตช์ ให้อยู่ระดับ </a:t>
            </a:r>
            <a:r>
              <a:rPr lang="en-US" sz="2400" dirty="0">
                <a:solidFill>
                  <a:srgbClr val="00003E"/>
                </a:solidFill>
              </a:rPr>
              <a:t>MAX</a:t>
            </a:r>
            <a:endParaRPr lang="th-TH" sz="2400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6400800" y="3858490"/>
            <a:ext cx="4229100" cy="0"/>
          </a:xfrm>
          <a:prstGeom prst="line">
            <a:avLst/>
          </a:prstGeom>
          <a:ln w="57150">
            <a:solidFill>
              <a:srgbClr val="CCCC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71700" y="3858490"/>
            <a:ext cx="4229100" cy="0"/>
          </a:xfrm>
          <a:prstGeom prst="line">
            <a:avLst/>
          </a:prstGeom>
          <a:ln w="57150">
            <a:solidFill>
              <a:srgbClr val="FF996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2095500" y="3823854"/>
            <a:ext cx="4229100" cy="0"/>
          </a:xfrm>
          <a:prstGeom prst="line">
            <a:avLst/>
          </a:prstGeom>
          <a:ln w="57150">
            <a:solidFill>
              <a:srgbClr val="00003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49036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1"/>
                </a:solidFill>
              </a:rPr>
              <a:t>การตรวจหลังจาก</a:t>
            </a:r>
            <a:r>
              <a:rPr lang="th-TH" sz="4000" dirty="0" err="1">
                <a:solidFill>
                  <a:schemeClr val="bg1"/>
                </a:solidFill>
              </a:rPr>
              <a:t>สตาร์ต</a:t>
            </a:r>
            <a:r>
              <a:rPr lang="th-TH" sz="4000" dirty="0">
                <a:solidFill>
                  <a:schemeClr val="bg1"/>
                </a:solidFill>
              </a:rPr>
              <a:t>เครื่องยนต์ติด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304800" y="2438400"/>
            <a:ext cx="2971800" cy="2895600"/>
          </a:xfrm>
          <a:prstGeom prst="parallelogram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3048000" y="2438400"/>
            <a:ext cx="2971800" cy="2895600"/>
          </a:xfrm>
          <a:prstGeom prst="parallelogram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5829300" y="2438400"/>
            <a:ext cx="2971800" cy="2895600"/>
          </a:xfrm>
          <a:prstGeom prst="parallelogram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38900" y="3101370"/>
            <a:ext cx="175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3E"/>
                </a:solidFill>
                <a:sym typeface="Wingdings"/>
              </a:rPr>
              <a:t> </a:t>
            </a:r>
            <a:r>
              <a:rPr lang="th-TH" sz="2400" dirty="0"/>
              <a:t>ตรวจเสียงดังผิดปกติของเครื่องยนต์และสีของควันเสีย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782" y="3088993"/>
            <a:ext cx="228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sym typeface="Wingdings"/>
              </a:rPr>
              <a:t>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schemeClr val="bg1"/>
                </a:solidFill>
                <a:sym typeface="Wingdings 2"/>
              </a:rPr>
              <a:t>ตรวจไฟเตือน ไฟชาร์จ ไฟเตือนความดันน้ำมันเครื่อง และไฟเตือนระดับน้ำในกรองดักน้ำ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1400" y="3286035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dirty="0">
                <a:sym typeface="Wingdings"/>
              </a:rPr>
              <a:t></a:t>
            </a:r>
            <a:r>
              <a:rPr lang="en-US" sz="2400" dirty="0">
                <a:solidFill>
                  <a:srgbClr val="FF9966"/>
                </a:solidFill>
                <a:sym typeface="Wingdings"/>
              </a:rPr>
              <a:t> </a:t>
            </a:r>
            <a:r>
              <a:rPr lang="th-TH" sz="2400" dirty="0">
                <a:solidFill>
                  <a:prstClr val="black"/>
                </a:solidFill>
              </a:rPr>
              <a:t>ตรวจระยะฟรี ความสูง การทำงานของเบรก คลัตช์</a:t>
            </a:r>
          </a:p>
        </p:txBody>
      </p:sp>
      <p:sp>
        <p:nvSpPr>
          <p:cNvPr id="22" name="Heart 21"/>
          <p:cNvSpPr/>
          <p:nvPr/>
        </p:nvSpPr>
        <p:spPr>
          <a:xfrm>
            <a:off x="4152900" y="5943600"/>
            <a:ext cx="381000" cy="381000"/>
          </a:xfrm>
          <a:prstGeom prst="hear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545" y="1219200"/>
            <a:ext cx="6477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00003E"/>
                </a:solidFill>
              </a:rPr>
              <a:t>1. การเตรียมตัวก่อนการขับรถยนต์</a:t>
            </a:r>
          </a:p>
          <a:p>
            <a:r>
              <a:rPr lang="th-TH" sz="2800" dirty="0">
                <a:solidFill>
                  <a:srgbClr val="00003E"/>
                </a:solidFill>
              </a:rPr>
              <a:t>2. การทำงานของอุปกรณ์ควบคุมต่างๆ</a:t>
            </a:r>
          </a:p>
          <a:p>
            <a:r>
              <a:rPr lang="th-TH" sz="2800" dirty="0">
                <a:solidFill>
                  <a:srgbClr val="00003E"/>
                </a:solidFill>
              </a:rPr>
              <a:t>3. เข็มขัดนิรภัยของเบาะหน้า (แบบ 3 จุด)</a:t>
            </a:r>
          </a:p>
          <a:p>
            <a:r>
              <a:rPr lang="th-TH" sz="2800" dirty="0">
                <a:solidFill>
                  <a:srgbClr val="00003E"/>
                </a:solidFill>
              </a:rPr>
              <a:t>4. การตรวจและการดูแลรักษาเข็มขัดนิรภัย</a:t>
            </a:r>
          </a:p>
          <a:p>
            <a:r>
              <a:rPr lang="th-TH" sz="2800" dirty="0">
                <a:solidFill>
                  <a:srgbClr val="00003E"/>
                </a:solidFill>
              </a:rPr>
              <a:t>5. กระจกต่างๆ</a:t>
            </a:r>
          </a:p>
          <a:p>
            <a:r>
              <a:rPr lang="th-TH" sz="2800" dirty="0">
                <a:solidFill>
                  <a:srgbClr val="00003E"/>
                </a:solidFill>
              </a:rPr>
              <a:t>6. ที่พิงศีรษะ</a:t>
            </a:r>
          </a:p>
          <a:p>
            <a:r>
              <a:rPr lang="th-TH" sz="2800" dirty="0">
                <a:solidFill>
                  <a:srgbClr val="00003E"/>
                </a:solidFill>
              </a:rPr>
              <a:t>7. การตรวจสอบรถยนต์ก่อนการใช้งาน</a:t>
            </a:r>
          </a:p>
          <a:p>
            <a:r>
              <a:rPr lang="th-TH" sz="2800" dirty="0">
                <a:solidFill>
                  <a:srgbClr val="00003E"/>
                </a:solidFill>
              </a:rPr>
              <a:t>8. การตรวจภายนอก</a:t>
            </a:r>
          </a:p>
          <a:p>
            <a:r>
              <a:rPr lang="th-TH" sz="2800" dirty="0">
                <a:solidFill>
                  <a:srgbClr val="00003E"/>
                </a:solidFill>
              </a:rPr>
              <a:t>9. การตรวจภายในตัวเก๋ง</a:t>
            </a:r>
          </a:p>
          <a:p>
            <a:r>
              <a:rPr lang="th-TH" sz="2800" dirty="0">
                <a:solidFill>
                  <a:srgbClr val="00003E"/>
                </a:solidFill>
              </a:rPr>
              <a:t>10. การตรวจภายในห้องเครื่องยนต์</a:t>
            </a:r>
          </a:p>
          <a:p>
            <a:r>
              <a:rPr lang="th-TH" sz="2800" dirty="0">
                <a:solidFill>
                  <a:srgbClr val="00003E"/>
                </a:solidFill>
              </a:rPr>
              <a:t>11. การตรวจ</a:t>
            </a:r>
            <a:r>
              <a:rPr lang="th-TH" sz="2800" dirty="0" err="1">
                <a:solidFill>
                  <a:srgbClr val="00003E"/>
                </a:solidFill>
              </a:rPr>
              <a:t>หลังจากสตารต์</a:t>
            </a:r>
            <a:r>
              <a:rPr lang="th-TH" sz="2800" dirty="0">
                <a:solidFill>
                  <a:srgbClr val="00003E"/>
                </a:solidFill>
              </a:rPr>
              <a:t>เครื่องยนต์ติด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3400" y="-152400"/>
            <a:ext cx="2362200" cy="70866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3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29600" y="-152400"/>
            <a:ext cx="0" cy="7239000"/>
          </a:xfrm>
          <a:prstGeom prst="line">
            <a:avLst/>
          </a:prstGeom>
          <a:ln w="76200">
            <a:solidFill>
              <a:srgbClr val="0000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457753" y="200561"/>
            <a:ext cx="22284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8000" dirty="0">
                <a:solidFill>
                  <a:srgbClr val="00003E"/>
                </a:solidFill>
              </a:rPr>
              <a:t>เนื้อหา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-190500"/>
            <a:ext cx="0" cy="7239000"/>
          </a:xfrm>
          <a:prstGeom prst="line">
            <a:avLst/>
          </a:prstGeom>
          <a:ln w="762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INDOWS\Downloads\42795884_l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6DF22"/>
              </a:clrFrom>
              <a:clrTo>
                <a:srgbClr val="D6DF2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b="1"/>
          <a:stretch/>
        </p:blipFill>
        <p:spPr bwMode="auto">
          <a:xfrm>
            <a:off x="0" y="0"/>
            <a:ext cx="9205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85950" y="609600"/>
            <a:ext cx="5257800" cy="525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47900" y="2084338"/>
            <a:ext cx="4533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3E"/>
                </a:solidFill>
              </a:rPr>
              <a:t>จุดประสงค์การเรียนรู้</a:t>
            </a:r>
          </a:p>
          <a:p>
            <a:r>
              <a:rPr lang="th-TH" sz="2400" dirty="0">
                <a:solidFill>
                  <a:srgbClr val="00003E"/>
                </a:solidFill>
              </a:rPr>
              <a:t>1. อธิบายการเตรียมตัวก่อนการขับรถยนต์ได้</a:t>
            </a:r>
          </a:p>
          <a:p>
            <a:r>
              <a:rPr lang="th-TH" sz="2400" dirty="0">
                <a:solidFill>
                  <a:srgbClr val="00003E"/>
                </a:solidFill>
              </a:rPr>
              <a:t>2. บอกขั้นตอนวิธีการทำงานของอุปกรณ์ควบคุมต่างๆ ได้</a:t>
            </a:r>
          </a:p>
          <a:p>
            <a:r>
              <a:rPr lang="th-TH" sz="2400" dirty="0">
                <a:solidFill>
                  <a:srgbClr val="00003E"/>
                </a:solidFill>
              </a:rPr>
              <a:t>3. บอกวิธีการตรวจสอบรถยนต์ก่อนการใช้งานได้</a:t>
            </a:r>
          </a:p>
        </p:txBody>
      </p:sp>
    </p:spTree>
    <p:extLst>
      <p:ext uri="{BB962C8B-B14F-4D97-AF65-F5344CB8AC3E}">
        <p14:creationId xmlns:p14="http://schemas.microsoft.com/office/powerpoint/2010/main" val="12978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1877291"/>
            <a:ext cx="4191000" cy="4191000"/>
          </a:xfrm>
          <a:prstGeom prst="ellipse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5795" y="1905000"/>
            <a:ext cx="4191000" cy="419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i="1" u="sng" dirty="0">
                <a:solidFill>
                  <a:srgbClr val="00003E"/>
                </a:solidFill>
              </a:rPr>
              <a:t>การเตรียมตัว</a:t>
            </a:r>
            <a:r>
              <a:rPr lang="th-TH" sz="7200" i="1" u="sng" dirty="0">
                <a:solidFill>
                  <a:schemeClr val="bg1"/>
                </a:solidFill>
              </a:rPr>
              <a:t>ก่อน</a:t>
            </a:r>
            <a:r>
              <a:rPr lang="th-TH" sz="7200" i="1" u="sng" dirty="0">
                <a:solidFill>
                  <a:srgbClr val="00003E"/>
                </a:solidFill>
              </a:rPr>
              <a:t>การขับรถ</a:t>
            </a:r>
            <a:endParaRPr lang="en-US" sz="7200" i="1" u="sng" dirty="0">
              <a:solidFill>
                <a:srgbClr val="0000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59698"/>
            <a:ext cx="365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</a:rPr>
              <a:t>การขับรถยนต์และการระมัดระวังรักษารถอย่างถูกต้องนั้น นอกจากจะช่วยยืดอายุการใช้งานรถได้นานยิ่งขึ้นแล้ว ยังจะช่วยประหยัดน้ำมันเชื้อเพลิงและน้ำมันเครื่องได้อีกทางหนึ่งด้วย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WINDOWS\Downloads\13044690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70" y="2092902"/>
            <a:ext cx="3829050" cy="382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6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1066800"/>
            <a:ext cx="76200" cy="61722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0" y="2028616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ลูกกุญแจสามารถ</a:t>
            </a:r>
            <a:r>
              <a:rPr lang="th-TH" sz="2400" dirty="0" err="1">
                <a:solidFill>
                  <a:srgbClr val="00003E"/>
                </a:solidFill>
              </a:rPr>
              <a:t>ใช้ล็</a:t>
            </a:r>
            <a:r>
              <a:rPr lang="th-TH" sz="2400" dirty="0">
                <a:solidFill>
                  <a:srgbClr val="00003E"/>
                </a:solidFill>
              </a:rPr>
              <a:t>อกหรือ</a:t>
            </a:r>
            <a:r>
              <a:rPr lang="th-TH" sz="2400" dirty="0" err="1">
                <a:solidFill>
                  <a:srgbClr val="00003E"/>
                </a:solidFill>
              </a:rPr>
              <a:t>ปลดล็</a:t>
            </a:r>
            <a:r>
              <a:rPr lang="th-TH" sz="2400" dirty="0">
                <a:solidFill>
                  <a:srgbClr val="00003E"/>
                </a:solidFill>
              </a:rPr>
              <a:t>อกได้ทั้งหมด ลูกกุญแจจะมีหมายเลขรหัสดอกไว้ ผู้ขับขี่ควรเก็บลูกกุญแจไว้ในที่ปลอดภัยเสมอ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214409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003E"/>
                </a:solidFill>
              </a:rPr>
              <a:t>ลูกกุญแจ</a:t>
            </a:r>
            <a:endParaRPr lang="en-US" sz="4000" dirty="0">
              <a:solidFill>
                <a:srgbClr val="0000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127" y="4210243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การเปิดประตูรถยนต์ด้านนอก สามารถเปิดได้โดยการดึงที่เปิดประตูรถด้านนอกเข้าหาตัว ภายหลังการ</a:t>
            </a:r>
            <a:r>
              <a:rPr lang="th-TH" sz="2400" dirty="0" err="1">
                <a:solidFill>
                  <a:srgbClr val="00003E"/>
                </a:solidFill>
              </a:rPr>
              <a:t>ปลดล็</a:t>
            </a:r>
            <a:r>
              <a:rPr lang="th-TH" sz="2400" dirty="0">
                <a:solidFill>
                  <a:srgbClr val="00003E"/>
                </a:solidFill>
              </a:rPr>
              <a:t>อกหรือไขกุญแจเรียบร้อยแล้ว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582" y="4394909"/>
            <a:ext cx="276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3E"/>
                </a:solidFill>
              </a:rPr>
              <a:t>ที่เปิดประตูรถยนต์ด้านนอก</a:t>
            </a:r>
            <a:endParaRPr lang="en-US" sz="3600" dirty="0">
              <a:solidFill>
                <a:srgbClr val="00003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398221"/>
            <a:ext cx="261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3E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 ไม่ควรเก็บลูกกุญแจไว้ในรถ</a:t>
            </a:r>
            <a:endParaRPr lang="en-US" sz="2000" i="1" dirty="0">
              <a:solidFill>
                <a:srgbClr val="00003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38100" y="384601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1"/>
                </a:solidFill>
              </a:rPr>
              <a:t>การทำงานของอุปกรณ์ควบคุมต่างๆ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3005" y="2180410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6411" y="4675578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20491" y="674638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สามารถทำได้โดยการกด</a:t>
            </a:r>
            <a:r>
              <a:rPr lang="th-TH" sz="2400" dirty="0" err="1">
                <a:solidFill>
                  <a:srgbClr val="00003E"/>
                </a:solidFill>
              </a:rPr>
              <a:t>ปุ่มล็</a:t>
            </a:r>
            <a:r>
              <a:rPr lang="th-TH" sz="2400" dirty="0">
                <a:solidFill>
                  <a:srgbClr val="00003E"/>
                </a:solidFill>
              </a:rPr>
              <a:t>อกที่ขอบด้านในประตูแล้ว ดึงที่เปิดประตูด้านนอกค้างไว้ พร้อมทั้งผลักประตูให้</a:t>
            </a:r>
            <a:r>
              <a:rPr lang="th-TH" sz="2400" dirty="0" err="1">
                <a:solidFill>
                  <a:srgbClr val="00003E"/>
                </a:solidFill>
              </a:rPr>
              <a:t>ปิดล็</a:t>
            </a:r>
            <a:r>
              <a:rPr lang="th-TH" sz="2400" dirty="0">
                <a:solidFill>
                  <a:srgbClr val="00003E"/>
                </a:solidFill>
              </a:rPr>
              <a:t>อกกับตัวรถ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82305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err="1">
                <a:solidFill>
                  <a:srgbClr val="00003E"/>
                </a:solidFill>
              </a:rPr>
              <a:t>การล็</a:t>
            </a:r>
            <a:r>
              <a:rPr lang="th-TH" sz="3600" dirty="0">
                <a:solidFill>
                  <a:srgbClr val="00003E"/>
                </a:solidFill>
              </a:rPr>
              <a:t>อกประตูรถยนต์ด้านนอก</a:t>
            </a:r>
            <a:endParaRPr lang="en-US" sz="3600" dirty="0">
              <a:solidFill>
                <a:srgbClr val="00003E"/>
              </a:solidFill>
            </a:endParaRPr>
          </a:p>
          <a:p>
            <a:r>
              <a:rPr lang="th-TH" sz="3600" dirty="0">
                <a:solidFill>
                  <a:srgbClr val="00003E"/>
                </a:solidFill>
              </a:rPr>
              <a:t>โดยไม่ใช้ลูกกุญแจ</a:t>
            </a:r>
            <a:endParaRPr lang="en-US" sz="3600" dirty="0">
              <a:solidFill>
                <a:srgbClr val="0000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1273" y="4020784"/>
            <a:ext cx="3740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ส่วนมากแล้วมักจะอยู่ทางด้านที่นั่งคนขับรถ </a:t>
            </a:r>
            <a:r>
              <a:rPr lang="th-TH" sz="2400" dirty="0" err="1">
                <a:solidFill>
                  <a:srgbClr val="00003E"/>
                </a:solidFill>
              </a:rPr>
              <a:t>ปุ่มล็</a:t>
            </a:r>
            <a:r>
              <a:rPr lang="th-TH" sz="2400" dirty="0">
                <a:solidFill>
                  <a:srgbClr val="00003E"/>
                </a:solidFill>
              </a:rPr>
              <a:t>อกประตูนี้จะมีระบบทำงานได้อย่างอิสระโดยไม่คำนึงว่า ลูกกุญแจสตาร์ตจะอยู่ในตำแหน่งใดๆ 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582" y="4020784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003E"/>
                </a:solidFill>
              </a:rPr>
              <a:t>ประตูระบบ</a:t>
            </a:r>
            <a:r>
              <a:rPr lang="th-TH" sz="4000" dirty="0" err="1">
                <a:solidFill>
                  <a:srgbClr val="00003E"/>
                </a:solidFill>
              </a:rPr>
              <a:t>เซ็นทรัลล็อก</a:t>
            </a:r>
            <a:endParaRPr lang="en-US" sz="4000" dirty="0">
              <a:solidFill>
                <a:srgbClr val="0000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4891" y="194512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3E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 ระวังการลืมกุญแจ</a:t>
            </a:r>
            <a:r>
              <a:rPr lang="th-TH" sz="2000" i="1" dirty="0" err="1">
                <a:solidFill>
                  <a:srgbClr val="00003E"/>
                </a:solidFill>
                <a:sym typeface="Wingdings 2"/>
              </a:rPr>
              <a:t>สตาร์ต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ไว้ในตัวรถ</a:t>
            </a:r>
            <a:endParaRPr lang="en-US" sz="2000" i="1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-228600"/>
            <a:ext cx="76200" cy="74676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2223" y="915696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4363010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1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782" y="944940"/>
            <a:ext cx="4398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ทำได้โดยการกด</a:t>
            </a:r>
            <a:r>
              <a:rPr lang="th-TH" sz="2400" dirty="0" err="1">
                <a:solidFill>
                  <a:srgbClr val="00003E"/>
                </a:solidFill>
              </a:rPr>
              <a:t>ปุ่มล็</a:t>
            </a:r>
            <a:r>
              <a:rPr lang="th-TH" sz="2400" dirty="0">
                <a:solidFill>
                  <a:srgbClr val="00003E"/>
                </a:solidFill>
              </a:rPr>
              <a:t>อกประตูด้านที่นั่งคนขับรถลงข้างล่าง </a:t>
            </a:r>
            <a:r>
              <a:rPr lang="th-TH" sz="2400" dirty="0" err="1">
                <a:solidFill>
                  <a:srgbClr val="00003E"/>
                </a:solidFill>
              </a:rPr>
              <a:t>เพื่อล็</a:t>
            </a:r>
            <a:r>
              <a:rPr lang="th-TH" sz="2400" dirty="0">
                <a:solidFill>
                  <a:srgbClr val="00003E"/>
                </a:solidFill>
              </a:rPr>
              <a:t>อกประตู และ</a:t>
            </a:r>
            <a:r>
              <a:rPr lang="th-TH" sz="2400" dirty="0" err="1">
                <a:solidFill>
                  <a:srgbClr val="00003E"/>
                </a:solidFill>
              </a:rPr>
              <a:t>ปลดล็</a:t>
            </a:r>
            <a:r>
              <a:rPr lang="th-TH" sz="2400" dirty="0">
                <a:solidFill>
                  <a:srgbClr val="00003E"/>
                </a:solidFill>
              </a:rPr>
              <a:t>อกโดยการดึง</a:t>
            </a:r>
            <a:r>
              <a:rPr lang="th-TH" sz="2400" dirty="0" err="1">
                <a:solidFill>
                  <a:srgbClr val="00003E"/>
                </a:solidFill>
              </a:rPr>
              <a:t>ปุ่มล็</a:t>
            </a:r>
            <a:r>
              <a:rPr lang="th-TH" sz="2400" dirty="0">
                <a:solidFill>
                  <a:srgbClr val="00003E"/>
                </a:solidFill>
              </a:rPr>
              <a:t>อกดังกล่าวขึ้นข้างบน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780227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err="1">
                <a:solidFill>
                  <a:srgbClr val="00003E"/>
                </a:solidFill>
              </a:rPr>
              <a:t>การล็</a:t>
            </a:r>
            <a:r>
              <a:rPr lang="th-TH" sz="3600" dirty="0">
                <a:solidFill>
                  <a:srgbClr val="00003E"/>
                </a:solidFill>
              </a:rPr>
              <a:t>อกและการ</a:t>
            </a:r>
            <a:r>
              <a:rPr lang="th-TH" sz="3600" dirty="0" err="1">
                <a:solidFill>
                  <a:srgbClr val="00003E"/>
                </a:solidFill>
              </a:rPr>
              <a:t>ปลดล็</a:t>
            </a:r>
            <a:r>
              <a:rPr lang="th-TH" sz="3600" dirty="0">
                <a:solidFill>
                  <a:srgbClr val="00003E"/>
                </a:solidFill>
              </a:rPr>
              <a:t>อกประตูระบบ</a:t>
            </a:r>
            <a:r>
              <a:rPr lang="th-TH" sz="3600" dirty="0" err="1">
                <a:solidFill>
                  <a:srgbClr val="00003E"/>
                </a:solidFill>
              </a:rPr>
              <a:t>เซ็นทรัลล็อก</a:t>
            </a:r>
            <a:r>
              <a:rPr lang="th-TH" sz="3600" dirty="0">
                <a:solidFill>
                  <a:srgbClr val="00003E"/>
                </a:solidFill>
              </a:rPr>
              <a:t>จากภายในหัวเก๋ง</a:t>
            </a:r>
            <a:endParaRPr lang="en-US" sz="3600" dirty="0">
              <a:solidFill>
                <a:srgbClr val="0000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26375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ทำได้โดยการดึงที่เปิดประตูด้านใน หลังจากดึง</a:t>
            </a:r>
            <a:r>
              <a:rPr lang="th-TH" sz="2400" dirty="0" err="1">
                <a:solidFill>
                  <a:srgbClr val="00003E"/>
                </a:solidFill>
              </a:rPr>
              <a:t>ปุ่มล็</a:t>
            </a:r>
            <a:r>
              <a:rPr lang="th-TH" sz="2400" dirty="0">
                <a:solidFill>
                  <a:srgbClr val="00003E"/>
                </a:solidFill>
              </a:rPr>
              <a:t>อกที่ขอบประตูก่อนแล้วจึงดึงที่เปิดประตู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439100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rgbClr val="00003E"/>
                </a:solidFill>
              </a:rPr>
              <a:t>ที่เปิดประตูรถด้านใน</a:t>
            </a:r>
            <a:endParaRPr lang="en-US" sz="3600" dirty="0">
              <a:solidFill>
                <a:srgbClr val="0000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799" y="5486400"/>
            <a:ext cx="393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3E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ก่อนออกรถ </a:t>
            </a:r>
            <a:r>
              <a:rPr lang="th-TH" sz="2000" i="1" dirty="0" err="1">
                <a:solidFill>
                  <a:srgbClr val="00003E"/>
                </a:solidFill>
                <a:sym typeface="Wingdings 2"/>
              </a:rPr>
              <a:t>ควรล็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อกประตูทุกด้านเสมอ</a:t>
            </a:r>
            <a:endParaRPr lang="en-US" sz="2000" i="1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-228600"/>
            <a:ext cx="76200" cy="74676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2223" y="1295400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" y="4363010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-304800" y="3429000"/>
            <a:ext cx="10363200" cy="0"/>
          </a:xfrm>
          <a:prstGeom prst="line">
            <a:avLst/>
          </a:prstGeom>
          <a:ln w="28575">
            <a:solidFill>
              <a:srgbClr val="00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7800" y="2492276"/>
            <a:ext cx="632460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3E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ตัวเบาะประกอบด้วย</a:t>
            </a:r>
          </a:p>
          <a:p>
            <a:r>
              <a:rPr lang="th-TH" sz="2400" dirty="0">
                <a:solidFill>
                  <a:srgbClr val="00003E"/>
                </a:solidFill>
              </a:rPr>
              <a:t>1. คันปรับเบาะ ปรับโดยการดึงคันปรับเบาะปรับระยะขึ้น พร้อมทั้งเลื่อนเบาะเดินหน้าหรือถอยหลังให้ได้ระยะพอเหมาะกับความต้องการ</a:t>
            </a:r>
          </a:p>
          <a:p>
            <a:r>
              <a:rPr lang="th-TH" sz="2400" dirty="0">
                <a:solidFill>
                  <a:srgbClr val="00003E"/>
                </a:solidFill>
              </a:rPr>
              <a:t>2. คันปรับเบาะพนักพิงหลัง ทำได้โดยดึงคันโยกปรับพนัก ซึ่งอยู่ทางด้านประตูรถขึ้น แล้วเอนตัวดันพนักพิงได้ตามต้องการ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3164" y="91569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003E"/>
                </a:solidFill>
              </a:rPr>
              <a:t>เบาะคนขับรถ</a:t>
            </a:r>
            <a:endParaRPr lang="en-US" sz="4000" dirty="0">
              <a:solidFill>
                <a:srgbClr val="0000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2356" y="603352"/>
            <a:ext cx="418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00003E"/>
                </a:solidFill>
              </a:rPr>
              <a:t>ผู้ขับขี่จำเป็นจะต้องปรับเบาะพนักพิงหลังให้ได้ระดับตามที่ต้องการ เพื่อง่ายต่อการควบคุมพวงมาลัย</a:t>
            </a:r>
            <a:endParaRPr lang="en-US" sz="2400" dirty="0">
              <a:solidFill>
                <a:srgbClr val="0000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8096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 2"/>
              <a:buChar char=""/>
            </a:pPr>
            <a:r>
              <a:rPr lang="th-TH" sz="2000" i="1" dirty="0">
                <a:solidFill>
                  <a:srgbClr val="00003E"/>
                </a:solidFill>
                <a:sym typeface="Wingdings 2"/>
              </a:rPr>
              <a:t>ไม่ควรปรับเบาะขณะรถวิ่ง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2600" y="5334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003E"/>
                </a:solidFill>
                <a:sym typeface="Wingdings 2"/>
              </a:rPr>
              <a:t>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รถรุ่น </a:t>
            </a:r>
            <a:r>
              <a:rPr lang="en-US" sz="2000" i="1" dirty="0" err="1">
                <a:solidFill>
                  <a:srgbClr val="00003E"/>
                </a:solidFill>
                <a:sym typeface="Wingdings 2"/>
              </a:rPr>
              <a:t>spacecab</a:t>
            </a:r>
            <a:r>
              <a:rPr lang="th-TH" sz="2000" i="1" dirty="0">
                <a:solidFill>
                  <a:srgbClr val="00003E"/>
                </a:solidFill>
                <a:sym typeface="Wingdings 2"/>
              </a:rPr>
              <a:t> สามารถเข้า-ออกได้โดยดึงคันปรับทางด้านหลังเบาะ </a:t>
            </a:r>
            <a:endParaRPr lang="en-US" sz="2000" i="1" dirty="0">
              <a:solidFill>
                <a:srgbClr val="00003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-228600"/>
            <a:ext cx="76200" cy="1783285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223" y="915696"/>
            <a:ext cx="638989" cy="638989"/>
          </a:xfrm>
          <a:prstGeom prst="ellipse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-381000" y="4298487"/>
            <a:ext cx="10363200" cy="0"/>
          </a:xfrm>
          <a:prstGeom prst="line">
            <a:avLst/>
          </a:prstGeom>
          <a:ln w="38100">
            <a:solidFill>
              <a:srgbClr val="0000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953000" y="2551836"/>
            <a:ext cx="3733800" cy="34240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2673" y="2551836"/>
            <a:ext cx="3733800" cy="342403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28600" y="304800"/>
            <a:ext cx="7543800" cy="1295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381000" y="152400"/>
            <a:ext cx="7543800" cy="1295400"/>
          </a:xfrm>
          <a:prstGeom prst="rect">
            <a:avLst/>
          </a:prstGeom>
          <a:solidFill>
            <a:srgbClr val="00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457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dirty="0">
                <a:solidFill>
                  <a:schemeClr val="bg1"/>
                </a:solidFill>
              </a:rPr>
              <a:t>เข็มขัดนิรภัยของเบาะหน้า (แบบ 3 จุด)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744212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003E"/>
                </a:solidFill>
              </a:rPr>
              <a:t>วิธีการใช้หัวเข็มขัดนิรภัย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00003E"/>
                </a:solidFill>
              </a:rPr>
              <a:t>ปรับเบาะหน้าให้อยู่ในตำแหน่งที่สบายที่สุด แล้วนั่งตัวตรง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 </a:t>
            </a:r>
            <a:r>
              <a:rPr lang="th-TH" sz="2400" dirty="0">
                <a:solidFill>
                  <a:srgbClr val="00003E"/>
                </a:solidFill>
              </a:rPr>
              <a:t>ถือ</a:t>
            </a:r>
            <a:r>
              <a:rPr lang="th-TH" sz="2400" dirty="0" err="1">
                <a:solidFill>
                  <a:srgbClr val="00003E"/>
                </a:solidFill>
              </a:rPr>
              <a:t>แผ่นล็</a:t>
            </a:r>
            <a:r>
              <a:rPr lang="th-TH" sz="2400" dirty="0">
                <a:solidFill>
                  <a:srgbClr val="00003E"/>
                </a:solidFill>
              </a:rPr>
              <a:t>อกเข็มขัดนิรภัย และดึงสายรัดพาดเฉียงลำตัว เลื่อน</a:t>
            </a:r>
            <a:r>
              <a:rPr lang="th-TH" sz="2400" dirty="0" err="1">
                <a:solidFill>
                  <a:srgbClr val="00003E"/>
                </a:solidFill>
              </a:rPr>
              <a:t>แผ่นล็</a:t>
            </a:r>
            <a:r>
              <a:rPr lang="th-TH" sz="2400" dirty="0">
                <a:solidFill>
                  <a:srgbClr val="00003E"/>
                </a:solidFill>
              </a:rPr>
              <a:t>อกไปตามสายเข็มขัด แล้วสอดดัน</a:t>
            </a:r>
            <a:r>
              <a:rPr lang="th-TH" sz="2400" dirty="0" err="1">
                <a:solidFill>
                  <a:srgbClr val="00003E"/>
                </a:solidFill>
              </a:rPr>
              <a:t>แผ่นล็</a:t>
            </a:r>
            <a:r>
              <a:rPr lang="th-TH" sz="2400" dirty="0">
                <a:solidFill>
                  <a:srgbClr val="00003E"/>
                </a:solidFill>
              </a:rPr>
              <a:t>อกเข้าไปในหัวเข็มขัดจนเกิดเสียง “คลิก”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1664549"/>
            <a:ext cx="583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i="1" dirty="0">
                <a:solidFill>
                  <a:srgbClr val="00003E"/>
                </a:solidFill>
              </a:rPr>
              <a:t>ใช้เพื่อลดโอกาสที่อาจจะได้รับบาดเจ็บจากอุบัติเหตุที่เกิดขึ้น</a:t>
            </a:r>
            <a:endParaRPr lang="en-US" sz="2400" i="1" dirty="0">
              <a:solidFill>
                <a:srgbClr val="0000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884944"/>
            <a:ext cx="35073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เข็มขัดควรตึงและอยู่ในระดับต่ำ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ตำแหน่งในการรัดเข็มขัดต้องพาดถึงบริเวณสะโพกเสมอ 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อย่าใช้เข็มขัดนิรภัยร่วมกันหลายคน</a:t>
            </a:r>
          </a:p>
          <a:p>
            <a:r>
              <a:rPr lang="en-US" sz="2400" dirty="0">
                <a:solidFill>
                  <a:srgbClr val="FF9966"/>
                </a:solidFill>
                <a:sym typeface="Wingdings"/>
              </a:rPr>
              <a:t></a:t>
            </a:r>
            <a:r>
              <a:rPr lang="th-TH" sz="2400" dirty="0">
                <a:solidFill>
                  <a:srgbClr val="00003E"/>
                </a:solidFill>
                <a:sym typeface="Wingdings 2"/>
              </a:rPr>
              <a:t> กดปุ่มกลางหัวเข็มขัดเพื่อ</a:t>
            </a:r>
            <a:r>
              <a:rPr lang="th-TH" sz="2400" dirty="0" err="1">
                <a:solidFill>
                  <a:srgbClr val="00003E"/>
                </a:solidFill>
                <a:sym typeface="Wingdings 2"/>
              </a:rPr>
              <a:t>ปลดล็อก</a:t>
            </a:r>
            <a:endParaRPr lang="en-US" sz="2400" dirty="0">
              <a:solidFill>
                <a:srgbClr val="000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supermarket"/>
        <a:ea typeface=""/>
        <a:cs typeface="supermarket"/>
      </a:majorFont>
      <a:minorFont>
        <a:latin typeface="supermarket"/>
        <a:ea typeface=""/>
        <a:cs typeface="supermarke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1258</Words>
  <Application>Microsoft Office PowerPoint</Application>
  <PresentationFormat>นำเสนอทางหน้าจอ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Wingdings</vt:lpstr>
      <vt:lpstr>Wingdings 2</vt:lpstr>
      <vt:lpstr>Arial</vt:lpstr>
      <vt:lpstr>Wingdings 3</vt:lpstr>
      <vt:lpstr>supermarket</vt:lpstr>
      <vt:lpstr>Office Theme</vt:lpstr>
      <vt:lpstr>การเตรียมตัวก่อนการ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การเตรียมตัวการก่อนขับรถยนต์</dc:title>
  <dc:creator>WINDOWS</dc:creator>
  <cp:lastModifiedBy>Warintorn</cp:lastModifiedBy>
  <cp:revision>40</cp:revision>
  <dcterms:created xsi:type="dcterms:W3CDTF">2019-11-30T01:45:41Z</dcterms:created>
  <dcterms:modified xsi:type="dcterms:W3CDTF">2025-03-22T17:41:18Z</dcterms:modified>
</cp:coreProperties>
</file>