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5"/>
  </p:notesMasterIdLst>
  <p:sldIdLst>
    <p:sldId id="283" r:id="rId3"/>
    <p:sldId id="284" r:id="rId4"/>
    <p:sldId id="285" r:id="rId5"/>
    <p:sldId id="257" r:id="rId6"/>
    <p:sldId id="290" r:id="rId7"/>
    <p:sldId id="260" r:id="rId8"/>
    <p:sldId id="261" r:id="rId9"/>
    <p:sldId id="259" r:id="rId10"/>
    <p:sldId id="262" r:id="rId11"/>
    <p:sldId id="263" r:id="rId12"/>
    <p:sldId id="265" r:id="rId13"/>
    <p:sldId id="266" r:id="rId14"/>
    <p:sldId id="267" r:id="rId15"/>
    <p:sldId id="289" r:id="rId16"/>
    <p:sldId id="276" r:id="rId17"/>
    <p:sldId id="280" r:id="rId18"/>
    <p:sldId id="278" r:id="rId19"/>
    <p:sldId id="281" r:id="rId20"/>
    <p:sldId id="282" r:id="rId21"/>
    <p:sldId id="286" r:id="rId22"/>
    <p:sldId id="287" r:id="rId23"/>
    <p:sldId id="288" r:id="rId24"/>
  </p:sldIdLst>
  <p:sldSz cx="9144000" cy="6858000" type="screen4x3"/>
  <p:notesSz cx="6858000" cy="9144000"/>
  <p:embeddedFontLst>
    <p:embeddedFont>
      <p:font typeface="supermarket" panose="020B0604020202020204" charset="0"/>
      <p:regular r:id="rId26"/>
    </p:embeddedFont>
    <p:embeddedFont>
      <p:font typeface="Wingdings 2" panose="05020102010507070707" pitchFamily="18" charset="2"/>
      <p:regular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583B-0ED1-4E67-8CDE-92E81928670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0BCD7-1500-43BD-8BED-2B7E346D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0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0BCD7-1500-43BD-8BED-2B7E346D89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285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228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6039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53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94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6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4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59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01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7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2270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99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52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266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738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551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474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106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295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250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19C5-E82B-4014-93CD-19EACB950508}" type="datetimeFigureOut">
              <a:rPr lang="th-TH" smtClean="0"/>
              <a:t>23/03/68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DAEF6-E96C-4C4A-9E52-89B00A72F8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68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18855"/>
            <a:ext cx="7772400" cy="1470025"/>
          </a:xfrm>
        </p:spPr>
        <p:txBody>
          <a:bodyPr>
            <a:noAutofit/>
          </a:bodyPr>
          <a:lstStyle/>
          <a:p>
            <a:r>
              <a:rPr lang="th-TH" sz="8000" dirty="0">
                <a:solidFill>
                  <a:schemeClr val="bg1"/>
                </a:solidFill>
              </a:rPr>
              <a:t>อุปกรณ์ควบคุม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482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white"/>
                </a:solidFill>
              </a:rPr>
              <a:t>ใบความรู้ที่ </a:t>
            </a:r>
            <a:r>
              <a:rPr lang="en-US" sz="40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-453681" y="3144322"/>
            <a:ext cx="10051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h-TH" sz="12000" dirty="0">
                <a:solidFill>
                  <a:srgbClr val="FF0000"/>
                </a:solidFill>
              </a:rPr>
              <a:t>และแผงหน้าปัด</a:t>
            </a:r>
            <a:endParaRPr lang="en-US" sz="1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WINDOWS\Downloads\42789177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547" b="72744"/>
          <a:stretch/>
        </p:blipFill>
        <p:spPr bwMode="auto">
          <a:xfrm>
            <a:off x="949036" y="5334000"/>
            <a:ext cx="771005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53681" y="3144322"/>
            <a:ext cx="104358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2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48680"/>
            <a:ext cx="27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สวิตช์ไฟสูง-ต่ำ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10725" y="1340768"/>
            <a:ext cx="568863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เมื่อผู้ขับขี่ยกคันสวิตช์เข้าหาพวงมาลัยหรือกดลง ไฟใหญ่จะเปลี่ยนจะไฟสูงเป็นไฟต่ำหรือไฟต่ำเป็นไฟสูง</a:t>
            </a:r>
            <a:endParaRPr lang="th-TH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0" t="35732" r="11245" b="23725"/>
          <a:stretch/>
        </p:blipFill>
        <p:spPr bwMode="auto">
          <a:xfrm>
            <a:off x="5166517" y="2636912"/>
            <a:ext cx="3638564" cy="296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297869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สวิตช์ไฟขอทาง </a:t>
            </a:r>
          </a:p>
        </p:txBody>
      </p:sp>
      <p:sp>
        <p:nvSpPr>
          <p:cNvPr id="6" name="สี่เหลี่ยมผืนผ้า 2"/>
          <p:cNvSpPr/>
          <p:nvPr/>
        </p:nvSpPr>
        <p:spPr>
          <a:xfrm>
            <a:off x="1610725" y="3875695"/>
            <a:ext cx="339332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ไฟสูงจะติดแล้วดับ เมื่อยกคันสวิตช์ไฟรวมเข้าหาพวงมาลัยแล้วปล่อยมือ สามารถทำสลับกันหลายๆ ครั้ง แสดงถึงการขอทาง</a:t>
            </a:r>
            <a:endParaRPr lang="th-TH" sz="2400" dirty="0"/>
          </a:p>
        </p:txBody>
      </p:sp>
      <p:sp>
        <p:nvSpPr>
          <p:cNvPr id="7" name="Right Arrow 6"/>
          <p:cNvSpPr/>
          <p:nvPr/>
        </p:nvSpPr>
        <p:spPr>
          <a:xfrm>
            <a:off x="603408" y="548680"/>
            <a:ext cx="872248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03408" y="2996952"/>
            <a:ext cx="872248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660" y="45504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สวิตช์ที่ปัดน้ำฝนและสวิตช์ฉีดน้ำล้างกระจก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0015" y="1086405"/>
            <a:ext cx="67683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i="1" dirty="0"/>
              <a:t>การเปิดสวิตช์ที่ปัดน้ำฝน กุญแจ</a:t>
            </a:r>
            <a:r>
              <a:rPr lang="th-TH" sz="2000" i="1" dirty="0" err="1"/>
              <a:t>สตาร์ต</a:t>
            </a:r>
            <a:r>
              <a:rPr lang="th-TH" sz="2000" i="1" dirty="0"/>
              <a:t>ต้องอยู่ในตำแหน่ง </a:t>
            </a:r>
            <a:r>
              <a:rPr lang="en-US" sz="2000" i="1" dirty="0"/>
              <a:t>ON</a:t>
            </a:r>
            <a:r>
              <a:rPr lang="th-TH" sz="2000" i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246" y="1988840"/>
            <a:ext cx="422273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400" dirty="0"/>
              <a:t>ช่วงการทำงานของสวิตช์ที่ปัดน้ำฝน</a:t>
            </a:r>
          </a:p>
          <a:p>
            <a:r>
              <a:rPr lang="en-US" sz="2400" dirty="0"/>
              <a:t>LO</a:t>
            </a:r>
            <a:r>
              <a:rPr lang="th-TH" sz="2400" dirty="0"/>
              <a:t> </a:t>
            </a:r>
            <a:r>
              <a:rPr lang="en-US" sz="2400" dirty="0"/>
              <a:t>:</a:t>
            </a:r>
            <a:r>
              <a:rPr lang="th-TH" sz="2400" dirty="0"/>
              <a:t> เปิดให้ปัดช้า</a:t>
            </a:r>
          </a:p>
          <a:p>
            <a:r>
              <a:rPr lang="en-US" sz="2400" dirty="0"/>
              <a:t>HI : </a:t>
            </a:r>
            <a:r>
              <a:rPr lang="th-TH" sz="2400" dirty="0"/>
              <a:t>เปิดให้ปัดเร็ว</a:t>
            </a:r>
          </a:p>
          <a:p>
            <a:r>
              <a:rPr lang="en-US" sz="2400" dirty="0"/>
              <a:t>OFF : </a:t>
            </a:r>
            <a:r>
              <a:rPr lang="th-TH" sz="2400" dirty="0"/>
              <a:t>ที่ปัดน้ำฝนหยุดทำงาน</a:t>
            </a:r>
          </a:p>
          <a:p>
            <a:r>
              <a:rPr lang="en-US" sz="2400" dirty="0"/>
              <a:t>INT : </a:t>
            </a:r>
            <a:r>
              <a:rPr lang="th-TH" sz="2400" dirty="0"/>
              <a:t>ที่ปัดน้ำฝนทำงานเป็นจังหวะ นาน 3 หรือ 4 วินาที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437112"/>
            <a:ext cx="424847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2. สวิตช์ฉีดน้ำล้างกระจก</a:t>
            </a:r>
          </a:p>
          <a:p>
            <a:r>
              <a:rPr lang="th-TH" sz="2400" dirty="0"/>
              <a:t>กดปุ่มที่อยู่ใกล้สวิตช์ที่ปัดน้ำฝน</a:t>
            </a:r>
          </a:p>
          <a:p>
            <a:pPr marL="457200" indent="-457200">
              <a:buFontTx/>
              <a:buChar char="-"/>
            </a:pPr>
            <a:r>
              <a:rPr lang="th-TH" sz="2400" dirty="0"/>
              <a:t>อย่าใช้ขณะกระจกแห้ง</a:t>
            </a:r>
          </a:p>
          <a:p>
            <a:pPr marL="457200" indent="-457200">
              <a:buFontTx/>
              <a:buChar char="-"/>
            </a:pPr>
            <a:r>
              <a:rPr lang="th-TH" sz="2400" dirty="0"/>
              <a:t>เติมเฉพาะน้ำสะอาด</a:t>
            </a:r>
          </a:p>
          <a:p>
            <a:pPr marL="457200" indent="-457200">
              <a:buFontTx/>
              <a:buChar char="-"/>
            </a:pPr>
            <a:r>
              <a:rPr lang="th-TH" sz="2400" dirty="0"/>
              <a:t>ไม่ควรเติมผงซักฟอก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24130" y="476672"/>
            <a:ext cx="872248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2" t="26395" r="11022" b="23022"/>
          <a:stretch/>
        </p:blipFill>
        <p:spPr bwMode="auto">
          <a:xfrm>
            <a:off x="4860032" y="2276872"/>
            <a:ext cx="3702437" cy="370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8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377" y="755466"/>
            <a:ext cx="369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สวิตช์สัญญาณฉุกเฉิน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27684" y="1628800"/>
            <a:ext cx="56886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prstClr val="black"/>
                </a:solidFill>
              </a:rPr>
              <a:t>กดปุ่มสวิตช์ที่คอพวงมาลัย ไฟเลี้ยวทุกดวงและไฟเตือนที่แผงหน้าปัดจะกะพริบพร้อมกัน โดยสัญญาณไฟนี้จะแจ้งให้ผู้ใช้รถยนต์คันอื่นทราบว่ารถของเราเกิดเหตุฉุกเฉิน</a:t>
            </a:r>
            <a:endParaRPr lang="th-TH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9" t="23782" r="10788" b="40548"/>
          <a:stretch/>
        </p:blipFill>
        <p:spPr bwMode="auto">
          <a:xfrm>
            <a:off x="2389792" y="3429000"/>
            <a:ext cx="4364416" cy="260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22440" y="755466"/>
            <a:ext cx="872248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4" t="32601" r="37076" b="45678"/>
          <a:stretch/>
        </p:blipFill>
        <p:spPr bwMode="auto">
          <a:xfrm>
            <a:off x="1802444" y="1742855"/>
            <a:ext cx="5555879" cy="240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458709"/>
            <a:ext cx="19802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1. มิเตอร์ความเร็ว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0164" y="298270"/>
            <a:ext cx="3844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/>
              <a:t>กลุ่มเครื่องวัด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6108" y="1149122"/>
            <a:ext cx="49685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i="1" dirty="0"/>
              <a:t>มาตรวัดจะทำงาน กุญแจ</a:t>
            </a:r>
            <a:r>
              <a:rPr lang="th-TH" sz="2000" i="1" dirty="0" err="1"/>
              <a:t>สตาร์ต</a:t>
            </a:r>
            <a:r>
              <a:rPr lang="th-TH" sz="2000" i="1" dirty="0"/>
              <a:t>ต้องอยู่ในตำแหน่ง </a:t>
            </a:r>
            <a:r>
              <a:rPr lang="en-US" sz="2000" i="1" dirty="0"/>
              <a:t>ON</a:t>
            </a:r>
            <a:r>
              <a:rPr lang="th-TH" sz="2000" i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6235" y="4973106"/>
            <a:ext cx="28817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2. มิเตอร์วัดรอบหมุนเครื่องยนต์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477162"/>
            <a:ext cx="19802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3. มิเตอร์ระยะทาง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6018921"/>
            <a:ext cx="2834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4. มิเตอร์เดินทางและปุ่มปรับตั้ง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4437112"/>
            <a:ext cx="39604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5. </a:t>
            </a:r>
            <a:r>
              <a:rPr lang="th-TH" sz="2000" dirty="0" err="1"/>
              <a:t>เกจ</a:t>
            </a:r>
            <a:r>
              <a:rPr lang="th-TH" sz="2000" dirty="0"/>
              <a:t>อุณหภูมิน้ำหล่อเย็น (</a:t>
            </a:r>
            <a:r>
              <a:rPr lang="th-TH" sz="2000" dirty="0" err="1"/>
              <a:t>เกจ</a:t>
            </a:r>
            <a:r>
              <a:rPr lang="th-TH" sz="2000" dirty="0"/>
              <a:t>ความร้อน)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0252" y="4941168"/>
            <a:ext cx="20798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6. </a:t>
            </a:r>
            <a:r>
              <a:rPr lang="th-TH" sz="2000" dirty="0" err="1"/>
              <a:t>เกจ</a:t>
            </a:r>
            <a:r>
              <a:rPr lang="th-TH" sz="2000" dirty="0"/>
              <a:t>น้ำมันเชื้อเพลิง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0032" y="5445224"/>
            <a:ext cx="24982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7. </a:t>
            </a:r>
            <a:r>
              <a:rPr lang="th-TH" sz="2000" dirty="0" err="1"/>
              <a:t>เกจ</a:t>
            </a:r>
            <a:r>
              <a:rPr lang="th-TH" sz="2000" dirty="0"/>
              <a:t>วัดแรงดันน้ำมันเครื่อง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4248" y="5949280"/>
            <a:ext cx="14655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8. โวลต์มิเตอร์</a:t>
            </a:r>
          </a:p>
        </p:txBody>
      </p:sp>
    </p:spTree>
    <p:extLst>
      <p:ext uri="{BB962C8B-B14F-4D97-AF65-F5344CB8AC3E}">
        <p14:creationId xmlns:p14="http://schemas.microsoft.com/office/powerpoint/2010/main" val="35100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8" t="22453" r="10771" b="41059"/>
          <a:stretch/>
        </p:blipFill>
        <p:spPr bwMode="auto">
          <a:xfrm>
            <a:off x="610545" y="295410"/>
            <a:ext cx="2304255" cy="166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3" t="20467" r="11051" b="42501"/>
          <a:stretch/>
        </p:blipFill>
        <p:spPr bwMode="auto">
          <a:xfrm>
            <a:off x="3140515" y="260649"/>
            <a:ext cx="2277995" cy="164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0" t="38506" r="10407" b="26549"/>
          <a:stretch/>
        </p:blipFill>
        <p:spPr bwMode="auto">
          <a:xfrm>
            <a:off x="5851603" y="260648"/>
            <a:ext cx="2536821" cy="169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5" t="34577" r="10407" b="28560"/>
          <a:stretch/>
        </p:blipFill>
        <p:spPr bwMode="auto">
          <a:xfrm>
            <a:off x="1810117" y="2640741"/>
            <a:ext cx="2263138" cy="162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0" t="43380" r="11269" b="15851"/>
          <a:stretch/>
        </p:blipFill>
        <p:spPr bwMode="auto">
          <a:xfrm>
            <a:off x="4374394" y="2615441"/>
            <a:ext cx="2088232" cy="167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1" t="18237" r="10896" b="45645"/>
          <a:stretch/>
        </p:blipFill>
        <p:spPr bwMode="auto">
          <a:xfrm>
            <a:off x="541731" y="4697988"/>
            <a:ext cx="2374085" cy="165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3" t="28519" r="11269" b="35740"/>
          <a:stretch/>
        </p:blipFill>
        <p:spPr bwMode="auto">
          <a:xfrm>
            <a:off x="3217467" y="4725145"/>
            <a:ext cx="2290637" cy="16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9" t="16924" r="11269" b="45683"/>
          <a:stretch/>
        </p:blipFill>
        <p:spPr bwMode="auto">
          <a:xfrm>
            <a:off x="5940152" y="4725144"/>
            <a:ext cx="2313634" cy="1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59987" y="2120928"/>
            <a:ext cx="19802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1. มิเตอร์ความเร็ว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3905" y="2085306"/>
            <a:ext cx="28817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2. มิเตอร์วัดรอบหมุนเครื่องยนต์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6193" y="2120928"/>
            <a:ext cx="19802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3. มิเตอร์ระยะทาง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68990" y="4293096"/>
            <a:ext cx="2834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4. มิเตอร์เดินทางและปุ่มปรับตั้ง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76882" y="4293096"/>
            <a:ext cx="39604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5. </a:t>
            </a:r>
            <a:r>
              <a:rPr lang="th-TH" sz="2000" dirty="0" err="1"/>
              <a:t>เกจ</a:t>
            </a:r>
            <a:r>
              <a:rPr lang="th-TH" sz="2000" dirty="0"/>
              <a:t>อุณหภูมิน้ำหล่อเย็น (</a:t>
            </a:r>
            <a:r>
              <a:rPr lang="th-TH" sz="2000" dirty="0" err="1"/>
              <a:t>เกจ</a:t>
            </a:r>
            <a:r>
              <a:rPr lang="th-TH" sz="2000" dirty="0"/>
              <a:t>ความร้อน)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430" y="6388277"/>
            <a:ext cx="20798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6. </a:t>
            </a:r>
            <a:r>
              <a:rPr lang="th-TH" sz="2000" dirty="0" err="1"/>
              <a:t>เกจ</a:t>
            </a:r>
            <a:r>
              <a:rPr lang="th-TH" sz="2000" dirty="0"/>
              <a:t>น้ำมันเชื้อเพลิง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06431" y="6381328"/>
            <a:ext cx="24982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7. </a:t>
            </a:r>
            <a:r>
              <a:rPr lang="th-TH" sz="2000" dirty="0" err="1"/>
              <a:t>เกจ</a:t>
            </a:r>
            <a:r>
              <a:rPr lang="th-TH" sz="2000" dirty="0"/>
              <a:t>วัดแรงดันน้ำมันเครื่อง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6216" y="6381328"/>
            <a:ext cx="146550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000" dirty="0"/>
              <a:t>8. โวลต์มิเตอร์</a:t>
            </a:r>
          </a:p>
        </p:txBody>
      </p:sp>
    </p:spTree>
    <p:extLst>
      <p:ext uri="{BB962C8B-B14F-4D97-AF65-F5344CB8AC3E}">
        <p14:creationId xmlns:p14="http://schemas.microsoft.com/office/powerpoint/2010/main" val="9015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067944" y="6127979"/>
            <a:ext cx="0" cy="17258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8144" y="4078232"/>
            <a:ext cx="0" cy="17258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63888" y="4905507"/>
            <a:ext cx="3600400" cy="14758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7704" y="2204864"/>
            <a:ext cx="5904656" cy="23042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764704" y="-1251520"/>
            <a:ext cx="8208912" cy="297149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9632" y="442699"/>
            <a:ext cx="3492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/>
              <a:t>ไฟเตือนต่างๆ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23728" y="2405453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sym typeface="Wingdings 3"/>
              </a:rPr>
              <a:t> </a:t>
            </a:r>
            <a:r>
              <a:rPr lang="th-TH" b="1" dirty="0">
                <a:solidFill>
                  <a:srgbClr val="FF0000"/>
                </a:solidFill>
              </a:rPr>
              <a:t>ไฟเตือนไฟเลี้ยว</a:t>
            </a:r>
          </a:p>
          <a:p>
            <a:r>
              <a:rPr lang="th-TH" dirty="0">
                <a:solidFill>
                  <a:prstClr val="black"/>
                </a:solidFill>
              </a:rPr>
              <a:t>เมื่อเปิดสวิตช์ไฟเลี้ยว หรือสวิตช์ไฟสัญญาณฉุกเฉินไฟเตือนที่แผงหน้าปัดจะกระพริบพร้อมกับไฟเลี้ยวนอกหัวเก๋</a:t>
            </a:r>
            <a:r>
              <a:rPr lang="th-TH" dirty="0"/>
              <a:t>งเพื่อบอกทิศทางการเลี้ยวรถ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สี่เหลี่ยมผืนผ้า 2"/>
          <p:cNvSpPr/>
          <p:nvPr/>
        </p:nvSpPr>
        <p:spPr>
          <a:xfrm>
            <a:off x="3707904" y="5173872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sym typeface="Wingdings 3"/>
              </a:rPr>
              <a:t> </a:t>
            </a:r>
            <a:r>
              <a:rPr lang="th-TH" b="1" dirty="0">
                <a:solidFill>
                  <a:srgbClr val="FF0000"/>
                </a:solidFill>
              </a:rPr>
              <a:t>ไฟเตือนไฟสูง </a:t>
            </a:r>
          </a:p>
          <a:p>
            <a:r>
              <a:rPr lang="th-TH" dirty="0">
                <a:solidFill>
                  <a:prstClr val="black"/>
                </a:solidFill>
              </a:rPr>
              <a:t>จะติดเมื่อเปิดไฟสูงเท่านั้น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99592" y="1719972"/>
            <a:ext cx="0" cy="17258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9592" y="3445843"/>
            <a:ext cx="10081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123728" y="4406627"/>
            <a:ext cx="0" cy="2622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177149" y="-99392"/>
            <a:ext cx="0" cy="17258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75656" y="548680"/>
            <a:ext cx="6984776" cy="41764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27684" y="867197"/>
            <a:ext cx="63007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sym typeface="Wingdings 3"/>
              </a:rPr>
              <a:t> </a:t>
            </a:r>
            <a:r>
              <a:rPr lang="th-TH" b="1" dirty="0">
                <a:solidFill>
                  <a:srgbClr val="FF0000"/>
                </a:solidFill>
              </a:rPr>
              <a:t>ไฟเตือนความดันน้ำมันเครื่อง</a:t>
            </a:r>
          </a:p>
          <a:p>
            <a:r>
              <a:rPr lang="th-TH" dirty="0">
                <a:solidFill>
                  <a:prstClr val="black"/>
                </a:solidFill>
              </a:rPr>
              <a:t>	จะติดเมื่อบิดลูกกุญแจ</a:t>
            </a:r>
            <a:r>
              <a:rPr lang="th-TH" dirty="0" err="1">
                <a:solidFill>
                  <a:prstClr val="black"/>
                </a:solidFill>
              </a:rPr>
              <a:t>สตาร์ต</a:t>
            </a:r>
            <a:r>
              <a:rPr lang="th-TH" dirty="0">
                <a:solidFill>
                  <a:prstClr val="black"/>
                </a:solidFill>
              </a:rPr>
              <a:t> มาที่ตำแหน่ง </a:t>
            </a:r>
            <a:r>
              <a:rPr lang="en-US" dirty="0">
                <a:solidFill>
                  <a:prstClr val="black"/>
                </a:solidFill>
              </a:rPr>
              <a:t>ON</a:t>
            </a:r>
            <a:r>
              <a:rPr lang="th-TH" dirty="0">
                <a:solidFill>
                  <a:prstClr val="black"/>
                </a:solidFill>
              </a:rPr>
              <a:t> ก่อน</a:t>
            </a:r>
            <a:r>
              <a:rPr lang="th-TH" dirty="0" err="1">
                <a:solidFill>
                  <a:prstClr val="black"/>
                </a:solidFill>
              </a:rPr>
              <a:t>สตาร์ต</a:t>
            </a:r>
            <a:r>
              <a:rPr lang="th-TH" dirty="0">
                <a:solidFill>
                  <a:prstClr val="black"/>
                </a:solidFill>
              </a:rPr>
              <a:t>เครื่องยนต์และจะดับภายหลังติดเครื่องยนต์แล้ว</a:t>
            </a:r>
          </a:p>
          <a:p>
            <a:r>
              <a:rPr lang="th-TH" dirty="0">
                <a:solidFill>
                  <a:srgbClr val="FF0000"/>
                </a:solidFill>
                <a:sym typeface="Wingdings 2"/>
              </a:rPr>
              <a:t> </a:t>
            </a:r>
            <a:r>
              <a:rPr lang="th-TH" dirty="0">
                <a:solidFill>
                  <a:prstClr val="black"/>
                </a:solidFill>
                <a:sym typeface="Wingdings 2"/>
              </a:rPr>
              <a:t>ถ้าไฟเตือนขณะขับรถ แสดงว่าความดันน้ำมันเครื่องอยู่ในระดับอันตราย ควรจอดรถและดับเครื่องทันที</a:t>
            </a:r>
          </a:p>
          <a:p>
            <a:r>
              <a:rPr lang="th-TH" dirty="0">
                <a:solidFill>
                  <a:srgbClr val="FF0000"/>
                </a:solidFill>
                <a:sym typeface="Wingdings 2"/>
              </a:rPr>
              <a:t></a:t>
            </a:r>
            <a:r>
              <a:rPr lang="th-TH" dirty="0">
                <a:solidFill>
                  <a:prstClr val="black"/>
                </a:solidFill>
                <a:sym typeface="Wingdings 2"/>
              </a:rPr>
              <a:t> อย่าเดินเครื่องต่อไป เมื่อไฟเตือนนี้ติด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59632" y="2724533"/>
            <a:ext cx="0" cy="17258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39952" y="-242162"/>
            <a:ext cx="0" cy="17258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6722" y="692696"/>
            <a:ext cx="6309534" cy="259228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41160" y="908720"/>
            <a:ext cx="6135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sym typeface="Wingdings 3"/>
              </a:rPr>
              <a:t> </a:t>
            </a:r>
            <a:r>
              <a:rPr lang="th-TH" b="1" dirty="0">
                <a:solidFill>
                  <a:srgbClr val="FF0000"/>
                </a:solidFill>
              </a:rPr>
              <a:t>ไฟเตือนระดับน้ำในกรองตักน้ำ (หม้อแยกน้ำ) ของระบบน้ำมันเชื้อเพลิง</a:t>
            </a:r>
          </a:p>
          <a:p>
            <a:pPr algn="thaiDist"/>
            <a:r>
              <a:rPr lang="th-TH" dirty="0">
                <a:solidFill>
                  <a:prstClr val="black"/>
                </a:solidFill>
              </a:rPr>
              <a:t>	จะติดเมื่อระดับน้ำในกรองตักน้ำของระบบน้ำมันเชื้อเพลิงสูงถึง</a:t>
            </a:r>
            <a:r>
              <a:rPr lang="th-TH" u="sng" dirty="0">
                <a:solidFill>
                  <a:srgbClr val="FF0000"/>
                </a:solidFill>
              </a:rPr>
              <a:t>ระดับอันตราย </a:t>
            </a:r>
            <a:r>
              <a:rPr lang="th-TH" dirty="0">
                <a:solidFill>
                  <a:prstClr val="black"/>
                </a:solidFill>
              </a:rPr>
              <a:t>ถ้าไฟเตือนนี้ติดขึ้นมา จำเป็นต้องถ่ายน้ำมันออกจากกรอกตักน้ำทันที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59632" y="4437112"/>
            <a:ext cx="10081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66440" y="4146556"/>
            <a:ext cx="5904656" cy="168318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2"/>
          <p:cNvSpPr/>
          <p:nvPr/>
        </p:nvSpPr>
        <p:spPr>
          <a:xfrm>
            <a:off x="2483768" y="4365104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sym typeface="Wingdings 3"/>
              </a:rPr>
              <a:t> </a:t>
            </a:r>
            <a:r>
              <a:rPr lang="th-TH" b="1" dirty="0">
                <a:solidFill>
                  <a:srgbClr val="FF0000"/>
                </a:solidFill>
              </a:rPr>
              <a:t>ไฟเตือนขับ 4 ล้อ</a:t>
            </a:r>
          </a:p>
          <a:p>
            <a:r>
              <a:rPr lang="th-TH" dirty="0">
                <a:solidFill>
                  <a:prstClr val="black"/>
                </a:solidFill>
              </a:rPr>
              <a:t>	จะพบในรถยนต์ที่ขับเคลื่อน 4 ล้อ จะติดเมื่อโยกคันเกียร์ไปที่ตำแหน่ง </a:t>
            </a:r>
            <a:r>
              <a:rPr lang="en-US" dirty="0">
                <a:solidFill>
                  <a:prstClr val="black"/>
                </a:solidFill>
              </a:rPr>
              <a:t>4H</a:t>
            </a:r>
            <a:r>
              <a:rPr lang="th-TH" dirty="0">
                <a:solidFill>
                  <a:prstClr val="black"/>
                </a:solidFill>
              </a:rPr>
              <a:t>หรือ</a:t>
            </a:r>
            <a:r>
              <a:rPr lang="en-US" dirty="0">
                <a:solidFill>
                  <a:prstClr val="black"/>
                </a:solidFill>
              </a:rPr>
              <a:t>4L</a:t>
            </a:r>
            <a:r>
              <a:rPr lang="th-TH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164288" y="5799247"/>
            <a:ext cx="0" cy="172587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5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660232" y="4307617"/>
            <a:ext cx="0" cy="2622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123728" y="-315416"/>
            <a:ext cx="0" cy="2622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75656" y="1772816"/>
            <a:ext cx="6984776" cy="29523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44190" y="2060848"/>
            <a:ext cx="63727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sym typeface="Wingdings 3"/>
              </a:rPr>
              <a:t> </a:t>
            </a:r>
            <a:r>
              <a:rPr lang="th-TH" b="1" dirty="0">
                <a:solidFill>
                  <a:srgbClr val="FF0000"/>
                </a:solidFill>
              </a:rPr>
              <a:t>ไฟเตือนไฟชาร์จ</a:t>
            </a:r>
          </a:p>
          <a:p>
            <a:r>
              <a:rPr lang="th-TH" dirty="0">
                <a:solidFill>
                  <a:prstClr val="black"/>
                </a:solidFill>
              </a:rPr>
              <a:t>	จะติดเมื่อบิดลูกกุญแจ</a:t>
            </a:r>
            <a:r>
              <a:rPr lang="th-TH" dirty="0" err="1">
                <a:solidFill>
                  <a:prstClr val="black"/>
                </a:solidFill>
              </a:rPr>
              <a:t>สตาร์ต</a:t>
            </a:r>
            <a:r>
              <a:rPr lang="th-TH" dirty="0">
                <a:solidFill>
                  <a:prstClr val="black"/>
                </a:solidFill>
              </a:rPr>
              <a:t>มาที่ตำแหน่ง </a:t>
            </a:r>
            <a:r>
              <a:rPr lang="en-US" dirty="0">
                <a:solidFill>
                  <a:prstClr val="black"/>
                </a:solidFill>
              </a:rPr>
              <a:t>ON</a:t>
            </a:r>
            <a:r>
              <a:rPr lang="th-TH" dirty="0">
                <a:solidFill>
                  <a:prstClr val="black"/>
                </a:solidFill>
              </a:rPr>
              <a:t> จะดับเองภายหลังติดเครื่องยนต์แล้ว</a:t>
            </a:r>
          </a:p>
          <a:p>
            <a:r>
              <a:rPr lang="th-TH" dirty="0">
                <a:solidFill>
                  <a:srgbClr val="FF0000"/>
                </a:solidFill>
                <a:sym typeface="Wingdings 2"/>
              </a:rPr>
              <a:t> </a:t>
            </a:r>
            <a:r>
              <a:rPr lang="th-TH" dirty="0">
                <a:solidFill>
                  <a:prstClr val="black"/>
                </a:solidFill>
                <a:sym typeface="Wingdings 2"/>
              </a:rPr>
              <a:t>ในขณะขับรถ ถ้าไฟเตือนนี้ติดแสดงว่าหมดประจุไฟ จำเป็นต้องปิดเครื่องใช้ไฟฟ้าทั้งหมด และนำรถเข้าซ่อม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60232" y="-315416"/>
            <a:ext cx="0" cy="2622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43608" y="1772816"/>
            <a:ext cx="7416824" cy="35283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59632" y="2060848"/>
            <a:ext cx="6696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sym typeface="Wingdings 3"/>
              </a:rPr>
              <a:t> </a:t>
            </a:r>
            <a:r>
              <a:rPr lang="th-TH" b="1" dirty="0">
                <a:solidFill>
                  <a:srgbClr val="FF0000"/>
                </a:solidFill>
              </a:rPr>
              <a:t>ไฟเตือนระบบเบรกจะติดเมื่อดึงคันเบรกมือ </a:t>
            </a:r>
          </a:p>
          <a:p>
            <a:r>
              <a:rPr lang="th-TH" dirty="0">
                <a:solidFill>
                  <a:prstClr val="black"/>
                </a:solidFill>
              </a:rPr>
              <a:t>	ในขณะที่สวิตช์สตาร์ตอยู่ตำแหน่ง </a:t>
            </a:r>
            <a:r>
              <a:rPr lang="en-US" dirty="0">
                <a:solidFill>
                  <a:prstClr val="black"/>
                </a:solidFill>
              </a:rPr>
              <a:t>ON </a:t>
            </a:r>
            <a:r>
              <a:rPr lang="th-TH" dirty="0">
                <a:solidFill>
                  <a:prstClr val="black"/>
                </a:solidFill>
              </a:rPr>
              <a:t>เมื่อปลดเบรกมือแล้วไฟจะดับ อย่าขับรถโดยไม่ปลดเบรกมือ </a:t>
            </a:r>
          </a:p>
          <a:p>
            <a:r>
              <a:rPr lang="th-TH" dirty="0">
                <a:solidFill>
                  <a:srgbClr val="FF0000"/>
                </a:solidFill>
                <a:sym typeface="Wingdings 2"/>
              </a:rPr>
              <a:t> </a:t>
            </a:r>
            <a:r>
              <a:rPr lang="th-TH" dirty="0">
                <a:solidFill>
                  <a:prstClr val="black"/>
                </a:solidFill>
                <a:sym typeface="Wingdings 2"/>
              </a:rPr>
              <a:t>ต้องดึงคันเบรกให้สุดทุกครั้งที่ใช้เบรกมือ</a:t>
            </a:r>
          </a:p>
          <a:p>
            <a:r>
              <a:rPr lang="th-TH" dirty="0">
                <a:solidFill>
                  <a:srgbClr val="FF0000"/>
                </a:solidFill>
                <a:sym typeface="Wingdings 2"/>
              </a:rPr>
              <a:t> </a:t>
            </a:r>
            <a:r>
              <a:rPr lang="th-TH" dirty="0">
                <a:solidFill>
                  <a:prstClr val="black"/>
                </a:solidFill>
                <a:sym typeface="Wingdings 2"/>
              </a:rPr>
              <a:t>สำหรับรถดีเซล ไตจะติดเมื่อสวิตช์สตาร์ตอยู่ในตำแหน่ง</a:t>
            </a:r>
            <a:r>
              <a:rPr lang="en-US" dirty="0">
                <a:solidFill>
                  <a:prstClr val="black"/>
                </a:solidFill>
                <a:sym typeface="Wingdings 2"/>
              </a:rPr>
              <a:t>ON</a:t>
            </a:r>
          </a:p>
          <a:p>
            <a:r>
              <a:rPr lang="th-TH" dirty="0">
                <a:solidFill>
                  <a:srgbClr val="FF0000"/>
                </a:solidFill>
                <a:sym typeface="Wingdings 2"/>
              </a:rPr>
              <a:t> </a:t>
            </a:r>
            <a:r>
              <a:rPr lang="th-TH" dirty="0">
                <a:solidFill>
                  <a:prstClr val="black"/>
                </a:solidFill>
                <a:sym typeface="Wingdings 2"/>
              </a:rPr>
              <a:t>ถ้าไฟเตือนระบบ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45" y="1219200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1. อุปกรณ์ควบคุมและแผงหน้าปัด</a:t>
            </a:r>
          </a:p>
          <a:p>
            <a:r>
              <a:rPr lang="th-TH" dirty="0">
                <a:solidFill>
                  <a:srgbClr val="FF0000"/>
                </a:solidFill>
              </a:rPr>
              <a:t>2. อุปกรณ์ควบคุมที่คอพวงมาลัย</a:t>
            </a:r>
          </a:p>
          <a:p>
            <a:r>
              <a:rPr lang="th-TH" dirty="0">
                <a:solidFill>
                  <a:srgbClr val="FF0000"/>
                </a:solidFill>
              </a:rPr>
              <a:t>3. คันสวิตช์ไฟรวม</a:t>
            </a:r>
          </a:p>
          <a:p>
            <a:r>
              <a:rPr lang="th-TH" dirty="0">
                <a:solidFill>
                  <a:srgbClr val="FF0000"/>
                </a:solidFill>
              </a:rPr>
              <a:t>4. กลุ่มไฟรวม</a:t>
            </a:r>
          </a:p>
          <a:p>
            <a:r>
              <a:rPr lang="th-TH" dirty="0">
                <a:solidFill>
                  <a:srgbClr val="FF0000"/>
                </a:solidFill>
              </a:rPr>
              <a:t>5. ไฟเตือนต่างๆ</a:t>
            </a:r>
          </a:p>
          <a:p>
            <a:r>
              <a:rPr lang="th-TH" dirty="0">
                <a:solidFill>
                  <a:srgbClr val="FF0000"/>
                </a:solidFill>
              </a:rPr>
              <a:t>6. อุปกรณ์ควบคุมการขับเคลื่อนรถยนต์</a:t>
            </a:r>
          </a:p>
          <a:p>
            <a:r>
              <a:rPr lang="th-TH" dirty="0">
                <a:solidFill>
                  <a:srgbClr val="FF0000"/>
                </a:solidFill>
              </a:rPr>
              <a:t>7. อุปกรณ์อื่นๆ</a:t>
            </a:r>
          </a:p>
          <a:p>
            <a:r>
              <a:rPr lang="th-TH" dirty="0">
                <a:solidFill>
                  <a:srgbClr val="FF0000"/>
                </a:solidFill>
              </a:rPr>
              <a:t>8. เครื่องปรับอากาศ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-152400"/>
            <a:ext cx="2362200" cy="7086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003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229600" y="-152400"/>
            <a:ext cx="0" cy="72390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57753" y="200561"/>
            <a:ext cx="2228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000" dirty="0">
                <a:solidFill>
                  <a:srgbClr val="FF0000"/>
                </a:solidFill>
              </a:rPr>
              <a:t>เนื้อหา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-190500"/>
            <a:ext cx="0" cy="7239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6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2491" y="3429000"/>
            <a:ext cx="4572000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51720" y="298737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อุปกรณ์ควบคุม</a:t>
            </a:r>
          </a:p>
          <a:p>
            <a:pPr algn="r"/>
            <a:r>
              <a:rPr lang="th-TH" b="1" dirty="0"/>
              <a:t>การขับเคลื่อนรถยนต์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27584" y="433125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คันเกียร์ (เกียร์อัตโนมัติ)</a:t>
            </a:r>
          </a:p>
        </p:txBody>
      </p:sp>
      <p:sp>
        <p:nvSpPr>
          <p:cNvPr id="4" name="สี่เหลี่ยมผืนผ้า 2"/>
          <p:cNvSpPr/>
          <p:nvPr/>
        </p:nvSpPr>
        <p:spPr>
          <a:xfrm>
            <a:off x="5229101" y="30756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</a:rPr>
              <a:t>คันเร่ง</a:t>
            </a:r>
          </a:p>
        </p:txBody>
      </p:sp>
      <p:sp>
        <p:nvSpPr>
          <p:cNvPr id="5" name="สี่เหลี่ยมผืนผ้า 2"/>
          <p:cNvSpPr/>
          <p:nvPr/>
        </p:nvSpPr>
        <p:spPr>
          <a:xfrm>
            <a:off x="1378221" y="6218148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คันเหยียบเบรก</a:t>
            </a:r>
          </a:p>
        </p:txBody>
      </p:sp>
      <p:sp>
        <p:nvSpPr>
          <p:cNvPr id="6" name="สี่เหลี่ยมผืนผ้า 2"/>
          <p:cNvSpPr/>
          <p:nvPr/>
        </p:nvSpPr>
        <p:spPr>
          <a:xfrm>
            <a:off x="5940152" y="6137839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prstClr val="black"/>
                </a:solidFill>
              </a:rPr>
              <a:t>คันเหยียบคลัตช์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0" t="40159" r="11673" b="22459"/>
          <a:stretch/>
        </p:blipFill>
        <p:spPr bwMode="auto">
          <a:xfrm>
            <a:off x="1122468" y="956345"/>
            <a:ext cx="2506573" cy="188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8" t="11457" r="11673" b="54624"/>
          <a:stretch/>
        </p:blipFill>
        <p:spPr bwMode="auto">
          <a:xfrm>
            <a:off x="5422002" y="793010"/>
            <a:ext cx="2871995" cy="196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7" t="53576" r="11215" b="13531"/>
          <a:stretch/>
        </p:blipFill>
        <p:spPr bwMode="auto">
          <a:xfrm>
            <a:off x="806429" y="4163342"/>
            <a:ext cx="3117499" cy="2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9" t="32951" r="11535" b="31763"/>
          <a:stretch/>
        </p:blipFill>
        <p:spPr bwMode="auto">
          <a:xfrm>
            <a:off x="5436096" y="4005064"/>
            <a:ext cx="2952328" cy="208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72000" y="3068960"/>
            <a:ext cx="4572000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80528" y="0"/>
            <a:ext cx="2016224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1560" y="407904"/>
            <a:ext cx="4637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bg1"/>
                </a:solidFill>
              </a:rPr>
              <a:t>อุปก</a:t>
            </a:r>
            <a:r>
              <a:rPr lang="th-TH" sz="6000" b="1" dirty="0"/>
              <a:t>รณ์อื่นๆ</a:t>
            </a:r>
          </a:p>
        </p:txBody>
      </p:sp>
      <p:sp>
        <p:nvSpPr>
          <p:cNvPr id="4" name="สี่เหลี่ยมผืนผ้า 2"/>
          <p:cNvSpPr/>
          <p:nvPr/>
        </p:nvSpPr>
        <p:spPr>
          <a:xfrm>
            <a:off x="2267744" y="162880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ช่องระบายอากาศ (หรือช่อง</a:t>
            </a:r>
            <a:r>
              <a:rPr lang="th-TH" sz="2400" b="1" dirty="0" err="1">
                <a:solidFill>
                  <a:srgbClr val="FF0000"/>
                </a:solidFill>
              </a:rPr>
              <a:t>แอร์</a:t>
            </a:r>
            <a:r>
              <a:rPr lang="th-TH" sz="2400" b="1" dirty="0">
                <a:solidFill>
                  <a:srgbClr val="FF0000"/>
                </a:solidFill>
              </a:rPr>
              <a:t>) ต่างๆ</a:t>
            </a:r>
            <a:r>
              <a:rPr lang="th-TH" sz="2400" dirty="0">
                <a:solidFill>
                  <a:prstClr val="black"/>
                </a:solidFill>
              </a:rPr>
              <a:t> รถยนต์โดยทั่วไป ตรงกลางแผงหน้าปัดจะมีช่องระบายอากาศ (หรือช่อง</a:t>
            </a:r>
            <a:r>
              <a:rPr lang="th-TH" sz="2400" dirty="0" err="1">
                <a:solidFill>
                  <a:prstClr val="black"/>
                </a:solidFill>
              </a:rPr>
              <a:t>แอร์</a:t>
            </a:r>
            <a:r>
              <a:rPr lang="th-TH" sz="2400" dirty="0">
                <a:solidFill>
                  <a:prstClr val="black"/>
                </a:solidFill>
              </a:rPr>
              <a:t>) 1 คู่</a:t>
            </a:r>
          </a:p>
        </p:txBody>
      </p:sp>
      <p:sp>
        <p:nvSpPr>
          <p:cNvPr id="5" name="สี่เหลี่ยมผืนผ้า 2"/>
          <p:cNvSpPr/>
          <p:nvPr/>
        </p:nvSpPr>
        <p:spPr>
          <a:xfrm>
            <a:off x="2267744" y="515719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ไฟแสงสว่างหัวเก๋ง </a:t>
            </a:r>
            <a:r>
              <a:rPr lang="th-TH" sz="2400" dirty="0">
                <a:solidFill>
                  <a:prstClr val="black"/>
                </a:solidFill>
              </a:rPr>
              <a:t>เปิดปิดได้โดยไม่ต้องคำนึงว่าสวิตช์สตาร์ตจะอยู่ที่ตำแหน่งใด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2" t="40175" r="34884" b="27149"/>
          <a:stretch/>
        </p:blipFill>
        <p:spPr bwMode="auto">
          <a:xfrm>
            <a:off x="3510208" y="2622872"/>
            <a:ext cx="3654080" cy="239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5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260" y="404663"/>
            <a:ext cx="4637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chemeClr val="bg1"/>
                </a:solidFill>
              </a:rPr>
              <a:t>เครื่องปรับอากาศ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t="13336" r="10943" b="10929"/>
          <a:stretch/>
        </p:blipFill>
        <p:spPr bwMode="auto">
          <a:xfrm>
            <a:off x="1259632" y="2204864"/>
            <a:ext cx="6474759" cy="365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2"/>
          <p:cNvSpPr/>
          <p:nvPr/>
        </p:nvSpPr>
        <p:spPr>
          <a:xfrm>
            <a:off x="1799691" y="1309152"/>
            <a:ext cx="52855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400" i="1" dirty="0">
                <a:solidFill>
                  <a:prstClr val="black"/>
                </a:solidFill>
              </a:rPr>
              <a:t>เครื่องปรับอากาศจะประกอบด้วยสวิตช์ที่สำคัญ คือ</a:t>
            </a:r>
          </a:p>
        </p:txBody>
      </p:sp>
    </p:spTree>
    <p:extLst>
      <p:ext uri="{BB962C8B-B14F-4D97-AF65-F5344CB8AC3E}">
        <p14:creationId xmlns:p14="http://schemas.microsoft.com/office/powerpoint/2010/main" val="40267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WINDOWS\Downloads\35795410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-361592"/>
            <a:ext cx="14439184" cy="144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85950" y="609600"/>
            <a:ext cx="5257800" cy="52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356" y="1916832"/>
            <a:ext cx="4533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จุดประสงค์การเรียนรู้</a:t>
            </a:r>
          </a:p>
          <a:p>
            <a:r>
              <a:rPr lang="th-TH" sz="2400" dirty="0">
                <a:solidFill>
                  <a:srgbClr val="FF0000"/>
                </a:solidFill>
              </a:rPr>
              <a:t>1. อธิบายความสำคัญของแผงหน้าปัดและคันบังคับต่างๆ ได้</a:t>
            </a:r>
          </a:p>
          <a:p>
            <a:r>
              <a:rPr lang="th-TH" sz="2400" dirty="0">
                <a:solidFill>
                  <a:srgbClr val="FF0000"/>
                </a:solidFill>
              </a:rPr>
              <a:t>2. บอกความหมายของสัญญาณไฟเตือนต่างๆ ได้</a:t>
            </a:r>
          </a:p>
          <a:p>
            <a:r>
              <a:rPr lang="th-TH" sz="2400" dirty="0">
                <a:solidFill>
                  <a:srgbClr val="FF0000"/>
                </a:solidFill>
              </a:rPr>
              <a:t>3. บอกวิธีการใช้และดูแลรักษาอุปกรณ์ต่างๆ 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16873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0" t="23287" r="29725" b="44177"/>
          <a:stretch/>
        </p:blipFill>
        <p:spPr bwMode="auto">
          <a:xfrm>
            <a:off x="1331640" y="1972871"/>
            <a:ext cx="6186676" cy="278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733" y="479508"/>
            <a:ext cx="46045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1. ช่องระบายอากาศ (หรือช่อง</a:t>
            </a:r>
            <a:r>
              <a:rPr lang="th-TH" sz="2400" dirty="0" err="1"/>
              <a:t>แอร์</a:t>
            </a:r>
            <a:r>
              <a:rPr lang="th-TH" sz="2400" dirty="0"/>
              <a:t>) ด้านข้าง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110" y="1281922"/>
            <a:ext cx="50127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2. ช่องระบายอากาศ (หรือช่อง</a:t>
            </a:r>
            <a:r>
              <a:rPr lang="th-TH" sz="2400" dirty="0" err="1"/>
              <a:t>แอร์</a:t>
            </a:r>
            <a:r>
              <a:rPr lang="th-TH" sz="2400" dirty="0"/>
              <a:t>) ตรงกลาง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1384" y="271720"/>
            <a:ext cx="18290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3. </a:t>
            </a:r>
            <a:r>
              <a:rPr lang="th-TH" sz="2400" dirty="0" err="1"/>
              <a:t>นาฬิกาดิจิทัล</a:t>
            </a:r>
            <a:endParaRPr lang="th-T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56933" y="879103"/>
            <a:ext cx="18328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4. คันเบรกมือ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240" y="1451377"/>
            <a:ext cx="2160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5. สวิตช์ปัดน้ำฝน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5035913"/>
            <a:ext cx="16400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6. แผงมิเตอร์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401" y="5820072"/>
            <a:ext cx="28126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7. สวิตช์สัญญาณฉุกเฉิน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1465" y="5035914"/>
            <a:ext cx="21010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8. คันสวิตช์ไฟรวม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6029" y="5794366"/>
            <a:ext cx="2300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9. สวิตช์ไฟแสงสว่าง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5035914"/>
            <a:ext cx="2896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10. อุปกรณ์พิเศษ (ลำโพง)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21991" y="2041684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อุปกรณ์ควบคุมและแผงหน้าปัด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4208" y="5820072"/>
            <a:ext cx="15786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11. ที่เก็บของ</a:t>
            </a:r>
          </a:p>
        </p:txBody>
      </p:sp>
    </p:spTree>
    <p:extLst>
      <p:ext uri="{BB962C8B-B14F-4D97-AF65-F5344CB8AC3E}">
        <p14:creationId xmlns:p14="http://schemas.microsoft.com/office/powerpoint/2010/main" val="31950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0" t="23287" r="29725" b="44177"/>
          <a:stretch/>
        </p:blipFill>
        <p:spPr bwMode="auto">
          <a:xfrm>
            <a:off x="1331640" y="1972871"/>
            <a:ext cx="6186676" cy="278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360158"/>
            <a:ext cx="1980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12. อุปกรณ์พิเศษ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1635" y="1188489"/>
            <a:ext cx="16201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13. ที่เขี่ยบุหรี่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360158"/>
            <a:ext cx="28743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14. อุปกรณ์พิเศษ (วิทยุ)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5866" y="1205804"/>
            <a:ext cx="14889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15. ที่จุดบุหรี่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9658" y="375047"/>
            <a:ext cx="23008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16. คันเหยียบคลัตช์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423" y="4967590"/>
            <a:ext cx="23664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17. คันเหยียบเบรก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9470" y="5874590"/>
            <a:ext cx="13995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18. คันเร่ง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2901" y="5874590"/>
            <a:ext cx="14133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19.คันเกียร์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0504" y="5001449"/>
            <a:ext cx="19853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20. สวิตช์</a:t>
            </a:r>
            <a:r>
              <a:rPr lang="th-TH" sz="2400" dirty="0" err="1"/>
              <a:t>สตาร์ต</a:t>
            </a:r>
            <a:endParaRPr lang="th-TH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5001449"/>
            <a:ext cx="30243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21. พวงมาลัยและปุ่มกดแตร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0789" y="5847655"/>
            <a:ext cx="39604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dirty="0"/>
              <a:t>22. รุ่นขับเคลื่อน 4 ล้อ </a:t>
            </a:r>
            <a:r>
              <a:rPr lang="en-US" sz="2400" dirty="0"/>
              <a:t>:</a:t>
            </a:r>
            <a:r>
              <a:rPr lang="th-TH" sz="2400" dirty="0"/>
              <a:t> คันเกียร์</a:t>
            </a:r>
            <a:r>
              <a:rPr lang="th-TH" sz="2400" dirty="0" err="1"/>
              <a:t>สโลว์</a:t>
            </a:r>
            <a:endParaRPr lang="th-TH" sz="2400" dirty="0"/>
          </a:p>
        </p:txBody>
      </p:sp>
      <p:sp>
        <p:nvSpPr>
          <p:cNvPr id="15" name="สี่เหลี่ยมผืนผ้า 4"/>
          <p:cNvSpPr/>
          <p:nvPr/>
        </p:nvSpPr>
        <p:spPr>
          <a:xfrm>
            <a:off x="2521991" y="2041684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อุปกรณ์ควบคุมและแผงหน้าปัด</a:t>
            </a:r>
          </a:p>
        </p:txBody>
      </p:sp>
    </p:spTree>
    <p:extLst>
      <p:ext uri="{BB962C8B-B14F-4D97-AF65-F5344CB8AC3E}">
        <p14:creationId xmlns:p14="http://schemas.microsoft.com/office/powerpoint/2010/main" val="5917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5220072" y="-63118"/>
            <a:ext cx="5904656" cy="6984235"/>
          </a:xfrm>
          <a:prstGeom prst="parallelogram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9632" y="526769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สวิตช์</a:t>
            </a:r>
            <a:r>
              <a:rPr lang="th-TH" dirty="0" err="1"/>
              <a:t>สตาร์ต</a:t>
            </a:r>
            <a:r>
              <a:rPr lang="th-TH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405413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LOCK :</a:t>
            </a:r>
            <a:r>
              <a:rPr lang="th-TH" sz="2400" b="1" dirty="0">
                <a:solidFill>
                  <a:srgbClr val="FF0000"/>
                </a:solidFill>
              </a:rPr>
              <a:t> </a:t>
            </a:r>
            <a:r>
              <a:rPr lang="th-TH" sz="2400" dirty="0"/>
              <a:t>สามารถสอดกุญแจเข้าหรือดึงออกในตำแหน่งนี้เท่านั้น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39127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OFF : </a:t>
            </a:r>
            <a:r>
              <a:rPr lang="th-TH" sz="2400" dirty="0"/>
              <a:t>ตำแหน่งที่ใช้ในการดับเครื่องยนต์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907" y="3030051"/>
            <a:ext cx="4859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ACC : </a:t>
            </a:r>
            <a:r>
              <a:rPr lang="th-TH" sz="2400" dirty="0"/>
              <a:t>ตำแหน่งเปิดไฟป้อนวงจรเครื่องอำนวยความสะดวก (เครื่องยนต์จะไม่ติด)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98082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ON :</a:t>
            </a:r>
            <a:r>
              <a:rPr lang="th-TH" sz="2400" b="1" dirty="0">
                <a:solidFill>
                  <a:srgbClr val="FF0000"/>
                </a:solidFill>
              </a:rPr>
              <a:t> </a:t>
            </a:r>
            <a:r>
              <a:rPr lang="th-TH" sz="2400" dirty="0"/>
              <a:t>ตำแหน่งที่เครื่องยนต์และอุปกรณ์ต่างๆ พร้อมทำงาน กุญแจต้องอยู่ตำแหน่งนี้ขณะเครื่องยนต์กำลังเดิน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5262299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START : </a:t>
            </a:r>
            <a:r>
              <a:rPr lang="th-TH" sz="2400" dirty="0"/>
              <a:t>บิดลูกกุญแจมาตำแหน่งนี้เมื่อต้องการ</a:t>
            </a:r>
            <a:r>
              <a:rPr lang="th-TH" sz="2400" dirty="0" err="1"/>
              <a:t>สตาร์ต</a:t>
            </a:r>
            <a:r>
              <a:rPr lang="th-TH" sz="2400" dirty="0"/>
              <a:t>เครื่องยนต์ </a:t>
            </a:r>
          </a:p>
        </p:txBody>
      </p:sp>
      <p:pic>
        <p:nvPicPr>
          <p:cNvPr id="5122" name="Picture 2" descr="C:\Users\WINDOWS\Downloads\12785611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r="10641"/>
          <a:stretch/>
        </p:blipFill>
        <p:spPr bwMode="auto">
          <a:xfrm>
            <a:off x="5700833" y="2270722"/>
            <a:ext cx="3434324" cy="3434324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579297" y="494718"/>
            <a:ext cx="523220" cy="5232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5220072" y="-63118"/>
            <a:ext cx="5904656" cy="6984235"/>
          </a:xfrm>
          <a:prstGeom prst="parallelogram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7704" y="85661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สวิตช์ไฟแสงสว่าง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949" y="1990939"/>
            <a:ext cx="4939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ปุ่มบน 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/>
              <a:t>เปิดไฟใหญ่ ไฟท้าย ไฟหรี่ด้านข้าง ไฟจอด ไฟส่องป้ายทะเบียน ไฟส่องหน้าปัด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3145203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ปุ่มกลาง 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/>
              <a:t>เปิดไฟจอด (ไฟต่ำจะติดอัตโนมัติขณะเครื่องยนต์เดิน)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342722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ปุ่มล่าง 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th-TH" dirty="0"/>
              <a:t>ปิดไฟที่เปิดไว้โดยปุ่มบนหรือปุ่มกลาง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2" t="27102" r="10995" b="26809"/>
          <a:stretch/>
        </p:blipFill>
        <p:spPr bwMode="auto">
          <a:xfrm>
            <a:off x="5580112" y="2611574"/>
            <a:ext cx="3371515" cy="3371515"/>
          </a:xfrm>
          <a:prstGeom prst="parallelogram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142038" y="856618"/>
            <a:ext cx="523220" cy="5232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5220072" y="-63118"/>
            <a:ext cx="5904656" cy="6984235"/>
          </a:xfrm>
          <a:prstGeom prst="parallelogram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280266"/>
            <a:ext cx="8532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</a:rPr>
              <a:t>อุปกรณ์ควบคุมที่คอพว</a:t>
            </a:r>
            <a:r>
              <a:rPr lang="th-TH" sz="6000" b="1" dirty="0">
                <a:solidFill>
                  <a:schemeClr val="bg1"/>
                </a:solidFill>
              </a:rPr>
              <a:t>งมาลัย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511" y="1814669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พวงมาลัยและปุ่มกดแตร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8503" y="2654913"/>
            <a:ext cx="3834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/>
              <a:t>พวงมาลัยทำหน้าที่ควบคุมการเคลื่อนที่ของล้อหน้า เพื่อให้รถเลี้ยวไปในทิศทางที่ต้องการ โดยมีปุ่มกดแตรอยู่ตรงการ</a:t>
            </a:r>
          </a:p>
        </p:txBody>
      </p:sp>
      <p:pic>
        <p:nvPicPr>
          <p:cNvPr id="7170" name="Picture 2" descr="C:\Users\WINDOWS\Downloads\49822853_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r="8973"/>
          <a:stretch/>
        </p:blipFill>
        <p:spPr bwMode="auto">
          <a:xfrm>
            <a:off x="5640221" y="2654913"/>
            <a:ext cx="3359763" cy="335976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115616" y="1814669"/>
            <a:ext cx="523220" cy="5232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86246"/>
            <a:ext cx="34203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6000" b="1" dirty="0">
                <a:solidFill>
                  <a:srgbClr val="FF0000"/>
                </a:solidFill>
              </a:rPr>
              <a:t>สวิตช์ไฟรวม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79923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/>
              <a:t>สวิตช์ไฟเลี้ยว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99592" y="2612794"/>
            <a:ext cx="379842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prstClr val="black"/>
                </a:solidFill>
              </a:rPr>
              <a:t>ผู้ขับขี่โยกคันสวิตช์ไปทางด้านที่ต้องการเลี้ยว ไฟเลี้ยวและไฟเตือนไฟเลี้ยวจะกะพริบ และจะกลับสู่ตำแหน่งปิดโดยอัตโนมัติ เมื่อพวงมาลัยกลับมาสู่ตำแหน่งวิ่งทางตรง </a:t>
            </a:r>
            <a:endParaRPr lang="th-TH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1" t="28531" r="10851" b="28152"/>
          <a:stretch/>
        </p:blipFill>
        <p:spPr bwMode="auto">
          <a:xfrm>
            <a:off x="5150635" y="2247435"/>
            <a:ext cx="3459393" cy="316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722440" y="1799238"/>
            <a:ext cx="872248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4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4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1115</Words>
  <Application>Microsoft Office PowerPoint</Application>
  <PresentationFormat>นำเสนอทางหน้าจอ (4:3)</PresentationFormat>
  <Paragraphs>125</Paragraphs>
  <Slides>22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9" baseType="lpstr">
      <vt:lpstr>Arial</vt:lpstr>
      <vt:lpstr>Wingdings 3</vt:lpstr>
      <vt:lpstr>Calibri</vt:lpstr>
      <vt:lpstr>supermarket</vt:lpstr>
      <vt:lpstr>Wingdings 2</vt:lpstr>
      <vt:lpstr>ชุดรูปแบบของ Office</vt:lpstr>
      <vt:lpstr>Office Theme</vt:lpstr>
      <vt:lpstr>อุปกรณ์ควบคุม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Warintorn</cp:lastModifiedBy>
  <cp:revision>33</cp:revision>
  <dcterms:created xsi:type="dcterms:W3CDTF">2019-11-17T20:27:28Z</dcterms:created>
  <dcterms:modified xsi:type="dcterms:W3CDTF">2025-03-22T17:40:54Z</dcterms:modified>
</cp:coreProperties>
</file>