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sldIdLst>
    <p:sldId id="276" r:id="rId6"/>
    <p:sldId id="270" r:id="rId7"/>
    <p:sldId id="271" r:id="rId8"/>
    <p:sldId id="272" r:id="rId9"/>
    <p:sldId id="259" r:id="rId10"/>
    <p:sldId id="273" r:id="rId11"/>
    <p:sldId id="274" r:id="rId12"/>
    <p:sldId id="275" r:id="rId13"/>
    <p:sldId id="262" r:id="rId14"/>
    <p:sldId id="263" r:id="rId15"/>
    <p:sldId id="264" r:id="rId16"/>
    <p:sldId id="278" r:id="rId17"/>
    <p:sldId id="279" r:id="rId18"/>
    <p:sldId id="267" r:id="rId19"/>
  </p:sldIdLst>
  <p:sldSz cx="9144000" cy="6858000" type="screen4x3"/>
  <p:notesSz cx="6858000" cy="9144000"/>
  <p:embeddedFontLst>
    <p:embeddedFont>
      <p:font typeface="supermarket" panose="020B0604020202020204" charset="0"/>
      <p:regular r:id="rId21"/>
    </p:embeddedFont>
    <p:embeddedFont>
      <p:font typeface="Wingdings 2" panose="05020102010507070707" pitchFamily="18" charset="2"/>
      <p:regular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B7"/>
    <a:srgbClr val="FF9966"/>
    <a:srgbClr val="6600CC"/>
    <a:srgbClr val="FF0066"/>
    <a:srgbClr val="AC2900"/>
    <a:srgbClr val="00101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AA8EB-3872-45EA-95D8-856F725C623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B6DC-D8A7-41B3-AC15-3810C24F9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BB6DC-D8A7-41B3-AC15-3810C24F94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3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1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4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4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38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6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1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1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02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1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0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71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81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0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04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10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3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6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5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54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7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9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20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53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7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74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67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6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6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87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4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44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03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1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0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5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95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1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77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08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71A1-A7B1-4A49-A27A-3033646197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39E6-FABE-4151-81A4-7245A4A0A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1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5EC3-D88F-45B3-99B2-C81FBFFF5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3A0-FC77-48D5-9857-FA78401B7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9B69-CD0E-4C11-BD0F-483882648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B949-27CA-441D-A5B5-E5DBFDB67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1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rgbClr val="FFFFB7"/>
                </a:solidFill>
              </a:rPr>
              <a:t>การ</a:t>
            </a:r>
            <a:r>
              <a:rPr lang="th-TH" sz="8000" dirty="0" err="1">
                <a:solidFill>
                  <a:srgbClr val="FFFFB7"/>
                </a:solidFill>
              </a:rPr>
              <a:t>สตาร์ต</a:t>
            </a:r>
            <a:endParaRPr lang="en-US" sz="8000" dirty="0">
              <a:solidFill>
                <a:srgbClr val="FFFFB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453681" y="3144322"/>
            <a:ext cx="1005135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6600" dirty="0">
                <a:solidFill>
                  <a:srgbClr val="FF9966"/>
                </a:solidFill>
              </a:rPr>
              <a:t>เครื่องยนต์</a:t>
            </a:r>
            <a:endParaRPr lang="en-US" sz="16600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54" y="914400"/>
            <a:ext cx="81776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8080"/>
                </a:solidFill>
              </a:rPr>
              <a:t>กรณีที่เครื่องยนต์หมุน</a:t>
            </a:r>
            <a:r>
              <a:rPr lang="th-TH" sz="2400" b="1" dirty="0" err="1">
                <a:solidFill>
                  <a:srgbClr val="008080"/>
                </a:solidFill>
              </a:rPr>
              <a:t>สตาร์ต</a:t>
            </a:r>
            <a:r>
              <a:rPr lang="th-TH" sz="2400" b="1" dirty="0">
                <a:solidFill>
                  <a:srgbClr val="008080"/>
                </a:solidFill>
              </a:rPr>
              <a:t>ตามปกติ แต่เครื่องยนต์ไม่ติด</a:t>
            </a:r>
          </a:p>
          <a:p>
            <a:r>
              <a:rPr lang="th-TH" sz="2400" dirty="0">
                <a:solidFill>
                  <a:srgbClr val="008080"/>
                </a:solidFill>
              </a:rPr>
              <a:t>ถ้าเป็นเครื่องยนต์เบนซิน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ตรวจดูข้อต่อสายไฟที่คอยล์ จานจ่ายและหัวเทียน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ถ้าข้อต่อต่างๆ ปกติ น้ำมันอาจะท่วมเครื่องยนต์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 หาร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เมื่อน้ำมันท่วมเครื่องยนต์ ขำเป็นต้องปรับแต่งระดับลูกลอยให้เหมาะสมกับการทำงาน </a:t>
            </a:r>
            <a:r>
              <a:rPr lang="th-TH" sz="2400" dirty="0">
                <a:solidFill>
                  <a:srgbClr val="008080"/>
                </a:solidFill>
              </a:rPr>
              <a:t>ถ้าเป็นเครื่องยนต์ดีเซลให้ 1) ถ้าดับเนื่องจากน้ำมันหมด ต้องทำการไล่ลมจากระบบน้ำมันเชื้อเพลิงก่อนการ</a:t>
            </a:r>
            <a:r>
              <a:rPr lang="th-TH" sz="2400" dirty="0" err="1">
                <a:solidFill>
                  <a:srgbClr val="008080"/>
                </a:solidFill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</a:rPr>
              <a:t> 2) ถ้าน้ำมันเชื้อเพลิงปกติ ให้ตรวจหาสาเหตุและทางแก้ไข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เหยียบคันเร่งให้จมสุด ประมาณ 15-0 วินาที แล้วลอง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endParaRPr lang="th-TH" sz="2400" dirty="0">
              <a:solidFill>
                <a:srgbClr val="008080"/>
              </a:solidFill>
              <a:sym typeface="Wingdings 2"/>
            </a:endParaRP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หลังจากลอง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ไปแล้ว ให้รอสักครู่ แล้วลองใหม่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 ไม่ควร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ติดต่อกันเป็นเวลานานเกิน 30 วินาที</a:t>
            </a:r>
            <a:endParaRPr lang="en-US" sz="2400" dirty="0">
              <a:solidFill>
                <a:srgbClr val="00808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8708" y="457200"/>
            <a:ext cx="8278091" cy="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2954" y="5867400"/>
            <a:ext cx="8278091" cy="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WINDOWS\Downloads\45319590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4904" y="4114800"/>
            <a:ext cx="2571895" cy="25718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FF9966"/>
                </a:solidFill>
              </a:rPr>
              <a:t>การไล่ลมจากระบบน้ำมันเชื้อเพลิง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431742"/>
            <a:ext cx="7543800" cy="83099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400" i="1" dirty="0">
                <a:solidFill>
                  <a:srgbClr val="FFFFB7"/>
                </a:solidFill>
              </a:rPr>
              <a:t>ในกรณีที่น้ำมันหมดจากถัง เมื่อเติมน้ำมันใหม่ลงไปแล้ว ร</a:t>
            </a:r>
          </a:p>
          <a:p>
            <a:pPr algn="r"/>
            <a:r>
              <a:rPr lang="th-TH" sz="2400" i="1" dirty="0" err="1">
                <a:solidFill>
                  <a:srgbClr val="FFFFB7"/>
                </a:solidFill>
              </a:rPr>
              <a:t>ถอาจ</a:t>
            </a:r>
            <a:r>
              <a:rPr lang="th-TH" sz="2400" i="1" dirty="0">
                <a:solidFill>
                  <a:srgbClr val="FFFFB7"/>
                </a:solidFill>
              </a:rPr>
              <a:t>จะ</a:t>
            </a:r>
            <a:r>
              <a:rPr lang="th-TH" sz="2400" i="1" dirty="0" err="1">
                <a:solidFill>
                  <a:srgbClr val="FFFFB7"/>
                </a:solidFill>
              </a:rPr>
              <a:t>สตาร์ต</a:t>
            </a:r>
            <a:r>
              <a:rPr lang="th-TH" sz="2400" i="1" dirty="0">
                <a:solidFill>
                  <a:srgbClr val="FFFFB7"/>
                </a:solidFill>
              </a:rPr>
              <a:t>ไม่ติดหรือติดยาก จึงต้องไล่ลมจากระบบน้ำมันเชื้อเพลิง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890466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8080"/>
                </a:solidFill>
                <a:sym typeface="Wingdings"/>
              </a:rPr>
              <a:t> </a:t>
            </a:r>
            <a:r>
              <a:rPr lang="th-TH" sz="2400" dirty="0">
                <a:solidFill>
                  <a:srgbClr val="008080"/>
                </a:solidFill>
              </a:rPr>
              <a:t>คลายสกรูไล่ลมลิ้นระบายความดัน (โอ</a:t>
            </a:r>
            <a:r>
              <a:rPr lang="th-TH" sz="2400" dirty="0" err="1">
                <a:solidFill>
                  <a:srgbClr val="008080"/>
                </a:solidFill>
              </a:rPr>
              <a:t>เวอร์โฟล</a:t>
            </a:r>
            <a:r>
              <a:rPr lang="th-TH" sz="2400" dirty="0">
                <a:solidFill>
                  <a:srgbClr val="008080"/>
                </a:solidFill>
              </a:rPr>
              <a:t>วาล์ว) ซึ่งอยู่บริเวณส่วนบนของปั๊มน้ำมันเชื้อเพลิง และขยับแกนปั๊มขึ้น-ลง</a:t>
            </a:r>
          </a:p>
          <a:p>
            <a:r>
              <a:rPr lang="th-TH" sz="2400" dirty="0">
                <a:solidFill>
                  <a:srgbClr val="008080"/>
                </a:solidFill>
                <a:sym typeface="Wingdings"/>
              </a:rPr>
              <a:t> </a:t>
            </a:r>
            <a:r>
              <a:rPr lang="th-TH" sz="2400" dirty="0">
                <a:solidFill>
                  <a:srgbClr val="008080"/>
                </a:solidFill>
              </a:rPr>
              <a:t>ขันสกรูไล่ลมให้แน่นหลังจากน้ำมันไหลออกจากสกรูไล่ลม</a:t>
            </a:r>
            <a:endParaRPr lang="en-US" sz="2400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7" t="28712" r="29560" b="23893"/>
          <a:stretch/>
        </p:blipFill>
        <p:spPr bwMode="auto">
          <a:xfrm>
            <a:off x="3505200" y="2701134"/>
            <a:ext cx="5299842" cy="346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2590800"/>
            <a:ext cx="5410200" cy="3733800"/>
          </a:xfrm>
          <a:prstGeom prst="rect">
            <a:avLst/>
          </a:prstGeom>
          <a:noFill/>
          <a:ln w="5715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45954" y="1295400"/>
            <a:ext cx="8278091" cy="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008080"/>
          </a:fgClr>
          <a:bgClr>
            <a:srgbClr val="FFFFB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707886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FFFFB7"/>
                </a:solidFill>
              </a:rPr>
              <a:t>การพ่วงแบตเตอรี่เพื่อ</a:t>
            </a:r>
            <a:r>
              <a:rPr lang="th-TH" sz="4000" dirty="0" err="1">
                <a:solidFill>
                  <a:srgbClr val="FFFFB7"/>
                </a:solidFill>
              </a:rPr>
              <a:t>สตาร์ต</a:t>
            </a:r>
            <a:r>
              <a:rPr lang="th-TH" sz="4000" dirty="0">
                <a:solidFill>
                  <a:srgbClr val="FFFFB7"/>
                </a:solidFill>
              </a:rPr>
              <a:t>รถยนต์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490" y="5862935"/>
            <a:ext cx="37534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9. ปิดฝาช่องเติมน้ำกลั่นให้เรียบร้อย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988403"/>
            <a:ext cx="3810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2. เปิดฝาช่องน้ำกลั่นออกให้หมด ใช้ผ้าปิดช่องไว้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994" y="2521803"/>
            <a:ext cx="378296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3. ขณะที่ต่อสายพ่วง อย่าให้ปลายสายแตะอุปกรณ์อื่น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3131403"/>
            <a:ext cx="3810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4. </a:t>
            </a:r>
            <a:r>
              <a:rPr lang="th-TH" sz="2400" dirty="0" err="1">
                <a:solidFill>
                  <a:prstClr val="black"/>
                </a:solidFill>
              </a:rPr>
              <a:t>สตาร์ต</a:t>
            </a:r>
            <a:r>
              <a:rPr lang="th-TH" sz="2400" dirty="0">
                <a:solidFill>
                  <a:prstClr val="black"/>
                </a:solidFill>
              </a:rPr>
              <a:t>เครื่องยนต์ของรถที่นำมาพ่วง แล้วเร่งไว้ที่ 2,000 รอบ/นาที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578941"/>
            <a:ext cx="376575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5. การต่อสายพ่วงแบตเตอรี่เรียงตามลำดับดังที่แสดงในรูป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4267200"/>
            <a:ext cx="3810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6. </a:t>
            </a:r>
            <a:r>
              <a:rPr lang="th-TH" sz="2400" dirty="0" err="1">
                <a:solidFill>
                  <a:prstClr val="black"/>
                </a:solidFill>
              </a:rPr>
              <a:t>สตาร์ต</a:t>
            </a:r>
            <a:r>
              <a:rPr lang="th-TH" sz="2400" dirty="0">
                <a:solidFill>
                  <a:prstClr val="black"/>
                </a:solidFill>
              </a:rPr>
              <a:t>เครื่องยนต์ตามปกติ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724400"/>
            <a:ext cx="376575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7. ถอดสายพ่วงแบตเตอรี่ โดยการเรียงย้อนกันกับเมื่อต่อสาย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5029200"/>
            <a:ext cx="3810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8. เอาผ้าที่ปิดออกด้วยความระมัดระวัง *ควรระวังน้ำกรดกำมะถัน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994" y="1447800"/>
            <a:ext cx="378296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1. อย่าให้รถ 2คัน แตะกัน ปิดไฟส่องสว่างและอุปกรณ์ไฟที่ไม่จำเป็น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1185446"/>
            <a:ext cx="4114800" cy="338554"/>
          </a:xfrm>
          <a:prstGeom prst="rect">
            <a:avLst/>
          </a:prstGeom>
          <a:solidFill>
            <a:srgbClr val="FFFFB7"/>
          </a:solidFill>
        </p:spPr>
        <p:txBody>
          <a:bodyPr wrap="square" rtlCol="0">
            <a:spAutoFit/>
          </a:bodyPr>
          <a:lstStyle/>
          <a:p>
            <a:r>
              <a:rPr lang="th-TH" sz="1600" i="1" dirty="0">
                <a:solidFill>
                  <a:srgbClr val="008080"/>
                </a:solidFill>
              </a:rPr>
              <a:t>แบตเตอรี่ที่นำมาพ่วงต้องมีแรงเคลื่อนไฟฟ้า 12 โวลต์เท่านั้น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9597" r="25888" b="35202"/>
          <a:stretch/>
        </p:blipFill>
        <p:spPr bwMode="auto">
          <a:xfrm>
            <a:off x="1524000" y="2403901"/>
            <a:ext cx="6096000" cy="24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75129" y="6139934"/>
            <a:ext cx="689741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6642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046744"/>
            <a:ext cx="43171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FFB7"/>
                </a:solidFill>
                <a:sym typeface="Wingdings 2"/>
              </a:rPr>
              <a:t> ค่อยๆ ชะลอความเร็วลงทีละน้อยๆ และเข้าจอดอย่างระมัดระวัง</a:t>
            </a:r>
          </a:p>
          <a:p>
            <a:r>
              <a:rPr lang="th-TH" sz="2800" dirty="0">
                <a:solidFill>
                  <a:srgbClr val="FFFFB7"/>
                </a:solidFill>
                <a:sym typeface="Wingdings 2"/>
              </a:rPr>
              <a:t> เปิดสัญญาณไฟฉุกเฉิน</a:t>
            </a:r>
          </a:p>
          <a:p>
            <a:r>
              <a:rPr lang="th-TH" sz="2800" dirty="0">
                <a:solidFill>
                  <a:srgbClr val="FFFFB7"/>
                </a:solidFill>
                <a:sym typeface="Wingdings 2"/>
              </a:rPr>
              <a:t> ลอง</a:t>
            </a:r>
            <a:r>
              <a:rPr lang="th-TH" sz="2800" dirty="0" err="1">
                <a:solidFill>
                  <a:srgbClr val="FFFFB7"/>
                </a:solidFill>
                <a:sym typeface="Wingdings 2"/>
              </a:rPr>
              <a:t>สตาร์ต</a:t>
            </a:r>
            <a:r>
              <a:rPr lang="th-TH" sz="2800" dirty="0">
                <a:solidFill>
                  <a:srgbClr val="FFFFB7"/>
                </a:solidFill>
                <a:sym typeface="Wingdings 2"/>
              </a:rPr>
              <a:t>เครื่องยนต์</a:t>
            </a:r>
          </a:p>
          <a:p>
            <a:r>
              <a:rPr lang="th-TH" sz="2800" dirty="0">
                <a:solidFill>
                  <a:srgbClr val="FFFFB7"/>
                </a:solidFill>
                <a:sym typeface="Wingdings 2"/>
              </a:rPr>
              <a:t> ถ้าเครื่องยนต์ไม่ทำงาน จะทำการเหยียบเบรกต้องออกแรงมากขึ้น</a:t>
            </a:r>
          </a:p>
        </p:txBody>
      </p:sp>
      <p:sp>
        <p:nvSpPr>
          <p:cNvPr id="3" name="Oval 2"/>
          <p:cNvSpPr/>
          <p:nvPr/>
        </p:nvSpPr>
        <p:spPr>
          <a:xfrm>
            <a:off x="380999" y="1403131"/>
            <a:ext cx="3743325" cy="3743325"/>
          </a:xfrm>
          <a:prstGeom prst="ellipse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67525"/>
            <a:ext cx="2676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008080"/>
                </a:solidFill>
              </a:rPr>
              <a:t>ถ้าเครื่องยนต์ดับขณะที่ขับขี่ ควรทำดังนี้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1324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685800"/>
            <a:ext cx="8763000" cy="914400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-76200"/>
            <a:ext cx="8763000" cy="838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8763000" cy="9144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2445657"/>
            <a:ext cx="8763000" cy="914400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5086" y="3352800"/>
            <a:ext cx="8763000" cy="9144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5086" y="4267200"/>
            <a:ext cx="8763000" cy="914400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115" y="5181600"/>
            <a:ext cx="8763000" cy="9144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6019800"/>
            <a:ext cx="8763000" cy="914400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82656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FFFFB7"/>
                </a:solidFill>
              </a:rPr>
              <a:t>ไม่ควร</a:t>
            </a:r>
            <a:r>
              <a:rPr lang="th-TH" sz="2400" dirty="0" err="1">
                <a:solidFill>
                  <a:srgbClr val="FFFFB7"/>
                </a:solidFill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</a:rPr>
              <a:t>ซ้ำติดๆ กันเมื่อเครื่องยนต์ไม่ติด</a:t>
            </a:r>
          </a:p>
        </p:txBody>
      </p:sp>
      <p:pic>
        <p:nvPicPr>
          <p:cNvPr id="5" name="Picture 2" descr="C:\Users\WINDOWS\Downloads\52175699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/>
        </p:blipFill>
        <p:spPr bwMode="auto">
          <a:xfrm>
            <a:off x="-3134591" y="0"/>
            <a:ext cx="6858000" cy="685800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-23586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FFFFB7"/>
                </a:solidFill>
              </a:rPr>
              <a:t>ข้อควรระวังในการ</a:t>
            </a:r>
            <a:r>
              <a:rPr lang="th-TH" sz="4800" dirty="0" err="1">
                <a:solidFill>
                  <a:srgbClr val="FFFFB7"/>
                </a:solidFill>
              </a:rPr>
              <a:t>สตาร์ต</a:t>
            </a:r>
            <a:r>
              <a:rPr lang="th-TH" sz="4800" dirty="0">
                <a:solidFill>
                  <a:srgbClr val="FFFFB7"/>
                </a:solidFill>
              </a:rPr>
              <a:t>รถ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0771" y="986135"/>
            <a:ext cx="569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8080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008080"/>
                </a:solidFill>
              </a:rPr>
              <a:t>ไม่ควร</a:t>
            </a:r>
            <a:r>
              <a:rPr lang="th-TH" sz="2400" dirty="0" err="1">
                <a:solidFill>
                  <a:srgbClr val="008080"/>
                </a:solidFill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</a:rPr>
              <a:t>เครื่องยนต์แต่ละครั้งนานเกิน 10 วินาที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53342" y="5998207"/>
            <a:ext cx="7104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8080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008080"/>
                </a:solidFill>
              </a:rPr>
              <a:t>หลีกเลี่ยงการติดเครื่องยนต์ในสถานที่ที่อากาศไม่ถ่ายเท เพราะจะเกิดก๊าซคาร์บอนมอนนอกไซด์ 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5234" y="2672024"/>
            <a:ext cx="6056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8080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008080"/>
                </a:solidFill>
              </a:rPr>
              <a:t>ควรทิ้งระยะไว้อย่างน้อย 30 วินาที ก่อนที่จะ</a:t>
            </a:r>
            <a:r>
              <a:rPr lang="th-TH" sz="2400" dirty="0" err="1">
                <a:solidFill>
                  <a:srgbClr val="008080"/>
                </a:solidFill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</a:rPr>
              <a:t>อีกครั้ง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399" y="5181600"/>
            <a:ext cx="668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FFB7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FFFFB7"/>
                </a:solidFill>
              </a:rPr>
              <a:t>ในกรณีเครื่องเย็น ให้อุ่นเครื่องโดยการหมุนปุ่มปรับรอบหมุนเดินเบาไปทางขวามือ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4215" y="4350603"/>
            <a:ext cx="6663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8080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008080"/>
                </a:solidFill>
              </a:rPr>
              <a:t>เมื่อเครื่องยนต์ติดใหม่ๆ การออกรถควรปล่อยให้เครื่องยนต์ติดสักระยะหนึ่งก่อน เพื่อเป็นการอุ่นเครื่อง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9399" y="3436203"/>
            <a:ext cx="632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FFB7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FFFFB7"/>
                </a:solidFill>
              </a:rPr>
              <a:t>ไม่ควรเร่งเครื่องยนต์อย่างทันทีทันใด หรือใช้ความเร็วรอบสูงเกินไปในขณะเครื่องเย็น</a:t>
            </a:r>
          </a:p>
        </p:txBody>
      </p:sp>
    </p:spTree>
    <p:extLst>
      <p:ext uri="{BB962C8B-B14F-4D97-AF65-F5344CB8AC3E}">
        <p14:creationId xmlns:p14="http://schemas.microsoft.com/office/powerpoint/2010/main" val="35183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539657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8080"/>
                </a:solidFill>
              </a:rPr>
              <a:t>1. การ</a:t>
            </a:r>
            <a:r>
              <a:rPr lang="th-TH" sz="2800" dirty="0" err="1">
                <a:solidFill>
                  <a:srgbClr val="008080"/>
                </a:solidFill>
              </a:rPr>
              <a:t>สตาร์ต</a:t>
            </a:r>
            <a:r>
              <a:rPr lang="th-TH" sz="2800" dirty="0">
                <a:solidFill>
                  <a:srgbClr val="008080"/>
                </a:solidFill>
              </a:rPr>
              <a:t>เครื่องยนต์</a:t>
            </a:r>
          </a:p>
          <a:p>
            <a:r>
              <a:rPr lang="th-TH" sz="2800" dirty="0">
                <a:solidFill>
                  <a:srgbClr val="008080"/>
                </a:solidFill>
              </a:rPr>
              <a:t>2. การใช้กุญแจ</a:t>
            </a:r>
            <a:r>
              <a:rPr lang="th-TH" sz="2800" dirty="0" err="1">
                <a:solidFill>
                  <a:srgbClr val="008080"/>
                </a:solidFill>
              </a:rPr>
              <a:t>สตาร์ต</a:t>
            </a:r>
            <a:endParaRPr lang="th-TH" sz="2800" dirty="0">
              <a:solidFill>
                <a:srgbClr val="008080"/>
              </a:solidFill>
            </a:endParaRPr>
          </a:p>
          <a:p>
            <a:r>
              <a:rPr lang="th-TH" sz="2800" dirty="0">
                <a:solidFill>
                  <a:srgbClr val="008080"/>
                </a:solidFill>
              </a:rPr>
              <a:t>3. วิธี</a:t>
            </a:r>
            <a:r>
              <a:rPr lang="th-TH" sz="2800" dirty="0" err="1">
                <a:solidFill>
                  <a:srgbClr val="008080"/>
                </a:solidFill>
              </a:rPr>
              <a:t>สตาร์ต</a:t>
            </a:r>
            <a:r>
              <a:rPr lang="th-TH" sz="2800" dirty="0">
                <a:solidFill>
                  <a:srgbClr val="008080"/>
                </a:solidFill>
              </a:rPr>
              <a:t>เครื่องยนต์</a:t>
            </a:r>
          </a:p>
          <a:p>
            <a:r>
              <a:rPr lang="th-TH" sz="2800" dirty="0">
                <a:solidFill>
                  <a:srgbClr val="008080"/>
                </a:solidFill>
              </a:rPr>
              <a:t>4. การตรวจสอบรถยนต์ในกรณีที่</a:t>
            </a:r>
            <a:r>
              <a:rPr lang="th-TH" sz="2800" dirty="0" err="1">
                <a:solidFill>
                  <a:srgbClr val="008080"/>
                </a:solidFill>
              </a:rPr>
              <a:t>สตาร์ต</a:t>
            </a:r>
            <a:r>
              <a:rPr lang="th-TH" sz="2800" dirty="0">
                <a:solidFill>
                  <a:srgbClr val="008080"/>
                </a:solidFill>
              </a:rPr>
              <a:t>รถไม่ติด</a:t>
            </a:r>
          </a:p>
          <a:p>
            <a:r>
              <a:rPr lang="th-TH" sz="2800" dirty="0">
                <a:solidFill>
                  <a:srgbClr val="008080"/>
                </a:solidFill>
              </a:rPr>
              <a:t>5. การไล่ลมจากระบบน้ำมันเชื้อเพลิง</a:t>
            </a:r>
          </a:p>
          <a:p>
            <a:r>
              <a:rPr lang="th-TH" sz="2800" dirty="0">
                <a:solidFill>
                  <a:srgbClr val="008080"/>
                </a:solidFill>
              </a:rPr>
              <a:t>6. การพ่วงแบตเตอรี่เพื่อ</a:t>
            </a:r>
            <a:r>
              <a:rPr lang="th-TH" sz="2800" dirty="0" err="1">
                <a:solidFill>
                  <a:srgbClr val="008080"/>
                </a:solidFill>
              </a:rPr>
              <a:t>สตาร์ต</a:t>
            </a:r>
            <a:r>
              <a:rPr lang="th-TH" sz="2800" dirty="0">
                <a:solidFill>
                  <a:srgbClr val="008080"/>
                </a:solidFill>
              </a:rPr>
              <a:t>รถยนต์</a:t>
            </a:r>
          </a:p>
          <a:p>
            <a:r>
              <a:rPr lang="th-TH" sz="2800" dirty="0">
                <a:solidFill>
                  <a:srgbClr val="008080"/>
                </a:solidFill>
              </a:rPr>
              <a:t>7. ข้อควรระวังในการ</a:t>
            </a:r>
            <a:r>
              <a:rPr lang="th-TH" sz="2800" dirty="0" err="1">
                <a:solidFill>
                  <a:srgbClr val="008080"/>
                </a:solidFill>
              </a:rPr>
              <a:t>สตาร์ต</a:t>
            </a:r>
            <a:r>
              <a:rPr lang="th-TH" sz="2800" dirty="0">
                <a:solidFill>
                  <a:srgbClr val="008080"/>
                </a:solidFill>
              </a:rPr>
              <a:t>รถ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8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2005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8000" dirty="0">
                <a:solidFill>
                  <a:srgbClr val="FF9966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2816073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022917"/>
            <a:ext cx="10736241" cy="85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2436674"/>
            <a:ext cx="468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8080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008080"/>
                </a:solidFill>
              </a:rPr>
              <a:t>1. บอกวิธีการ</a:t>
            </a:r>
            <a:r>
              <a:rPr lang="th-TH" sz="2400" dirty="0" err="1">
                <a:solidFill>
                  <a:srgbClr val="008080"/>
                </a:solidFill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</a:rPr>
              <a:t>เครื่องยนต์แบบต่างๆ ได้</a:t>
            </a:r>
          </a:p>
          <a:p>
            <a:r>
              <a:rPr lang="th-TH" sz="2400" dirty="0">
                <a:solidFill>
                  <a:srgbClr val="008080"/>
                </a:solidFill>
              </a:rPr>
              <a:t>2. บอกวิธีการไล่ลมจากระบบน้ำมันเชื้อเพลิงได้</a:t>
            </a:r>
          </a:p>
          <a:p>
            <a:r>
              <a:rPr lang="th-TH" sz="2400" dirty="0">
                <a:solidFill>
                  <a:srgbClr val="008080"/>
                </a:solidFill>
              </a:rPr>
              <a:t>3. บอกพ่วงแบตเตอรี่เพื่อ</a:t>
            </a:r>
            <a:r>
              <a:rPr lang="th-TH" sz="2400" dirty="0" err="1">
                <a:solidFill>
                  <a:srgbClr val="008080"/>
                </a:solidFill>
              </a:rPr>
              <a:t>สตาร์ต</a:t>
            </a:r>
            <a:r>
              <a:rPr lang="th-TH" sz="2400" dirty="0">
                <a:solidFill>
                  <a:srgbClr val="008080"/>
                </a:solidFill>
              </a:rPr>
              <a:t>รถยนต์ได้</a:t>
            </a:r>
          </a:p>
        </p:txBody>
      </p:sp>
    </p:spTree>
    <p:extLst>
      <p:ext uri="{BB962C8B-B14F-4D97-AF65-F5344CB8AC3E}">
        <p14:creationId xmlns:p14="http://schemas.microsoft.com/office/powerpoint/2010/main" val="41568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3966" y="1225927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B7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1987927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B7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8711" y="2749927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B7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8711" y="3511927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B7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8710" y="4273421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B7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5035927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B7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66" y="5797927"/>
            <a:ext cx="7364447" cy="685800"/>
          </a:xfrm>
          <a:prstGeom prst="roundRect">
            <a:avLst/>
          </a:prstGeom>
          <a:solidFill>
            <a:srgbClr val="FF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32422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dirty="0">
                <a:solidFill>
                  <a:srgbClr val="FFFFB7"/>
                </a:solidFill>
              </a:rPr>
              <a:t>การ</a:t>
            </a:r>
            <a:r>
              <a:rPr lang="th-TH" sz="8000" dirty="0" err="1">
                <a:solidFill>
                  <a:srgbClr val="FFFFB7"/>
                </a:solidFill>
              </a:rPr>
              <a:t>สตาร์ต</a:t>
            </a:r>
            <a:r>
              <a:rPr lang="th-TH" sz="8000" dirty="0">
                <a:solidFill>
                  <a:srgbClr val="FFFFB7"/>
                </a:solidFill>
              </a:rPr>
              <a:t>เครื่องยนต์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747" y="584843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th-TH" sz="3200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>
                <a:solidFill>
                  <a:srgbClr val="008080"/>
                </a:solidFill>
              </a:rPr>
              <a:t>ปริมาณน้ำมันเชื้อเพลิงในถังมีเพียงพอ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1747" y="1295400"/>
            <a:ext cx="7241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en-US" sz="3200" b="1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>
                <a:solidFill>
                  <a:srgbClr val="008080"/>
                </a:solidFill>
              </a:rPr>
              <a:t>ตรวจสอบบริเวณรอบๆ ก่อนก้าวเข้าภายในรถ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" y="2006025"/>
            <a:ext cx="6640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en-US" sz="3200" b="1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>
                <a:solidFill>
                  <a:srgbClr val="008080"/>
                </a:solidFill>
              </a:rPr>
              <a:t>ปรับเบาะนั่ง พนักพิง และหมอนพิงศีรษะ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0600" y="2830658"/>
            <a:ext cx="529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th-TH" sz="3200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>
                <a:solidFill>
                  <a:srgbClr val="008080"/>
                </a:solidFill>
              </a:rPr>
              <a:t>ปรับระดับพวงมาลัย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359158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th-TH" sz="3200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>
                <a:solidFill>
                  <a:srgbClr val="008080"/>
                </a:solidFill>
              </a:rPr>
              <a:t>ปรับระดับกระจกส่องข้างและส่องหลัง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1747" y="4353580"/>
            <a:ext cx="72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th-TH" sz="3200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 err="1">
                <a:solidFill>
                  <a:srgbClr val="008080"/>
                </a:solidFill>
              </a:rPr>
              <a:t>ปิดล็</a:t>
            </a:r>
            <a:r>
              <a:rPr lang="th-TH" sz="3200" dirty="0">
                <a:solidFill>
                  <a:srgbClr val="008080"/>
                </a:solidFill>
              </a:rPr>
              <a:t>อกประตูทุกบานให้เรียบร้อย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3462" y="5103484"/>
            <a:ext cx="5595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sym typeface="Wingdings"/>
              </a:rPr>
              <a:t></a:t>
            </a:r>
            <a:r>
              <a:rPr lang="th-TH" sz="3200" dirty="0">
                <a:solidFill>
                  <a:srgbClr val="008080"/>
                </a:solidFill>
                <a:sym typeface="Wingdings 2"/>
              </a:rPr>
              <a:t> </a:t>
            </a:r>
            <a:r>
              <a:rPr lang="th-TH" sz="3200" dirty="0">
                <a:solidFill>
                  <a:srgbClr val="008080"/>
                </a:solidFill>
              </a:rPr>
              <a:t>รัดเข็มขัดนิรภัยให้เรียบร้อย</a:t>
            </a:r>
          </a:p>
        </p:txBody>
      </p:sp>
    </p:spTree>
    <p:extLst>
      <p:ext uri="{BB962C8B-B14F-4D97-AF65-F5344CB8AC3E}">
        <p14:creationId xmlns:p14="http://schemas.microsoft.com/office/powerpoint/2010/main" val="28334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/>
      <p:bldP spid="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ownloads\12785611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r="10641"/>
          <a:stretch/>
        </p:blipFill>
        <p:spPr bwMode="auto">
          <a:xfrm>
            <a:off x="2590800" y="2400243"/>
            <a:ext cx="4295775" cy="429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8152"/>
            <a:ext cx="1905000" cy="2862322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FFFFB7"/>
                </a:solidFill>
              </a:rPr>
              <a:t>การใช้กุญแจ</a:t>
            </a:r>
            <a:r>
              <a:rPr lang="th-TH" sz="6000" dirty="0" err="1">
                <a:solidFill>
                  <a:srgbClr val="FFFFB7"/>
                </a:solidFill>
              </a:rPr>
              <a:t>สตาร์ต</a:t>
            </a:r>
            <a:endParaRPr lang="th-TH" sz="6000" dirty="0">
              <a:solidFill>
                <a:srgbClr val="FFFFB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5043326"/>
            <a:ext cx="3352800" cy="1200329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บิดสวิตช์กุญแจไปยังตำแหน่ง </a:t>
            </a:r>
            <a:r>
              <a:rPr lang="en-US" sz="2400" i="1" dirty="0">
                <a:solidFill>
                  <a:srgbClr val="FFFFB7"/>
                </a:solidFill>
                <a:sym typeface="Wingdings 2"/>
              </a:rPr>
              <a:t>START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เมื่อปล่อยมือกุญแจจะกลับมาในตำแหน่ง </a:t>
            </a:r>
            <a:r>
              <a:rPr lang="en-US" sz="2400" i="1" dirty="0">
                <a:solidFill>
                  <a:srgbClr val="FFFFB7"/>
                </a:solidFill>
                <a:sym typeface="Wingdings 2"/>
              </a:rPr>
              <a:t>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7349" y="693003"/>
            <a:ext cx="5999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i="1" dirty="0">
                <a:solidFill>
                  <a:srgbClr val="FFFFB7"/>
                </a:solidFill>
              </a:rPr>
              <a:t>หลังจากเข้าเกียร์ว่างและเหยียบคลัตช์ให้จม เปิดสวิตช์</a:t>
            </a:r>
            <a:r>
              <a:rPr lang="th-TH" sz="2400" i="1" dirty="0" err="1">
                <a:solidFill>
                  <a:srgbClr val="FFFFB7"/>
                </a:solidFill>
              </a:rPr>
              <a:t>สตาร์ต</a:t>
            </a:r>
            <a:r>
              <a:rPr lang="th-TH" sz="2400" i="1" dirty="0">
                <a:solidFill>
                  <a:srgbClr val="FFFFB7"/>
                </a:solidFill>
              </a:rPr>
              <a:t> โดยมีขั้นตอนการทำงาน</a:t>
            </a:r>
            <a:r>
              <a:rPr lang="en-US" sz="2400" i="1" dirty="0">
                <a:solidFill>
                  <a:srgbClr val="FFFFB7"/>
                </a:solidFill>
              </a:rPr>
              <a:t> </a:t>
            </a:r>
            <a:r>
              <a:rPr lang="th-TH" sz="2400" i="1" dirty="0">
                <a:solidFill>
                  <a:srgbClr val="FFFFB7"/>
                </a:solidFill>
              </a:rPr>
              <a:t>ดังนี้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2286000" cy="1569660"/>
          </a:xfrm>
          <a:prstGeom prst="rect">
            <a:avLst/>
          </a:prstGeom>
          <a:solidFill>
            <a:srgbClr val="FFFFB7"/>
          </a:solidFill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srgbClr val="FF9966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9966"/>
                </a:solidFill>
                <a:sym typeface="Wingdings 2"/>
              </a:rPr>
              <a:t> ตำแหน่ง</a:t>
            </a:r>
            <a:r>
              <a:rPr lang="th-TH" sz="2400" i="1" dirty="0">
                <a:solidFill>
                  <a:srgbClr val="FF9966"/>
                </a:solidFill>
                <a:sym typeface="Wingdings 2"/>
              </a:rPr>
              <a:t> </a:t>
            </a:r>
            <a:r>
              <a:rPr lang="en-US" sz="2400" i="1" dirty="0">
                <a:solidFill>
                  <a:srgbClr val="FF9966"/>
                </a:solidFill>
                <a:sym typeface="Wingdings 2"/>
              </a:rPr>
              <a:t>LOCK</a:t>
            </a:r>
            <a:r>
              <a:rPr lang="th-TH" sz="2400" i="1" dirty="0">
                <a:solidFill>
                  <a:srgbClr val="FF9966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FF9966"/>
                </a:solidFill>
                <a:sym typeface="Wingdings 2"/>
              </a:rPr>
              <a:t>พวงมาลัยจะ</a:t>
            </a:r>
            <a:r>
              <a:rPr lang="th-TH" sz="2400" dirty="0" err="1">
                <a:solidFill>
                  <a:srgbClr val="FF9966"/>
                </a:solidFill>
                <a:sym typeface="Wingdings 2"/>
              </a:rPr>
              <a:t>ถูกล็</a:t>
            </a:r>
            <a:r>
              <a:rPr lang="th-TH" sz="2400" dirty="0">
                <a:solidFill>
                  <a:srgbClr val="FF9966"/>
                </a:solidFill>
                <a:sym typeface="Wingdings 2"/>
              </a:rPr>
              <a:t>อกและสามารถดึงกุญแจออกได้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2057400"/>
            <a:ext cx="3781426" cy="830997"/>
          </a:xfrm>
          <a:prstGeom prst="rect">
            <a:avLst/>
          </a:prstGeom>
          <a:solidFill>
            <a:srgbClr val="FFFFB7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9966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9966"/>
                </a:solidFill>
                <a:sym typeface="Wingdings 2"/>
              </a:rPr>
              <a:t> ตำแหน่ง</a:t>
            </a:r>
            <a:r>
              <a:rPr lang="th-TH" sz="2400" i="1" dirty="0">
                <a:solidFill>
                  <a:srgbClr val="FF9966"/>
                </a:solidFill>
                <a:sym typeface="Wingdings 2"/>
              </a:rPr>
              <a:t> </a:t>
            </a:r>
            <a:r>
              <a:rPr lang="en-US" sz="2400" i="1" dirty="0">
                <a:solidFill>
                  <a:srgbClr val="FF9966"/>
                </a:solidFill>
                <a:sym typeface="Wingdings 2"/>
              </a:rPr>
              <a:t>ACC</a:t>
            </a:r>
            <a:r>
              <a:rPr lang="th-TH" sz="2400" i="1" dirty="0">
                <a:solidFill>
                  <a:srgbClr val="FF9966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FF9966"/>
                </a:solidFill>
                <a:sym typeface="Wingdings 2"/>
              </a:rPr>
              <a:t>อุปกรณ์บางอย่างทำงาน แต่เครื่องยนต์ไม่ติด</a:t>
            </a:r>
          </a:p>
        </p:txBody>
      </p:sp>
    </p:spTree>
    <p:extLst>
      <p:ext uri="{BB962C8B-B14F-4D97-AF65-F5344CB8AC3E}">
        <p14:creationId xmlns:p14="http://schemas.microsoft.com/office/powerpoint/2010/main" val="28832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7600" y="3276600"/>
            <a:ext cx="4800600" cy="251460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89092" y="5209316"/>
            <a:ext cx="122830" cy="2998098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060"/>
            <a:ext cx="122830" cy="2998098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457200"/>
            <a:ext cx="4495800" cy="91426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4495800" cy="914260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727" y="377209"/>
            <a:ext cx="3857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8080"/>
                </a:solidFill>
              </a:rPr>
              <a:t>วิธี</a:t>
            </a:r>
            <a:r>
              <a:rPr lang="th-TH" sz="4400" dirty="0" err="1">
                <a:solidFill>
                  <a:srgbClr val="008080"/>
                </a:solidFill>
              </a:rPr>
              <a:t>สตาร์ต</a:t>
            </a:r>
            <a:r>
              <a:rPr lang="th-TH" sz="4400" dirty="0">
                <a:solidFill>
                  <a:srgbClr val="008080"/>
                </a:solidFill>
              </a:rPr>
              <a:t>เครื่องยนต์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4136571"/>
            <a:ext cx="2743200" cy="13062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1295400" y="3429000"/>
            <a:ext cx="441488" cy="441488"/>
          </a:xfrm>
          <a:prstGeom prst="hear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2306" y="1593590"/>
            <a:ext cx="6842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i="1" dirty="0">
                <a:solidFill>
                  <a:srgbClr val="FF9966"/>
                </a:solidFill>
              </a:rPr>
              <a:t>ก่อนการ</a:t>
            </a:r>
            <a:r>
              <a:rPr lang="th-TH" sz="2400" i="1" dirty="0" err="1">
                <a:solidFill>
                  <a:srgbClr val="FF9966"/>
                </a:solidFill>
              </a:rPr>
              <a:t>สตาร์ต</a:t>
            </a:r>
            <a:r>
              <a:rPr lang="th-TH" sz="2400" i="1" dirty="0">
                <a:solidFill>
                  <a:srgbClr val="FF9966"/>
                </a:solidFill>
              </a:rPr>
              <a:t>เครื่องทุกครั้ง ตำแหน่งของเบรกมือจะต้องอยู่ในตำแหน่งที่ทำงาน กลไกต่างๆ ของรถต้องอยู่ในตำแหน่งที่อิสระโดยเฉพาะเกียร์ต้องอยู่ในลักษณะเกียร์ว่าง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2642" y="3547408"/>
            <a:ext cx="415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FFB7"/>
                </a:solidFill>
              </a:rPr>
              <a:t>1. การ</a:t>
            </a:r>
            <a:r>
              <a:rPr lang="th-TH" sz="2400" dirty="0" err="1">
                <a:solidFill>
                  <a:srgbClr val="FFFFB7"/>
                </a:solidFill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</a:rPr>
              <a:t>เครื่องยนต์เกียร์ธรรมดา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ดึงเบรกมือ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ปิดอุปกรณ์ไฟฟ้าทั้งหมด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เข้าเกียร์ว่าง 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เหยียบคลัตช์ให้สุด </a:t>
            </a:r>
            <a:endParaRPr lang="en-US" sz="2400" dirty="0">
              <a:solidFill>
                <a:srgbClr val="FFFF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99889" y="5631908"/>
            <a:ext cx="122830" cy="168816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4463"/>
            <a:ext cx="4267200" cy="2180393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2494371"/>
            <a:ext cx="122830" cy="230622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9504" y="1470446"/>
            <a:ext cx="2743200" cy="13062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24659" y="-87960"/>
            <a:ext cx="122830" cy="168816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6629400" y="2674856"/>
            <a:ext cx="441488" cy="441488"/>
          </a:xfrm>
          <a:prstGeom prst="hear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9764" y="631579"/>
            <a:ext cx="4301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FFB7"/>
                </a:solidFill>
              </a:rPr>
              <a:t>2. การ</a:t>
            </a:r>
            <a:r>
              <a:rPr lang="th-TH" sz="2400" dirty="0" err="1">
                <a:solidFill>
                  <a:srgbClr val="FFFFB7"/>
                </a:solidFill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</a:rPr>
              <a:t>เครื่องยนต์เกียร์อัตโนมัติ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ดึงเบรกมือ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ปิดอุปกรณ์ไฟฟ้าทั้งหมด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เข้าเกียร์ </a:t>
            </a:r>
            <a:r>
              <a:rPr lang="en-US" sz="2400" dirty="0">
                <a:solidFill>
                  <a:srgbClr val="FFFFB7"/>
                </a:solidFill>
                <a:sym typeface="Wingdings 2"/>
              </a:rPr>
              <a:t>N 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หรือ </a:t>
            </a:r>
            <a:r>
              <a:rPr lang="en-US" sz="2400" dirty="0">
                <a:solidFill>
                  <a:srgbClr val="FFFFB7"/>
                </a:solidFill>
                <a:sym typeface="Wingdings 2"/>
              </a:rPr>
              <a:t>P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 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เหยียบเบรกเท้า</a:t>
            </a:r>
            <a:endParaRPr lang="en-US" sz="2400" dirty="0">
              <a:solidFill>
                <a:srgbClr val="FFFFB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4746171"/>
            <a:ext cx="2743200" cy="13062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276600"/>
            <a:ext cx="5257800" cy="3199388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71900" y="3429000"/>
            <a:ext cx="514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FFB7"/>
                </a:solidFill>
              </a:rPr>
              <a:t>3. การ</a:t>
            </a:r>
            <a:r>
              <a:rPr lang="th-TH" sz="2400" dirty="0" err="1">
                <a:solidFill>
                  <a:srgbClr val="FFFFB7"/>
                </a:solidFill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</a:rPr>
              <a:t>เครื่องยนต์เบนซินขณะเครื่องยนต์เย็น</a:t>
            </a:r>
          </a:p>
          <a:p>
            <a:r>
              <a:rPr lang="th-TH" sz="2400" i="1" dirty="0">
                <a:solidFill>
                  <a:srgbClr val="FFFFB7"/>
                </a:solidFill>
              </a:rPr>
              <a:t>3.1 แบบใช้คาร์บูเรเตอร์ 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เปิดสวิตช์กุญแจไปที่ </a:t>
            </a:r>
            <a:r>
              <a:rPr lang="en-US" sz="2400" dirty="0">
                <a:solidFill>
                  <a:srgbClr val="FFFFB7"/>
                </a:solidFill>
                <a:sym typeface="Wingdings 2"/>
              </a:rPr>
              <a:t>ON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เหยียบคันเร่ง 1 ครั้ง แล้วปล่อยหรือดึงปุ่ม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โช้ค</a:t>
            </a:r>
            <a:endParaRPr lang="th-TH" sz="2400" dirty="0">
              <a:solidFill>
                <a:srgbClr val="FFFFB7"/>
              </a:solidFill>
              <a:sym typeface="Wingdings 2"/>
            </a:endParaRP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เครื่องโดนไม่ต้องเหยียบคันเร่ง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ตรวจดูการทำงานของ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เกจ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วัดและไฟเตือน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อุ่นเครื่องยนต์ก่อนขับออกไปจะใช้งาน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27858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71699" y="1605928"/>
            <a:ext cx="2743200" cy="13062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609600"/>
            <a:ext cx="5029200" cy="220980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4130512" y="6096000"/>
            <a:ext cx="441488" cy="441488"/>
          </a:xfrm>
          <a:prstGeom prst="hear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9889" y="-234480"/>
            <a:ext cx="122830" cy="168816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62400" y="786854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i="1" dirty="0">
                <a:solidFill>
                  <a:srgbClr val="FFFFB7"/>
                </a:solidFill>
              </a:rPr>
              <a:t>3.2 แบบใช้หัวฉีด</a:t>
            </a:r>
          </a:p>
          <a:p>
            <a:pPr lvl="0"/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บิดสวิตช์กุญแจไปที่ตำแหน่ง </a:t>
            </a:r>
            <a:r>
              <a:rPr lang="en-US" sz="2400" dirty="0">
                <a:solidFill>
                  <a:srgbClr val="FFFFB7"/>
                </a:solidFill>
                <a:sym typeface="Wingdings 2"/>
              </a:rPr>
              <a:t>ON</a:t>
            </a:r>
            <a:endParaRPr lang="th-TH" sz="2400" dirty="0">
              <a:solidFill>
                <a:srgbClr val="FFFFB7"/>
              </a:solidFill>
              <a:sym typeface="Wingdings 2"/>
            </a:endParaRPr>
          </a:p>
          <a:p>
            <a:pPr lvl="0"/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เครื่องยนต์โดยไม่ต้องเหยียบคันเร่ง </a:t>
            </a:r>
          </a:p>
          <a:p>
            <a:pPr lvl="0"/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ตรวจดูการทำงานของ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เกจ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วัดและไฟเตือนอีกครั้ง</a:t>
            </a:r>
          </a:p>
          <a:p>
            <a:pPr lvl="0"/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อุ่นเครื่องยนต์ก่อนขับออกไปจะใช้งาน</a:t>
            </a:r>
            <a:endParaRPr lang="en-US" sz="2400" dirty="0">
              <a:solidFill>
                <a:srgbClr val="FFFFB7"/>
              </a:solidFill>
              <a:sym typeface="Wingdings 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1699" y="1605928"/>
            <a:ext cx="122830" cy="230622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3429000"/>
            <a:ext cx="6172200" cy="243840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036" y="3559076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rgbClr val="FFFFB7"/>
                </a:solidFill>
                <a:sym typeface="Wingdings 2"/>
              </a:rPr>
              <a:t>3.3 การ</a:t>
            </a:r>
            <a:r>
              <a:rPr lang="th-TH" sz="2400" i="1" dirty="0" err="1">
                <a:solidFill>
                  <a:srgbClr val="FFFFB7"/>
                </a:solidFill>
                <a:sym typeface="Wingdings 2"/>
              </a:rPr>
              <a:t>สตาร์ต</a:t>
            </a:r>
            <a:r>
              <a:rPr lang="th-TH" sz="2400" i="1" dirty="0">
                <a:solidFill>
                  <a:srgbClr val="FFFFB7"/>
                </a:solidFill>
                <a:sym typeface="Wingdings 2"/>
              </a:rPr>
              <a:t>เครื่องยนต์ดีเซลขณะเครื่องเย็น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บิดสวิตช์กุญแจไปที่ตำแหน่ง </a:t>
            </a:r>
            <a:r>
              <a:rPr lang="en-US" sz="2400" dirty="0">
                <a:solidFill>
                  <a:srgbClr val="FFFFB7"/>
                </a:solidFill>
                <a:sym typeface="Wingdings 2"/>
              </a:rPr>
              <a:t>ON</a:t>
            </a:r>
            <a:endParaRPr lang="th-TH" sz="2400" dirty="0">
              <a:solidFill>
                <a:srgbClr val="FFFFB7"/>
              </a:solidFill>
              <a:sym typeface="Wingdings 2"/>
            </a:endParaRP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สังเกตที่ไฟเตือนหัวเผาดับ จึง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สตาร์ต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เครื่องยนต์โดยไม่ต้องเหยียบคันเร่ง 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ตรวจดูการทำงานของ</a:t>
            </a:r>
            <a:r>
              <a:rPr lang="th-TH" sz="2400" dirty="0" err="1">
                <a:solidFill>
                  <a:srgbClr val="FFFFB7"/>
                </a:solidFill>
                <a:sym typeface="Wingdings 2"/>
              </a:rPr>
              <a:t>เกจ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วัดและไฟเตือนอีกครั้ง</a:t>
            </a:r>
          </a:p>
          <a:p>
            <a:r>
              <a:rPr lang="en-US" sz="2400" dirty="0">
                <a:solidFill>
                  <a:srgbClr val="FFFFB7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FFB7"/>
                </a:solidFill>
                <a:sym typeface="Wingdings 2"/>
              </a:rPr>
              <a:t> อุ่นเครื่องยนต์ก่อนขับออกไปจะใช้งาน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4595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818" y="228600"/>
            <a:ext cx="568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rgbClr val="008080"/>
                </a:solidFill>
              </a:rPr>
              <a:t>การตรวจสอบรถยนต์</a:t>
            </a:r>
          </a:p>
          <a:p>
            <a:r>
              <a:rPr lang="th-TH" sz="6000" u="sng" dirty="0">
                <a:solidFill>
                  <a:srgbClr val="008080"/>
                </a:solidFill>
              </a:rPr>
              <a:t>ในกรณีที่</a:t>
            </a:r>
            <a:r>
              <a:rPr lang="th-TH" sz="6000" u="sng" dirty="0" err="1">
                <a:solidFill>
                  <a:srgbClr val="008080"/>
                </a:solidFill>
              </a:rPr>
              <a:t>สตาร์ต</a:t>
            </a:r>
            <a:r>
              <a:rPr lang="th-TH" sz="6000" u="sng" dirty="0">
                <a:solidFill>
                  <a:srgbClr val="008080"/>
                </a:solidFill>
              </a:rPr>
              <a:t>ไม่ติด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09" y="216759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rgbClr val="008080"/>
                </a:solidFill>
              </a:rPr>
              <a:t>ก่อนตรวจสอบควร</a:t>
            </a:r>
            <a:r>
              <a:rPr lang="th-TH" sz="2400" i="1" dirty="0" err="1">
                <a:solidFill>
                  <a:srgbClr val="008080"/>
                </a:solidFill>
              </a:rPr>
              <a:t>สตาร์ต</a:t>
            </a:r>
            <a:r>
              <a:rPr lang="th-TH" sz="2400" i="1" dirty="0">
                <a:solidFill>
                  <a:srgbClr val="008080"/>
                </a:solidFill>
              </a:rPr>
              <a:t>เครื่องยนต์ตามวิธีการที่ถูกต้อง และรถต้องมีน้ำมันเพียงพอ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6576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>
                <a:solidFill>
                  <a:srgbClr val="008080"/>
                </a:solidFill>
              </a:rPr>
              <a:t>สตาร์ต</a:t>
            </a:r>
            <a:r>
              <a:rPr lang="th-TH" sz="2400" b="1" dirty="0">
                <a:solidFill>
                  <a:srgbClr val="008080"/>
                </a:solidFill>
              </a:rPr>
              <a:t>เครื่องไม่หมุนหรือหมุนช้า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ตรวจสอบสายไฟที่ขั้วแบตเตอรี่และสายไฟมอเตอร์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endParaRPr lang="th-TH" sz="2400" dirty="0">
              <a:solidFill>
                <a:srgbClr val="008080"/>
              </a:solidFill>
              <a:sym typeface="Wingdings 2"/>
            </a:endParaRP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ถ้าสายไฟปกติให้เปิดไฟในเก๋งแล้วบิดกุญแจ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endParaRPr lang="th-TH" sz="2400" dirty="0">
              <a:solidFill>
                <a:srgbClr val="008080"/>
              </a:solidFill>
              <a:sym typeface="Wingdings 2"/>
            </a:endParaRP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3"/>
              </a:rPr>
              <a:t> 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หากไฟเก๋งดับหรือหรี่แสดงว่าแบตเตอรี่หมดประจุไฟ</a:t>
            </a:r>
          </a:p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008080"/>
                </a:solidFill>
                <a:sym typeface="Wingdings 2"/>
              </a:rPr>
              <a:t> ควรหลีกเหลี่ยงการใช้รถดึง</a:t>
            </a:r>
            <a:r>
              <a:rPr lang="th-TH" sz="2400" dirty="0" err="1">
                <a:solidFill>
                  <a:srgbClr val="008080"/>
                </a:solidFill>
                <a:sym typeface="Wingdings 2"/>
              </a:rPr>
              <a:t>สตาร์ต</a:t>
            </a:r>
            <a:endParaRPr lang="en-US" sz="2400" dirty="0">
              <a:solidFill>
                <a:srgbClr val="00808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8709" y="2895600"/>
            <a:ext cx="8278091" cy="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WINDOWS\Downloads\45319590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505" y="3429000"/>
            <a:ext cx="2571895" cy="25718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7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6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1047</Words>
  <Application>Microsoft Office PowerPoint</Application>
  <PresentationFormat>นำเสนอทางหน้าจอ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5" baseType="lpstr">
      <vt:lpstr>Arial</vt:lpstr>
      <vt:lpstr>Wingdings 3</vt:lpstr>
      <vt:lpstr>Calibri</vt:lpstr>
      <vt:lpstr>supermarket</vt:lpstr>
      <vt:lpstr>Wingdings</vt:lpstr>
      <vt:lpstr>Wingdings 2</vt:lpstr>
      <vt:lpstr>Office Theme</vt:lpstr>
      <vt:lpstr>1_Office Theme</vt:lpstr>
      <vt:lpstr>2_Office Theme</vt:lpstr>
      <vt:lpstr>3_Office Theme</vt:lpstr>
      <vt:lpstr>4_Office Theme</vt:lpstr>
      <vt:lpstr>การสตาร์ต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52</cp:revision>
  <dcterms:created xsi:type="dcterms:W3CDTF">2019-11-30T01:45:41Z</dcterms:created>
  <dcterms:modified xsi:type="dcterms:W3CDTF">2025-03-22T17:41:42Z</dcterms:modified>
</cp:coreProperties>
</file>