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1" r:id="rId3"/>
    <p:sldId id="272" r:id="rId4"/>
    <p:sldId id="273" r:id="rId5"/>
    <p:sldId id="278" r:id="rId6"/>
    <p:sldId id="279" r:id="rId7"/>
    <p:sldId id="277" r:id="rId8"/>
    <p:sldId id="259" r:id="rId9"/>
    <p:sldId id="261" r:id="rId10"/>
    <p:sldId id="280" r:id="rId11"/>
    <p:sldId id="264" r:id="rId12"/>
    <p:sldId id="281" r:id="rId13"/>
    <p:sldId id="266" r:id="rId14"/>
    <p:sldId id="274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8000"/>
    <a:srgbClr val="FFFF99"/>
    <a:srgbClr val="CCCC00"/>
    <a:srgbClr val="996633"/>
    <a:srgbClr val="663300"/>
    <a:srgbClr val="FF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4660"/>
  </p:normalViewPr>
  <p:slideViewPr>
    <p:cSldViewPr showGuides="1">
      <p:cViewPr varScale="1">
        <p:scale>
          <a:sx n="81" d="100"/>
          <a:sy n="81" d="100"/>
        </p:scale>
        <p:origin x="158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4588-B8AE-4C27-B853-997048A3F7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1B30-C688-404B-89A2-B2FAF672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0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i="1" dirty="0">
                <a:solidFill>
                  <a:srgbClr val="996633"/>
                </a:solidFill>
              </a:rPr>
              <a:t>การเรียนรู้วิธีขับรถยนต์อย่างเดียวไม่เพียง ผู้ขับขี่ต้องมีทักษะ ประสบการณ์ รู้วิธีการแก้ไขปัญหาเฉพาะหน้าและหลีกเลี่ยงอุบัติเหตุ</a:t>
            </a:r>
            <a:endParaRPr lang="en-US" sz="1200" i="1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1B30-C688-404B-89A2-B2FAF672CA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i="1" dirty="0">
                <a:solidFill>
                  <a:srgbClr val="996633"/>
                </a:solidFill>
              </a:rPr>
              <a:t>การเรียนรู้วิธีขับรถยนต์อย่างเดียวไม่เพียง ผู้ขับขี่ต้องมีทักษะ ประสบการณ์ รู้วิธีการแก้ไขปัญหาเฉพาะหน้าและหลีกเลี่ยงอุบัติเหตุ</a:t>
            </a:r>
            <a:endParaRPr lang="en-US" sz="1200" i="1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1B30-C688-404B-89A2-B2FAF672CA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5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5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6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8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4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9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7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8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rgbClr val="FFFF99"/>
                </a:solidFill>
              </a:rPr>
              <a:t>การบังคับและการ</a:t>
            </a:r>
            <a:endParaRPr lang="en-US" sz="8000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</a:rPr>
              <a:t>ใบความรู้ที่ </a:t>
            </a:r>
            <a:r>
              <a:rPr lang="en-US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h-TH" sz="13800" dirty="0">
                <a:solidFill>
                  <a:srgbClr val="CC3300"/>
                </a:solidFill>
                <a:ea typeface="+mj-ea"/>
              </a:rPr>
              <a:t>ควบคุมรถยนต์</a:t>
            </a:r>
            <a:endParaRPr lang="en-US" sz="13800" dirty="0">
              <a:solidFill>
                <a:srgbClr val="CC3300"/>
              </a:solidFill>
              <a:ea typeface="+mj-ea"/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CC33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457" y="1596354"/>
            <a:ext cx="2159758" cy="3477875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rgbClr val="FFFF99"/>
                </a:solidFill>
              </a:rPr>
              <a:t>การชะลอรถและ</a:t>
            </a:r>
            <a:endParaRPr lang="en-US" sz="4400" dirty="0">
              <a:solidFill>
                <a:srgbClr val="FFFF99"/>
              </a:solidFill>
            </a:endParaRPr>
          </a:p>
          <a:p>
            <a:pPr algn="ctr"/>
            <a:r>
              <a:rPr lang="th-TH" sz="4400" dirty="0">
                <a:solidFill>
                  <a:srgbClr val="FFFF99"/>
                </a:solidFill>
              </a:rPr>
              <a:t>การเปลี่ยนเกียร์ลงเกียร์ต่ำ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3352800" y="533399"/>
            <a:ext cx="5486400" cy="90370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606104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srgbClr val="FFFF99"/>
                </a:solidFill>
              </a:rPr>
              <a:t>เมื่อปล่อยคันเร่ง ความเร็วของรถจะลดลง และเหยียบเบรกเบาๆ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350525" y="1752600"/>
            <a:ext cx="5486400" cy="90370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352800" y="2977149"/>
            <a:ext cx="5486400" cy="90370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3352800" y="4191000"/>
            <a:ext cx="5486400" cy="90370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3350525" y="5486400"/>
            <a:ext cx="5486400" cy="90370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177682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srgbClr val="FFFF99"/>
                </a:solidFill>
              </a:rPr>
              <a:t>เหยียบคลัตช์จนสุด จากนั้นเลื่อนเกียร์จากเกียร์สูงไปยังเกียร์ว่าง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3057484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srgbClr val="FFFF99"/>
                </a:solidFill>
              </a:rPr>
              <a:t>เลื่อนจากเกียร์ว่างไปยังตำแหน่งเกียร์ต่ำที่เหมาะสมกับความเร็วของรถยนต์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4415135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srgbClr val="FFFF99"/>
                </a:solidFill>
              </a:rPr>
              <a:t>ปล่อยคลัตช์ช้าๆ จนคลัตช์เริ่มจับแล้วปล่อยหมด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0776" y="5562600"/>
            <a:ext cx="4883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srgbClr val="FFFF99"/>
                </a:solidFill>
              </a:rPr>
              <a:t>เร่งเครื่องยนต์จนความเร็วเพิ่มขึ้น เปลี่ยนเกียร์ต่อไป ดังที่กล่าวมาแล้ว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62300" y="831102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62300" y="201395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60025" y="3238499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0025" y="4455467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60025" y="5747750"/>
            <a:ext cx="381000" cy="381000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381000" y="2438400"/>
            <a:ext cx="5867400" cy="2311062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57200" y="1188424"/>
            <a:ext cx="8229600" cy="953868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28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FFFF99"/>
                </a:solidFill>
              </a:rPr>
              <a:t>การเบรกและการจอดรถ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068" y="1295400"/>
            <a:ext cx="8114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200" dirty="0">
                <a:solidFill>
                  <a:srgbClr val="808000"/>
                </a:solidFill>
              </a:rPr>
              <a:t>การจอดรถหรือหยุดรถ ผู้ขับขี่ต้องให้สัญญาณด้วยมือและแขนหรือไฟสัญญาณ  ในระยะไม่น้อยกว่า 30 เมตร โดยต้องหยุดหรือจอดรถไม่เป็นการกีดขวางการจราจร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50766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prstClr val="white"/>
                </a:solidFill>
                <a:sym typeface="Wingdings 2"/>
              </a:rPr>
              <a:t> ห้ามมิให้ผู้ขับขี่หยุดรถในที่ต่อไปนี้ ได้แก่ ในช่องเดินรถ บนทางเท้า สะพาน หรืออุโมงค์ ในทางร่วมทางแยก ตรงทางเข้า-ออกของอาคาร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693" y="5503854"/>
            <a:ext cx="412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prstClr val="white"/>
                </a:solidFill>
                <a:sym typeface="Wingdings 2"/>
              </a:rPr>
              <a:t>การจอดรถในที่ลาดชันนั้นจะต้องดังเบรกมือ และเข้าเกียร์ไว้เสมอ หากจอดกีดขวางรถคันอื่นไม่ต้องเข้าเกียร์และดึงเบรกมือ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0" y="633103"/>
            <a:ext cx="4114800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386954" y="5205174"/>
            <a:ext cx="9988154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0500" y="3238500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-2514600" y="644098"/>
            <a:ext cx="4114800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262881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000" dirty="0">
                <a:solidFill>
                  <a:srgbClr val="CC3300"/>
                </a:solidFill>
              </a:rPr>
              <a:t>1. ปล่อยคันเร่ง ความเร็วของรถจะลดลง และเหยียบเบรกเบาๆ</a:t>
            </a:r>
          </a:p>
          <a:p>
            <a:pPr marL="6350" lvl="1"/>
            <a:r>
              <a:rPr lang="th-TH" sz="2000" dirty="0">
                <a:solidFill>
                  <a:srgbClr val="CC3300"/>
                </a:solidFill>
              </a:rPr>
              <a:t>2. เมื่อความเร็วลดเหลือ 20 กม./ชม. ให้เหยียบคลัตช์จนสุดและเหยียบเบรกต่อไป</a:t>
            </a:r>
          </a:p>
          <a:p>
            <a:pPr marL="6350" lvl="1"/>
            <a:r>
              <a:rPr lang="th-TH" sz="2000" dirty="0">
                <a:solidFill>
                  <a:srgbClr val="CC3300"/>
                </a:solidFill>
              </a:rPr>
              <a:t>3. ก่อนรถจะหยุด ให้ค่อยๆ ผ่อนเบรก </a:t>
            </a:r>
          </a:p>
          <a:p>
            <a:pPr marL="6350" lvl="1"/>
            <a:r>
              <a:rPr lang="th-TH" sz="2000" dirty="0">
                <a:solidFill>
                  <a:srgbClr val="CC3300"/>
                </a:solidFill>
              </a:rPr>
              <a:t>4. หลังจากหยุดรถให้เคลื่อนเกียร์ไปตำแหน่งเกียร์ว่างจึงปล่อยคลัตช์</a:t>
            </a:r>
          </a:p>
          <a:p>
            <a:pPr marL="6350" lvl="1"/>
            <a:r>
              <a:rPr lang="th-TH" sz="2000" dirty="0">
                <a:solidFill>
                  <a:srgbClr val="CC3300"/>
                </a:solidFill>
              </a:rPr>
              <a:t>5. ดับเครื่องยนต์แล้วดึงเบรกมือ</a:t>
            </a:r>
            <a:endParaRPr lang="en-US" sz="2000" dirty="0">
              <a:solidFill>
                <a:srgbClr val="CC3300"/>
              </a:solidFill>
            </a:endParaRPr>
          </a:p>
        </p:txBody>
      </p:sp>
      <p:pic>
        <p:nvPicPr>
          <p:cNvPr id="6146" name="Picture 2" descr="C:\Users\WINDOWS\Downloads\39983090_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3" y="2198020"/>
            <a:ext cx="3085657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457200" y="1188423"/>
            <a:ext cx="8229600" cy="1783377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3800" y="241055"/>
            <a:ext cx="501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FFFF99"/>
                </a:solidFill>
              </a:rPr>
              <a:t>การขับรถยนต์ถอยหลัง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2812" y="1356836"/>
            <a:ext cx="5494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200" dirty="0">
                <a:solidFill>
                  <a:srgbClr val="808000"/>
                </a:solidFill>
              </a:rPr>
              <a:t>การถอยหลัง โดยการเริ่มต้นถอยหลังเป็นเส้นตรง จากนั้นจึงถอยหลังเลี้ยวโค้ง การถอยหลงแบบทแยงและถอยหลังแบบอื่นๆ ควรขับเคลื่อนตัวอย่างช้าๆ เพื่อให้สามารถควบคุมรถยนต์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chemeClr val="bg1"/>
                </a:solidFill>
                <a:sym typeface="Wingdings 2"/>
              </a:rPr>
              <a:t>การถอยหลังนั้นผู้ขับขี่จำเป็นต้อง...</a:t>
            </a:r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ตรวจสอบรถยนต์คันอื่นในบริเวณนั้น</a:t>
            </a:r>
          </a:p>
          <a:p>
            <a:r>
              <a:rPr lang="th-TH" sz="2000" i="1" dirty="0">
                <a:solidFill>
                  <a:schemeClr val="bg1"/>
                </a:solidFill>
                <a:sym typeface="Wingdings 2"/>
              </a:rPr>
              <a:t>			</a:t>
            </a:r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ตรวจสอบด้านเป็นพิเศษโดยเฉพาะเมื่อมีเด็กเล่นอยู่บริเวณนั้น</a:t>
            </a:r>
          </a:p>
          <a:p>
            <a:r>
              <a:rPr lang="th-TH" sz="2000" i="1" dirty="0">
                <a:solidFill>
                  <a:schemeClr val="bg1"/>
                </a:solidFill>
                <a:sym typeface="Wingdings 2"/>
              </a:rPr>
              <a:t>			</a:t>
            </a:r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ตรวจสอบโดยรอบทั้งหน้าและหลัง </a:t>
            </a:r>
          </a:p>
          <a:p>
            <a:r>
              <a:rPr lang="th-TH" sz="2000" i="1" dirty="0">
                <a:solidFill>
                  <a:schemeClr val="bg1"/>
                </a:solidFill>
                <a:sym typeface="Wingdings 2"/>
              </a:rPr>
              <a:t>			</a:t>
            </a:r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ถ้าไม่แน่ใจควรไปดูนอกรถ</a:t>
            </a:r>
          </a:p>
          <a:p>
            <a:r>
              <a:rPr lang="th-TH" sz="2000" i="1" dirty="0">
                <a:solidFill>
                  <a:schemeClr val="bg1"/>
                </a:solidFill>
                <a:sym typeface="Wingdings 2"/>
              </a:rPr>
              <a:t>			</a:t>
            </a:r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ตรวจสอบตลอดเวลาในขณะถอยหลัง</a:t>
            </a:r>
            <a:endParaRPr lang="en-US" sz="2000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762000" y="633103"/>
            <a:ext cx="4114800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WINDOWS\Downloads\91311007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 bwMode="auto">
          <a:xfrm>
            <a:off x="304800" y="96678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386954" y="5105400"/>
            <a:ext cx="9988154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533399" y="3581400"/>
            <a:ext cx="8153401" cy="1295400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" y="3962400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707" y="3708737"/>
            <a:ext cx="767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000" dirty="0">
                <a:solidFill>
                  <a:srgbClr val="CC3300"/>
                </a:solidFill>
              </a:rPr>
              <a:t>การขับรถถอยหลังมีสิ่งที่แตกต่างไปจากการขับรถยนต์เดินหน้า คือ </a:t>
            </a:r>
          </a:p>
          <a:p>
            <a:pPr marL="6350" lvl="1"/>
            <a:r>
              <a:rPr lang="th-TH" sz="2000" dirty="0">
                <a:solidFill>
                  <a:srgbClr val="CC3300"/>
                </a:solidFill>
              </a:rPr>
              <a:t>1. การใช้ความเร็ว ไม่อาจใช้ความเร็ว</a:t>
            </a:r>
            <a:r>
              <a:rPr lang="th-TH" sz="2000" dirty="0" err="1">
                <a:solidFill>
                  <a:srgbClr val="CC3300"/>
                </a:solidFill>
              </a:rPr>
              <a:t>ได้มาก</a:t>
            </a:r>
            <a:r>
              <a:rPr lang="th-TH" sz="2000" dirty="0">
                <a:solidFill>
                  <a:srgbClr val="CC3300"/>
                </a:solidFill>
              </a:rPr>
              <a:t>นัก โดยต้องสอดคล้องกับสภาพถนนและการจราจร</a:t>
            </a:r>
          </a:p>
          <a:p>
            <a:pPr marL="6350" lvl="1"/>
            <a:r>
              <a:rPr lang="th-TH" sz="2000" dirty="0">
                <a:solidFill>
                  <a:srgbClr val="CC3300"/>
                </a:solidFill>
              </a:rPr>
              <a:t>2. การใช้คลัตช์ ในบางครั้งจำเป็นต้องเลี้ยงคลัตช์ ซึ่งเป็นข้อห้ามนภาวะปกติ</a:t>
            </a:r>
            <a:endParaRPr lang="en-US" sz="2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798773"/>
            <a:ext cx="9144000" cy="10592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808173"/>
            <a:ext cx="9144000" cy="1059227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801373"/>
            <a:ext cx="9144000" cy="1059227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19567"/>
            <a:ext cx="9144000" cy="1059227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064973"/>
            <a:ext cx="9144000" cy="1059227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895600"/>
            <a:ext cx="9144000" cy="105922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5922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2133600" y="3080407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i="1" dirty="0">
                <a:solidFill>
                  <a:schemeClr val="bg1"/>
                </a:solidFill>
              </a:rPr>
              <a:t>สิ่งที่ควรคำนึงถึงก่อนถอยหลัง 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93167"/>
            <a:ext cx="638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>
                <a:solidFill>
                  <a:schemeClr val="bg1"/>
                </a:solidFill>
              </a:rPr>
              <a:t>ตรวจสอบว่าสถานที่นั้นมีสิ่งที่กีดขวางหรือไม่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403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สถานที่นั้นมีความปลอดภัยหรือไม่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3266" y="2286000"/>
            <a:ext cx="746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ก่อนเข้าเกียร์ถอยหลัง ต้องแน่ใจว่า รถหยุดได้สนิทแล้ว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371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ประตูและหน้าต่างของตัวรถต้องมองเห็นได้ชัดเจน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044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ควรตรวจสอบตลอดเวลาขณะถอยหลัง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5013091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ผู้ขับขี่จะสามารถควบคุมรถยนต์ได้หรือไม่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313661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ถ้าจำเป็นควรหาคนช่วยดูด้านหลังให้</a:t>
            </a:r>
          </a:p>
        </p:txBody>
      </p:sp>
    </p:spTree>
    <p:extLst>
      <p:ext uri="{BB962C8B-B14F-4D97-AF65-F5344CB8AC3E}">
        <p14:creationId xmlns:p14="http://schemas.microsoft.com/office/powerpoint/2010/main" val="32274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63403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000" i="1" dirty="0">
                <a:solidFill>
                  <a:srgbClr val="CC3300"/>
                </a:solidFill>
              </a:rPr>
              <a:t>ผู้ขับขี่ควรนั่งตะแคงไปทางซ้าย ไหล่ซ้ายห้อยพาดกับพนักเก้าอี้จับพวงมาลัยส่วนบนด้วยมือขวา โดยศีรษะอาจต้องหันไปมา เพื่อตรวจสอบความปลอดภัย</a:t>
            </a:r>
            <a:endParaRPr lang="en-US" sz="2000" i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596" y="787648"/>
            <a:ext cx="102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endParaRPr lang="th-TH" sz="2400" dirty="0">
              <a:sym typeface="Wingdings 2"/>
            </a:endParaRPr>
          </a:p>
          <a:p>
            <a:pPr marL="6350" lvl="1"/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endParaRPr lang="th-TH" sz="2400" dirty="0">
              <a:sym typeface="Wingdings 2"/>
            </a:endParaRPr>
          </a:p>
          <a:p>
            <a:pPr marL="6350" lvl="1"/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endParaRPr lang="th-TH" sz="2400" dirty="0">
              <a:sym typeface="Wingdings 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1672" y="390726"/>
            <a:ext cx="50292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233236"/>
            <a:ext cx="50292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356607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CC3300"/>
                </a:solidFill>
              </a:rPr>
              <a:t>การขับรถถอยหลังตรง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672" y="3091190"/>
            <a:ext cx="39624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933700"/>
            <a:ext cx="39624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7672" y="3052555"/>
            <a:ext cx="3560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เหยียบเบรกและเหยียบคลัตช์ เลื่อนคันเกียร์ไปตำแหน่งถอยหลัง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9672" y="3091190"/>
            <a:ext cx="39624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2933700"/>
            <a:ext cx="39624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3359" y="4922237"/>
            <a:ext cx="39624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0487" y="4764747"/>
            <a:ext cx="39624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49672" y="4922237"/>
            <a:ext cx="39624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4764747"/>
            <a:ext cx="39624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3050165"/>
            <a:ext cx="3512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ปลดเบรกมือและยกเท้าจากคันเหยียบเบรก ค่อยๆ กดเท้าลงบนคันเร่ง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4876800"/>
            <a:ext cx="3789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ค่อยๆ ผ่อนเท้าซ้ายบนคลัตช์ หรือเลี้ยงคลัตช์ (เลี้ยงเบรกสำหรับเกียร์อัตโนมัติ)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0184" y="4876800"/>
            <a:ext cx="3566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เมื่อรถเคลื่อนแล้วจึงค่อยๆ ปล่อยคลัตช์ แล้วเหยียบคันเร่ง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4800" y="381000"/>
            <a:ext cx="50292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31135" r="37015" b="30998"/>
          <a:stretch/>
        </p:blipFill>
        <p:spPr bwMode="auto">
          <a:xfrm>
            <a:off x="5356745" y="1103531"/>
            <a:ext cx="3192141" cy="26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77672" y="223510"/>
            <a:ext cx="50292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C3300"/>
                </a:solidFill>
              </a:rPr>
              <a:t>การถอยหลังเข้าซอยด้านซ้าย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352" y="2113128"/>
            <a:ext cx="3937379" cy="97012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621" y="1981200"/>
            <a:ext cx="3937379" cy="9701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3927" y="2120331"/>
            <a:ext cx="3678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จอดรถให้ชิดและขนานกับขอบถนนพอประมาณ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3331" y="3551345"/>
            <a:ext cx="3937379" cy="97012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3419417"/>
            <a:ext cx="3937379" cy="9701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3331" y="5015720"/>
            <a:ext cx="7543800" cy="97012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4883792"/>
            <a:ext cx="7543800" cy="9701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0752" y="3561664"/>
            <a:ext cx="3595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เหยียบคลัตช์ให้สุด เข้าเกียร์ถอยหลัง เหยียบคันเร่งเล็กน้อย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0752" y="5029419"/>
            <a:ext cx="694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prstClr val="black"/>
                </a:solidFill>
              </a:rPr>
              <a:t>จากนั้นค่อยๆ ผ่อนคลัตช์เพื่อให้รถเคลื่อนตัว โดยจะต้องรักษาตำแหน่งของล้อซ้ายให้ขนานกับแนวของขอบถนนในขณะถอยหลัง </a:t>
            </a:r>
          </a:p>
        </p:txBody>
      </p:sp>
      <p:sp>
        <p:nvSpPr>
          <p:cNvPr id="20" name="Oval 19"/>
          <p:cNvSpPr/>
          <p:nvPr/>
        </p:nvSpPr>
        <p:spPr>
          <a:xfrm>
            <a:off x="444121" y="2228165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4121" y="3713981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0944" y="5254417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35843" r="36941" b="20148"/>
          <a:stretch/>
        </p:blipFill>
        <p:spPr bwMode="auto">
          <a:xfrm>
            <a:off x="832512" y="477672"/>
            <a:ext cx="2975213" cy="270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76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 algn="r"/>
            <a:r>
              <a:rPr lang="th-TH" sz="2000" i="1" dirty="0">
                <a:solidFill>
                  <a:srgbClr val="CC3300"/>
                </a:solidFill>
              </a:rPr>
              <a:t>จะกระทำต่อเมื่อทางนั้นไม่มีซอยทางซ้าย ผู้ขับขี่จะต้องขับผ่านซอยไปก่อนแล้วจึงข้ามช่องจราจรไปชิดขอบถนนด้านขวา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4872" y="270421"/>
            <a:ext cx="50292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112931"/>
            <a:ext cx="50292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304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C3300"/>
                </a:solidFill>
              </a:rPr>
              <a:t>การถอยหลังเข้าซอยด้านขวา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672" y="3792645"/>
            <a:ext cx="3865728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635155"/>
            <a:ext cx="3865728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7672" y="5487382"/>
            <a:ext cx="3865728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5329892"/>
            <a:ext cx="3865728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3819198"/>
            <a:ext cx="39624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0128" y="3661708"/>
            <a:ext cx="39624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5562600"/>
            <a:ext cx="39624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80128" y="5405110"/>
            <a:ext cx="39624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4804" y="3881735"/>
            <a:ext cx="369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จอดรถให้ขนานกับขอบถนนทางขวา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32528" y="3760353"/>
            <a:ext cx="364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prstClr val="black"/>
                </a:solidFill>
              </a:rPr>
              <a:t>ตำแหน่งที่นั่งสามารถมองเห็นสิ่งต่างๆ ได้ชัดเจน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359" y="5417403"/>
            <a:ext cx="3422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prstClr val="black"/>
                </a:solidFill>
                <a:sym typeface="Wingdings 2"/>
              </a:rPr>
              <a:t>ตรวจดูสภาพการจราจรและ</a:t>
            </a:r>
            <a:r>
              <a:rPr lang="th-TH" sz="2400" dirty="0">
                <a:sym typeface="Wingdings 2"/>
              </a:rPr>
              <a:t>ระวังคนเดินข้ามถนน</a:t>
            </a:r>
            <a:endParaRPr lang="th-TH" sz="2400" dirty="0">
              <a:solidFill>
                <a:prstClr val="black"/>
              </a:solidFill>
              <a:sym typeface="Wingdings 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4928" y="5500890"/>
            <a:ext cx="364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400" dirty="0">
                <a:solidFill>
                  <a:prstClr val="black"/>
                </a:solidFill>
                <a:sym typeface="Wingdings 2"/>
              </a:rPr>
              <a:t>ควรถอยให้ลึกเพียงพอที่จะสามารถเปลี่ยนช่องจราจรได้</a:t>
            </a:r>
            <a:endParaRPr lang="th-TH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340108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1. การบังคับและการควบคุมรถยนต์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2. การขับรถยนต์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3. การขับรถด้วยความเร็วที่ปลอดภัย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4. การขับรถยนต์เดินหน้า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5. วิธีการขับรถยนต์เดินหน้า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6. การชะลอรถและการเปลี่ยนเกียร์ลงเกียร์ต่ำ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7. การเบรกและการจอดรถ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8. การขับรถยนต์ถอยหลัง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9. การขับรถยนต์ถอยหลังตรง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10. การถอยหลังเข้าซอยด้านซ้าย</a:t>
            </a:r>
          </a:p>
          <a:p>
            <a:r>
              <a:rPr lang="th-TH" sz="2800" dirty="0">
                <a:solidFill>
                  <a:schemeClr val="accent3">
                    <a:lumMod val="75000"/>
                  </a:schemeClr>
                </a:solidFill>
              </a:rPr>
              <a:t>11. การถอยหลังเข้าซอยด้านขวา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33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3529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8000" dirty="0">
                <a:solidFill>
                  <a:schemeClr val="accent3">
                    <a:lumMod val="75000"/>
                  </a:schemeClr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WINDOWS\Downloads\5272688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38499"/>
            <a:ext cx="5456854" cy="36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INDOWS\Downloads\5272688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54" y="3238500"/>
            <a:ext cx="5456854" cy="36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INDOWS\Downloads\52726880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>
            <a:off x="5439794" y="-2"/>
            <a:ext cx="5456854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5272688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0" y="0"/>
            <a:ext cx="5456854" cy="367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4575" y="2551837"/>
            <a:ext cx="4514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C3300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CC3300"/>
                </a:solidFill>
              </a:rPr>
              <a:t>1. อธิบายการบังคับและการควบคุมรถยนต์ได้</a:t>
            </a:r>
          </a:p>
          <a:p>
            <a:r>
              <a:rPr lang="th-TH" sz="2400" dirty="0">
                <a:solidFill>
                  <a:srgbClr val="CC3300"/>
                </a:solidFill>
              </a:rPr>
              <a:t>2. บอกวิธีการขับรถยนต์เดินหน้าได้</a:t>
            </a:r>
          </a:p>
          <a:p>
            <a:r>
              <a:rPr lang="th-TH" sz="2400" dirty="0">
                <a:solidFill>
                  <a:srgbClr val="CC3300"/>
                </a:solidFill>
              </a:rPr>
              <a:t>3. บอกวิธีการขับรถยนต์ถอยหลังได้</a:t>
            </a:r>
          </a:p>
        </p:txBody>
      </p:sp>
    </p:spTree>
    <p:extLst>
      <p:ext uri="{BB962C8B-B14F-4D97-AF65-F5344CB8AC3E}">
        <p14:creationId xmlns:p14="http://schemas.microsoft.com/office/powerpoint/2010/main" val="13987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344856" y="4073784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7253" y="736430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304800" y="878006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2225" y="5105905"/>
            <a:ext cx="34194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endParaRPr lang="th-TH" sz="2200" dirty="0">
              <a:solidFill>
                <a:srgbClr val="FFFF99"/>
              </a:solidFill>
            </a:endParaRPr>
          </a:p>
          <a:p>
            <a:pPr algn="thaiDist"/>
            <a:r>
              <a:rPr lang="th-TH" sz="2200" dirty="0">
                <a:solidFill>
                  <a:srgbClr val="FFFF99"/>
                </a:solidFill>
              </a:rPr>
              <a:t>การนั่งของคนขับควรนั่งทรงตัวได้อย่างมั่นคง มือและแขนอยู่ส่วนบนของพวงมาลัย ศีรษะอยู่ในลักษณะเอนไปข้างหน้าเล็กน้อย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1700" y="1572314"/>
            <a:ext cx="28575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200" dirty="0">
                <a:solidFill>
                  <a:srgbClr val="FFFF99"/>
                </a:solidFill>
              </a:rPr>
              <a:t>หัวเข่าควรงอทำมุมให้อยู่ในท่าสบายหรือประมาณ 115 องศา    </a:t>
            </a:r>
          </a:p>
          <a:p>
            <a:pPr algn="r"/>
            <a:r>
              <a:rPr lang="th-TH" sz="2200" dirty="0">
                <a:solidFill>
                  <a:srgbClr val="FFFF99"/>
                </a:solidFill>
              </a:rPr>
              <a:t>    ด้านหลังของหัวเข่าไม่แตะ</a:t>
            </a:r>
          </a:p>
          <a:p>
            <a:pPr algn="r"/>
            <a:r>
              <a:rPr lang="th-TH" sz="2200" dirty="0">
                <a:solidFill>
                  <a:srgbClr val="FFFF99"/>
                </a:solidFill>
              </a:rPr>
              <a:t>ขอบด้านหาของเบาะ</a:t>
            </a:r>
          </a:p>
          <a:p>
            <a:pPr algn="r"/>
            <a:r>
              <a:rPr lang="th-TH" sz="2200" dirty="0">
                <a:solidFill>
                  <a:srgbClr val="FFFF99"/>
                </a:solidFill>
              </a:rPr>
              <a:t>ส้นเท้าควรแตะอยู่ที่พื้นรถ </a:t>
            </a:r>
          </a:p>
          <a:p>
            <a:pPr algn="r"/>
            <a:r>
              <a:rPr lang="th-TH" sz="2200" dirty="0">
                <a:solidFill>
                  <a:srgbClr val="FFFF99"/>
                </a:solidFill>
              </a:rPr>
              <a:t>ทำมุมประมาณ 115 องศา</a:t>
            </a:r>
          </a:p>
          <a:p>
            <a:pPr algn="r"/>
            <a:r>
              <a:rPr lang="th-TH" sz="2200" dirty="0">
                <a:solidFill>
                  <a:srgbClr val="FFFF99"/>
                </a:solidFill>
              </a:rPr>
              <a:t>กับสะโพก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03036"/>
            <a:ext cx="31000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dirty="0">
                <a:solidFill>
                  <a:srgbClr val="FFFF99"/>
                </a:solidFill>
              </a:rPr>
              <a:t>การนั่งขับรถยนต์ จำเป็นต้องปรับเบาะนั่งให้เหมาะสมกับสภาพของผู้ขับขี่เอง ปรับพนักพิง</a:t>
            </a:r>
            <a:endParaRPr lang="en-US" sz="2200" dirty="0">
              <a:solidFill>
                <a:srgbClr val="FFFF99"/>
              </a:solidFill>
            </a:endParaRPr>
          </a:p>
          <a:p>
            <a:r>
              <a:rPr lang="th-TH" sz="2200" dirty="0">
                <a:solidFill>
                  <a:srgbClr val="FFFF99"/>
                </a:solidFill>
              </a:rPr>
              <a:t>ปรับกระจมองข้างและ</a:t>
            </a:r>
            <a:endParaRPr lang="en-US" sz="2200" dirty="0">
              <a:solidFill>
                <a:srgbClr val="FFFF99"/>
              </a:solidFill>
            </a:endParaRPr>
          </a:p>
          <a:p>
            <a:r>
              <a:rPr lang="th-TH" sz="2200" dirty="0">
                <a:solidFill>
                  <a:srgbClr val="FFFF99"/>
                </a:solidFill>
              </a:rPr>
              <a:t>กระจกส่องหลัง รวมทั้ง</a:t>
            </a:r>
            <a:endParaRPr lang="en-US" sz="2200" dirty="0">
              <a:solidFill>
                <a:srgbClr val="FFFF99"/>
              </a:solidFill>
            </a:endParaRPr>
          </a:p>
          <a:p>
            <a:r>
              <a:rPr lang="th-TH" sz="2200" dirty="0">
                <a:solidFill>
                  <a:srgbClr val="FFFF99"/>
                </a:solidFill>
              </a:rPr>
              <a:t>ปรับระดับพวงมาลัยเพื่อ</a:t>
            </a:r>
            <a:endParaRPr lang="en-US" sz="2200" dirty="0">
              <a:solidFill>
                <a:srgbClr val="FFFF99"/>
              </a:solidFill>
            </a:endParaRPr>
          </a:p>
          <a:p>
            <a:r>
              <a:rPr lang="th-TH" sz="2200" dirty="0">
                <a:solidFill>
                  <a:srgbClr val="FFFF99"/>
                </a:solidFill>
              </a:rPr>
              <a:t>สามารถควบคุมรถใน</a:t>
            </a:r>
          </a:p>
          <a:p>
            <a:r>
              <a:rPr lang="th-TH" sz="2200" dirty="0">
                <a:solidFill>
                  <a:srgbClr val="FFFF99"/>
                </a:solidFill>
              </a:rPr>
              <a:t>ระยะต่างๆ ได้เป็นอย่าง</a:t>
            </a:r>
            <a:endParaRPr lang="en-US" sz="2200" dirty="0">
              <a:solidFill>
                <a:srgbClr val="FFFF9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71750" y="1569998"/>
            <a:ext cx="3886200" cy="3886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WINDOWS\Downloads\97417713_m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-2615" r="5750" b="18408"/>
          <a:stretch/>
        </p:blipFill>
        <p:spPr bwMode="auto">
          <a:xfrm>
            <a:off x="2819400" y="2247900"/>
            <a:ext cx="3371850" cy="3208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448" y="228599"/>
            <a:ext cx="8105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i="1" dirty="0">
                <a:solidFill>
                  <a:srgbClr val="CC3300"/>
                </a:solidFill>
              </a:rPr>
              <a:t>การบังคับและการควบคุมรถยนต์</a:t>
            </a:r>
          </a:p>
        </p:txBody>
      </p:sp>
      <p:sp>
        <p:nvSpPr>
          <p:cNvPr id="7" name="Oval 6"/>
          <p:cNvSpPr/>
          <p:nvPr/>
        </p:nvSpPr>
        <p:spPr>
          <a:xfrm>
            <a:off x="2819400" y="20574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5075198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76950" y="2571961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5077819" y="3558857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554" y="3773543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77819" y="-633491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554" y="-633491"/>
            <a:ext cx="3846394" cy="3846394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9993" y="4563646"/>
            <a:ext cx="32191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rgbClr val="FFFF99"/>
                </a:solidFill>
              </a:rPr>
              <a:t>เมื่อต้องการเลี้ยวซ้าย </a:t>
            </a:r>
          </a:p>
          <a:p>
            <a:pPr algn="ctr"/>
            <a:r>
              <a:rPr lang="th-TH" sz="2200" dirty="0">
                <a:solidFill>
                  <a:srgbClr val="FFFF99"/>
                </a:solidFill>
              </a:rPr>
              <a:t>จะต้องใช้มือซ้ายดึงรั้ง</a:t>
            </a:r>
          </a:p>
          <a:p>
            <a:pPr algn="ctr"/>
            <a:r>
              <a:rPr lang="th-TH" sz="2200" dirty="0">
                <a:solidFill>
                  <a:srgbClr val="FFFF99"/>
                </a:solidFill>
              </a:rPr>
              <a:t>พวงมาลัยลงมามือเดียว โดยที่มือขวาคลายหลวมพอประมาณ การเลี้ยวขวาก็ใช้วิธีการเดียวกัน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4563646"/>
            <a:ext cx="35643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rgbClr val="FFFF99"/>
                </a:solidFill>
              </a:rPr>
              <a:t>เมื่อรถแล่นทางตรง </a:t>
            </a:r>
          </a:p>
          <a:p>
            <a:pPr algn="ctr"/>
            <a:r>
              <a:rPr lang="th-TH" sz="2200" dirty="0">
                <a:solidFill>
                  <a:srgbClr val="FFFF99"/>
                </a:solidFill>
              </a:rPr>
              <a:t>ผู้ขับขี่ต้องจับพวงมาลัย</a:t>
            </a:r>
          </a:p>
          <a:p>
            <a:pPr algn="ctr"/>
            <a:r>
              <a:rPr lang="th-TH" sz="2200" dirty="0">
                <a:solidFill>
                  <a:srgbClr val="FFFF99"/>
                </a:solidFill>
              </a:rPr>
              <a:t>ให้กระชับด้วยมือทั้งสองข้าง </a:t>
            </a:r>
          </a:p>
          <a:p>
            <a:pPr algn="ctr"/>
            <a:r>
              <a:rPr lang="th-TH" sz="2200" dirty="0">
                <a:solidFill>
                  <a:srgbClr val="FFFF99"/>
                </a:solidFill>
              </a:rPr>
              <a:t>และเมื่อต้องการเลี้ยวรถจะต้องทำ</a:t>
            </a:r>
          </a:p>
          <a:p>
            <a:pPr algn="ctr"/>
            <a:r>
              <a:rPr lang="th-TH" sz="2200" dirty="0">
                <a:solidFill>
                  <a:srgbClr val="FFFF99"/>
                </a:solidFill>
              </a:rPr>
              <a:t>โดยไม่ให้แขนทั้งสองข้างไขว้กัน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7133" y="344082"/>
            <a:ext cx="33334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dirty="0">
                <a:solidFill>
                  <a:srgbClr val="FFFF99"/>
                </a:solidFill>
              </a:rPr>
              <a:t>แขนส่วนบนของผู้ขับขี่ควรปล่อยให้ห้อยลงจากไหล่อย่างเป็นธรรมชาติ ข้อศอกต้องมี</a:t>
            </a:r>
            <a:r>
              <a:rPr lang="th-TH" sz="2200" dirty="0" err="1">
                <a:solidFill>
                  <a:srgbClr val="FFFF99"/>
                </a:solidFill>
              </a:rPr>
              <a:t>ที่ว่าง</a:t>
            </a:r>
            <a:r>
              <a:rPr lang="th-TH" sz="2200" dirty="0">
                <a:solidFill>
                  <a:srgbClr val="FFFF99"/>
                </a:solidFill>
              </a:rPr>
              <a:t>สำหรับจับพวงมาลัยเลี้ยวซ้ายขวาได้สะดวก และงอแขนทำมุม 120 องศา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811" y="317944"/>
            <a:ext cx="3174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solidFill>
                  <a:srgbClr val="FFFF99"/>
                </a:solidFill>
              </a:rPr>
              <a:t>ผู้ขับขี่ควรจับพวงมาลัยให้กระชับ และถนัดที่สุด เนื่องจากต้องจับตลอดเวลา การจับพวงมาลัยที่ดีนั้น ควรวางมืออยู่บนส่วนบนของพวงมาลัย ใต้ระดับไหล่</a:t>
            </a:r>
          </a:p>
          <a:p>
            <a:r>
              <a:rPr lang="th-TH" sz="2200" dirty="0">
                <a:solidFill>
                  <a:srgbClr val="FFFF99"/>
                </a:solidFill>
              </a:rPr>
              <a:t>15-30 ซม.</a:t>
            </a:r>
          </a:p>
        </p:txBody>
      </p:sp>
      <p:sp>
        <p:nvSpPr>
          <p:cNvPr id="4" name="Oval 3"/>
          <p:cNvSpPr/>
          <p:nvPr/>
        </p:nvSpPr>
        <p:spPr>
          <a:xfrm>
            <a:off x="2571750" y="1569998"/>
            <a:ext cx="3886200" cy="3886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WINDOWS\Downloads\97417713_m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-2615" r="5750" b="18408"/>
          <a:stretch/>
        </p:blipFill>
        <p:spPr bwMode="auto">
          <a:xfrm>
            <a:off x="2819400" y="2247900"/>
            <a:ext cx="3371850" cy="3208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819400" y="20574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1756707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441795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64958" y="4717569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2" grpId="0"/>
      <p:bldP spid="11" grpId="0"/>
      <p:bldP spid="7" grpId="0" animBg="1"/>
      <p:bldP spid="10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14500" y="1118919"/>
            <a:ext cx="119354" cy="596768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WINDOWS\Downloads\29415688_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88">
            <a:off x="233008" y="-1063770"/>
            <a:ext cx="5334000" cy="5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528" y="40025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CC3300"/>
                </a:solidFill>
              </a:rPr>
              <a:t>การขับรถด้วยความเร็วที่ปลอดภัย</a:t>
            </a:r>
          </a:p>
        </p:txBody>
      </p:sp>
      <p:sp>
        <p:nvSpPr>
          <p:cNvPr id="6" name="Oval 5"/>
          <p:cNvSpPr/>
          <p:nvPr/>
        </p:nvSpPr>
        <p:spPr>
          <a:xfrm>
            <a:off x="1581150" y="19050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1976735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/>
              <a:t>1. </a:t>
            </a:r>
            <a:r>
              <a:rPr lang="th-TH" sz="2200" b="1" dirty="0">
                <a:solidFill>
                  <a:srgbClr val="808000"/>
                </a:solidFill>
              </a:rPr>
              <a:t>สภาพการจราจร </a:t>
            </a:r>
            <a:r>
              <a:rPr lang="th-TH" sz="2200" dirty="0">
                <a:solidFill>
                  <a:prstClr val="black"/>
                </a:solidFill>
              </a:rPr>
              <a:t>ต้องคำนึงถึงอุบัติเหตุที่อาจเกิดขึ้นบนท้องถนน ปริมาณของรถยนต์และคนเดินเท้า สภาพบ้านเรือนสองข้างทาง เพื่อให้เกิดความปลอดภัยบนท้องถนน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912" y="3252485"/>
            <a:ext cx="6698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2. </a:t>
            </a:r>
            <a:r>
              <a:rPr lang="th-TH" sz="2200" b="1" dirty="0">
                <a:solidFill>
                  <a:srgbClr val="808000"/>
                </a:solidFill>
              </a:rPr>
              <a:t>ความเร็วในเวลากลางคืน </a:t>
            </a:r>
            <a:r>
              <a:rPr lang="th-TH" sz="2200" dirty="0">
                <a:solidFill>
                  <a:prstClr val="black"/>
                </a:solidFill>
              </a:rPr>
              <a:t>การขับรถในเวลากลางคืนมักมีอันตรายมากกว่าเนื่องจากขาดความระมัดระวัง การขับรถในเวลากลางคืนควรขับด้วยความเร็วที่จะสามารถหยุดได้ระยะที่สายตามองเห็น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</a:t>
            </a:r>
            <a:r>
              <a:rPr lang="th-TH" sz="2200" dirty="0">
                <a:solidFill>
                  <a:srgbClr val="808000"/>
                </a:solidFill>
              </a:rPr>
              <a:t>ไฟสูงจะส่องสว่างได้ประมาณ 100 เมตร ไฟต่ำจะส่องได้ไม่เกิน 40 เมตร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8912" y="4920496"/>
            <a:ext cx="6781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/>
              <a:t>3. </a:t>
            </a:r>
            <a:r>
              <a:rPr lang="th-TH" sz="2200" b="1" dirty="0">
                <a:solidFill>
                  <a:srgbClr val="808000"/>
                </a:solidFill>
              </a:rPr>
              <a:t>สภาพอากาศ </a:t>
            </a:r>
            <a:r>
              <a:rPr lang="th-TH" sz="2200" dirty="0"/>
              <a:t>เช่น สภาพที่หมอกจัดหรือฝนตกหนัก ควรปฏิบัติดังนี้</a:t>
            </a:r>
          </a:p>
          <a:p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ลดความเร็ว ห้ามเบรกกะทันหัน</a:t>
            </a:r>
          </a:p>
          <a:p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ห้ามเร่งความเร็ว หรือลดความเร็วทันที</a:t>
            </a:r>
          </a:p>
          <a:p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ทิ้งช่วงห่างจากรถคันหน้า</a:t>
            </a:r>
          </a:p>
          <a:p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ทางโค้งหรือทางชันต้องใช้ความเร็วต่ำ</a:t>
            </a:r>
            <a:endParaRPr lang="en-US" sz="2200" dirty="0">
              <a:solidFill>
                <a:srgbClr val="808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0" y="4817524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72556" y="32385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14500" y="1118919"/>
            <a:ext cx="119354" cy="5967681"/>
          </a:xfrm>
          <a:prstGeom prst="flowChartProcess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WINDOWS\Downloads\29415688_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ED63A"/>
              </a:clrFrom>
              <a:clrTo>
                <a:srgbClr val="BED6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588">
            <a:off x="233008" y="-1063770"/>
            <a:ext cx="5334000" cy="5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3749" y="457199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CC3300"/>
                </a:solidFill>
              </a:rPr>
              <a:t>การขับรถยนต์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8149" y="5867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4. รถที่มีความเร็วช้า หรือใช้ความเร็วต่ำ </a:t>
            </a:r>
            <a:r>
              <a:rPr lang="th-TH" sz="2200" b="1" dirty="0">
                <a:solidFill>
                  <a:srgbClr val="CC3300"/>
                </a:solidFill>
              </a:rPr>
              <a:t>ควร</a:t>
            </a:r>
            <a:r>
              <a:rPr lang="th-TH" sz="2200" dirty="0"/>
              <a:t>ขับรถใกล้กับช่องทางเดินรถซ้ายเท่าที่ทำได้</a:t>
            </a:r>
            <a:endParaRPr lang="en-US" sz="2200" dirty="0"/>
          </a:p>
        </p:txBody>
      </p:sp>
      <p:sp>
        <p:nvSpPr>
          <p:cNvPr id="6" name="Oval 5"/>
          <p:cNvSpPr/>
          <p:nvPr/>
        </p:nvSpPr>
        <p:spPr>
          <a:xfrm>
            <a:off x="1581150" y="19050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1976735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1. </a:t>
            </a:r>
            <a:r>
              <a:rPr lang="th-TH" sz="2200" b="1" dirty="0">
                <a:solidFill>
                  <a:srgbClr val="CC3300"/>
                </a:solidFill>
              </a:rPr>
              <a:t>ใช้</a:t>
            </a:r>
            <a:r>
              <a:rPr lang="th-TH" sz="2200" dirty="0">
                <a:solidFill>
                  <a:prstClr val="black"/>
                </a:solidFill>
              </a:rPr>
              <a:t>ความระมัดระวังไม่ให้รถชนหรือโดนคนเดินเท้า </a:t>
            </a:r>
          </a:p>
        </p:txBody>
      </p:sp>
      <p:sp>
        <p:nvSpPr>
          <p:cNvPr id="9" name="Oval 8"/>
          <p:cNvSpPr/>
          <p:nvPr/>
        </p:nvSpPr>
        <p:spPr>
          <a:xfrm>
            <a:off x="1570061" y="25146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0424" y="2514600"/>
            <a:ext cx="6698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2.</a:t>
            </a:r>
            <a:r>
              <a:rPr lang="th-TH" sz="2200" dirty="0">
                <a:solidFill>
                  <a:srgbClr val="996633"/>
                </a:solidFill>
              </a:rPr>
              <a:t> </a:t>
            </a:r>
            <a:r>
              <a:rPr lang="th-TH" sz="2200" b="1" dirty="0">
                <a:solidFill>
                  <a:srgbClr val="CC3300"/>
                </a:solidFill>
              </a:rPr>
              <a:t>ต้อง</a:t>
            </a:r>
            <a:r>
              <a:rPr lang="th-TH" sz="2200" dirty="0">
                <a:solidFill>
                  <a:prstClr val="black"/>
                </a:solidFill>
              </a:rPr>
              <a:t>ขับรถในทางเดินรถด้านซ้าย และไม่ล้ำกึ่งกลางของทางเดินรถ ยกเว้น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ด้านซ้ายของรถถูกปิดกั้นจราจร หรือมีสิ่งกีดขวาง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ถูกกำหนดให้เป็นทางเดินรถทางเดียว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ทางเดินรถกวางไม่ถึง 6 เมตร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4038600"/>
            <a:ext cx="6781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200" dirty="0">
                <a:solidFill>
                  <a:prstClr val="black"/>
                </a:solidFill>
              </a:rPr>
              <a:t>3. ทางเดินรถที่แบ่งช่องเดินรถในทิศทางเดียวกันตั้งแต่ 2 ช่องขึ้นไปหรือมีช่องทางเดินรถประจำทาง </a:t>
            </a:r>
            <a:r>
              <a:rPr lang="th-TH" sz="2200" b="1" dirty="0">
                <a:solidFill>
                  <a:srgbClr val="CC3300"/>
                </a:solidFill>
              </a:rPr>
              <a:t>ต้อง</a:t>
            </a:r>
            <a:r>
              <a:rPr lang="th-TH" sz="2200" dirty="0">
                <a:solidFill>
                  <a:prstClr val="black"/>
                </a:solidFill>
              </a:rPr>
              <a:t>ขับขี่ในช่องทางซ้ายสุด </a:t>
            </a:r>
            <a:r>
              <a:rPr lang="th-TH" sz="2200" b="1" dirty="0">
                <a:solidFill>
                  <a:srgbClr val="CC3300"/>
                </a:solidFill>
              </a:rPr>
              <a:t>เว้นแต่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ช่องทางเดินรถถูกปิดการจราจร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เจ้าพนักงานจราจรกำหนดให้เดินรถทางเดียว</a:t>
            </a:r>
          </a:p>
          <a:p>
            <a:pPr lvl="0"/>
            <a:r>
              <a:rPr lang="en-US" sz="2200" dirty="0">
                <a:solidFill>
                  <a:srgbClr val="808000"/>
                </a:solidFill>
                <a:sym typeface="Wingdings 2"/>
              </a:rPr>
              <a:t></a:t>
            </a:r>
            <a:r>
              <a:rPr lang="th-TH" sz="2200" dirty="0">
                <a:solidFill>
                  <a:srgbClr val="808000"/>
                </a:solidFill>
                <a:sym typeface="Wingdings 2"/>
              </a:rPr>
              <a:t> เมื่อเข้าบริเวณใกล้ทางร่วมทางแยก</a:t>
            </a:r>
          </a:p>
        </p:txBody>
      </p:sp>
      <p:sp>
        <p:nvSpPr>
          <p:cNvPr id="12" name="Oval 11"/>
          <p:cNvSpPr/>
          <p:nvPr/>
        </p:nvSpPr>
        <p:spPr>
          <a:xfrm>
            <a:off x="1570061" y="5901898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0200" y="4038600"/>
            <a:ext cx="381000" cy="381000"/>
          </a:xfrm>
          <a:prstGeom prst="ellipse">
            <a:avLst/>
          </a:prstGeom>
          <a:solidFill>
            <a:srgbClr val="CCCC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 animBg="1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rocess 17"/>
          <p:cNvSpPr/>
          <p:nvPr/>
        </p:nvSpPr>
        <p:spPr>
          <a:xfrm>
            <a:off x="4957549" y="3733800"/>
            <a:ext cx="3999932" cy="1015662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67049" y="3962400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81000" y="3733800"/>
            <a:ext cx="3999932" cy="1015662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457200" y="1188423"/>
            <a:ext cx="8229600" cy="1783377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228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FFFF99"/>
                </a:solidFill>
              </a:rPr>
              <a:t>การขับรถยนต์เดินหน้า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068" y="1372850"/>
            <a:ext cx="56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200" dirty="0">
                <a:solidFill>
                  <a:srgbClr val="808000"/>
                </a:solidFill>
              </a:rPr>
              <a:t>ผู้ขับขี่ต้องให้สัญญาณด้วยมือ แขน หรือไฟกะพริบทางขวาและมองดูกระจกหลัง เมื่อเห็นว่าปลอดภัยแล้วจึงเคลื่อนรถ  ในขณะออกรถควรใช้เกียร์ต่ำ(เกียร์หนึ่ง) หากใช้เกียร์สองจะทำให้เครื่องยนต์ต้องออกแรงมากเกินไป ทำให้เกิดการสึกหรอ</a:t>
            </a:r>
            <a:endParaRPr lang="en-US" sz="2200" dirty="0">
              <a:solidFill>
                <a:srgbClr val="8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115" y="3733799"/>
            <a:ext cx="3634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000" dirty="0">
                <a:solidFill>
                  <a:srgbClr val="CC3300"/>
                </a:solidFill>
              </a:rPr>
              <a:t>เมื่อรถยนต์วิ่งช้าลง แต่ผู้ขับขี่ยังใช้เกียร์สูง จะทำให้เครื่องยนต์ทำงานผิดปกติ และสิ้นเปลืองน้ำมันเชื้อเพลิง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45525"/>
            <a:ext cx="382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th-TH" sz="2000" dirty="0">
                <a:solidFill>
                  <a:srgbClr val="CC3300"/>
                </a:solidFill>
              </a:rPr>
              <a:t>ถ้าเครื่องยนต์มีเสียงน็อกขณะขับรถช้าลง ต้องเปลี่ยนเกียร์มาใช้เกียร์ต่ำ เสียงน็อกดังกล่าวจะหายไป 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50766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ผู้ขับขี่ควรฝึกนิสัยในการที่จะไม่เหยียบคลัตช์ นอกจากเวลาเปลี่ยนเกียร์หรือหยุดรถเท่านั้น เพื่อยืดอายุการใช้งานของคลัตช์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93" y="5503854"/>
            <a:ext cx="412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chemeClr val="bg1"/>
                </a:solidFill>
                <a:sym typeface="Wingdings 2"/>
              </a:rPr>
              <a:t> ขณะที่รถออกตัว อย่าเร่งรถอย่างรวดเร็วเกินไป จะทำให้รถทำงานหนักและเกิดการสึกหรอกได้ง่าย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WINDOWS\Downloads\61231268_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 bwMode="auto">
          <a:xfrm>
            <a:off x="6377485" y="84795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257800" y="644098"/>
            <a:ext cx="4114800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386954" y="5205174"/>
            <a:ext cx="9988154" cy="0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0500" y="3962400"/>
            <a:ext cx="381000" cy="3810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30" y="6274532"/>
            <a:ext cx="444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rgbClr val="CC3300"/>
                </a:solidFill>
                <a:sym typeface="Wingdings 2"/>
              </a:rPr>
              <a:t>การเปลี่ยนเกียร์ต่อๆ ไป กระทำเช่นเดียวกับที่กล่าวมา</a:t>
            </a:r>
            <a:endParaRPr lang="en-US" sz="2000" i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596" y="787648"/>
            <a:ext cx="102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lvl="1"/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endParaRPr lang="th-TH" sz="2400" dirty="0">
              <a:sym typeface="Wingdings 2"/>
            </a:endParaRPr>
          </a:p>
          <a:p>
            <a:pPr marL="6350" lvl="1"/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endParaRPr lang="th-TH" sz="2400" dirty="0">
              <a:sym typeface="Wingdings 2"/>
            </a:endParaRPr>
          </a:p>
          <a:p>
            <a:pPr marL="6350" lvl="1"/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r>
              <a:rPr lang="th-TH" sz="2400" dirty="0">
                <a:sym typeface="Wingdings 2"/>
              </a:rPr>
              <a:t> </a:t>
            </a:r>
            <a:r>
              <a:rPr lang="en-US" sz="2400" dirty="0">
                <a:sym typeface="Wingdings 2"/>
              </a:rPr>
              <a:t></a:t>
            </a:r>
            <a:endParaRPr lang="th-TH" sz="2400" dirty="0">
              <a:sym typeface="Wingdings 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1672" y="390726"/>
            <a:ext cx="50292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233236"/>
            <a:ext cx="5029200" cy="990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356607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CC3300"/>
                </a:solidFill>
              </a:rPr>
              <a:t>วิธีการขับรถยนต์เดินหน้า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072" y="1676013"/>
            <a:ext cx="4195549" cy="712033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1518523"/>
            <a:ext cx="4195549" cy="71203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9072" y="1665476"/>
            <a:ext cx="3966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 err="1">
                <a:solidFill>
                  <a:prstClr val="black"/>
                </a:solidFill>
              </a:rPr>
              <a:t>สตาร์ต</a:t>
            </a:r>
            <a:r>
              <a:rPr lang="th-TH" sz="2200" dirty="0">
                <a:solidFill>
                  <a:prstClr val="black"/>
                </a:solidFill>
              </a:rPr>
              <a:t>เครื่องยนต์ขณะอยู่ตำแหน่งเกียร์ว่าง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956" y="2761020"/>
            <a:ext cx="4195549" cy="712033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084" y="2603530"/>
            <a:ext cx="4195549" cy="71203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578" y="2629763"/>
            <a:ext cx="39874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เหยียบคลัตช์จนสุด เลื่อนคันเข้าไปตำแหน่งเกียร์ 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5466" y="3789148"/>
            <a:ext cx="4195549" cy="712033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2594" y="3631658"/>
            <a:ext cx="4195549" cy="71203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3620363"/>
            <a:ext cx="3905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ปลอดเบรกมือ ค่อยๆ กดเท้าขวาลงบนคันเร่ง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9071" y="4824199"/>
            <a:ext cx="4195549" cy="116854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199" y="4666709"/>
            <a:ext cx="4195549" cy="116854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5466" y="4759404"/>
            <a:ext cx="39055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>
                <a:solidFill>
                  <a:prstClr val="black"/>
                </a:solidFill>
              </a:rPr>
              <a:t>ผ่อนเท้าซ้ายบนคันเหยียบคลัตช์จนรถเริ่มเคลื่อนที่ เมื่อรถเคลื่อนที่ได้เร็วขึ้นจึงปล่อยคลัตช์จนหมด เท้าขวาค่อยๆ เหยียบคันเร่ง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57385" y="1676013"/>
            <a:ext cx="4195549" cy="1242497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84513" y="1518523"/>
            <a:ext cx="4195549" cy="12424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57385" y="1665476"/>
            <a:ext cx="3966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/>
              <a:t>เร่งเครื่องยนต์จนความเร็วได้ประมาณ 25 กม./ชม. แล้วปล่อยคันเร่งพร้อมเหยียบคลัตช์จนสุด</a:t>
            </a:r>
            <a:endParaRPr lang="th-TH" sz="22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1269" y="3193235"/>
            <a:ext cx="4195549" cy="123145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08397" y="3035745"/>
            <a:ext cx="4195549" cy="123145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19850" y="3175337"/>
            <a:ext cx="4096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000" dirty="0"/>
              <a:t>. เลื่อนคันเกียร์ 1 มายังตำแหน่งเกียร์ว่าง แล้วเลื่อนไปยังตำแหน่งเกียร์ 2 ปล่อยคลัตช์ช้าๆ เร่งเครื่องยนต์จนความเร็วได้ประมาณ 40 กม./ชม.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93779" y="4722049"/>
            <a:ext cx="4195549" cy="84055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20907" y="4564559"/>
            <a:ext cx="4195549" cy="8405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13114" y="4564559"/>
            <a:ext cx="4003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/>
              <a:t>ปล่อยคันเร่งพร้อมเหยียบคลัตช์จนสุด เลื่อนจากเกียร์ 2 มาเกียร์ว่าง แล้วไปเกียร์ 3</a:t>
            </a:r>
            <a:endParaRPr lang="th-TH" sz="22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57384" y="5843464"/>
            <a:ext cx="4195549" cy="862136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84512" y="5685974"/>
            <a:ext cx="4195549" cy="86213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93779" y="5783759"/>
            <a:ext cx="3905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th-TH" sz="2200" dirty="0"/>
              <a:t>ปล่อยคลัตช์ช้าๆ จนสุด เร่งเครื่องยนต์จนความเร็วรถเพิ่มขึ้น</a:t>
            </a:r>
            <a:endParaRPr lang="th-TH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2" grpId="0"/>
      <p:bldP spid="31" grpId="0"/>
      <p:bldP spid="34" grpId="0"/>
      <p:bldP spid="37" grpId="0"/>
      <p:bldP spid="4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6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6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1719</Words>
  <Application>Microsoft Office PowerPoint</Application>
  <PresentationFormat>นำเสนอทางหน้าจอ (4:3)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Arial</vt:lpstr>
      <vt:lpstr>Calibri</vt:lpstr>
      <vt:lpstr>supermarket</vt:lpstr>
      <vt:lpstr>Wingdings 2</vt:lpstr>
      <vt:lpstr>Office Theme</vt:lpstr>
      <vt:lpstr>1_Office Theme</vt:lpstr>
      <vt:lpstr>การบังคับและการ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83</cp:revision>
  <dcterms:created xsi:type="dcterms:W3CDTF">2019-11-30T01:45:41Z</dcterms:created>
  <dcterms:modified xsi:type="dcterms:W3CDTF">2025-03-22T17:42:04Z</dcterms:modified>
</cp:coreProperties>
</file>