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73" r:id="rId5"/>
    <p:sldId id="274" r:id="rId6"/>
    <p:sldId id="275" r:id="rId7"/>
    <p:sldId id="258" r:id="rId8"/>
    <p:sldId id="259" r:id="rId9"/>
    <p:sldId id="260" r:id="rId10"/>
    <p:sldId id="261" r:id="rId11"/>
    <p:sldId id="279" r:id="rId12"/>
    <p:sldId id="280" r:id="rId13"/>
    <p:sldId id="281" r:id="rId14"/>
    <p:sldId id="267" r:id="rId15"/>
    <p:sldId id="268" r:id="rId16"/>
    <p:sldId id="269" r:id="rId17"/>
    <p:sldId id="276" r:id="rId18"/>
    <p:sldId id="271" r:id="rId19"/>
    <p:sldId id="272" r:id="rId20"/>
  </p:sldIdLst>
  <p:sldSz cx="9144000" cy="6858000" type="screen4x3"/>
  <p:notesSz cx="6858000" cy="9144000"/>
  <p:embeddedFontLst>
    <p:embeddedFont>
      <p:font typeface="supermarket" panose="020B0604020202020204" charset="0"/>
      <p:regular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7C80"/>
    <a:srgbClr val="996633"/>
    <a:srgbClr val="CC99FF"/>
    <a:srgbClr val="FF9933"/>
    <a:srgbClr val="CCECFF"/>
    <a:srgbClr val="0033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4660"/>
  </p:normalViewPr>
  <p:slideViewPr>
    <p:cSldViewPr showGuides="1">
      <p:cViewPr varScale="1">
        <p:scale>
          <a:sx n="81" d="100"/>
          <a:sy n="81" d="100"/>
        </p:scale>
        <p:origin x="158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solidFill>
                  <a:prstClr val="black"/>
                </a:solidFill>
              </a:rPr>
              <a:t>การดูแลรักษา หลังจากใช้งานให้ใช้กระดาษทรายเนื้อละเอียดขัดถูเบาๆ จากนั้นนำผ้าชุบน้ำมันทำความสะอาดส่วนที่เป็นเหล็กเพื่อป้องกันสนิม ค้อนไม้ให้ทาน้ำมันวานิช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การนำไปใช้งาน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การใช้ตอกสิ่ว ปรับและตั้งสิ่วให้อยู่ในตำแหน่งที่ต้องการ ตอกด้วยน้ำหยักพอประมาณ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การใช้ปรับแต่งเครื่องมือ เช่น การเคาะปรับแต่งกบไสไม้ โดยเคาะที่ส่วนท้ายเพื่อถอดใบและลิ่มออก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การใช้ประกอบชิ้นงาน ควรหาเศษไม้มารองระหว่างชิ้นงานกับหน้าสัมผัสของค้อน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การนำไปใช้งาน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การจับค้อน จับด้วยมือข้างที่ถนัด กระชับ จับให้ได้ระดับหนึ่งในสามของความยาวค้อน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การตอก ต้องให้หน้าค้อนทำมุมกับตะปู 10 องศา ตอกเบาๆ 2 ครั้ง แล้วตอกเต็มที่ 1 ครั้ง สลับกันไปมา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การถอนตะปู เมื่อตะปูเริ่มงอ ควรถอนออกทันที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ADC2-D78E-405C-B575-B4591E330E7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7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dirty="0">
                <a:sym typeface="Wingdings 2"/>
              </a:rPr>
              <a:t>ข้อควรจำ</a:t>
            </a:r>
          </a:p>
          <a:p>
            <a:r>
              <a:rPr lang="th-TH" sz="1200" dirty="0">
                <a:sym typeface="Wingdings 2"/>
              </a:rPr>
              <a:t>1. ต้องมั่นใจว่าไม่ได้ตั้งรอบสูงเกินไป</a:t>
            </a:r>
          </a:p>
          <a:p>
            <a:r>
              <a:rPr lang="th-TH" sz="1200" dirty="0">
                <a:sym typeface="Wingdings 2"/>
              </a:rPr>
              <a:t>2. หลีกเลี่ยงการขับรถเร็วเกินไปสำหรับสภาพถนนและการจราจรที่ไม่ปลอดภัย</a:t>
            </a:r>
          </a:p>
          <a:p>
            <a:r>
              <a:rPr lang="th-TH" sz="1200" dirty="0">
                <a:sym typeface="Wingdings 2"/>
              </a:rPr>
              <a:t>3. การเบรกด้วยเครื่องยนต์จะมีผลน้อยมาก</a:t>
            </a:r>
          </a:p>
          <a:p>
            <a:r>
              <a:rPr lang="th-TH" sz="1200" dirty="0">
                <a:sym typeface="Wingdings 2"/>
              </a:rPr>
              <a:t>4. ผู้ขับขี่ควบคุมอัตราเร็วของรถในขณะที่เข้าใกล้ทางโค้ง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5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8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1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4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0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8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78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6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8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11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1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7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3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2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6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0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5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2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2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7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3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rgbClr val="FFCC99"/>
                </a:solidFill>
              </a:rPr>
              <a:t>การเปลี่ยนเกียร์และ</a:t>
            </a:r>
            <a:endParaRPr lang="en-US" sz="8000" dirty="0">
              <a:solidFill>
                <a:srgbClr val="FFCC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</a:t>
            </a:r>
            <a:r>
              <a:rPr lang="en-US" sz="4000" dirty="0">
                <a:solidFill>
                  <a:prstClr val="white"/>
                </a:solidFill>
              </a:rPr>
              <a:t> 5</a:t>
            </a:r>
            <a:r>
              <a:rPr lang="th-TH" sz="4000" dirty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3800" dirty="0">
                <a:solidFill>
                  <a:srgbClr val="FF7C80"/>
                </a:solidFill>
              </a:rPr>
              <a:t>การเลือกใช้เกียร์</a:t>
            </a:r>
            <a:endParaRPr lang="en-US" sz="13800" dirty="0">
              <a:solidFill>
                <a:srgbClr val="FF7C80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7881" y="2906792"/>
            <a:ext cx="431712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800" dirty="0">
                <a:sym typeface="Wingdings 2"/>
              </a:rPr>
              <a:t> ผู้ขับขี่ควบคุมรถยนต์ได้น้อยลง</a:t>
            </a:r>
          </a:p>
          <a:p>
            <a:r>
              <a:rPr lang="en-US" sz="28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800" dirty="0">
                <a:sym typeface="Wingdings 2"/>
              </a:rPr>
              <a:t> การเข้าเกียร์อาจทำได้ยาก อาจเกิดอุบัติเหตุได้</a:t>
            </a:r>
          </a:p>
          <a:p>
            <a:r>
              <a:rPr lang="en-US" sz="28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800" dirty="0">
                <a:sym typeface="Wingdings 2"/>
              </a:rPr>
              <a:t> อัตราเร็วของรถเพิ่มขึ้น ทำให้ต้องเบรกหนักขึ้น</a:t>
            </a:r>
          </a:p>
        </p:txBody>
      </p:sp>
      <p:sp>
        <p:nvSpPr>
          <p:cNvPr id="3" name="Oval 2"/>
          <p:cNvSpPr/>
          <p:nvPr/>
        </p:nvSpPr>
        <p:spPr>
          <a:xfrm>
            <a:off x="380999" y="1403131"/>
            <a:ext cx="3743325" cy="374332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5179" y="2035093"/>
            <a:ext cx="2676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</a:rPr>
              <a:t>การปล่อยให้รถยนต์เคลื่อนที่ด้วยแรงเฉื่อย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7645" y="1721716"/>
            <a:ext cx="4297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i="1" dirty="0">
                <a:solidFill>
                  <a:srgbClr val="FF7C80"/>
                </a:solidFill>
                <a:sym typeface="Wingdings 2"/>
              </a:rPr>
              <a:t>หมายถึง การที่รถยนต์วิ่งไปได้โดยไม่ต้องใช้กำลังขับเคลื่อนจากเครื่องยนต์ การกระทำในลักษณะนี้ไม่ถูกต้อง เนื่องจาก</a:t>
            </a:r>
          </a:p>
        </p:txBody>
      </p:sp>
    </p:spTree>
    <p:extLst>
      <p:ext uri="{BB962C8B-B14F-4D97-AF65-F5344CB8AC3E}">
        <p14:creationId xmlns:p14="http://schemas.microsoft.com/office/powerpoint/2010/main" val="37886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966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43200" y="5411140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2844421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304800" y="457200"/>
            <a:ext cx="4191000" cy="9144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57200" y="304800"/>
            <a:ext cx="4191000" cy="9144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0445" y="37727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</a:rPr>
              <a:t>เกียร์อัตโนมัติ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219200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633519"/>
            <a:ext cx="2819400" cy="0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24200" y="1905000"/>
            <a:ext cx="4114800" cy="21336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1752600"/>
            <a:ext cx="4114800" cy="21336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1948696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bg1"/>
                </a:solidFill>
                <a:sym typeface="Wingdings 2"/>
              </a:rPr>
              <a:t>หมายถึง เกียร์รถยนต์ที่เมื่อกำหนดตำแหน่งของเกียร์แล้ว เกียร์จะเปลี่ยนเองโดยอัตโนมัติ ขึ้นอยู่กับความเร็วรอบของเครื่องยนต์และอัตราเร็วรถ และจะไม่มีแป้นคลัตช์มีแต่คันเร่งและแป้นเบรกเท่านั้น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4611665"/>
            <a:ext cx="4953000" cy="159895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4459265"/>
            <a:ext cx="4953000" cy="159895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459702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sym typeface="Wingdings 2"/>
              </a:rPr>
              <a:t>ข้อดีของเกียร์อัตโนมัติ</a:t>
            </a:r>
          </a:p>
          <a:p>
            <a:r>
              <a:rPr lang="th-TH" sz="2200" dirty="0">
                <a:solidFill>
                  <a:schemeClr val="bg1"/>
                </a:solidFill>
                <a:sym typeface="Wingdings 2"/>
              </a:rPr>
              <a:t>1) การ</a:t>
            </a:r>
            <a:r>
              <a:rPr lang="th-TH" sz="2200" dirty="0" err="1">
                <a:solidFill>
                  <a:schemeClr val="bg1"/>
                </a:solidFill>
                <a:sym typeface="Wingdings 2"/>
              </a:rPr>
              <a:t>สตาร์ต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เครื่องยนต์ทำได้ง่าย</a:t>
            </a:r>
          </a:p>
          <a:p>
            <a:r>
              <a:rPr lang="th-TH" sz="2200" dirty="0">
                <a:solidFill>
                  <a:schemeClr val="bg1"/>
                </a:solidFill>
                <a:sym typeface="Wingdings 2"/>
              </a:rPr>
              <a:t>2) การขับรถขึ้นเนินหรือลงทางลาดชันทำได้สะดวก</a:t>
            </a:r>
          </a:p>
          <a:p>
            <a:r>
              <a:rPr lang="th-TH" sz="2200" dirty="0">
                <a:solidFill>
                  <a:schemeClr val="bg1"/>
                </a:solidFill>
                <a:sym typeface="Wingdings 2"/>
              </a:rPr>
              <a:t>3) ช่วยให้ผู้ขับขี่มีสมาธิในการบังคับรถได้เป็นอย่างดี</a:t>
            </a:r>
          </a:p>
        </p:txBody>
      </p:sp>
      <p:pic>
        <p:nvPicPr>
          <p:cNvPr id="1027" name="Picture 3" descr="C:\Users\WINDOWS\Downloads\41917818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6410"/>
          <a:stretch/>
        </p:blipFill>
        <p:spPr bwMode="auto">
          <a:xfrm flipH="1">
            <a:off x="6629400" y="4253852"/>
            <a:ext cx="2009775" cy="2009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 rot="10800000">
            <a:off x="4202881" y="-248147"/>
            <a:ext cx="7250812" cy="705347"/>
            <a:chOff x="5058038" y="3303260"/>
            <a:chExt cx="7250812" cy="856853"/>
          </a:xfrm>
        </p:grpSpPr>
        <p:sp>
          <p:nvSpPr>
            <p:cNvPr id="20" name="Chevron 19"/>
            <p:cNvSpPr/>
            <p:nvPr/>
          </p:nvSpPr>
          <p:spPr>
            <a:xfrm rot="10800000">
              <a:off x="505803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 rot="10800000">
              <a:off x="5455704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0800000">
              <a:off x="5855703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 rot="10800000">
              <a:off x="6253369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 rot="10800000">
              <a:off x="6649985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 rot="10800000">
              <a:off x="7047651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 rot="10800000">
              <a:off x="7444502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 rot="10800000">
              <a:off x="784216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 rot="10800000">
              <a:off x="8238784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 rot="10800000">
              <a:off x="8636450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 rot="10800000">
              <a:off x="9036449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 rot="10800000">
              <a:off x="9434115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10800000">
              <a:off x="9830731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 rot="10800000">
              <a:off x="10228397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 rot="10800000">
              <a:off x="10614360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 rot="10800000">
              <a:off x="11012026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 rot="10800000">
              <a:off x="11408642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 rot="10800000">
              <a:off x="1180630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966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743200" y="5411140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29600" y="2970036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5221" y="5358541"/>
            <a:ext cx="2819400" cy="0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4611326"/>
            <a:ext cx="5146343" cy="21336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458926"/>
            <a:ext cx="5146343" cy="21336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58955" y="1773416"/>
            <a:ext cx="2819400" cy="0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3871" y="4710118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sym typeface="Wingdings 2"/>
              </a:rPr>
              <a:t>คำแนะนำ</a:t>
            </a:r>
          </a:p>
          <a:p>
            <a:r>
              <a:rPr lang="th-TH" sz="2000" dirty="0">
                <a:solidFill>
                  <a:schemeClr val="bg1"/>
                </a:solidFill>
                <a:sym typeface="Wingdings 2"/>
              </a:rPr>
              <a:t>1. ขณะหยุดรถเมื่อจราจรติดขัดเป็นเวลานาน ไม่ควรใช้เกียร์ </a:t>
            </a:r>
            <a:r>
              <a:rPr lang="en-US" sz="2000" dirty="0">
                <a:solidFill>
                  <a:schemeClr val="bg1"/>
                </a:solidFill>
                <a:sym typeface="Wingdings 2"/>
              </a:rPr>
              <a:t>D </a:t>
            </a:r>
            <a:r>
              <a:rPr lang="th-TH" sz="2000" dirty="0">
                <a:solidFill>
                  <a:schemeClr val="bg1"/>
                </a:solidFill>
                <a:sym typeface="Wingdings 2"/>
              </a:rPr>
              <a:t>และเหยียบเบรกไว้ ควรเข้าเกียร์ </a:t>
            </a:r>
            <a:r>
              <a:rPr lang="en-US" sz="2000" dirty="0">
                <a:solidFill>
                  <a:schemeClr val="bg1"/>
                </a:solidFill>
                <a:sym typeface="Wingdings 2"/>
              </a:rPr>
              <a:t>N</a:t>
            </a:r>
            <a:r>
              <a:rPr lang="th-TH" sz="2000" dirty="0">
                <a:solidFill>
                  <a:schemeClr val="bg1"/>
                </a:solidFill>
                <a:sym typeface="Wingdings 2"/>
              </a:rPr>
              <a:t> แล้วดึงเบรกมือ</a:t>
            </a:r>
          </a:p>
          <a:p>
            <a:r>
              <a:rPr lang="th-TH" sz="2000" dirty="0">
                <a:solidFill>
                  <a:schemeClr val="bg1"/>
                </a:solidFill>
                <a:sym typeface="Wingdings 2"/>
              </a:rPr>
              <a:t>2. เมื่อขับรถอยู่ในช่วง 100 กม./ชม. (โอ</a:t>
            </a:r>
            <a:r>
              <a:rPr lang="th-TH" sz="2000" dirty="0" err="1">
                <a:solidFill>
                  <a:schemeClr val="bg1"/>
                </a:solidFill>
                <a:sym typeface="Wingdings 2"/>
              </a:rPr>
              <a:t>เวอร์</a:t>
            </a:r>
            <a:r>
              <a:rPr lang="th-TH" sz="2000" dirty="0">
                <a:solidFill>
                  <a:schemeClr val="bg1"/>
                </a:solidFill>
                <a:sym typeface="Wingdings 2"/>
              </a:rPr>
              <a:t>ไดร์ฟ) หากต้องการเร่งเครื่อง ให้โยกคันเกียร์ไปที่ตำแหน่ง </a:t>
            </a:r>
            <a:r>
              <a:rPr lang="en-US" sz="2000" dirty="0">
                <a:solidFill>
                  <a:schemeClr val="bg1"/>
                </a:solidFill>
                <a:sym typeface="Wingdings 2"/>
              </a:rPr>
              <a:t>D3</a:t>
            </a:r>
            <a:r>
              <a:rPr lang="th-TH" sz="2000" dirty="0">
                <a:solidFill>
                  <a:schemeClr val="bg1"/>
                </a:solidFill>
                <a:sym typeface="Wingdings 2"/>
              </a:rPr>
              <a:t> ก่อน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-1066800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4" t="38463" r="15360" b="28763"/>
          <a:stretch/>
        </p:blipFill>
        <p:spPr bwMode="auto">
          <a:xfrm>
            <a:off x="228600" y="533400"/>
            <a:ext cx="3657600" cy="24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818866"/>
            <a:ext cx="4419600" cy="3446227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666466"/>
            <a:ext cx="4419600" cy="344622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899279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sym typeface="Wingdings 2"/>
              </a:rPr>
              <a:t>ลักษณะคันเกียร์โดยทั่วไป</a:t>
            </a:r>
          </a:p>
          <a:p>
            <a:r>
              <a:rPr lang="en-US" sz="2200" b="1" dirty="0">
                <a:solidFill>
                  <a:schemeClr val="bg1"/>
                </a:solidFill>
                <a:sym typeface="Wingdings 2"/>
              </a:rPr>
              <a:t>P (Park)</a:t>
            </a:r>
            <a:r>
              <a:rPr lang="th-TH" sz="2200" b="1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เป็นตำแหน่งจอดรถ </a:t>
            </a:r>
          </a:p>
          <a:p>
            <a:r>
              <a:rPr lang="en-US" sz="2200" b="1" dirty="0">
                <a:solidFill>
                  <a:schemeClr val="bg1"/>
                </a:solidFill>
                <a:sym typeface="Wingdings 2"/>
              </a:rPr>
              <a:t>R (Reverse)</a:t>
            </a:r>
            <a:r>
              <a:rPr lang="th-TH" sz="2200" b="1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เป็นตำแหน่งถอยหลังรถยนต์</a:t>
            </a:r>
          </a:p>
          <a:p>
            <a:r>
              <a:rPr lang="en-US" sz="2200" b="1" dirty="0">
                <a:solidFill>
                  <a:schemeClr val="bg1"/>
                </a:solidFill>
                <a:sym typeface="Wingdings 2"/>
              </a:rPr>
              <a:t>N (Neutral)</a:t>
            </a:r>
            <a:r>
              <a:rPr lang="th-TH" sz="2200" b="1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เป็นตำแหน่งเกียร์ว่างเช่นเดียวกับเกียร์ธรรมดา ใช้</a:t>
            </a:r>
            <a:r>
              <a:rPr lang="th-TH" sz="2200" dirty="0" err="1">
                <a:solidFill>
                  <a:schemeClr val="bg1"/>
                </a:solidFill>
                <a:sym typeface="Wingdings 2"/>
              </a:rPr>
              <a:t>สตาร์ต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เครื่องยนต์ จอด หรือหยุดรถเมื่อจราจรติดขัด</a:t>
            </a:r>
          </a:p>
          <a:p>
            <a:r>
              <a:rPr lang="en-US" sz="2200" b="1" dirty="0">
                <a:solidFill>
                  <a:schemeClr val="bg1"/>
                </a:solidFill>
                <a:sym typeface="Wingdings 2"/>
              </a:rPr>
              <a:t>D (Drive)</a:t>
            </a:r>
            <a:r>
              <a:rPr lang="th-TH" sz="2200" b="1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เป็นตำแหน่งสำหรับเครื่องยนต์เดินหน้าหรือขับปกติ เกียร์จะเริ่มทำงานโดยอัตโนมัติ</a:t>
            </a:r>
          </a:p>
        </p:txBody>
      </p:sp>
    </p:spTree>
    <p:extLst>
      <p:ext uri="{BB962C8B-B14F-4D97-AF65-F5344CB8AC3E}">
        <p14:creationId xmlns:p14="http://schemas.microsoft.com/office/powerpoint/2010/main" val="9579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966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495800" y="2057400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90800" y="-148048"/>
            <a:ext cx="0" cy="2414319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32774" r="10745" b="28840"/>
          <a:stretch/>
        </p:blipFill>
        <p:spPr bwMode="auto">
          <a:xfrm>
            <a:off x="1009650" y="609600"/>
            <a:ext cx="7124700" cy="201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7728" y="3436639"/>
            <a:ext cx="5411093" cy="280575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5328" y="3284239"/>
            <a:ext cx="5411093" cy="280575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7727" y="3532953"/>
            <a:ext cx="5258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sym typeface="Wingdings 2"/>
              </a:rPr>
              <a:t>ตำแหน่งเกียร์โอ</a:t>
            </a:r>
            <a:r>
              <a:rPr lang="th-TH" sz="2400" b="1" dirty="0" err="1">
                <a:solidFill>
                  <a:schemeClr val="bg1"/>
                </a:solidFill>
                <a:sym typeface="Wingdings 2"/>
              </a:rPr>
              <a:t>เวอร์</a:t>
            </a:r>
            <a:r>
              <a:rPr lang="th-TH" sz="2400" b="1" dirty="0">
                <a:solidFill>
                  <a:schemeClr val="bg1"/>
                </a:solidFill>
                <a:sym typeface="Wingdings 2"/>
              </a:rPr>
              <a:t>ไดร์ฟ</a:t>
            </a:r>
          </a:p>
          <a:p>
            <a:r>
              <a:rPr lang="en-US" sz="2400" dirty="0">
                <a:solidFill>
                  <a:schemeClr val="bg1"/>
                </a:solidFill>
                <a:sym typeface="Wingdings 2"/>
              </a:rPr>
              <a:t>D3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หรือ 3 เป็นตำแหน่งเกียร์3 ใช้ขับขึ้นหรือลงเนินที่มีความลาดเอียงไม่มากนัก</a:t>
            </a:r>
          </a:p>
          <a:p>
            <a:r>
              <a:rPr lang="en-US" sz="2400" dirty="0">
                <a:solidFill>
                  <a:schemeClr val="bg1"/>
                </a:solidFill>
                <a:sym typeface="Wingdings 2"/>
              </a:rPr>
              <a:t>2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หรือ 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S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ย่อมาจาก 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second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ใช้เกียร์นี้เมื่อต้องการให้เครื่องยนต์ช่วยเบรก</a:t>
            </a:r>
          </a:p>
          <a:p>
            <a:r>
              <a:rPr lang="en-US" sz="2400" dirty="0">
                <a:solidFill>
                  <a:schemeClr val="bg1"/>
                </a:solidFill>
                <a:sym typeface="Wingdings 2"/>
              </a:rPr>
              <a:t>1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หรือ 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L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ย่อมาจาก 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L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ใช้เมื่อขับรถขึ้นเขาสูงชันมากๆ </a:t>
            </a:r>
          </a:p>
        </p:txBody>
      </p:sp>
    </p:spTree>
    <p:extLst>
      <p:ext uri="{BB962C8B-B14F-4D97-AF65-F5344CB8AC3E}">
        <p14:creationId xmlns:p14="http://schemas.microsoft.com/office/powerpoint/2010/main" val="38844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925613" y="285922"/>
            <a:ext cx="3809999" cy="3809999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812" y="610797"/>
            <a:ext cx="5105400" cy="5029201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th-TH" dirty="0"/>
              <a:t>สวิตช์โอ</a:t>
            </a:r>
            <a:r>
              <a:rPr lang="th-TH" dirty="0" err="1"/>
              <a:t>เวอร์</a:t>
            </a:r>
            <a:r>
              <a:rPr lang="th-TH" dirty="0"/>
              <a:t>ไดร์ฟ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000542"/>
            <a:ext cx="3086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FFCC99"/>
                </a:solidFill>
              </a:rPr>
              <a:t>ระบบคิกดาวน์ (</a:t>
            </a:r>
            <a:r>
              <a:rPr lang="en-US" sz="2200" b="1" dirty="0">
                <a:solidFill>
                  <a:srgbClr val="FFCC99"/>
                </a:solidFill>
              </a:rPr>
              <a:t>Kick-down) </a:t>
            </a:r>
            <a:r>
              <a:rPr lang="th-TH" sz="2200" dirty="0">
                <a:solidFill>
                  <a:srgbClr val="FFCC99"/>
                </a:solidFill>
              </a:rPr>
              <a:t>ขณะรถยนต์วิ่งด้วยความเร็วคงที่ เมื่อเหยียบคันเร่งลงอย่างทันทีทันใดเพียงครั้ง</a:t>
            </a:r>
            <a:r>
              <a:rPr lang="th-TH" sz="2200" dirty="0" err="1">
                <a:solidFill>
                  <a:srgbClr val="FFCC99"/>
                </a:solidFill>
              </a:rPr>
              <a:t>เดีบว</a:t>
            </a:r>
            <a:r>
              <a:rPr lang="th-TH" sz="2200" dirty="0">
                <a:solidFill>
                  <a:srgbClr val="FFCC99"/>
                </a:solidFill>
              </a:rPr>
              <a:t> อัตราทดเกียร์จะถูกเปลี่ยนลงเป็นเกียร์ต่ำกว่าโดยอัตโนมัติ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1146397"/>
            <a:ext cx="3809999" cy="3809999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897656"/>
            <a:ext cx="2542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ym typeface="Wingdings 2"/>
              </a:rPr>
              <a:t>เป็นอีกรูปแบบหนึ่งของเกียร์เดินหน้า  ถ้าเรากดสวิตช์ให้</a:t>
            </a:r>
            <a:r>
              <a:rPr lang="th-TH" sz="2200" b="1" dirty="0">
                <a:sym typeface="Wingdings 2"/>
              </a:rPr>
              <a:t>เกียร์โอ</a:t>
            </a:r>
            <a:r>
              <a:rPr lang="th-TH" sz="2200" b="1" dirty="0" err="1">
                <a:sym typeface="Wingdings 2"/>
              </a:rPr>
              <a:t>เวอร์</a:t>
            </a:r>
            <a:r>
              <a:rPr lang="th-TH" sz="2200" b="1" dirty="0">
                <a:sym typeface="Wingdings 2"/>
              </a:rPr>
              <a:t>ไดร์ฟ</a:t>
            </a:r>
            <a:r>
              <a:rPr lang="th-TH" sz="2200" dirty="0">
                <a:sym typeface="Wingdings 2"/>
              </a:rPr>
              <a:t>ทำงาน เกียร์จะเปลี่ยนจากเกียร์ 1 ถึง 4 โดยอัตโนมัติ</a:t>
            </a:r>
          </a:p>
        </p:txBody>
      </p:sp>
      <p:sp>
        <p:nvSpPr>
          <p:cNvPr id="10" name="Oval 9"/>
          <p:cNvSpPr/>
          <p:nvPr/>
        </p:nvSpPr>
        <p:spPr>
          <a:xfrm>
            <a:off x="3084902" y="2902598"/>
            <a:ext cx="3809999" cy="3809999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97" y="3576490"/>
            <a:ext cx="28772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err="1">
                <a:solidFill>
                  <a:srgbClr val="FF7C80"/>
                </a:solidFill>
              </a:rPr>
              <a:t>ระบบล็อกอัป</a:t>
            </a:r>
            <a:r>
              <a:rPr lang="th-TH" sz="2200" b="1" dirty="0">
                <a:solidFill>
                  <a:srgbClr val="FF7C80"/>
                </a:solidFill>
              </a:rPr>
              <a:t> (</a:t>
            </a:r>
            <a:r>
              <a:rPr lang="en-US" sz="2200" b="1" dirty="0">
                <a:solidFill>
                  <a:srgbClr val="FF7C80"/>
                </a:solidFill>
              </a:rPr>
              <a:t>Lock-up) </a:t>
            </a:r>
            <a:r>
              <a:rPr lang="th-TH" sz="2200" dirty="0">
                <a:solidFill>
                  <a:srgbClr val="FF7C80"/>
                </a:solidFill>
              </a:rPr>
              <a:t>รถยนต์เกียร์อัตโนมัติเมื่อรถวิ่งไปความเร็วระดับหนึ่ง การส่งผ่านกำลังจะเป็นไปโดนตรง ผ่านกลไก </a:t>
            </a:r>
            <a:r>
              <a:rPr lang="th-TH" sz="2200" dirty="0" err="1">
                <a:solidFill>
                  <a:srgbClr val="FF7C80"/>
                </a:solidFill>
              </a:rPr>
              <a:t>ล็อกอัปทอร์คคอนเวอร์เตอร์</a:t>
            </a:r>
            <a:r>
              <a:rPr lang="th-TH" sz="2200" dirty="0">
                <a:solidFill>
                  <a:srgbClr val="FF7C80"/>
                </a:solidFill>
              </a:rPr>
              <a:t> ซึ่งช่วยลดความเร็วรอบของเครื่องยนต์ลง</a:t>
            </a:r>
          </a:p>
        </p:txBody>
      </p:sp>
    </p:spTree>
    <p:extLst>
      <p:ext uri="{BB962C8B-B14F-4D97-AF65-F5344CB8AC3E}">
        <p14:creationId xmlns:p14="http://schemas.microsoft.com/office/powerpoint/2010/main" val="34339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865417" y="-259991"/>
            <a:ext cx="118766" cy="74295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22195" y="3069368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996633"/>
                </a:solidFill>
              </a:rPr>
              <a:t>การขับขี่ด้วยเกียร์อัตโนมัติ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5417" y="-183717"/>
            <a:ext cx="118766" cy="74295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93163" y="484496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1014121" y="1407284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993163" y="2278418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992232" y="3239316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992232" y="4116432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995414" y="5030832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1015116" y="5963815"/>
            <a:ext cx="379368" cy="379368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600200" y="426129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การ</a:t>
            </a:r>
            <a:r>
              <a:rPr lang="th-TH" sz="2200" dirty="0" err="1">
                <a:solidFill>
                  <a:prstClr val="black"/>
                </a:solidFill>
                <a:sym typeface="Wingdings 2"/>
              </a:rPr>
              <a:t>สตาร์ต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รถยนต์เกียร์อัตโนมัติทุกครั้ง ควรเลื่อนคันเกียร์มาที่ตำแหน่ง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N 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มากกว่าตำแหน่ง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P</a:t>
            </a:r>
            <a:endParaRPr lang="th-TH" sz="2200" dirty="0">
              <a:solidFill>
                <a:prstClr val="black"/>
              </a:solidFill>
              <a:sym typeface="Wingdings 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1303606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การออกรถควรปล่อยให้เครื่องยนต์ติดระยะหนึ่งก่อน เพื่อเป็นการอุ่นเครื่อง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2394179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ในขณะ</a:t>
            </a:r>
            <a:r>
              <a:rPr lang="th-TH" sz="2200" dirty="0" err="1">
                <a:solidFill>
                  <a:prstClr val="black"/>
                </a:solidFill>
                <a:sym typeface="Wingdings 2"/>
              </a:rPr>
              <a:t>สตาร์ต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ควรเหยียบเบรกเท้าให้แน่นทุกครั้ง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0672" y="3239316"/>
            <a:ext cx="6075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solidFill>
                  <a:prstClr val="black"/>
                </a:solidFill>
                <a:sym typeface="Wingdings 2"/>
              </a:rPr>
              <a:t>ถ้าจำเป็นต้องจอดรถยนต์ทิ้งไว้ควรใส่เกียร์ว่างและเบรกมือ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20672" y="4101315"/>
            <a:ext cx="5084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ขณะที่รถวิ่งอยู่ไม่ควรเลื่อนคันเกียร์มาที่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N</a:t>
            </a:r>
            <a:endParaRPr lang="th-TH" sz="2200" dirty="0">
              <a:solidFill>
                <a:prstClr val="black"/>
              </a:solidFill>
              <a:sym typeface="Wingdings 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0672" y="4979313"/>
            <a:ext cx="5770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การเข้าเกียร์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P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และ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R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ควรทำเมื่อรถจอดสนิทแล้วเท่านั้น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0672" y="5929239"/>
            <a:ext cx="5237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solidFill>
                  <a:prstClr val="black"/>
                </a:solidFill>
                <a:sym typeface="Wingdings 2"/>
              </a:rPr>
              <a:t>ผู้ขับขี่สามารถเหยียบคันเร่งและเบรกพร้อมๆ กันได้ </a:t>
            </a:r>
            <a:endParaRPr lang="en-US" dirty="0"/>
          </a:p>
        </p:txBody>
      </p:sp>
      <p:pic>
        <p:nvPicPr>
          <p:cNvPr id="23" name="Picture 3" descr="C:\Users\WINDOWS\Downloads\41917818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6410"/>
          <a:stretch/>
        </p:blipFill>
        <p:spPr bwMode="auto">
          <a:xfrm flipH="1">
            <a:off x="6885296" y="2526145"/>
            <a:ext cx="2009775" cy="2009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946862"/>
            <a:ext cx="7848600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th-TH" sz="6000" dirty="0"/>
              <a:t>การควบคุมอัตราเร็วคงที่</a:t>
            </a:r>
          </a:p>
        </p:txBody>
      </p:sp>
      <p:pic>
        <p:nvPicPr>
          <p:cNvPr id="3076" name="Picture 4" descr="C:\Users\WINDOWS\Downloads\40410653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2" y="1752600"/>
            <a:ext cx="3656463" cy="36564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953000" y="1635458"/>
            <a:ext cx="3809999" cy="3809999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5761" y="2478628"/>
            <a:ext cx="3249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i="1" dirty="0">
                <a:solidFill>
                  <a:schemeClr val="bg1"/>
                </a:solidFill>
                <a:sym typeface="Wingdings 2"/>
              </a:rPr>
              <a:t>เป็นชุดอุปกรณ์อิเล็กทรอนิกส์ที่สามารถควบคุมอัตราเร็วให้คงที่ได้ตามที่ผู้ขับขี่ต้องการ เหมาะสำหรับการขับขี่ที่สภาพถนนราบเรียบ ว่าง และไม่ค่อยมีการเปลี่ยนแปลงอัตราเร็วของรถยนต์บ่อยนัก</a:t>
            </a:r>
          </a:p>
        </p:txBody>
      </p:sp>
    </p:spTree>
    <p:extLst>
      <p:ext uri="{BB962C8B-B14F-4D97-AF65-F5344CB8AC3E}">
        <p14:creationId xmlns:p14="http://schemas.microsoft.com/office/powerpoint/2010/main" val="3326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143000"/>
            <a:ext cx="6477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996633"/>
                </a:solidFill>
              </a:rPr>
              <a:t>1. เกียร์รถยนต์</a:t>
            </a:r>
          </a:p>
          <a:p>
            <a:r>
              <a:rPr lang="th-TH" sz="2800" dirty="0">
                <a:solidFill>
                  <a:srgbClr val="996633"/>
                </a:solidFill>
              </a:rPr>
              <a:t>2. หลักการใช้เกียร์</a:t>
            </a:r>
          </a:p>
          <a:p>
            <a:r>
              <a:rPr lang="th-TH" sz="2800" dirty="0">
                <a:solidFill>
                  <a:srgbClr val="996633"/>
                </a:solidFill>
              </a:rPr>
              <a:t>3. วิธีการเปลี่ยนเกียร์</a:t>
            </a:r>
          </a:p>
          <a:p>
            <a:r>
              <a:rPr lang="th-TH" sz="2800" dirty="0">
                <a:solidFill>
                  <a:srgbClr val="996633"/>
                </a:solidFill>
              </a:rPr>
              <a:t>4. การเปลี่ยนเกียร์สูงขึ้น</a:t>
            </a:r>
          </a:p>
          <a:p>
            <a:r>
              <a:rPr lang="th-TH" sz="2800" dirty="0">
                <a:solidFill>
                  <a:srgbClr val="996633"/>
                </a:solidFill>
              </a:rPr>
              <a:t>5. โอ</a:t>
            </a:r>
            <a:r>
              <a:rPr lang="th-TH" sz="2800" dirty="0" err="1">
                <a:solidFill>
                  <a:srgbClr val="996633"/>
                </a:solidFill>
              </a:rPr>
              <a:t>เวอร์</a:t>
            </a:r>
            <a:r>
              <a:rPr lang="th-TH" sz="2800" dirty="0">
                <a:solidFill>
                  <a:srgbClr val="996633"/>
                </a:solidFill>
              </a:rPr>
              <a:t>ไดร์ฟ</a:t>
            </a:r>
          </a:p>
          <a:p>
            <a:r>
              <a:rPr lang="th-TH" sz="2800" dirty="0">
                <a:solidFill>
                  <a:srgbClr val="996633"/>
                </a:solidFill>
              </a:rPr>
              <a:t>6. การเปลี่ยนลงเกียร์ต่ำ</a:t>
            </a:r>
          </a:p>
          <a:p>
            <a:r>
              <a:rPr lang="th-TH" sz="2800" dirty="0">
                <a:solidFill>
                  <a:srgbClr val="996633"/>
                </a:solidFill>
              </a:rPr>
              <a:t>7. สิ่งที่ไม่ควรปฏิบัติในการเปลี่ยนเกียร์</a:t>
            </a:r>
          </a:p>
          <a:p>
            <a:r>
              <a:rPr lang="th-TH" sz="2800" dirty="0">
                <a:solidFill>
                  <a:srgbClr val="996633"/>
                </a:solidFill>
              </a:rPr>
              <a:t>8. ความเร็วในการเปลี่ยนเกียร์</a:t>
            </a:r>
          </a:p>
          <a:p>
            <a:r>
              <a:rPr lang="th-TH" sz="2800" dirty="0">
                <a:solidFill>
                  <a:srgbClr val="996633"/>
                </a:solidFill>
              </a:rPr>
              <a:t>9. การปล่อยให้รถยนต์เคลื่อนที่ด้วยแรงเฉื่อย</a:t>
            </a:r>
          </a:p>
          <a:p>
            <a:r>
              <a:rPr lang="th-TH" sz="2800" dirty="0">
                <a:solidFill>
                  <a:srgbClr val="996633"/>
                </a:solidFill>
              </a:rPr>
              <a:t>10. เกียร์อัตโนมัติ</a:t>
            </a:r>
          </a:p>
          <a:p>
            <a:r>
              <a:rPr lang="th-TH" sz="2800" dirty="0">
                <a:solidFill>
                  <a:srgbClr val="996633"/>
                </a:solidFill>
              </a:rPr>
              <a:t>11. สวิตช์โอ</a:t>
            </a:r>
            <a:r>
              <a:rPr lang="th-TH" sz="2800" dirty="0" err="1">
                <a:solidFill>
                  <a:srgbClr val="996633"/>
                </a:solidFill>
              </a:rPr>
              <a:t>เวอร์</a:t>
            </a:r>
            <a:r>
              <a:rPr lang="th-TH" sz="2800" dirty="0">
                <a:solidFill>
                  <a:srgbClr val="996633"/>
                </a:solidFill>
              </a:rPr>
              <a:t>ไดร์ฟ</a:t>
            </a:r>
          </a:p>
          <a:p>
            <a:r>
              <a:rPr lang="th-TH" sz="2800" dirty="0">
                <a:solidFill>
                  <a:srgbClr val="996633"/>
                </a:solidFill>
              </a:rPr>
              <a:t>12. การขับขี่ด้วยเกียร์อัตโนมัติ</a:t>
            </a:r>
          </a:p>
          <a:p>
            <a:r>
              <a:rPr lang="th-TH" sz="2800" dirty="0">
                <a:solidFill>
                  <a:srgbClr val="996633"/>
                </a:solidFill>
              </a:rPr>
              <a:t>13. การควบคุมอัตราเร็วคงที่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FF7C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152400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996633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NDOWS\Downloads\4045921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9836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2084338"/>
            <a:ext cx="476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996633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996633"/>
                </a:solidFill>
              </a:rPr>
              <a:t>1. อธิบายวิธีเลือกใช้เกียร์ให้เหมาะสมกับความเร็วได้ถูกต้อง</a:t>
            </a:r>
          </a:p>
          <a:p>
            <a:r>
              <a:rPr lang="th-TH" sz="2400" dirty="0">
                <a:solidFill>
                  <a:srgbClr val="996633"/>
                </a:solidFill>
              </a:rPr>
              <a:t>2. บอกสภาพที่เหมาะสมกับการใช้เกียร์สูง-ต่ำได้</a:t>
            </a:r>
          </a:p>
          <a:p>
            <a:r>
              <a:rPr lang="th-TH" sz="2400" dirty="0">
                <a:solidFill>
                  <a:srgbClr val="996633"/>
                </a:solidFill>
              </a:rPr>
              <a:t>3. บอกถึงวิธีการใช้เกียร์อัตโนมัติได้</a:t>
            </a:r>
          </a:p>
        </p:txBody>
      </p:sp>
    </p:spTree>
    <p:extLst>
      <p:ext uri="{BB962C8B-B14F-4D97-AF65-F5344CB8AC3E}">
        <p14:creationId xmlns:p14="http://schemas.microsoft.com/office/powerpoint/2010/main" val="5905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38200" y="3600136"/>
            <a:ext cx="3203812" cy="3203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89645" y="3468237"/>
            <a:ext cx="3203812" cy="3203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946301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996633"/>
                </a:solidFill>
              </a:rPr>
              <a:t>เกียร์รถยนต์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38604" r="55177" b="16589"/>
          <a:stretch/>
        </p:blipFill>
        <p:spPr bwMode="auto">
          <a:xfrm>
            <a:off x="1452918" y="4253258"/>
            <a:ext cx="1974376" cy="19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8" t="33879" r="16121" b="10236"/>
          <a:stretch/>
        </p:blipFill>
        <p:spPr bwMode="auto">
          <a:xfrm>
            <a:off x="5786651" y="3903260"/>
            <a:ext cx="2209800" cy="22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199" y="718810"/>
            <a:ext cx="5369257" cy="25146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98042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ทำหน้าที่สำคัญคือ</a:t>
            </a:r>
          </a:p>
          <a:p>
            <a:r>
              <a:rPr lang="th-TH" sz="2400" dirty="0"/>
              <a:t>1. เพิ่มกำลังของเครื่องยนต์</a:t>
            </a:r>
          </a:p>
          <a:p>
            <a:r>
              <a:rPr lang="th-TH" sz="2400" dirty="0"/>
              <a:t>2. เปลี่ยนแปลงอัตราทด เมื่อรถมีเรื่องเฉื่อยมากพอ</a:t>
            </a:r>
          </a:p>
          <a:p>
            <a:r>
              <a:rPr lang="th-TH" sz="2400" dirty="0"/>
              <a:t>3. ช่วยให้รถยนต์ถอยหลังได้</a:t>
            </a:r>
          </a:p>
          <a:p>
            <a:r>
              <a:rPr lang="th-TH" sz="2400" dirty="0"/>
              <a:t>4. ทำให้จอดรถได้โดยไม่ต้องดับเครื่อง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6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74631"/>
            <a:ext cx="6675156" cy="391176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7562" y="304800"/>
            <a:ext cx="785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996633"/>
                </a:solidFill>
              </a:rPr>
              <a:t>หลักการใช้เกียร์ธรรมดา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78" y="1669971"/>
            <a:ext cx="632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เมื่อเปลี่ยนเกียร์ทุกครั้ง จะต้องเหยียบคลัตช์ให้สุด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อย่าผลักคันเกียร์เร็วเกินไป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ต้องออกรถด้วยเกียร์ 1 เสมอ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การเข้าเกียร์ถอยหลังควรให้รถหยุดสนิทเสียก่อน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อย่าขับรถลงทางลาดชันโดยใช้เกียร์ว่าง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เมื่อใช้เกียร์สูงหรือโอ</a:t>
            </a:r>
            <a:r>
              <a:rPr lang="th-TH" sz="2200" dirty="0" err="1"/>
              <a:t>เวอร์</a:t>
            </a:r>
            <a:r>
              <a:rPr lang="th-TH" sz="2200" dirty="0"/>
              <a:t>ไดร์ฟ ต้องรักษาความเร็วให้มากที่สุดเท่าที่จะทำได้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ควรเลือกใช้เกียร์ให้เหมาะสมกับความเร็วรอบ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การใช้เกียร์สูงความเร็วรอบต่ำ จะทำให้เกิดการน็อกได้</a:t>
            </a:r>
          </a:p>
          <a:p>
            <a:r>
              <a:rPr lang="th-TH" sz="2200" dirty="0">
                <a:solidFill>
                  <a:srgbClr val="FF7C80"/>
                </a:solidFill>
                <a:sym typeface="Wingdings"/>
              </a:rPr>
              <a:t></a:t>
            </a:r>
            <a:r>
              <a:rPr lang="th-TH" sz="2200" dirty="0"/>
              <a:t> การใช้เกียร์ต่ำความเร็วรอบสูง(ลากเกียร์) จะทำให้เปลืองน้ำมันเชื้อเพลิง</a:t>
            </a:r>
            <a:endParaRPr lang="en-US" sz="2200" dirty="0"/>
          </a:p>
        </p:txBody>
      </p:sp>
      <p:pic>
        <p:nvPicPr>
          <p:cNvPr id="3074" name="Picture 2" descr="C:\Users\WINDOWS\Downloads\37421062_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23" y="2971800"/>
            <a:ext cx="4285829" cy="42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rot="10800000">
            <a:off x="2373699" y="6505326"/>
            <a:ext cx="7250812" cy="705347"/>
            <a:chOff x="5058038" y="3303260"/>
            <a:chExt cx="7250812" cy="856853"/>
          </a:xfrm>
        </p:grpSpPr>
        <p:sp>
          <p:nvSpPr>
            <p:cNvPr id="7" name="Chevron 6"/>
            <p:cNvSpPr/>
            <p:nvPr/>
          </p:nvSpPr>
          <p:spPr>
            <a:xfrm rot="10800000">
              <a:off x="505803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 rot="10800000">
              <a:off x="5455704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10800000">
              <a:off x="5855703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 rot="10800000">
              <a:off x="6253369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10800000">
              <a:off x="6649985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10800000">
              <a:off x="7047651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10800000">
              <a:off x="7444502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rot="10800000">
              <a:off x="784216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 rot="10800000">
              <a:off x="8238784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rot="10800000">
              <a:off x="8636450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rot="10800000">
              <a:off x="9036449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10800000">
              <a:off x="9434115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0800000">
              <a:off x="9830731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10800000">
              <a:off x="10228397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 rot="10800000">
              <a:off x="10614360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0800000">
              <a:off x="11012026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 rot="10800000">
              <a:off x="11408642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 rot="10800000">
              <a:off x="11806308" y="3303260"/>
              <a:ext cx="502542" cy="856853"/>
            </a:xfrm>
            <a:prstGeom prst="chevron">
              <a:avLst>
                <a:gd name="adj" fmla="val 45073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0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048019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0"/>
            <a:ext cx="4569304" cy="68580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3274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996633"/>
                </a:solidFill>
              </a:rPr>
              <a:t>วิธีการเปลี่ยนเกียร์</a:t>
            </a:r>
          </a:p>
        </p:txBody>
      </p:sp>
      <p:sp>
        <p:nvSpPr>
          <p:cNvPr id="5" name="Pentagon 4"/>
          <p:cNvSpPr/>
          <p:nvPr/>
        </p:nvSpPr>
        <p:spPr>
          <a:xfrm>
            <a:off x="457200" y="1134070"/>
            <a:ext cx="5029200" cy="1075730"/>
          </a:xfrm>
          <a:prstGeom prst="homePlate">
            <a:avLst>
              <a:gd name="adj" fmla="val 79311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1371600" y="2590800"/>
            <a:ext cx="5029200" cy="1075730"/>
          </a:xfrm>
          <a:prstGeom prst="homePlate">
            <a:avLst>
              <a:gd name="adj" fmla="val 79311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99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286000" y="4029670"/>
            <a:ext cx="5029200" cy="1075730"/>
          </a:xfrm>
          <a:prstGeom prst="homePlate">
            <a:avLst>
              <a:gd name="adj" fmla="val 79311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200400" y="5521656"/>
            <a:ext cx="5029200" cy="1075730"/>
          </a:xfrm>
          <a:prstGeom prst="homePlate">
            <a:avLst>
              <a:gd name="adj" fmla="val 79311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232258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ใช้มือซ้ายวางบนคันเกียร์ กดแป้นคลัตช์ให้สุด ผ่อนคันเร่ง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509050" y="2750403"/>
            <a:ext cx="3901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</a:rPr>
              <a:t>โยกคันเกียร์ไปยังเกียร์ว่าง จากนั้นโยกไปยังเกียร์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399" y="4198203"/>
            <a:ext cx="3886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</a:rPr>
              <a:t>ผ่อนแป้นคลัตช์จนสุด ในขณะเดียวกันค่อยๆ เพิ่มแรงกดคันเก่งทีละน้อย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56388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การเปลี่ยนจากเกียร์ไปยังเกียร์ 3 เกียร์ 4 เกียร์ 5 มี</a:t>
            </a:r>
            <a:r>
              <a:rPr lang="th-TH" sz="2400" dirty="0" err="1">
                <a:solidFill>
                  <a:prstClr val="black"/>
                </a:solidFill>
                <a:sym typeface="Wingdings 2"/>
              </a:rPr>
              <a:t>วีธี</a:t>
            </a:r>
            <a:r>
              <a:rPr lang="th-TH" sz="2400" dirty="0">
                <a:solidFill>
                  <a:prstClr val="black"/>
                </a:solidFill>
                <a:sym typeface="Wingdings 2"/>
              </a:rPr>
              <a:t>การเหมือนกัน</a:t>
            </a:r>
            <a:endParaRPr lang="th-TH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03696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ขั้นตอนการเปลี่ยนเกียร์สูง</a:t>
            </a:r>
          </a:p>
          <a:p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มือข้างซ้ายวางบนคันเกียร์ กดแป้นคลัตช์ให้สุด ผ่อนคันเร่ง</a:t>
            </a:r>
          </a:p>
          <a:p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โยนคันเกียร์ไปยังตำแหน่งเกียร์สูงขึ้นไปจากเกียร์เดิม</a:t>
            </a:r>
          </a:p>
          <a:p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ผ่อนแป้นคลัตช์จนสุด และเพิ่มแรงกดคันเร่งทีละน้อย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066800"/>
            <a:ext cx="518160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rgbClr val="996633"/>
                </a:solidFill>
              </a:rPr>
              <a:t>ผู้ขับขี่ต้องตัดสินใจให้เหมาะสมว่า เมื่อใดควรเปลี่ยนเกียร์สูงขึ้น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038600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โอ</a:t>
            </a:r>
            <a:r>
              <a:rPr lang="th-TH" sz="4000" dirty="0" err="1"/>
              <a:t>เวอร์</a:t>
            </a:r>
            <a:r>
              <a:rPr lang="th-TH" sz="4000" dirty="0"/>
              <a:t>ไดร์ฟ </a:t>
            </a:r>
            <a:r>
              <a:rPr lang="en-US" sz="4000" dirty="0"/>
              <a:t>(Overdrive)</a:t>
            </a:r>
            <a:endParaRPr lang="th-TH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80982" y="384595"/>
            <a:ext cx="408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/>
              <a:t>การเปลี่ยนเกียร์สูงขึ้น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509" y="4968794"/>
            <a:ext cx="4114800" cy="143200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216604"/>
            <a:ext cx="3631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/>
              <a:t>รถยนต์รุ่นใหม่ เกียร์ 5 จะเป็นโอ</a:t>
            </a:r>
            <a:r>
              <a:rPr lang="th-TH" sz="2200" dirty="0" err="1"/>
              <a:t>เวอร์</a:t>
            </a:r>
            <a:r>
              <a:rPr lang="th-TH" sz="2200" dirty="0"/>
              <a:t>ไดร์ฟ รถยนต์ 4 </a:t>
            </a:r>
            <a:r>
              <a:rPr lang="en-US" sz="2200" dirty="0"/>
              <a:t>speed</a:t>
            </a:r>
            <a:r>
              <a:rPr lang="th-TH" sz="2200" dirty="0"/>
              <a:t> เกียร์ 4 จะเป็นโอ</a:t>
            </a:r>
            <a:r>
              <a:rPr lang="th-TH" sz="2200" dirty="0" err="1"/>
              <a:t>เวอร์</a:t>
            </a:r>
            <a:r>
              <a:rPr lang="th-TH" sz="2200" dirty="0"/>
              <a:t>ไดร์ฟ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2500" y="4968795"/>
            <a:ext cx="4114800" cy="143200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4900" y="5232737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/>
              <a:t>โอ</a:t>
            </a:r>
            <a:r>
              <a:rPr lang="th-TH" sz="2000" dirty="0" err="1"/>
              <a:t>เวอร์</a:t>
            </a:r>
            <a:r>
              <a:rPr lang="th-TH" sz="2000" dirty="0"/>
              <a:t>ไดร์ฟ คือ อัตราทดเฟืองที่ทำให้เพลาตามหมุนเร็วกว่าเพลาขับ ช่วยทำให้รอบเครื่องยนต์รถลง ขณะที่ความเร็วสูงขึ้น </a:t>
            </a:r>
          </a:p>
        </p:txBody>
      </p:sp>
      <p:sp>
        <p:nvSpPr>
          <p:cNvPr id="12" name="Heart 11"/>
          <p:cNvSpPr/>
          <p:nvPr/>
        </p:nvSpPr>
        <p:spPr>
          <a:xfrm>
            <a:off x="2130757" y="4778294"/>
            <a:ext cx="381000" cy="381000"/>
          </a:xfrm>
          <a:prstGeom prst="hear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6629400" y="4688872"/>
            <a:ext cx="381000" cy="381000"/>
          </a:xfrm>
          <a:prstGeom prst="hear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" y="3657600"/>
            <a:ext cx="8915400" cy="0"/>
          </a:xfrm>
          <a:prstGeom prst="line">
            <a:avLst/>
          </a:prstGeom>
          <a:ln w="76200">
            <a:solidFill>
              <a:srgbClr val="99663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66800" y="2438400"/>
            <a:ext cx="9814032" cy="381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66800" y="5791200"/>
            <a:ext cx="4572000" cy="3574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4229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dirty="0">
                <a:sym typeface="Wingdings 2"/>
              </a:rPr>
              <a:t>การเปลี่ยนเกียร์อาจดูมิเตอร์วัดความเร็วรอบ ช่วงการเปลี่ยนเกียร์มักจะอยู่ในช่วง 2,000 หรือ 2,500 รอบต่อนาที ไม่ควรเร่งให้รอบถึงช่วงสีแดง เพราะจะทำให้เครื่องยนต์หมุนรอบจัดเกินควร สิ้นเปลืองน้ำมันเชื้อเพลิง และอาจทำให้เครื่องยนต์ชำรุดเสียหาย</a:t>
            </a:r>
            <a:endParaRPr lang="th-TH"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30817" r="28131" b="24838"/>
          <a:stretch/>
        </p:blipFill>
        <p:spPr bwMode="auto">
          <a:xfrm>
            <a:off x="4876800" y="4006649"/>
            <a:ext cx="3581400" cy="21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57700" y="3200400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ความเร็วในการเปลี่ยนเกียร์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" y="552271"/>
            <a:ext cx="354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/>
              <a:t>สิ่งที่ไม่ควรปฏิบัติในการเปลี่ยนเกียร์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8784" y="462325"/>
            <a:ext cx="3683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การเปลี่ยนเกียร์อย่างรีบร้อน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การละสายตาออกจากถนนข้างหน้า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การขับขี่โดยวางเท้าบนแป้นคลัตช์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การวางมือบนคันเกียร์นานเกินไป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39072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3400042" y="2094425"/>
            <a:ext cx="5286758" cy="3482382"/>
          </a:xfrm>
          <a:prstGeom prst="parallelogram">
            <a:avLst>
              <a:gd name="adj" fmla="val 25195"/>
            </a:avLst>
          </a:prstGeom>
          <a:noFill/>
          <a:ln w="76200">
            <a:solidFill>
              <a:srgbClr val="FF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prstClr val="black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113802" y="2057400"/>
            <a:ext cx="3772397" cy="3482382"/>
          </a:xfrm>
          <a:prstGeom prst="parallelogram">
            <a:avLst>
              <a:gd name="adj" fmla="val 25195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395" y="838200"/>
            <a:ext cx="5288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dirty="0">
                <a:solidFill>
                  <a:srgbClr val="996633"/>
                </a:solidFill>
              </a:rPr>
              <a:t>การเปลี่ยนลงเกียร์ต่ำ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685800" y="6048703"/>
            <a:ext cx="8915400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5022" y="1625411"/>
            <a:ext cx="8915400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945" y="2258113"/>
            <a:ext cx="2390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เมื่ออัตราเร็วของรถยนต์ลดลง หรือกรณีขึ้นทางลาดชัน ควรเปลี่ยนลงเกียร์ต่ำ และให้ใช้เบรกเพื่อลดความเร็วให้เหมาะสมกับเกียร์ที่ต้องการเปลี่ยน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0522" y="2286000"/>
            <a:ext cx="3842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/>
              <a:t>ขั้นตอนการเปลี่ยนเกียร์ลงต่ำ </a:t>
            </a:r>
          </a:p>
          <a:p>
            <a:r>
              <a:rPr lang="th-TH" sz="2200" dirty="0"/>
              <a:t>1. มือซ้ายอยู่บนคันเกียร์ กดแป้นคลัตช์ให้สุดและกดคันเร่งหรือแป้นเบรกเล็กน้อย</a:t>
            </a:r>
          </a:p>
          <a:p>
            <a:r>
              <a:rPr lang="th-TH" sz="2200" dirty="0"/>
              <a:t>2. โยกคันเกียร์ไปยังเกียร์ต่ำกว่าที่เหมาะสมกับความเร็ว</a:t>
            </a:r>
          </a:p>
          <a:p>
            <a:r>
              <a:rPr lang="th-TH" sz="2200" dirty="0"/>
              <a:t>3. ผ่อนแป้นคลัตช์จนสุด กดแป้นคันเร่งหรือเบรกตามความจำเป็น</a:t>
            </a:r>
          </a:p>
          <a:p>
            <a:r>
              <a:rPr lang="th-TH" sz="2200" dirty="0"/>
              <a:t>4. เลื่อนมือซ้ายกลับมาที่พวงมาลัยตามเดิม</a:t>
            </a:r>
          </a:p>
        </p:txBody>
      </p:sp>
    </p:spTree>
    <p:extLst>
      <p:ext uri="{BB962C8B-B14F-4D97-AF65-F5344CB8AC3E}">
        <p14:creationId xmlns:p14="http://schemas.microsoft.com/office/powerpoint/2010/main" val="32098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1448</Words>
  <Application>Microsoft Office PowerPoint</Application>
  <PresentationFormat>นำเสนอทางหน้าจอ (4:3)</PresentationFormat>
  <Paragraphs>120</Paragraphs>
  <Slides>16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5" baseType="lpstr">
      <vt:lpstr>Arial</vt:lpstr>
      <vt:lpstr>supermarket</vt:lpstr>
      <vt:lpstr>Calibri</vt:lpstr>
      <vt:lpstr>Wingdings</vt:lpstr>
      <vt:lpstr>Wingdings 2</vt:lpstr>
      <vt:lpstr>Office Theme</vt:lpstr>
      <vt:lpstr>1_Office Theme</vt:lpstr>
      <vt:lpstr>2_Office Theme</vt:lpstr>
      <vt:lpstr>3_Office Theme</vt:lpstr>
      <vt:lpstr>การเปลี่ยนเกียร์และ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สวิตช์โอเวอร์ไดร์ฟ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95</cp:revision>
  <dcterms:created xsi:type="dcterms:W3CDTF">2019-11-30T01:45:41Z</dcterms:created>
  <dcterms:modified xsi:type="dcterms:W3CDTF">2025-03-22T17:42:28Z</dcterms:modified>
</cp:coreProperties>
</file>