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72" r:id="rId3"/>
    <p:sldId id="273" r:id="rId4"/>
    <p:sldId id="27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supermarket" panose="020B0604020202020204" charset="0"/>
      <p:regular r:id="rId19"/>
    </p:embeddedFont>
    <p:embeddedFont>
      <p:font typeface="Wingdings 2" panose="05020102010507070707" pitchFamily="18" charset="2"/>
      <p:regular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5050"/>
    <a:srgbClr val="FFCC99"/>
    <a:srgbClr val="FF7C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17" autoAdjust="0"/>
    <p:restoredTop sz="87011" autoAdjust="0"/>
  </p:normalViewPr>
  <p:slideViewPr>
    <p:cSldViewPr showGuides="1">
      <p:cViewPr varScale="1">
        <p:scale>
          <a:sx n="85" d="100"/>
          <a:sy n="85" d="100"/>
        </p:scale>
        <p:origin x="146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5D7FE-9CDE-4D9A-8A9F-4C300A8C732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3D319-A75F-46E2-8FB4-77A5502B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D319-A75F-46E2-8FB4-77A5502B0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3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02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58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57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6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95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76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4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82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23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1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4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2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0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2746" y="-197365"/>
            <a:ext cx="9319146" cy="7429500"/>
          </a:xfrm>
          <a:prstGeom prst="rect">
            <a:avLst/>
          </a:prstGeom>
          <a:gradFill flip="none" rotWithShape="1">
            <a:gsLst>
              <a:gs pos="77000">
                <a:srgbClr val="758EB7"/>
              </a:gs>
              <a:gs pos="24000">
                <a:srgbClr val="8A5082"/>
              </a:gs>
              <a:gs pos="0">
                <a:srgbClr val="FF7B89"/>
              </a:gs>
              <a:gs pos="50000">
                <a:srgbClr val="705F93"/>
              </a:gs>
              <a:gs pos="100000">
                <a:srgbClr val="A5CAD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918855"/>
            <a:ext cx="7772400" cy="1470025"/>
          </a:xfrm>
        </p:spPr>
        <p:txBody>
          <a:bodyPr>
            <a:noAutofit/>
          </a:bodyPr>
          <a:lstStyle/>
          <a:p>
            <a:r>
              <a:rPr lang="th-TH" sz="8000" dirty="0">
                <a:solidFill>
                  <a:schemeClr val="bg1"/>
                </a:solidFill>
              </a:rPr>
              <a:t>การขับรถ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4482" y="762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prstClr val="white"/>
                </a:solidFill>
              </a:rPr>
              <a:t>ใบความรู้ที่ </a:t>
            </a:r>
            <a:r>
              <a:rPr lang="en-US" sz="4000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" name="Rectangle 2"/>
          <p:cNvSpPr/>
          <p:nvPr/>
        </p:nvSpPr>
        <p:spPr>
          <a:xfrm>
            <a:off x="-453681" y="3144322"/>
            <a:ext cx="1005135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h-TH" sz="11500" dirty="0">
                <a:solidFill>
                  <a:srgbClr val="FFCC99"/>
                </a:solidFill>
              </a:rPr>
              <a:t>ในสภาวการณ์ต่างๆ</a:t>
            </a:r>
            <a:endParaRPr lang="en-US" sz="11500" dirty="0">
              <a:solidFill>
                <a:srgbClr val="FFCC99"/>
              </a:solidFill>
            </a:endParaRPr>
          </a:p>
        </p:txBody>
      </p:sp>
      <p:pic>
        <p:nvPicPr>
          <p:cNvPr id="2050" name="Picture 2" descr="C:\Users\WINDOWS\Downloads\42789177_l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4547" b="72744"/>
          <a:stretch/>
        </p:blipFill>
        <p:spPr bwMode="auto">
          <a:xfrm>
            <a:off x="949036" y="5334000"/>
            <a:ext cx="7710055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453681" y="3144322"/>
            <a:ext cx="1043588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85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462205"/>
            <a:ext cx="8763000" cy="6129095"/>
          </a:xfrm>
          <a:prstGeom prst="round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22" name="Picture 2" descr="C:\Users\WINDOWS\Downloads\80491626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8"/>
          <a:stretch/>
        </p:blipFill>
        <p:spPr bwMode="auto">
          <a:xfrm>
            <a:off x="6378306" y="-526524"/>
            <a:ext cx="4161003" cy="77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2550" y="304800"/>
            <a:ext cx="6038850" cy="818682"/>
          </a:xfrm>
          <a:prstGeom prst="rect">
            <a:avLst/>
          </a:prstGeom>
          <a:noFill/>
          <a:ln w="38100">
            <a:solidFill>
              <a:srgbClr val="FFCA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200150" y="152400"/>
            <a:ext cx="6038850" cy="818682"/>
          </a:xfrm>
          <a:prstGeom prst="rect">
            <a:avLst/>
          </a:prstGeom>
          <a:solidFill>
            <a:srgbClr val="FEE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1857375" y="2827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rgbClr val="FF5050"/>
                </a:solidFill>
              </a:rPr>
              <a:t>การใช้อัตราเร็วของรถยนต์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023" y="1615693"/>
            <a:ext cx="55933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7C80"/>
                </a:solidFill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สำหรับรถบรรทุกหรือรถโดยสารที่มีน้ำหนักรวมเกิน 1,200 กก. กำหนดความเร็ว 60-80 กม./ชม. </a:t>
            </a:r>
          </a:p>
          <a:p>
            <a:r>
              <a:rPr lang="en-US" sz="2200" dirty="0">
                <a:solidFill>
                  <a:srgbClr val="FF7C80"/>
                </a:solidFill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รถพ่วงหรือรถกึ่งพ่วงที่มีน้ำหนักรวมเกิน 1,200 กก. และรถยนต์ กำหนดความเร็ว 45-60 กม./ชม. </a:t>
            </a:r>
          </a:p>
          <a:p>
            <a:r>
              <a:rPr lang="en-US" sz="2200" dirty="0">
                <a:solidFill>
                  <a:srgbClr val="FF7C80"/>
                </a:solidFill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รถเก๋ง </a:t>
            </a:r>
            <a:r>
              <a:rPr lang="th-TH" sz="2200" dirty="0" err="1">
                <a:sym typeface="Wingdings 2"/>
              </a:rPr>
              <a:t>รถพิกอัป</a:t>
            </a:r>
            <a:r>
              <a:rPr lang="th-TH" sz="2200" dirty="0">
                <a:sym typeface="Wingdings 2"/>
              </a:rPr>
              <a:t> และรถมอเตอร์ไซค์ กำหนดความเร็ว 80-90 กม./ชม.</a:t>
            </a:r>
          </a:p>
          <a:p>
            <a:r>
              <a:rPr lang="en-US" sz="2200" dirty="0">
                <a:solidFill>
                  <a:srgbClr val="FF7C80"/>
                </a:solidFill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ทางแยกทางร่วม ต้องคำนึงถึงสัญญาณไฟในทางแยกทางร่วม</a:t>
            </a:r>
          </a:p>
          <a:p>
            <a:r>
              <a:rPr lang="en-US" sz="2200" dirty="0">
                <a:solidFill>
                  <a:srgbClr val="FF7C80"/>
                </a:solidFill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ทางโค้ง เลือกใช้ความเร็วให้เหมาะกับทางโค้ง</a:t>
            </a:r>
          </a:p>
          <a:p>
            <a:r>
              <a:rPr lang="en-US" sz="2200" dirty="0">
                <a:solidFill>
                  <a:srgbClr val="FF7C80"/>
                </a:solidFill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ผิวจราจรและ</a:t>
            </a:r>
            <a:r>
              <a:rPr lang="th-TH" sz="2200" dirty="0" err="1">
                <a:sym typeface="Wingdings 2"/>
              </a:rPr>
              <a:t>ทัศน</a:t>
            </a:r>
            <a:r>
              <a:rPr lang="th-TH" sz="2200" dirty="0">
                <a:sym typeface="Wingdings 2"/>
              </a:rPr>
              <a:t>วิสัย พื้นผิวจะจราจรลื่น หรือเป็นกรวดทราย ความลดชัน ต้องเลือกใช้ความเร็วให้เหมาะสมกับรูปแบบถนน</a:t>
            </a:r>
          </a:p>
          <a:p>
            <a:r>
              <a:rPr lang="en-US" sz="2200" dirty="0">
                <a:solidFill>
                  <a:srgbClr val="FF7C80"/>
                </a:solidFill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ขับรถกลางคืน จะต้องใช้ความเร็วที่จะสามารถหยุดรถได้ในระยะที่แสงไฟไปถึงและเห็นได้ชัด</a:t>
            </a:r>
          </a:p>
        </p:txBody>
      </p:sp>
      <p:sp>
        <p:nvSpPr>
          <p:cNvPr id="8" name="Oval 7"/>
          <p:cNvSpPr/>
          <p:nvPr/>
        </p:nvSpPr>
        <p:spPr>
          <a:xfrm>
            <a:off x="6221427" y="1615693"/>
            <a:ext cx="407973" cy="407973"/>
          </a:xfrm>
          <a:prstGeom prst="ellipse">
            <a:avLst/>
          </a:prstGeom>
          <a:gradFill flip="none" rotWithShape="1">
            <a:gsLst>
              <a:gs pos="100000">
                <a:srgbClr val="8A5082"/>
              </a:gs>
              <a:gs pos="0">
                <a:srgbClr val="FF7B89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6221427" y="2259027"/>
            <a:ext cx="407973" cy="407973"/>
          </a:xfrm>
          <a:prstGeom prst="ellipse">
            <a:avLst/>
          </a:prstGeom>
          <a:gradFill flip="none" rotWithShape="1">
            <a:gsLst>
              <a:gs pos="100000">
                <a:srgbClr val="705F93"/>
              </a:gs>
              <a:gs pos="0">
                <a:srgbClr val="8A5082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6221427" y="3419453"/>
            <a:ext cx="407973" cy="407973"/>
          </a:xfrm>
          <a:prstGeom prst="ellipse">
            <a:avLst/>
          </a:prstGeom>
          <a:gradFill flip="none" rotWithShape="1">
            <a:gsLst>
              <a:gs pos="100000">
                <a:srgbClr val="758EB7"/>
              </a:gs>
              <a:gs pos="0">
                <a:srgbClr val="6E6094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6221427" y="4357084"/>
            <a:ext cx="407973" cy="407973"/>
          </a:xfrm>
          <a:prstGeom prst="ellipse">
            <a:avLst/>
          </a:prstGeom>
          <a:gradFill flip="none" rotWithShape="1">
            <a:gsLst>
              <a:gs pos="0">
                <a:srgbClr val="758EB7"/>
              </a:gs>
              <a:gs pos="100000">
                <a:srgbClr val="A5CAD2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6221427" y="5262072"/>
            <a:ext cx="407973" cy="407973"/>
          </a:xfrm>
          <a:prstGeom prst="ellipse">
            <a:avLst/>
          </a:prstGeom>
          <a:gradFill flip="none" rotWithShape="1">
            <a:gsLst>
              <a:gs pos="0">
                <a:srgbClr val="A5CAD2"/>
              </a:gs>
              <a:gs pos="100000">
                <a:srgbClr val="FF7B89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533400" y="1219200"/>
            <a:ext cx="5313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i="1" dirty="0">
                <a:solidFill>
                  <a:prstClr val="black"/>
                </a:solidFill>
                <a:sym typeface="Wingdings 2"/>
              </a:rPr>
              <a:t>อัตราความเร็วสูงสุดที่ทางราชการกำหนดไว้ในกฎกระทรวง มีดังนี้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55284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8682" y="304800"/>
            <a:ext cx="304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66FF"/>
                </a:solidFill>
              </a:rPr>
              <a:t>การแซงรถ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4193" y="1320463"/>
            <a:ext cx="5110465" cy="1015663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th-TH" sz="2000" i="1" dirty="0">
                <a:solidFill>
                  <a:schemeClr val="bg1"/>
                </a:solidFill>
                <a:sym typeface="Wingdings 2"/>
              </a:rPr>
              <a:t>การแซงรถเป็นสาเหตุหลักของอุบัติเหตุการชนประสางา การแซงจึงควรทำเมื่อจำเป็นจริงๆ เท่านั้น และผู้ขับขี่ต้องเลือกจังหวะการแซงอย่างระมัดระวัง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8" t="35245" r="25937" b="18557"/>
          <a:stretch/>
        </p:blipFill>
        <p:spPr bwMode="auto">
          <a:xfrm>
            <a:off x="2288585" y="2586383"/>
            <a:ext cx="4461681" cy="251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6899" y="5257800"/>
            <a:ext cx="482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ym typeface="Wingdings 2"/>
              </a:rPr>
              <a:t>การแซงมีสองแบบ คือ</a:t>
            </a:r>
          </a:p>
          <a:p>
            <a:r>
              <a:rPr lang="th-TH" sz="2400" dirty="0">
                <a:sym typeface="Wingdings 2"/>
              </a:rPr>
              <a:t>1. การแซงรถยนต์ที่จอดนิ่งหรือแซงสิ่งกีดขวาง</a:t>
            </a:r>
          </a:p>
          <a:p>
            <a:r>
              <a:rPr lang="th-TH" sz="2400" dirty="0">
                <a:sym typeface="Wingdings 2"/>
              </a:rPr>
              <a:t>2. การแซงรถยนต์ที่กำลังวิ่งไปทางเดียวกัน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12262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417" y="381000"/>
            <a:ext cx="6244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66FF"/>
                </a:solidFill>
              </a:rPr>
              <a:t>การแซงรถยนต์ที่จอดนิ่ง</a:t>
            </a:r>
          </a:p>
          <a:p>
            <a:pPr algn="ctr"/>
            <a:r>
              <a:rPr lang="th-TH" sz="6000" dirty="0">
                <a:solidFill>
                  <a:srgbClr val="0066FF"/>
                </a:solidFill>
              </a:rPr>
              <a:t>หรือแซงสิ่งกีดขวาง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3499" y="2336725"/>
            <a:ext cx="6324600" cy="707886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2000" dirty="0">
                <a:solidFill>
                  <a:schemeClr val="bg1"/>
                </a:solidFill>
                <a:sym typeface="Wingdings 2"/>
              </a:rPr>
              <a:t>ผู้ขับขี่ควรเบนออกตั้งแต่เนิ่นๆ ไม่ควรขับเข้าไปใกล้สิ่งกีดขวางแล้วจึงหักหลบอออกมาเพื่อแซง หากต้องหยุดรอให้เว้นช่องให้มองเห็นข้างหน้าได้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6" t="31949" r="27190" b="11801"/>
          <a:stretch/>
        </p:blipFill>
        <p:spPr bwMode="auto">
          <a:xfrm>
            <a:off x="5486400" y="3468328"/>
            <a:ext cx="3501565" cy="263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591" y="3721879"/>
            <a:ext cx="51046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  <a:sym typeface="Wingdings 2"/>
              </a:rPr>
              <a:t>การรอคอยขึ้นอยู่กับปัจจัยต่างๆ ได้แก่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sym typeface="Wingdings 2"/>
              </a:rPr>
              <a:t>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 มีรถยนต์ส่วนทางมาหรือไม่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sym typeface="Wingdings 2"/>
              </a:rPr>
              <a:t>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 ชนิดและความกว้างของถนน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sym typeface="Wingdings 2"/>
              </a:rPr>
              <a:t>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 รถยนต์หรือมีสิ่งกีดขวางนั้นอยู่ข้างไหนของช่องจราจร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sym typeface="Wingdings 2"/>
              </a:rPr>
              <a:t>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 มองกระจกเพื่อประเมินความเร็ว และตำแหน่งของรถยนต์ที่วิ่งตามมา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2072" y="6304002"/>
            <a:ext cx="586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i="1" dirty="0">
                <a:solidFill>
                  <a:prstClr val="black"/>
                </a:solidFill>
                <a:sym typeface="Wingdings 2"/>
              </a:rPr>
              <a:t>ข้อควรจำ ผู้ขับขี่ควรเว้นระยะห่างให้มากพอเพื่อความปลอดภัย</a:t>
            </a:r>
          </a:p>
        </p:txBody>
      </p:sp>
    </p:spTree>
    <p:extLst>
      <p:ext uri="{BB962C8B-B14F-4D97-AF65-F5344CB8AC3E}">
        <p14:creationId xmlns:p14="http://schemas.microsoft.com/office/powerpoint/2010/main" val="34493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66FF"/>
                </a:solidFill>
              </a:rPr>
              <a:t>การแซงรถยนต์</a:t>
            </a:r>
          </a:p>
          <a:p>
            <a:pPr algn="ctr"/>
            <a:r>
              <a:rPr lang="th-TH" sz="6000" dirty="0">
                <a:solidFill>
                  <a:srgbClr val="0066FF"/>
                </a:solidFill>
              </a:rPr>
              <a:t>ที่กำลังวิ่งไปทางเดียวกัน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2895599"/>
            <a:ext cx="40340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sym typeface="Wingdings 2"/>
              </a:rPr>
              <a:t>การรอคอยขึ้นอยู่กับปัจจัยต่างๆ ได้แก่</a:t>
            </a:r>
          </a:p>
          <a:p>
            <a:r>
              <a:rPr lang="en-US" sz="2200" dirty="0"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มีเส้นทึบคู่แบ่งช่องกลางถนน</a:t>
            </a:r>
          </a:p>
          <a:p>
            <a:r>
              <a:rPr lang="en-US" sz="2200" dirty="0"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ถนนลักษณะเว้าต่ำลง</a:t>
            </a:r>
          </a:p>
          <a:p>
            <a:r>
              <a:rPr lang="en-US" sz="2200" dirty="0"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ไม่สามารถมองเห็นถนนข้างหน้า</a:t>
            </a:r>
          </a:p>
          <a:p>
            <a:r>
              <a:rPr lang="en-US" sz="2200" dirty="0"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มีพื้นที่ว่างน้อยเกินไปหรือถนนแคบ</a:t>
            </a:r>
          </a:p>
          <a:p>
            <a:r>
              <a:rPr lang="en-US" sz="2200" dirty="0"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มีทางแยกอยู่ข้างหน้า</a:t>
            </a:r>
          </a:p>
          <a:p>
            <a:r>
              <a:rPr lang="en-US" sz="2200" dirty="0"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มีเครื่องหมายห้ามแซง</a:t>
            </a:r>
          </a:p>
          <a:p>
            <a:r>
              <a:rPr lang="en-US" sz="2200" dirty="0"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เมื่อขับขี่เข้าเขตทางม้าลาย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5943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ym typeface="Wingdings 2"/>
              </a:rPr>
              <a:t>ข้อควรจำ </a:t>
            </a:r>
            <a:r>
              <a:rPr lang="th-TH" sz="2000" dirty="0">
                <a:sym typeface="Wingdings 2"/>
              </a:rPr>
              <a:t>ขณะมีรถยนต์กำลังแซง อย่าเร่งรถยนต์ตีคู่หรือไปปิดทาง และเมื่อขับตามรถบรรทุกขนาดใหญ่ ให้ทิ้งระยะห่างที่สามารถเห็นถนนได้ชัดเจน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2266890"/>
            <a:ext cx="6400800" cy="400110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lvl="0"/>
            <a:r>
              <a:rPr lang="th-TH" sz="2000" i="1" dirty="0">
                <a:solidFill>
                  <a:schemeClr val="bg1"/>
                </a:solidFill>
                <a:sym typeface="Wingdings 2"/>
              </a:rPr>
              <a:t>การแซงรถยนต์ที่กำลังวิ่ง อย่าแซงถ้าไม่จำเป็น ถ้าจำเป็นต้องหาจังหวะที่เหมาะสม</a:t>
            </a:r>
          </a:p>
        </p:txBody>
      </p:sp>
      <p:pic>
        <p:nvPicPr>
          <p:cNvPr id="4098" name="Picture 2" descr="C:\Users\WINDOWS\Downloads\43084787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" r="43986" b="44004"/>
          <a:stretch/>
        </p:blipFill>
        <p:spPr bwMode="auto">
          <a:xfrm>
            <a:off x="5620603" y="3079347"/>
            <a:ext cx="2438400" cy="243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-133351" y="6220794"/>
            <a:ext cx="9372600" cy="0"/>
          </a:xfrm>
          <a:prstGeom prst="line">
            <a:avLst/>
          </a:prstGeom>
          <a:ln w="76200">
            <a:solidFill>
              <a:srgbClr val="FF7C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-114300" y="5352322"/>
            <a:ext cx="9372600" cy="0"/>
          </a:xfrm>
          <a:prstGeom prst="line">
            <a:avLst/>
          </a:prstGeom>
          <a:ln w="76200">
            <a:solidFill>
              <a:srgbClr val="FF7C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-228600" y="4432756"/>
            <a:ext cx="9372600" cy="0"/>
          </a:xfrm>
          <a:prstGeom prst="line">
            <a:avLst/>
          </a:prstGeom>
          <a:ln w="76200">
            <a:solidFill>
              <a:srgbClr val="FF7C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-228600" y="3454021"/>
            <a:ext cx="9372600" cy="0"/>
          </a:xfrm>
          <a:prstGeom prst="line">
            <a:avLst/>
          </a:prstGeom>
          <a:ln w="76200">
            <a:solidFill>
              <a:srgbClr val="FF7C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-133351" y="2474791"/>
            <a:ext cx="9372600" cy="0"/>
          </a:xfrm>
          <a:prstGeom prst="line">
            <a:avLst/>
          </a:prstGeom>
          <a:ln w="76200">
            <a:solidFill>
              <a:srgbClr val="FF7C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-228600" y="1524000"/>
            <a:ext cx="9372600" cy="0"/>
          </a:xfrm>
          <a:prstGeom prst="line">
            <a:avLst/>
          </a:prstGeom>
          <a:ln w="76200">
            <a:solidFill>
              <a:srgbClr val="FF7C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43049" y="1244263"/>
            <a:ext cx="6019800" cy="660737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43049" y="2144424"/>
            <a:ext cx="6019800" cy="660737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43049" y="3098631"/>
            <a:ext cx="6019800" cy="660737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43049" y="4089231"/>
            <a:ext cx="6019800" cy="660737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43049" y="5021954"/>
            <a:ext cx="6019800" cy="660737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43049" y="5890426"/>
            <a:ext cx="6019800" cy="660737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76701" y="228600"/>
            <a:ext cx="5152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66FF"/>
                </a:solidFill>
              </a:rPr>
              <a:t>ขั้นตอนการแซง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81149" y="1359187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200" dirty="0">
                <a:solidFill>
                  <a:schemeClr val="bg1"/>
                </a:solidFill>
                <a:sym typeface="Wingdings 2"/>
              </a:rPr>
              <a:t>มองกระจกหน้า เพื่อประเมินความเร็วและตำแหน่งของรถที่ตามหลัง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5449" y="2259348"/>
            <a:ext cx="571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200" dirty="0">
                <a:solidFill>
                  <a:schemeClr val="bg1"/>
                </a:solidFill>
                <a:sym typeface="Wingdings 2"/>
              </a:rPr>
              <a:t>ขับให้ใกล้รถคันหน้า กะระยะ เตรียมที่จะแซง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95549" y="3213555"/>
            <a:ext cx="411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200" dirty="0">
                <a:solidFill>
                  <a:schemeClr val="bg1"/>
                </a:solidFill>
                <a:sym typeface="Wingdings 2"/>
              </a:rPr>
              <a:t>ให้อัตราเร็วให้สูงเพียงพอ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56852" y="4217313"/>
            <a:ext cx="57921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200" dirty="0">
                <a:solidFill>
                  <a:schemeClr val="bg1"/>
                </a:solidFill>
                <a:sym typeface="Wingdings 2"/>
              </a:rPr>
              <a:t>ประเมินสถานการณ์รอบข้าง ได้แก่ สภาพถนน ความเร็วของรถ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62249" y="5136878"/>
            <a:ext cx="358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200" dirty="0">
                <a:solidFill>
                  <a:schemeClr val="bg1"/>
                </a:solidFill>
                <a:sym typeface="Wingdings 2"/>
              </a:rPr>
              <a:t>ให้สัญญาณเมื่อต้องการจะแซง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71737" y="6005350"/>
            <a:ext cx="4162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200" dirty="0">
                <a:solidFill>
                  <a:schemeClr val="bg1"/>
                </a:solidFill>
                <a:sym typeface="Wingdings 2"/>
              </a:rPr>
              <a:t>ตรวจสอบครั้งสุดท้ายเพื่อให้แน่ใจว่าปลอดภัย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76400" y="7417713"/>
            <a:ext cx="449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  <a:sym typeface="Wingdings 2"/>
              </a:rPr>
              <a:t>มองกระจกหลังเพื่อดูว่ารถได้ผ่านคันที่ถูกแซงแล้ว</a:t>
            </a:r>
          </a:p>
        </p:txBody>
      </p:sp>
    </p:spTree>
    <p:extLst>
      <p:ext uri="{BB962C8B-B14F-4D97-AF65-F5344CB8AC3E}">
        <p14:creationId xmlns:p14="http://schemas.microsoft.com/office/powerpoint/2010/main" val="187452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770" y="1616123"/>
            <a:ext cx="7285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66FF"/>
                </a:solidFill>
                <a:sym typeface="Wingdings 3"/>
              </a:rPr>
              <a:t></a:t>
            </a:r>
            <a:r>
              <a:rPr lang="th-TH" sz="2400" dirty="0">
                <a:sym typeface="Wingdings 3"/>
              </a:rPr>
              <a:t> </a:t>
            </a:r>
            <a:r>
              <a:rPr lang="th-TH" sz="2400" dirty="0">
                <a:sym typeface="Wingdings 2"/>
              </a:rPr>
              <a:t>ดูกระจกหลังเพื่อหาตำแหน่งและอัตราเร็วของรถคันหลัง</a:t>
            </a:r>
          </a:p>
          <a:p>
            <a:r>
              <a:rPr lang="th-TH" sz="2400" dirty="0">
                <a:solidFill>
                  <a:srgbClr val="0066FF"/>
                </a:solidFill>
                <a:sym typeface="Wingdings 3"/>
              </a:rPr>
              <a:t></a:t>
            </a:r>
            <a:r>
              <a:rPr lang="th-TH" sz="2400" dirty="0">
                <a:sym typeface="Wingdings 3"/>
              </a:rPr>
              <a:t> </a:t>
            </a:r>
            <a:r>
              <a:rPr lang="th-TH" sz="2400" dirty="0">
                <a:sym typeface="Wingdings 2"/>
              </a:rPr>
              <a:t>รักษาระยะห่างจากรถคันหน้าให้เหมาะสม</a:t>
            </a:r>
          </a:p>
          <a:p>
            <a:r>
              <a:rPr lang="th-TH" sz="2400" dirty="0">
                <a:solidFill>
                  <a:srgbClr val="0066FF"/>
                </a:solidFill>
                <a:sym typeface="Wingdings 3"/>
              </a:rPr>
              <a:t></a:t>
            </a:r>
            <a:r>
              <a:rPr lang="th-TH" sz="2400" dirty="0">
                <a:sym typeface="Wingdings 3"/>
              </a:rPr>
              <a:t> </a:t>
            </a:r>
            <a:r>
              <a:rPr lang="th-TH" sz="2400" dirty="0">
                <a:sym typeface="Wingdings 2"/>
              </a:rPr>
              <a:t>ตรวจสอบทางกระจกหลังอีกครั้งหนึ่ง</a:t>
            </a:r>
          </a:p>
          <a:p>
            <a:r>
              <a:rPr lang="th-TH" sz="2400" dirty="0">
                <a:solidFill>
                  <a:srgbClr val="0066FF"/>
                </a:solidFill>
                <a:sym typeface="Wingdings 3"/>
              </a:rPr>
              <a:t></a:t>
            </a:r>
            <a:r>
              <a:rPr lang="th-TH" sz="2400" dirty="0">
                <a:sym typeface="Wingdings 3"/>
              </a:rPr>
              <a:t> </a:t>
            </a:r>
            <a:r>
              <a:rPr lang="th-TH" sz="2400" dirty="0">
                <a:sym typeface="Wingdings 2"/>
              </a:rPr>
              <a:t>ควรให้สัญญาณแม้ว่าไม่มีรถข้างหลังก็ตาม</a:t>
            </a:r>
          </a:p>
          <a:p>
            <a:r>
              <a:rPr lang="th-TH" sz="2400" dirty="0">
                <a:solidFill>
                  <a:srgbClr val="0066FF"/>
                </a:solidFill>
                <a:sym typeface="Wingdings 3"/>
              </a:rPr>
              <a:t></a:t>
            </a:r>
            <a:r>
              <a:rPr lang="th-TH" sz="2400" dirty="0">
                <a:sym typeface="Wingdings 3"/>
              </a:rPr>
              <a:t> </a:t>
            </a:r>
            <a:r>
              <a:rPr lang="th-TH" sz="2400" dirty="0">
                <a:sym typeface="Wingdings 2"/>
              </a:rPr>
              <a:t>ควรตรวจสอบทางกระจกมองหลังอีกครั้งก่อนเข้าสู่ช่องจราจรเดิม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4745349"/>
            <a:ext cx="3922310" cy="707886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th-TH" sz="2000" b="1" i="1" dirty="0">
                <a:solidFill>
                  <a:schemeClr val="bg1"/>
                </a:solidFill>
                <a:sym typeface="Wingdings 2"/>
              </a:rPr>
              <a:t>ข้อควรจำ </a:t>
            </a:r>
            <a:r>
              <a:rPr lang="th-TH" sz="2000" i="1" dirty="0">
                <a:solidFill>
                  <a:schemeClr val="bg1"/>
                </a:solidFill>
                <a:sym typeface="Wingdings 2"/>
              </a:rPr>
              <a:t>อย่ากีดขวางรถที่ใช้ความเร็วมากกว่า และไม่ควรขับแซงช่องจราจรทางซ้าย</a:t>
            </a:r>
          </a:p>
        </p:txBody>
      </p:sp>
      <p:sp>
        <p:nvSpPr>
          <p:cNvPr id="5" name="Rectangle 4"/>
          <p:cNvSpPr/>
          <p:nvPr/>
        </p:nvSpPr>
        <p:spPr>
          <a:xfrm>
            <a:off x="552450" y="228600"/>
            <a:ext cx="4476750" cy="87150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228600" y="558968"/>
            <a:ext cx="9372600" cy="0"/>
          </a:xfrm>
          <a:prstGeom prst="line">
            <a:avLst/>
          </a:prstGeom>
          <a:ln w="76200">
            <a:solidFill>
              <a:srgbClr val="FF7C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7524" y="310411"/>
            <a:ext cx="4206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4000" dirty="0">
                <a:solidFill>
                  <a:schemeClr val="bg1"/>
                </a:solidFill>
                <a:sym typeface="Wingdings 2"/>
              </a:rPr>
              <a:t>การแซงบนถนนช่องทางคู่</a:t>
            </a:r>
          </a:p>
        </p:txBody>
      </p:sp>
      <p:pic>
        <p:nvPicPr>
          <p:cNvPr id="1027" name="Picture 3" descr="C:\Users\WINDOWS\Downloads\49189347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6" r="12186"/>
          <a:stretch/>
        </p:blipFill>
        <p:spPr bwMode="auto">
          <a:xfrm>
            <a:off x="1395065" y="3783022"/>
            <a:ext cx="2791518" cy="27915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1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533400" y="-158087"/>
            <a:ext cx="2362199" cy="7429500"/>
          </a:xfrm>
          <a:prstGeom prst="rect">
            <a:avLst/>
          </a:prstGeom>
          <a:gradFill flip="none" rotWithShape="1">
            <a:gsLst>
              <a:gs pos="77000">
                <a:srgbClr val="758EB7"/>
              </a:gs>
              <a:gs pos="24000">
                <a:srgbClr val="8A5082"/>
              </a:gs>
              <a:gs pos="0">
                <a:srgbClr val="FF7B89"/>
              </a:gs>
              <a:gs pos="50000">
                <a:srgbClr val="705F93"/>
              </a:gs>
              <a:gs pos="100000">
                <a:srgbClr val="A5CAD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2043545" y="1340108"/>
            <a:ext cx="6477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002060"/>
                </a:solidFill>
              </a:rPr>
              <a:t>1. การออกรถ</a:t>
            </a:r>
          </a:p>
          <a:p>
            <a:r>
              <a:rPr lang="th-TH" sz="2800" dirty="0">
                <a:solidFill>
                  <a:srgbClr val="002060"/>
                </a:solidFill>
              </a:rPr>
              <a:t>2. การเคลื่อนรถจากตำแหน่งจอดนิ่ง</a:t>
            </a:r>
          </a:p>
          <a:p>
            <a:r>
              <a:rPr lang="th-TH" sz="2800" dirty="0">
                <a:solidFill>
                  <a:srgbClr val="002060"/>
                </a:solidFill>
              </a:rPr>
              <a:t>3. การออกตัวของรถยนต์แบบหักมุม</a:t>
            </a:r>
          </a:p>
          <a:p>
            <a:r>
              <a:rPr lang="th-TH" sz="2800" dirty="0">
                <a:solidFill>
                  <a:srgbClr val="002060"/>
                </a:solidFill>
              </a:rPr>
              <a:t>4. การออกตัวของรถยนต์แบบขึ้นทางชัน</a:t>
            </a:r>
          </a:p>
          <a:p>
            <a:r>
              <a:rPr lang="th-TH" sz="2800" dirty="0">
                <a:solidFill>
                  <a:srgbClr val="002060"/>
                </a:solidFill>
              </a:rPr>
              <a:t>5. การออกตัวของรถยนต์แบบลงทางลาด</a:t>
            </a:r>
          </a:p>
          <a:p>
            <a:r>
              <a:rPr lang="th-TH" sz="2800" dirty="0">
                <a:solidFill>
                  <a:srgbClr val="002060"/>
                </a:solidFill>
              </a:rPr>
              <a:t>6. การเร่งความเร็วในสภาพต่างๆ</a:t>
            </a:r>
          </a:p>
          <a:p>
            <a:r>
              <a:rPr lang="th-TH" sz="2800" dirty="0">
                <a:solidFill>
                  <a:srgbClr val="002060"/>
                </a:solidFill>
              </a:rPr>
              <a:t>7. การใช้อัตราความเร็วของรถยนต์</a:t>
            </a:r>
          </a:p>
          <a:p>
            <a:r>
              <a:rPr lang="th-TH" sz="2800" dirty="0">
                <a:solidFill>
                  <a:srgbClr val="002060"/>
                </a:solidFill>
              </a:rPr>
              <a:t>8. การแซงรถ</a:t>
            </a:r>
          </a:p>
          <a:p>
            <a:r>
              <a:rPr lang="th-TH" sz="2800" dirty="0">
                <a:solidFill>
                  <a:srgbClr val="002060"/>
                </a:solidFill>
              </a:rPr>
              <a:t>9. การแซงรถยนต์ที่จอดนิ่งหรือแซงสิ่งกีดขวาง</a:t>
            </a:r>
          </a:p>
          <a:p>
            <a:r>
              <a:rPr lang="th-TH" sz="2800" dirty="0">
                <a:solidFill>
                  <a:srgbClr val="002060"/>
                </a:solidFill>
              </a:rPr>
              <a:t>10. การแซงรถยนต์ที่กำลังวิ่งไปทางเดียวกัน</a:t>
            </a:r>
          </a:p>
          <a:p>
            <a:r>
              <a:rPr lang="th-TH" sz="2800" dirty="0">
                <a:solidFill>
                  <a:srgbClr val="002060"/>
                </a:solidFill>
              </a:rPr>
              <a:t>11. ขั้นตอนการแซง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229600" y="-152400"/>
            <a:ext cx="0" cy="7239000"/>
          </a:xfrm>
          <a:prstGeom prst="line">
            <a:avLst/>
          </a:prstGeom>
          <a:ln w="762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57753" y="200561"/>
            <a:ext cx="22284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000" dirty="0">
                <a:solidFill>
                  <a:srgbClr val="00003E"/>
                </a:solidFill>
              </a:rPr>
              <a:t>เนื้อหา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-190500"/>
            <a:ext cx="0" cy="7239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6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ownloads\51310290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588" y="-1143000"/>
            <a:ext cx="1524317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885950" y="609600"/>
            <a:ext cx="5257800" cy="525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7900" y="2084338"/>
            <a:ext cx="4533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66FF"/>
                </a:solidFill>
              </a:rPr>
              <a:t>จุดประสงค์การเรียนรู้</a:t>
            </a:r>
          </a:p>
          <a:p>
            <a:r>
              <a:rPr lang="th-TH" sz="2400" dirty="0">
                <a:solidFill>
                  <a:srgbClr val="0066FF"/>
                </a:solidFill>
              </a:rPr>
              <a:t>1. อธิบายการออกตัวของรถได้อย่างถูกต้อง</a:t>
            </a:r>
          </a:p>
          <a:p>
            <a:r>
              <a:rPr lang="th-TH" sz="2400" dirty="0">
                <a:solidFill>
                  <a:srgbClr val="0066FF"/>
                </a:solidFill>
              </a:rPr>
              <a:t>2. อธิบายวิธีการเร่งความเร็ว การเปลี่ยนเกียร์ได้อย่างถูกต้อง</a:t>
            </a:r>
          </a:p>
          <a:p>
            <a:r>
              <a:rPr lang="th-TH" sz="2400" dirty="0">
                <a:solidFill>
                  <a:srgbClr val="0066FF"/>
                </a:solidFill>
              </a:rPr>
              <a:t>3. บอกถึงวิธีการและขั้นตอนการแซงได้</a:t>
            </a:r>
          </a:p>
        </p:txBody>
      </p:sp>
    </p:spTree>
    <p:extLst>
      <p:ext uri="{BB962C8B-B14F-4D97-AF65-F5344CB8AC3E}">
        <p14:creationId xmlns:p14="http://schemas.microsoft.com/office/powerpoint/2010/main" val="231145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982605" y="2820394"/>
            <a:ext cx="3083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</a:rPr>
              <a:t>การออกรถ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94" y="6198513"/>
            <a:ext cx="632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/>
              <a:t>ทดสอบเบรกเท้า ทดสอบแตะเบรกเมื่อออกตัวไปได้สัก 3-4 เมตร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5417" y="-183717"/>
            <a:ext cx="118766" cy="7429500"/>
          </a:xfrm>
          <a:prstGeom prst="rect">
            <a:avLst/>
          </a:prstGeom>
          <a:gradFill flip="none" rotWithShape="1">
            <a:gsLst>
              <a:gs pos="77000">
                <a:srgbClr val="758EB7"/>
              </a:gs>
              <a:gs pos="24000">
                <a:srgbClr val="8A5082"/>
              </a:gs>
              <a:gs pos="0">
                <a:srgbClr val="FF7B89"/>
              </a:gs>
              <a:gs pos="50000">
                <a:srgbClr val="705F93"/>
              </a:gs>
              <a:gs pos="100000">
                <a:srgbClr val="A5CAD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1015116" y="685800"/>
            <a:ext cx="379368" cy="379368"/>
          </a:xfrm>
          <a:prstGeom prst="ellipse">
            <a:avLst/>
          </a:prstGeom>
          <a:solidFill>
            <a:srgbClr val="186B9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1014121" y="1407284"/>
            <a:ext cx="379368" cy="379368"/>
          </a:xfrm>
          <a:prstGeom prst="ellipse">
            <a:avLst/>
          </a:prstGeom>
          <a:solidFill>
            <a:srgbClr val="89BEC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993163" y="2133600"/>
            <a:ext cx="379368" cy="379368"/>
          </a:xfrm>
          <a:prstGeom prst="ellipse">
            <a:avLst/>
          </a:prstGeom>
          <a:solidFill>
            <a:srgbClr val="B3DFD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992232" y="3506832"/>
            <a:ext cx="379368" cy="379368"/>
          </a:xfrm>
          <a:prstGeom prst="ellipse">
            <a:avLst/>
          </a:prstGeom>
          <a:solidFill>
            <a:srgbClr val="F8B9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977970" y="4116432"/>
            <a:ext cx="379368" cy="379368"/>
          </a:xfrm>
          <a:prstGeom prst="ellipse">
            <a:avLst/>
          </a:prstGeom>
          <a:solidFill>
            <a:srgbClr val="FDEDB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990600" y="4802232"/>
            <a:ext cx="379368" cy="379368"/>
          </a:xfrm>
          <a:prstGeom prst="ellipse">
            <a:avLst/>
          </a:prstGeom>
          <a:solidFill>
            <a:srgbClr val="F8AEA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989883" y="5584447"/>
            <a:ext cx="379368" cy="379368"/>
          </a:xfrm>
          <a:prstGeom prst="ellipse">
            <a:avLst/>
          </a:prstGeom>
          <a:solidFill>
            <a:srgbClr val="F1CC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990600" y="6173832"/>
            <a:ext cx="379368" cy="379368"/>
          </a:xfrm>
          <a:prstGeom prst="ellipse">
            <a:avLst/>
          </a:prstGeom>
          <a:solidFill>
            <a:srgbClr val="F0B39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393489" y="132499"/>
            <a:ext cx="2954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i="1" dirty="0">
                <a:solidFill>
                  <a:prstClr val="black"/>
                </a:solidFill>
              </a:rPr>
              <a:t>สิ่งที่ต้องคำนึงถึงก่อนการออกรถ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0" y="521541"/>
            <a:ext cx="533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</a:rPr>
              <a:t>การตรวจสอบภายนอกรถ  เช่น กระจกหน้า กระจกหลัง ไฟเบรก ไฟเลี้ยว สภาพของยาง ลมยาง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15684" y="1273314"/>
            <a:ext cx="48851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</a:rPr>
              <a:t>ประตูรถ การ</a:t>
            </a:r>
            <a:r>
              <a:rPr lang="th-TH" sz="2200" dirty="0" err="1">
                <a:solidFill>
                  <a:prstClr val="black"/>
                </a:solidFill>
              </a:rPr>
              <a:t>ปิดล็</a:t>
            </a:r>
            <a:r>
              <a:rPr lang="th-TH" sz="2200" dirty="0">
                <a:solidFill>
                  <a:prstClr val="black"/>
                </a:solidFill>
              </a:rPr>
              <a:t>อกประตูรถถือว่าเป็นมาตรฐานรักษาความปลอดภัยที่สำคัญอีกขั้นหนึ่ง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0" y="2134850"/>
            <a:ext cx="48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</a:rPr>
              <a:t>ปรับที่นั่งให้พอเหมาะ 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sym typeface="Wingdings 2"/>
              </a:rPr>
              <a:t>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 นั่งให้ติดพนักพิง ช่วงคอทำมุม 10 องศา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sym typeface="Wingdings 2"/>
              </a:rPr>
              <a:t>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 ที่นั่งต้องมองเห็น</a:t>
            </a:r>
            <a:r>
              <a:rPr lang="th-TH" sz="2200" dirty="0" err="1">
                <a:solidFill>
                  <a:prstClr val="black"/>
                </a:solidFill>
                <a:sym typeface="Wingdings 2"/>
              </a:rPr>
              <a:t>ทัศน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วิสัยได้ในมุมกว้าง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sym typeface="Wingdings 2"/>
              </a:rPr>
              <a:t>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ความสะดวกในการควบคุมรถ</a:t>
            </a:r>
            <a:endParaRPr lang="th-TH" sz="2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3531513"/>
            <a:ext cx="6324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</a:rPr>
              <a:t>การปรับกระจก ต้องปรับตำแหน่งให้สามารถเหลือบตาดูได้สบายๆ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92938" y="4114800"/>
            <a:ext cx="7162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</a:rPr>
              <a:t>คาดเข็มขัดนิรภัย </a:t>
            </a:r>
            <a:r>
              <a:rPr lang="th-TH" sz="2200" dirty="0" err="1">
                <a:solidFill>
                  <a:prstClr val="black"/>
                </a:solidFill>
              </a:rPr>
              <a:t>กฏหมาย</a:t>
            </a:r>
            <a:r>
              <a:rPr lang="th-TH" sz="2200" dirty="0">
                <a:solidFill>
                  <a:prstClr val="black"/>
                </a:solidFill>
              </a:rPr>
              <a:t>ได้บัญญัติให้ผู้ขับขี่คาดเข็มขัดนิรภัยในขณะขับรถ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15684" y="4716959"/>
            <a:ext cx="45803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 err="1">
                <a:solidFill>
                  <a:prstClr val="black"/>
                </a:solidFill>
              </a:rPr>
              <a:t>สตาร์ต</a:t>
            </a:r>
            <a:r>
              <a:rPr lang="th-TH" sz="2200" dirty="0">
                <a:solidFill>
                  <a:prstClr val="black"/>
                </a:solidFill>
              </a:rPr>
              <a:t>เครื่องยนต์ </a:t>
            </a:r>
            <a:r>
              <a:rPr lang="en-US" sz="2200" dirty="0">
                <a:solidFill>
                  <a:prstClr val="black"/>
                </a:solidFill>
                <a:sym typeface="Wingdings 2"/>
              </a:rPr>
              <a:t>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 ขึ้นเบรกมือ </a:t>
            </a:r>
            <a:r>
              <a:rPr lang="en-US" sz="2200" dirty="0">
                <a:solidFill>
                  <a:prstClr val="black"/>
                </a:solidFill>
                <a:sym typeface="Wingdings 2"/>
              </a:rPr>
              <a:t>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เข้าเกียร์ว่าง 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sym typeface="Wingdings 2"/>
              </a:rPr>
              <a:t>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 เหยียบคลัตช์ให้สุดในขณะ</a:t>
            </a:r>
            <a:r>
              <a:rPr lang="th-TH" sz="2200" dirty="0" err="1">
                <a:solidFill>
                  <a:prstClr val="black"/>
                </a:solidFill>
                <a:sym typeface="Wingdings 2"/>
              </a:rPr>
              <a:t>สตาร์ต</a:t>
            </a:r>
            <a:r>
              <a:rPr lang="th-TH" sz="2200" dirty="0">
                <a:solidFill>
                  <a:prstClr val="black"/>
                </a:solidFill>
                <a:sym typeface="Wingdings 2"/>
              </a:rPr>
              <a:t>เครื่องยนต์</a:t>
            </a:r>
            <a:endParaRPr lang="th-TH" sz="2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54494" y="5588913"/>
            <a:ext cx="54149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</a:rPr>
              <a:t>ตรวจสอบสัญญาณ สัญลักษณ์ไฟเตือน และ</a:t>
            </a:r>
            <a:r>
              <a:rPr lang="th-TH" sz="2200" dirty="0" err="1">
                <a:solidFill>
                  <a:prstClr val="black"/>
                </a:solidFill>
              </a:rPr>
              <a:t>เกจ</a:t>
            </a:r>
            <a:r>
              <a:rPr lang="th-TH" sz="2200" dirty="0">
                <a:solidFill>
                  <a:prstClr val="black"/>
                </a:solidFill>
              </a:rPr>
              <a:t>ต่างๆ</a:t>
            </a:r>
          </a:p>
        </p:txBody>
      </p:sp>
    </p:spTree>
    <p:extLst>
      <p:ext uri="{BB962C8B-B14F-4D97-AF65-F5344CB8AC3E}">
        <p14:creationId xmlns:p14="http://schemas.microsoft.com/office/powerpoint/2010/main" val="42061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2853900" y="3013500"/>
            <a:ext cx="685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solidFill>
                  <a:srgbClr val="002060"/>
                </a:solidFill>
              </a:rPr>
              <a:t>การเคลื่อนรถจากตำแหน่งจอดนิ่ง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5417" y="-183717"/>
            <a:ext cx="118766" cy="7429500"/>
          </a:xfrm>
          <a:prstGeom prst="rect">
            <a:avLst/>
          </a:prstGeom>
          <a:gradFill flip="none" rotWithShape="1">
            <a:gsLst>
              <a:gs pos="77000">
                <a:srgbClr val="758EB7"/>
              </a:gs>
              <a:gs pos="24000">
                <a:srgbClr val="8A5082"/>
              </a:gs>
              <a:gs pos="0">
                <a:srgbClr val="FF7B89"/>
              </a:gs>
              <a:gs pos="50000">
                <a:srgbClr val="705F93"/>
              </a:gs>
              <a:gs pos="100000">
                <a:srgbClr val="A5CAD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1002395" y="1069039"/>
            <a:ext cx="379368" cy="379368"/>
          </a:xfrm>
          <a:prstGeom prst="ellipse">
            <a:avLst/>
          </a:prstGeom>
          <a:solidFill>
            <a:srgbClr val="89BEC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993163" y="2133600"/>
            <a:ext cx="379368" cy="379368"/>
          </a:xfrm>
          <a:prstGeom prst="ellipse">
            <a:avLst/>
          </a:prstGeom>
          <a:solidFill>
            <a:srgbClr val="B3DFD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1007454" y="3202032"/>
            <a:ext cx="379368" cy="379368"/>
          </a:xfrm>
          <a:prstGeom prst="ellipse">
            <a:avLst/>
          </a:prstGeom>
          <a:solidFill>
            <a:srgbClr val="F8B9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1007454" y="4229232"/>
            <a:ext cx="379368" cy="379368"/>
          </a:xfrm>
          <a:prstGeom prst="ellipse">
            <a:avLst/>
          </a:prstGeom>
          <a:solidFill>
            <a:srgbClr val="FDEDB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1016310" y="5397540"/>
            <a:ext cx="379368" cy="379368"/>
          </a:xfrm>
          <a:prstGeom prst="ellipse">
            <a:avLst/>
          </a:prstGeom>
          <a:solidFill>
            <a:srgbClr val="F8AEA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524000" y="438090"/>
            <a:ext cx="3603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i="1" dirty="0">
                <a:solidFill>
                  <a:prstClr val="black"/>
                </a:solidFill>
                <a:sym typeface="Wingdings 2"/>
              </a:rPr>
              <a:t>การเคลื่อนรถออกมีขั้นตอน ดังนี้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67655" y="1084431"/>
            <a:ext cx="7119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prstClr val="black"/>
                </a:solidFill>
                <a:sym typeface="Wingdings 2"/>
              </a:rPr>
              <a:t>ใช้เท้าซ้ายกดแป้นคลัตช์จนสุด โยกคันเกียร์จากเกียร์ว่างไปเกียร์ 1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68792" y="2151797"/>
            <a:ext cx="5595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prstClr val="black"/>
                </a:solidFill>
                <a:sym typeface="Wingdings 2"/>
              </a:rPr>
              <a:t>ใช้เท้าขวากดแป้นคันเร่ง และคงไว้อย่างสม่ำเสมอ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77914" y="3160883"/>
            <a:ext cx="644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prstClr val="black"/>
                </a:solidFill>
                <a:sym typeface="Wingdings 2"/>
              </a:rPr>
              <a:t>ตรวจสอบความปลอดภัย โดยมองกระจกหลังและกระจกมองข้าง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91882" y="4193101"/>
            <a:ext cx="6104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prstClr val="black"/>
                </a:solidFill>
                <a:sym typeface="Wingdings 2"/>
              </a:rPr>
              <a:t>ถ้ามีความปลอดภัยเพียงพอ รถยนต์เริ่มเคลื่อนตัวต้องควบคุมคลัตช์ให้มั่น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13490" y="5375057"/>
            <a:ext cx="6104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prstClr val="black"/>
                </a:solidFill>
                <a:sym typeface="Wingdings 2"/>
              </a:rPr>
              <a:t>กดแป้นคันเร่งมากขึ้น เพื่อเพิ่มอัตราเร็ว ผ่อนคลัตช์จนสุด ยกเท้าออกจากแป้นคลัตช์</a:t>
            </a:r>
            <a:endParaRPr lang="th-TH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2746" y="-197365"/>
            <a:ext cx="9319146" cy="7429500"/>
          </a:xfrm>
          <a:prstGeom prst="rect">
            <a:avLst/>
          </a:prstGeom>
          <a:gradFill flip="none" rotWithShape="1">
            <a:gsLst>
              <a:gs pos="77000">
                <a:srgbClr val="758EB7"/>
              </a:gs>
              <a:gs pos="24000">
                <a:srgbClr val="8A5082"/>
              </a:gs>
              <a:gs pos="0">
                <a:srgbClr val="FF7B89"/>
              </a:gs>
              <a:gs pos="50000">
                <a:srgbClr val="705F93"/>
              </a:gs>
              <a:gs pos="100000">
                <a:srgbClr val="A5CAD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838200" y="304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u="sng" dirty="0">
                <a:solidFill>
                  <a:schemeClr val="bg1"/>
                </a:solidFill>
              </a:rPr>
              <a:t>การออกตัวของรถยนต์แบบหักมุม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1864816"/>
            <a:ext cx="533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sym typeface="Wingdings 3"/>
              </a:rPr>
              <a:t></a:t>
            </a:r>
            <a:r>
              <a:rPr lang="en-US" sz="2400" dirty="0">
                <a:solidFill>
                  <a:schemeClr val="bg1"/>
                </a:solidFill>
                <a:sym typeface="Wingdings 2"/>
              </a:rPr>
              <a:t> 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เหลียวหลังมองไปทางขวาก่อนออกรถ ปลดเบรกมือ ถอนคลัตช์ขึ้นเล็กน้อย</a:t>
            </a:r>
          </a:p>
          <a:p>
            <a:r>
              <a:rPr lang="en-US" sz="2400" dirty="0">
                <a:solidFill>
                  <a:schemeClr val="bg1"/>
                </a:solidFill>
                <a:sym typeface="Wingdings 3"/>
              </a:rPr>
              <a:t></a:t>
            </a:r>
            <a:r>
              <a:rPr lang="en-US" sz="2400" dirty="0">
                <a:solidFill>
                  <a:schemeClr val="bg1"/>
                </a:solidFill>
                <a:sym typeface="Wingdings 2"/>
              </a:rPr>
              <a:t> 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รถยนต์เริ่มเคลื่อนที่ถอนแป้นคลัตช์ขึ้นเล็กน้อย</a:t>
            </a:r>
          </a:p>
          <a:p>
            <a:r>
              <a:rPr lang="en-US" sz="2400" dirty="0">
                <a:solidFill>
                  <a:schemeClr val="bg1"/>
                </a:solidFill>
                <a:sym typeface="Wingdings 3"/>
              </a:rPr>
              <a:t></a:t>
            </a:r>
            <a:r>
              <a:rPr lang="en-US" sz="2400" dirty="0">
                <a:solidFill>
                  <a:schemeClr val="bg1"/>
                </a:solidFill>
                <a:sym typeface="Wingdings 2"/>
              </a:rPr>
              <a:t> 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หักพวงมาลัยให้มากพอเพื่อให้พ้นสิ่งกีดขวาง</a:t>
            </a:r>
          </a:p>
          <a:p>
            <a:r>
              <a:rPr lang="en-US" sz="2400" dirty="0">
                <a:solidFill>
                  <a:schemeClr val="bg1"/>
                </a:solidFill>
                <a:sym typeface="Wingdings 3"/>
              </a:rPr>
              <a:t>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เมื่อพ้นสิ่งกีดขวางแล้วค่อยๆ ปล่อยคลัตช์ โดยเว้นระยะห่างข้างหน้า</a:t>
            </a:r>
          </a:p>
          <a:p>
            <a:r>
              <a:rPr lang="en-US" sz="2400" dirty="0">
                <a:solidFill>
                  <a:schemeClr val="bg1"/>
                </a:solidFill>
                <a:sym typeface="Wingdings 3"/>
              </a:rPr>
              <a:t>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กดแป้นคันเร่งมากขึ้น เพื่อเพิ่มอัตราเร็ว ผ่อนคลัตช์จนสุด ยกเท้าออกจากแป้นคลัตช์</a:t>
            </a:r>
          </a:p>
          <a:p>
            <a:r>
              <a:rPr lang="en-US" sz="2400" dirty="0">
                <a:solidFill>
                  <a:schemeClr val="bg1"/>
                </a:solidFill>
                <a:sym typeface="Wingdings 3"/>
              </a:rPr>
              <a:t></a:t>
            </a:r>
            <a:r>
              <a:rPr lang="en-US" sz="2400" dirty="0">
                <a:solidFill>
                  <a:schemeClr val="bg1"/>
                </a:solidFill>
                <a:sym typeface="Wingdings 2"/>
              </a:rPr>
              <a:t> 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ตรวจด้านหลังของรถด้วยกระจกมกหลังและมองข้าง</a:t>
            </a:r>
          </a:p>
          <a:p>
            <a:r>
              <a:rPr lang="en-US" sz="2400" dirty="0">
                <a:solidFill>
                  <a:schemeClr val="bg1"/>
                </a:solidFill>
                <a:sym typeface="Wingdings 3"/>
              </a:rPr>
              <a:t>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เคลื่อนรถออกมาช้าๆ แล้วปรับแนวตรงไปข้างหน้า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700000">
            <a:off x="-688528" y="2578816"/>
            <a:ext cx="3600450" cy="3600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7" t="39560" r="29938" b="24474"/>
          <a:stretch/>
        </p:blipFill>
        <p:spPr bwMode="auto">
          <a:xfrm>
            <a:off x="-369085" y="3429000"/>
            <a:ext cx="2961564" cy="169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9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0066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200" y="609600"/>
            <a:ext cx="7391400" cy="56388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Users\WINDOWS\Downloads\80037529_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2E9"/>
              </a:clrFrom>
              <a:clrTo>
                <a:srgbClr val="F6F2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8201"/>
            <a:ext cx="7391400" cy="422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09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66FF"/>
                </a:solidFill>
              </a:rPr>
              <a:t>การออกตัวของรถยนต์แบบขึ้นทางชัน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996286"/>
            <a:ext cx="6781800" cy="246221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6FF"/>
                </a:solidFill>
                <a:sym typeface="Wingdings 2"/>
              </a:rPr>
              <a:t></a:t>
            </a:r>
            <a:r>
              <a:rPr lang="th-TH" sz="2200" dirty="0">
                <a:solidFill>
                  <a:srgbClr val="0066FF"/>
                </a:solidFill>
                <a:sym typeface="Wingdings 2"/>
              </a:rPr>
              <a:t> </a:t>
            </a:r>
            <a:r>
              <a:rPr lang="th-TH" sz="2200" dirty="0">
                <a:sym typeface="Wingdings 2"/>
              </a:rPr>
              <a:t>เท้าซ้ายกดแป้นคลัตช์และโยกคันเกียร์จากเกียร์ว่างไปเกียร์ 1 </a:t>
            </a:r>
          </a:p>
          <a:p>
            <a:r>
              <a:rPr lang="en-US" sz="2200" dirty="0">
                <a:solidFill>
                  <a:srgbClr val="0066FF"/>
                </a:solidFill>
                <a:sym typeface="Wingdings 2"/>
              </a:rPr>
              <a:t></a:t>
            </a:r>
            <a:r>
              <a:rPr lang="th-TH" sz="2200" dirty="0">
                <a:solidFill>
                  <a:srgbClr val="0066FF"/>
                </a:solidFill>
                <a:sym typeface="Wingdings 2"/>
              </a:rPr>
              <a:t> </a:t>
            </a:r>
            <a:r>
              <a:rPr lang="th-TH" sz="2200" dirty="0">
                <a:sym typeface="Wingdings 2"/>
              </a:rPr>
              <a:t>เท้าขวากดแป้นคันเร่ง ขึ้นกับความชัน ค่อยๆ ถอนคลัตช์</a:t>
            </a:r>
          </a:p>
          <a:p>
            <a:r>
              <a:rPr lang="en-US" sz="2200" dirty="0">
                <a:solidFill>
                  <a:srgbClr val="0066FF"/>
                </a:solidFill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ตรวจสอบความปลอดภัยโดยใช้กระจกมองหลังและมองข้าง </a:t>
            </a:r>
          </a:p>
          <a:p>
            <a:r>
              <a:rPr lang="en-US" sz="2200" dirty="0">
                <a:solidFill>
                  <a:srgbClr val="0066FF"/>
                </a:solidFill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ควรจะต้องกะระยะให้มาก</a:t>
            </a:r>
          </a:p>
          <a:p>
            <a:r>
              <a:rPr lang="en-US" sz="2200" dirty="0">
                <a:solidFill>
                  <a:srgbClr val="0066FF"/>
                </a:solidFill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ตัดสินใจว่าจะใช้สัญญาณก่อนออกตัวหรือไม่</a:t>
            </a:r>
          </a:p>
          <a:p>
            <a:r>
              <a:rPr lang="en-US" sz="2200" dirty="0">
                <a:solidFill>
                  <a:srgbClr val="0066FF"/>
                </a:solidFill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ยกคันเบรกมือและ</a:t>
            </a:r>
            <a:r>
              <a:rPr lang="th-TH" sz="2200" dirty="0" err="1">
                <a:sym typeface="Wingdings 2"/>
              </a:rPr>
              <a:t>ปลดล็อก</a:t>
            </a:r>
            <a:r>
              <a:rPr lang="th-TH" sz="2200" dirty="0">
                <a:sym typeface="Wingdings 2"/>
              </a:rPr>
              <a:t> เริ่มกดคันเร่งเล็กน้อยพร้อมกับผ่อนคลัตช์</a:t>
            </a:r>
          </a:p>
          <a:p>
            <a:r>
              <a:rPr lang="en-US" sz="2200" dirty="0">
                <a:solidFill>
                  <a:srgbClr val="0066FF"/>
                </a:solidFill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กดแป้นคันเร่งลงทีละน้อย </a:t>
            </a:r>
            <a:endParaRPr lang="th-TH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2954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>
                <a:sym typeface="Wingdings 2"/>
              </a:rPr>
              <a:t>ผู้ขับขี่ต้องมีความสามารถในการใช้คันเร่ง คลัตช์ และเบรกมือพร้อมกัน</a:t>
            </a:r>
            <a:endParaRPr lang="th-TH" sz="2000" i="1" dirty="0"/>
          </a:p>
        </p:txBody>
      </p:sp>
    </p:spTree>
    <p:extLst>
      <p:ext uri="{BB962C8B-B14F-4D97-AF65-F5344CB8AC3E}">
        <p14:creationId xmlns:p14="http://schemas.microsoft.com/office/powerpoint/2010/main" val="21355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609600"/>
            <a:ext cx="7391400" cy="56388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 descr="C:\Users\WINDOWS\Downloads\94440099_s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FF6FC"/>
              </a:clrFrom>
              <a:clrTo>
                <a:srgbClr val="EFF6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9"/>
          <a:stretch/>
        </p:blipFill>
        <p:spPr bwMode="auto">
          <a:xfrm>
            <a:off x="838200" y="3251195"/>
            <a:ext cx="7391400" cy="297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406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solidFill>
                  <a:srgbClr val="0066FF"/>
                </a:solidFill>
              </a:rPr>
              <a:t>การออกตัวของรถยนต์แบบลงทางลาด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981200"/>
            <a:ext cx="6781800" cy="178510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6FF"/>
                </a:solidFill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กดแป้นคลัตช์จนสุด โยกคันเกียร์จากเกียร์ว่างและเลือกใช้เกียร์ที่เหมาะสม</a:t>
            </a:r>
          </a:p>
          <a:p>
            <a:r>
              <a:rPr lang="en-US" sz="2200" dirty="0">
                <a:solidFill>
                  <a:srgbClr val="0066FF"/>
                </a:solidFill>
                <a:sym typeface="Wingdings 2"/>
              </a:rPr>
              <a:t></a:t>
            </a:r>
            <a:r>
              <a:rPr lang="th-TH" sz="2200" dirty="0">
                <a:solidFill>
                  <a:srgbClr val="0066FF"/>
                </a:solidFill>
                <a:sym typeface="Wingdings 2"/>
              </a:rPr>
              <a:t> </a:t>
            </a:r>
            <a:r>
              <a:rPr lang="th-TH" sz="2200" dirty="0">
                <a:sym typeface="Wingdings 2"/>
              </a:rPr>
              <a:t>เหยียบแป้นเบรก ปลดเบรกมือ และใช้เบรกเท้า</a:t>
            </a:r>
          </a:p>
          <a:p>
            <a:r>
              <a:rPr lang="en-US" sz="2200" dirty="0">
                <a:solidFill>
                  <a:srgbClr val="0066FF"/>
                </a:solidFill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ตรวจสอบความปลอดภัยโดยใช้กระจกมองหลังและมองข้าง </a:t>
            </a:r>
          </a:p>
          <a:p>
            <a:r>
              <a:rPr lang="en-US" sz="2200" dirty="0">
                <a:solidFill>
                  <a:srgbClr val="0066FF"/>
                </a:solidFill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ให้สัญญาณถ้าจำเป็น</a:t>
            </a:r>
          </a:p>
          <a:p>
            <a:r>
              <a:rPr lang="en-US" sz="2200" dirty="0">
                <a:solidFill>
                  <a:srgbClr val="0066FF"/>
                </a:solidFill>
                <a:sym typeface="Wingdings 2"/>
              </a:rPr>
              <a:t></a:t>
            </a:r>
            <a:r>
              <a:rPr lang="th-TH" sz="2200" dirty="0">
                <a:sym typeface="Wingdings 2"/>
              </a:rPr>
              <a:t> ปล่อยเบรกเท้า และค่อยๆ ถอนคลัตช์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12192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>
                <a:sym typeface="Wingdings 2"/>
              </a:rPr>
              <a:t>การออกตัวลงทางลาดของรถยนต์มีความสะดวกและง่ายกว่าการออกตัวขึ้นทางชัน</a:t>
            </a:r>
            <a:endParaRPr lang="th-TH" sz="2000" i="1" dirty="0"/>
          </a:p>
        </p:txBody>
      </p:sp>
    </p:spTree>
    <p:extLst>
      <p:ext uri="{BB962C8B-B14F-4D97-AF65-F5344CB8AC3E}">
        <p14:creationId xmlns:p14="http://schemas.microsoft.com/office/powerpoint/2010/main" val="42528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FF7C8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-185738" y="3886200"/>
            <a:ext cx="9906000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14600" y="3048000"/>
            <a:ext cx="4273313" cy="1859816"/>
          </a:xfrm>
          <a:prstGeom prst="rect">
            <a:avLst/>
          </a:prstGeom>
          <a:solidFill>
            <a:srgbClr val="FFCC99"/>
          </a:solidFill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57600" y="381000"/>
            <a:ext cx="4876800" cy="707886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1"/>
                </a:solidFill>
              </a:rPr>
              <a:t>การเร่งความเร็วในสภาพต่างๆ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5943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 2"/>
              </a:rPr>
              <a:t>	</a:t>
            </a:r>
            <a:r>
              <a:rPr lang="th-TH" sz="2000" dirty="0">
                <a:sym typeface="Wingdings 2"/>
              </a:rPr>
              <a:t>การเร่งความเร็วต้องมีความสัมพันธ์กับการใช้เกียร์และเบรก การสังเกตที่สามารถคาดการณ์ล่วงหน้า เพื่อควบคุมตำแหน่งของรถได้ดี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5300" y="1141667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>
                <a:sym typeface="Wingdings 2"/>
              </a:rPr>
              <a:t>การใช้อัตราเร่งความเร็วและเสถียรภาพการทรงตัว ต้องมีการขับขี่ที่นิ่มนวลและสัมพันธ์ต่อการบังคับ</a:t>
            </a:r>
            <a:endParaRPr lang="th-TH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3276600"/>
            <a:ext cx="41209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ym typeface="Wingdings 2"/>
              </a:rPr>
              <a:t>ข้อพิจารณาในการใช้ความเร็ว มีดังนี้</a:t>
            </a:r>
          </a:p>
          <a:p>
            <a:r>
              <a:rPr lang="en-US" sz="2000" dirty="0">
                <a:sym typeface="Wingdings 2"/>
              </a:rPr>
              <a:t></a:t>
            </a:r>
            <a:r>
              <a:rPr lang="th-TH" sz="2000" dirty="0">
                <a:sym typeface="Wingdings 2"/>
              </a:rPr>
              <a:t> ผู้ขับขี่อย่าใช้ความเร็วสูงเกินถ้ายังไม่คุ้นเคย</a:t>
            </a:r>
          </a:p>
          <a:p>
            <a:r>
              <a:rPr lang="en-US" sz="2000" dirty="0">
                <a:sym typeface="Wingdings 2"/>
              </a:rPr>
              <a:t></a:t>
            </a:r>
            <a:r>
              <a:rPr lang="th-TH" sz="2000" dirty="0">
                <a:sym typeface="Wingdings 2"/>
              </a:rPr>
              <a:t> ผู้ขับขี่อย่าเร็วถ้าร่างกายไม่พร้อม</a:t>
            </a:r>
          </a:p>
          <a:p>
            <a:r>
              <a:rPr lang="en-US" sz="2000" dirty="0">
                <a:sym typeface="Wingdings 2"/>
              </a:rPr>
              <a:t></a:t>
            </a:r>
            <a:r>
              <a:rPr lang="th-TH" sz="2000" dirty="0">
                <a:sym typeface="Wingdings 2"/>
              </a:rPr>
              <a:t> ใช้ความเร็วที่สามารถควบคุมรถได้</a:t>
            </a:r>
          </a:p>
          <a:p>
            <a:r>
              <a:rPr lang="en-US" sz="2000" dirty="0">
                <a:sym typeface="Wingdings 2"/>
              </a:rPr>
              <a:t></a:t>
            </a:r>
            <a:r>
              <a:rPr lang="th-TH" sz="2000" dirty="0">
                <a:sym typeface="Wingdings 2"/>
              </a:rPr>
              <a:t> ใช้ความเร็วที่จะหยุดได้ในทางของตน</a:t>
            </a:r>
          </a:p>
        </p:txBody>
      </p:sp>
      <p:pic>
        <p:nvPicPr>
          <p:cNvPr id="6146" name="Picture 2" descr="C:\Users\WINDOWS\Downloads\22644632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68363" r="2147" b="2536"/>
          <a:stretch/>
        </p:blipFill>
        <p:spPr bwMode="auto">
          <a:xfrm>
            <a:off x="1447800" y="5181600"/>
            <a:ext cx="6403431" cy="13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7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1359</Words>
  <Application>Microsoft Office PowerPoint</Application>
  <PresentationFormat>นำเสนอทางหน้าจอ (4:3)</PresentationFormat>
  <Paragraphs>123</Paragraphs>
  <Slides>15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2" baseType="lpstr">
      <vt:lpstr>Arial</vt:lpstr>
      <vt:lpstr>supermarket</vt:lpstr>
      <vt:lpstr>Wingdings 3</vt:lpstr>
      <vt:lpstr>Calibri</vt:lpstr>
      <vt:lpstr>Wingdings 2</vt:lpstr>
      <vt:lpstr>Office Theme</vt:lpstr>
      <vt:lpstr>1_Office Theme</vt:lpstr>
      <vt:lpstr>การขับรถ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การเตรียมตัวการก่อนขับรถยนต์</dc:title>
  <dc:creator>WINDOWS</dc:creator>
  <cp:lastModifiedBy>Warintorn</cp:lastModifiedBy>
  <cp:revision>136</cp:revision>
  <dcterms:created xsi:type="dcterms:W3CDTF">2019-11-30T01:45:41Z</dcterms:created>
  <dcterms:modified xsi:type="dcterms:W3CDTF">2025-03-22T17:42:52Z</dcterms:modified>
</cp:coreProperties>
</file>