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74" r:id="rId5"/>
    <p:sldId id="275" r:id="rId6"/>
    <p:sldId id="276" r:id="rId7"/>
    <p:sldId id="260" r:id="rId8"/>
    <p:sldId id="261" r:id="rId9"/>
    <p:sldId id="262" r:id="rId10"/>
    <p:sldId id="264" r:id="rId11"/>
    <p:sldId id="279" r:id="rId12"/>
    <p:sldId id="266" r:id="rId13"/>
    <p:sldId id="267" r:id="rId14"/>
    <p:sldId id="280" r:id="rId15"/>
    <p:sldId id="269" r:id="rId16"/>
    <p:sldId id="270" r:id="rId17"/>
    <p:sldId id="271" r:id="rId18"/>
    <p:sldId id="278" r:id="rId19"/>
    <p:sldId id="277" r:id="rId20"/>
  </p:sldIdLst>
  <p:sldSz cx="9144000" cy="6858000" type="screen4x3"/>
  <p:notesSz cx="6858000" cy="9144000"/>
  <p:embeddedFontLst>
    <p:embeddedFont>
      <p:font typeface="supermarket" panose="020B0604020202020204" charset="0"/>
      <p:regular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2" autoAdjust="0"/>
    <p:restoredTop sz="93217" autoAdjust="0"/>
  </p:normalViewPr>
  <p:slideViewPr>
    <p:cSldViewPr showGuides="1">
      <p:cViewPr varScale="1">
        <p:scale>
          <a:sx n="79" d="100"/>
          <a:sy n="79" d="100"/>
        </p:scale>
        <p:origin x="1656" y="77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5D7FE-9CDE-4D9A-8A9F-4C300A8C732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3D319-A75F-46E2-8FB4-77A5502B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ym typeface="Wingdings 2"/>
              </a:rPr>
              <a:t>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D319-A75F-46E2-8FB4-77A5502B0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1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58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7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47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00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8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3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87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59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01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69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5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29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48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84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42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3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0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70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32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20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0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9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28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11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637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74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4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0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48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52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97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43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5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4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3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0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918855"/>
            <a:ext cx="8915400" cy="1510145"/>
          </a:xfrm>
        </p:spPr>
        <p:txBody>
          <a:bodyPr>
            <a:noAutofit/>
          </a:bodyPr>
          <a:lstStyle/>
          <a:p>
            <a:r>
              <a:rPr lang="th-TH" sz="6000" dirty="0">
                <a:solidFill>
                  <a:schemeClr val="bg1"/>
                </a:solidFill>
              </a:rPr>
              <a:t>การขับรถยนต์เลี้ยวซ้าย เลี้ยวขวา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482" y="762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prstClr val="white"/>
                </a:solidFill>
              </a:rPr>
              <a:t>ใบความรู้ที่ </a:t>
            </a:r>
            <a:r>
              <a:rPr lang="en-US" sz="4000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" name="Rectangle 2"/>
          <p:cNvSpPr/>
          <p:nvPr/>
        </p:nvSpPr>
        <p:spPr>
          <a:xfrm>
            <a:off x="-453681" y="3144322"/>
            <a:ext cx="1005135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sz="13800" dirty="0">
                <a:solidFill>
                  <a:srgbClr val="FFC000"/>
                </a:solidFill>
              </a:rPr>
              <a:t>และการกลับรถ</a:t>
            </a:r>
            <a:endParaRPr lang="en-US" sz="138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WINDOWS\Downloads\42789177_l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4547" b="72744"/>
          <a:stretch/>
        </p:blipFill>
        <p:spPr bwMode="auto">
          <a:xfrm>
            <a:off x="949036" y="5334000"/>
            <a:ext cx="7710055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453681" y="3144322"/>
            <a:ext cx="1043588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4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26117" r="11340" b="9876"/>
          <a:stretch/>
        </p:blipFill>
        <p:spPr bwMode="auto">
          <a:xfrm>
            <a:off x="5899660" y="495784"/>
            <a:ext cx="2199564" cy="238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537" y="2122438"/>
            <a:ext cx="7328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</a:rPr>
              <a:t>การเลี้ยวขวา 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ขับข้ามถนนส่วนแรกก่อนเข้าสู่ส่วนที่สอง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ตัดสินใจว่าควรไปหรือหยุดคอยก่อน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ถ้าช่องกลางถนนกว้าง ควรหยุดก่อนที่จะเข้าสู่ถนนส่วนที่สอง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ถ้าช่องกลางถนนแคบ ควรให้ถนนว่างทั้งสองส่วนก่อนจะข้ามไปส่วนที่สอง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อย่าเข้าร่วมเส้นทางถ้าไม่จะแน่ใจว่าจะกระทบการจราจรหรือไม่</a:t>
            </a:r>
            <a:endParaRPr lang="th-TH" sz="24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 rot="20294623">
            <a:off x="-2809571" y="486960"/>
            <a:ext cx="11734800" cy="383185"/>
            <a:chOff x="-1295400" y="4417415"/>
            <a:chExt cx="11734800" cy="383185"/>
          </a:xfrm>
        </p:grpSpPr>
        <p:sp>
          <p:nvSpPr>
            <p:cNvPr id="5" name="Rectangle 4"/>
            <p:cNvSpPr/>
            <p:nvPr/>
          </p:nvSpPr>
          <p:spPr>
            <a:xfrm>
              <a:off x="13648" y="4424150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98896" y="4424150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56848" y="4425287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28448" y="4417417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0048" y="4425469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71648" y="4418281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43248" y="4425469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525000" y="4417416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295400" y="4417415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 rot="20312368">
            <a:off x="-567078" y="5427021"/>
            <a:ext cx="10994929" cy="38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97991" y="-20472"/>
            <a:ext cx="228600" cy="7010400"/>
            <a:chOff x="8229600" y="0"/>
            <a:chExt cx="228600" cy="7010400"/>
          </a:xfrm>
        </p:grpSpPr>
        <p:sp>
          <p:nvSpPr>
            <p:cNvPr id="6" name="Rectangle 5"/>
            <p:cNvSpPr/>
            <p:nvPr/>
          </p:nvSpPr>
          <p:spPr>
            <a:xfrm>
              <a:off x="8229600" y="0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229600" y="1219200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229600" y="2438400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29600" y="3664662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29600" y="4898886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29600" y="6096000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14400" y="-130791"/>
            <a:ext cx="228600" cy="716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17491" y="-228600"/>
            <a:ext cx="228600" cy="716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967" y="2286000"/>
            <a:ext cx="3820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prstClr val="white"/>
                </a:solidFill>
              </a:rPr>
              <a:t>การเลี้ยวกลับ</a:t>
            </a:r>
          </a:p>
          <a:p>
            <a:pPr algn="ctr"/>
            <a:r>
              <a:rPr lang="th-TH" sz="4000" dirty="0">
                <a:solidFill>
                  <a:prstClr val="white"/>
                </a:solidFill>
              </a:rPr>
              <a:t>รถยนต์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8324" y="5214762"/>
            <a:ext cx="2821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การกลับรถยนต์แบบยู</a:t>
            </a:r>
            <a:r>
              <a:rPr lang="th-TH" sz="2400" dirty="0" err="1">
                <a:solidFill>
                  <a:schemeClr val="bg1"/>
                </a:solidFill>
                <a:sym typeface="Wingdings 2"/>
              </a:rPr>
              <a:t>เทิร์น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</a:t>
            </a:r>
            <a:r>
              <a:rPr lang="en-US" sz="2400" dirty="0">
                <a:solidFill>
                  <a:schemeClr val="bg1"/>
                </a:solidFill>
                <a:sym typeface="Wingdings 2"/>
              </a:rPr>
              <a:t>(U-Turn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6500" y="3764117"/>
            <a:ext cx="3136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i="1" dirty="0">
                <a:solidFill>
                  <a:prstClr val="white"/>
                </a:solidFill>
              </a:rPr>
              <a:t>โดยทั่วไปทำได้ 3 วิธี ได้แก่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600" y="1660393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sym typeface="Wingdings 2"/>
              </a:rPr>
              <a:t></a:t>
            </a:r>
            <a:r>
              <a:rPr lang="th-TH" sz="2400" dirty="0">
                <a:solidFill>
                  <a:prstClr val="white"/>
                </a:solidFill>
                <a:sym typeface="Wingdings 2"/>
              </a:rPr>
              <a:t> การกลับรถยนต์โดยใช้ถนนซอย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98324" y="3424356"/>
            <a:ext cx="2516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sym typeface="Wingdings 2"/>
              </a:rPr>
              <a:t></a:t>
            </a:r>
            <a:r>
              <a:rPr lang="th-TH" sz="2400" dirty="0">
                <a:solidFill>
                  <a:prstClr val="white"/>
                </a:solidFill>
                <a:sym typeface="Wingdings 2"/>
              </a:rPr>
              <a:t> การกลับรถยนต์ไปมากลางถนน</a:t>
            </a:r>
          </a:p>
        </p:txBody>
      </p:sp>
    </p:spTree>
    <p:extLst>
      <p:ext uri="{BB962C8B-B14F-4D97-AF65-F5344CB8AC3E}">
        <p14:creationId xmlns:p14="http://schemas.microsoft.com/office/powerpoint/2010/main" val="31904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/>
      <p:bldP spid="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57599" y="-1143000"/>
            <a:ext cx="6578221" cy="472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563034"/>
            <a:ext cx="2877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rgbClr val="FFC000"/>
                </a:solidFill>
              </a:rPr>
              <a:t>การเลี้ยวกลับรถยนต์</a:t>
            </a:r>
          </a:p>
          <a:p>
            <a:pPr algn="ctr"/>
            <a:r>
              <a:rPr lang="th-TH" sz="4000" dirty="0">
                <a:solidFill>
                  <a:srgbClr val="FFC000"/>
                </a:solidFill>
              </a:rPr>
              <a:t>โดยใช้ถนนซอย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6" t="32243" r="35246" b="17978"/>
          <a:stretch/>
        </p:blipFill>
        <p:spPr bwMode="auto">
          <a:xfrm>
            <a:off x="4814248" y="304800"/>
            <a:ext cx="2819400" cy="289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214" y="3679209"/>
            <a:ext cx="8701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</a:rPr>
              <a:t>มีข้อควรปฏิบัติดังนี้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หลีกเลี่ยงวิธีกลับรถด้วยการถอยหลังออกจากถนนซอยเข้าสู่ถนนใหญ่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ตรวจสอบให้แน่ใจว่าทางที่จะถอยนั้นไม่มีเด็ก สัตว์เลี้ยง หลุม ท่อน้ำผุพัง หรือไม่มีฝาปิด 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หยุดรถก่อนที่ท้ายรถจะโผล่ออกไปสู่ถนนใหญ่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หยุดมองซ้าย-ขวา และให้รถทางตรงไปก่อน ห้ามใช้สัญญาไฟฉุกเฉินโดยเด็ดขาด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อย่าขับรถหลังเป็นระยะทางไกลๆ และพร้อมที่จะหยุดและให้ทางรถคันอื่นเสมอ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63286" y="6322464"/>
            <a:ext cx="6578221" cy="4097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5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080" y="505122"/>
            <a:ext cx="790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solidFill>
                  <a:srgbClr val="FFC000"/>
                </a:solidFill>
              </a:rPr>
              <a:t>การเลี้ยวกลับรถยนต์ไปมากลางถนน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7982" y="1977479"/>
            <a:ext cx="5888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solidFill>
                  <a:schemeClr val="bg1"/>
                </a:solidFill>
                <a:sym typeface="Wingdings 2"/>
              </a:rPr>
              <a:t>เมื่อไม่สามารถหาถนนซอยหรือไม่มีพื้นที่สำหรับการกลับรถได้ จำเป็นต้องกลับรถกลางถนน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8" t="32012" r="35342" b="20789"/>
          <a:stretch/>
        </p:blipFill>
        <p:spPr bwMode="auto">
          <a:xfrm>
            <a:off x="2438400" y="4855982"/>
            <a:ext cx="1960159" cy="192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47983" y="2939296"/>
            <a:ext cx="61864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</a:rPr>
              <a:t>ก่อนการกลับรถยนต์</a:t>
            </a:r>
          </a:p>
          <a:p>
            <a:r>
              <a:rPr lang="en-US" sz="22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rgbClr val="FFC000"/>
                </a:solidFill>
                <a:sym typeface="Wingdings 2"/>
              </a:rPr>
              <a:t> 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มองหาบริเวณที่มีเนื้อที่กว้างพอและไม่มีสิ่งกีดขวาง</a:t>
            </a:r>
          </a:p>
          <a:p>
            <a:r>
              <a:rPr lang="en-US" sz="22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 หยุดรถชิดขอบถนนด้านซ้าย หลีกเลี่ยงเสาไฟฟ้าหรือต้นไม้ใหญ่</a:t>
            </a:r>
          </a:p>
          <a:p>
            <a:r>
              <a:rPr lang="en-US" sz="22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 ใช้เกียร์ 1 และเตรียมพร้อมที่จะกลับรถ</a:t>
            </a:r>
          </a:p>
          <a:p>
            <a:r>
              <a:rPr lang="en-US" sz="22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 ตรวจสอบอย่างรอบคอบ และให้ทางรถคันอื่นก่อน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9240" y="1600200"/>
            <a:ext cx="9144000" cy="0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" y="1600200"/>
            <a:ext cx="0" cy="5257800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600200" y="2057400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00200" y="2971800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00200" y="4724400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7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7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531" y="298932"/>
            <a:ext cx="59822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</a:rPr>
              <a:t>การเลี้ยวข้ามถนน</a:t>
            </a:r>
          </a:p>
          <a:p>
            <a:r>
              <a:rPr lang="en-US" sz="22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 เคลื่อนรถอย่างช้าๆ หมุนพวงมาลัยไปทางขวาจนสุด</a:t>
            </a:r>
          </a:p>
          <a:p>
            <a:r>
              <a:rPr lang="en-US" sz="22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 ก่อนที่รถจะถึงขอบถนน หมุนพวงมาลัยมาทางซ้ายเพื่อเตรียมถอยไปทางซ้าย</a:t>
            </a:r>
          </a:p>
          <a:p>
            <a:r>
              <a:rPr lang="en-US" sz="22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 เมื่อใกล้ขอบถนนต้องเหยียบคลัตช์และใช้เบรกเพื่อหยุดรถ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3531" y="2355699"/>
            <a:ext cx="6324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</a:rPr>
              <a:t>การถอยหลัง </a:t>
            </a:r>
          </a:p>
          <a:p>
            <a:r>
              <a:rPr lang="en-US" sz="22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 หลังจากรถหยุดสนิทให้ใส่เกียร์ถอยหลัง</a:t>
            </a:r>
          </a:p>
          <a:p>
            <a:r>
              <a:rPr lang="en-US" sz="22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 มองซ้ายผ่านหน้าต่างหลังเพื่อดูรถว่างหรือไม่</a:t>
            </a:r>
          </a:p>
          <a:p>
            <a:r>
              <a:rPr lang="en-US" sz="22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 ถอยหลังอย่างช้าๆ หมุนพวงมาลัยไปทางซ้ายให้มากที่สุด</a:t>
            </a:r>
          </a:p>
          <a:p>
            <a:r>
              <a:rPr lang="en-US" sz="22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 หันมองทางขวา ขณะรถเกือบถึงขอบด้านหลัง หมุนพวงมาลัยคืนทางขวา</a:t>
            </a:r>
          </a:p>
          <a:p>
            <a:r>
              <a:rPr lang="en-US" sz="22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 เหยียบคลัตช์และเบรกเพื่อหยุดรถ โดยล้อควรหันไปทางขวา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5248069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</a:rPr>
              <a:t>การขับเคลื่อนเดินหน้าอีกครั้งหนึ่ง</a:t>
            </a:r>
          </a:p>
          <a:p>
            <a:r>
              <a:rPr lang="en-US" sz="22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 อาจจะต้องถอยหลังซ้ำอีกครั้งถ้าถนนแคบมาก</a:t>
            </a:r>
          </a:p>
          <a:p>
            <a:r>
              <a:rPr lang="en-US" sz="22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chemeClr val="bg1"/>
                </a:solidFill>
                <a:sym typeface="Wingdings 2"/>
              </a:rPr>
              <a:t> ตรวจสอบให้แน่ใจแล้วจึงเคลื่อนที่ และขับเข้าช่องซ้ายสุดของถนน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28800" y="-152400"/>
            <a:ext cx="0" cy="7010400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600200" y="210881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2355699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00200" y="5180463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4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27535"/>
            <a:ext cx="5494219" cy="7208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762000"/>
            <a:ext cx="2001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prstClr val="white"/>
                </a:solidFill>
              </a:rPr>
              <a:t>การเลี้ยวกลับรถยนต์แบบยู</a:t>
            </a:r>
            <a:r>
              <a:rPr lang="th-TH" sz="3600" dirty="0" err="1">
                <a:solidFill>
                  <a:prstClr val="white"/>
                </a:solidFill>
              </a:rPr>
              <a:t>เทิร์น</a:t>
            </a:r>
            <a:r>
              <a:rPr lang="th-TH" sz="3600" dirty="0">
                <a:solidFill>
                  <a:prstClr val="white"/>
                </a:solidFill>
              </a:rPr>
              <a:t> (</a:t>
            </a:r>
            <a:r>
              <a:rPr lang="en-US" sz="3600" dirty="0">
                <a:solidFill>
                  <a:prstClr val="white"/>
                </a:solidFill>
              </a:rPr>
              <a:t>U-Turn)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559" y="609600"/>
            <a:ext cx="5113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prstClr val="black"/>
                </a:solidFill>
              </a:rPr>
              <a:t>การกลับรถแบบนี้ คือ การขับรถวกกลับมีลักษณะเหมือนรูปตัวยู (</a:t>
            </a:r>
            <a:r>
              <a:rPr lang="en-US" sz="2400" dirty="0">
                <a:solidFill>
                  <a:prstClr val="black"/>
                </a:solidFill>
              </a:rPr>
              <a:t>U) </a:t>
            </a:r>
            <a:r>
              <a:rPr lang="th-TH" sz="2400" dirty="0">
                <a:solidFill>
                  <a:prstClr val="black"/>
                </a:solidFill>
              </a:rPr>
              <a:t>ณ จุดที่กำหนดให้กลับได้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19800" y="-121848"/>
            <a:ext cx="0" cy="697984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63000" y="53376"/>
            <a:ext cx="0" cy="6979848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-Turn Arrow 9"/>
          <p:cNvSpPr/>
          <p:nvPr/>
        </p:nvSpPr>
        <p:spPr>
          <a:xfrm>
            <a:off x="6400800" y="4038600"/>
            <a:ext cx="2001838" cy="1981200"/>
          </a:xfrm>
          <a:prstGeom prst="utur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469" y="1676399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ym typeface="Wingdings 2"/>
              </a:rPr>
              <a:t>อย่ากลับรถแบบยู</a:t>
            </a:r>
            <a:r>
              <a:rPr lang="th-TH" sz="2000" dirty="0" err="1">
                <a:sym typeface="Wingdings 2"/>
              </a:rPr>
              <a:t>เทิร์น</a:t>
            </a:r>
            <a:r>
              <a:rPr lang="th-TH" sz="2000" dirty="0">
                <a:sym typeface="Wingdings 2"/>
              </a:rPr>
              <a:t>ในกรณีต่อไปนี้</a:t>
            </a:r>
          </a:p>
          <a:p>
            <a:r>
              <a:rPr lang="en-US" sz="2000" dirty="0">
                <a:sym typeface="Wingdings 2"/>
              </a:rPr>
              <a:t></a:t>
            </a:r>
            <a:r>
              <a:rPr lang="th-TH" sz="2000" dirty="0">
                <a:sym typeface="Wingdings 2"/>
              </a:rPr>
              <a:t> ถนนที่รถขับขี่ด้วยอัตราเร็วสูง</a:t>
            </a:r>
          </a:p>
          <a:p>
            <a:r>
              <a:rPr lang="en-US" sz="2000" dirty="0">
                <a:sym typeface="Wingdings 2"/>
              </a:rPr>
              <a:t></a:t>
            </a:r>
            <a:r>
              <a:rPr lang="th-TH" sz="2000" dirty="0">
                <a:sym typeface="Wingdings 2"/>
              </a:rPr>
              <a:t> บริเวณที่มีเครื่องหมายห้ามกลับรถแบบยู</a:t>
            </a:r>
            <a:r>
              <a:rPr lang="th-TH" sz="2000" dirty="0" err="1">
                <a:sym typeface="Wingdings 2"/>
              </a:rPr>
              <a:t>เทิร์น</a:t>
            </a:r>
            <a:endParaRPr lang="th-TH" sz="2000" dirty="0">
              <a:sym typeface="Wingdings 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503" y="6028515"/>
            <a:ext cx="3771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sym typeface="Wingdings 2"/>
              </a:rPr>
              <a:t>กฎการขับอย่างปลอดภัย คือการมองกระจก ให้สัญญาณแล้วจึงกลับรถแบบยู</a:t>
            </a:r>
            <a:r>
              <a:rPr lang="th-TH" sz="2000" i="1" dirty="0" err="1">
                <a:sym typeface="Wingdings 2"/>
              </a:rPr>
              <a:t>เทิร์น</a:t>
            </a:r>
            <a:endParaRPr lang="th-TH" sz="2000" i="1" dirty="0">
              <a:sym typeface="Wingdings 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0" t="29817" r="35832" b="20886"/>
          <a:stretch/>
        </p:blipFill>
        <p:spPr bwMode="auto">
          <a:xfrm>
            <a:off x="1356459" y="3188643"/>
            <a:ext cx="2781300" cy="283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7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97991" y="-20472"/>
            <a:ext cx="228600" cy="7010400"/>
            <a:chOff x="8229600" y="0"/>
            <a:chExt cx="228600" cy="7010400"/>
          </a:xfrm>
        </p:grpSpPr>
        <p:sp>
          <p:nvSpPr>
            <p:cNvPr id="6" name="Rectangle 5"/>
            <p:cNvSpPr/>
            <p:nvPr/>
          </p:nvSpPr>
          <p:spPr>
            <a:xfrm>
              <a:off x="8229600" y="0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229600" y="1219200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229600" y="2438400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29600" y="3664662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29600" y="4898886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29600" y="6096000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14400" y="-130791"/>
            <a:ext cx="228600" cy="716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17491" y="-228600"/>
            <a:ext cx="228600" cy="716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700" y="477349"/>
            <a:ext cx="729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chemeClr val="bg1"/>
                </a:solidFill>
              </a:rPr>
              <a:t>หลักปฏิบัติหลังจากเข้าร่วมเส้นทางหลัก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1873577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มองกระจกหลังเพื่อตรวจสอบอัตราเร็วและตำแหน่งของรถคันอื่น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0" y="4244876"/>
            <a:ext cx="228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sym typeface="Wingdings 2"/>
              </a:rPr>
              <a:t></a:t>
            </a:r>
            <a:r>
              <a:rPr lang="th-TH" sz="2400" dirty="0">
                <a:solidFill>
                  <a:prstClr val="white"/>
                </a:solidFill>
                <a:sym typeface="Wingdings 2"/>
              </a:rPr>
              <a:t> รักษาระยะห่างที่ปลอดภัยจนกว่าจะประเมินสภาพการจราจรบนเส้นใหม่แล้วว่าพร้อมที่จะแซงได้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1600" y="2472942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sym typeface="Wingdings 2"/>
              </a:rPr>
              <a:t></a:t>
            </a:r>
            <a:r>
              <a:rPr lang="th-TH" sz="2400" dirty="0">
                <a:solidFill>
                  <a:prstClr val="white"/>
                </a:solidFill>
                <a:sym typeface="Wingdings 2"/>
              </a:rPr>
              <a:t> เพิ่มอัตราเร็วให้มากขึ้นตามสภาพการจราจร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0" y="4291126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sym typeface="Wingdings 2"/>
              </a:rPr>
              <a:t></a:t>
            </a:r>
            <a:r>
              <a:rPr lang="th-TH" sz="2400" dirty="0">
                <a:solidFill>
                  <a:prstClr val="white"/>
                </a:solidFill>
                <a:sym typeface="Wingdings 2"/>
              </a:rPr>
              <a:t> ตรวจสอบไฟเลี้ยวว่าหยุดทำงานหรือยัง</a:t>
            </a:r>
          </a:p>
        </p:txBody>
      </p:sp>
    </p:spTree>
    <p:extLst>
      <p:ext uri="{BB962C8B-B14F-4D97-AF65-F5344CB8AC3E}">
        <p14:creationId xmlns:p14="http://schemas.microsoft.com/office/powerpoint/2010/main" val="34796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545" y="1219200"/>
            <a:ext cx="6477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การเลี้ยวรถยนต์</a:t>
            </a:r>
          </a:p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การขับรถเลี้ยวซ้าย</a:t>
            </a:r>
          </a:p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การขับรถเลี้ยวซ้ายเข้าสู่ทางหลัก</a:t>
            </a:r>
          </a:p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การขับรถเลี้ยวขวาเข้าสู่ทางหลัก</a:t>
            </a:r>
          </a:p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 การเลี้ยวจากถนนคู่แบบแยกส่วน</a:t>
            </a:r>
          </a:p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6. การเข้าร่วมเส้นทางบนถนนคู่แบบแยกส่วน</a:t>
            </a:r>
          </a:p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7. การเลี้ยวกลับรถยนต์</a:t>
            </a:r>
          </a:p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 การกลับรถยนต์โดยใช้ถนนซอย</a:t>
            </a:r>
          </a:p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9. การกลับรถยนต์ไปมากลางถนน</a:t>
            </a:r>
          </a:p>
          <a:p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 การกลับรถยนต์แบบยู</a:t>
            </a:r>
            <a:r>
              <a:rPr lang="th-TH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เทิร์น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U-turn)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11. 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หลักปฏิบัติหลังจากเข้าร่วมเส้นทางแล้ว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3400" y="-152400"/>
            <a:ext cx="2362200" cy="708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3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229600" y="-152400"/>
            <a:ext cx="0" cy="7239000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57753" y="200561"/>
            <a:ext cx="22284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เนื้อหา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-190500"/>
            <a:ext cx="0" cy="7239000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30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INDOWS\Downloads\101856147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669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85950" y="609600"/>
            <a:ext cx="5257800" cy="525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6925" y="2375259"/>
            <a:ext cx="4895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003E"/>
                </a:solidFill>
              </a:rPr>
              <a:t>จุดประสงค์การเรียนรู้</a:t>
            </a:r>
          </a:p>
          <a:p>
            <a:r>
              <a:rPr lang="th-TH" sz="2400" dirty="0">
                <a:solidFill>
                  <a:srgbClr val="00003E"/>
                </a:solidFill>
              </a:rPr>
              <a:t>1. บอกถึงการขับรถยนต์เลี้ยวซ้ายได้อย่างถูกต้อง</a:t>
            </a:r>
          </a:p>
          <a:p>
            <a:r>
              <a:rPr lang="th-TH" sz="2400" dirty="0">
                <a:solidFill>
                  <a:srgbClr val="00003E"/>
                </a:solidFill>
              </a:rPr>
              <a:t>2. บอกถึงวิธีการกลับรถแบบต่างๆ ได้</a:t>
            </a:r>
          </a:p>
          <a:p>
            <a:r>
              <a:rPr lang="th-TH" sz="2400" dirty="0">
                <a:solidFill>
                  <a:srgbClr val="00003E"/>
                </a:solidFill>
              </a:rPr>
              <a:t>3. บอกถึงการเข้าร่วมเส้นทางได้อย่างถูกต้อง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8930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481" y="279737"/>
            <a:ext cx="4401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>
                <a:solidFill>
                  <a:schemeClr val="bg1"/>
                </a:solidFill>
              </a:rPr>
              <a:t>การเลี้ยวรถยนต์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13788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C000"/>
                </a:solidFill>
              </a:rPr>
              <a:t>การเลี้ยวรถยนต์ว่าจะเลี้ยวซ้ายเลี้ยวขวาหรือยู</a:t>
            </a:r>
            <a:r>
              <a:rPr lang="th-TH" sz="2400" dirty="0" err="1">
                <a:solidFill>
                  <a:srgbClr val="FFC000"/>
                </a:solidFill>
              </a:rPr>
              <a:t>เทิร์น</a:t>
            </a:r>
            <a:r>
              <a:rPr lang="th-TH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(U-turn)</a:t>
            </a:r>
            <a:r>
              <a:rPr lang="th-TH" sz="2400" dirty="0">
                <a:solidFill>
                  <a:srgbClr val="FFC000"/>
                </a:solidFill>
              </a:rPr>
              <a:t> ก็ตาม สิ่งสำคัญที่ควรระวังคือ </a:t>
            </a:r>
            <a:r>
              <a:rPr lang="th-TH" sz="2400" b="1" dirty="0">
                <a:solidFill>
                  <a:srgbClr val="FFC000"/>
                </a:solidFill>
              </a:rPr>
              <a:t>พฤติกรรมของผู้ขับรถคันอื่นที่อยู่บริเวณนั้น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3657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C000"/>
                </a:solidFill>
              </a:rPr>
              <a:t>ทางเดินทางเอก เป็นทางเดินรถที่เจ้าพนักงานได้ประกาศและติดตั้งเครื่องหมายว่าเป็นทางเอก หรือถ้ามีเครื่องหมายหยุดอยู่ที่ริมทางร่วมทางแยก แสดงว่าเป็นทางโท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5791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>
                <a:solidFill>
                  <a:schemeClr val="bg1"/>
                </a:solidFill>
              </a:rPr>
              <a:t>กรณีที่จะต้องหยุดเพื่อให้ทางแก่รถทางตรงหรือรถที่เลี้ยวมาก่อนแล้วนั้น ไม่ควรหยุดรถให้ล้ำเส้นหรือเลยเส้นหยุดออกไป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2664817"/>
            <a:ext cx="9144000" cy="383183"/>
            <a:chOff x="0" y="2664817"/>
            <a:chExt cx="9144000" cy="383183"/>
          </a:xfrm>
        </p:grpSpPr>
        <p:sp>
          <p:nvSpPr>
            <p:cNvPr id="13" name="Rectangle 12"/>
            <p:cNvSpPr/>
            <p:nvPr/>
          </p:nvSpPr>
          <p:spPr>
            <a:xfrm>
              <a:off x="0" y="2671550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85248" y="2671550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43200" y="2672687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4800" y="2664817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86400" y="2672869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8000" y="2665681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29600" y="2672869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-114300" y="5255617"/>
            <a:ext cx="9296400" cy="38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52400" y="-191592"/>
            <a:ext cx="9296400" cy="38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27535"/>
            <a:ext cx="5494219" cy="7208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45381" y="524615"/>
            <a:ext cx="1504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solidFill>
                  <a:schemeClr val="bg1"/>
                </a:solidFill>
              </a:rPr>
              <a:t>การ</a:t>
            </a:r>
          </a:p>
          <a:p>
            <a:pPr algn="ctr"/>
            <a:r>
              <a:rPr lang="th-TH" sz="4800" dirty="0">
                <a:solidFill>
                  <a:schemeClr val="bg1"/>
                </a:solidFill>
              </a:rPr>
              <a:t>ขับรถ</a:t>
            </a:r>
          </a:p>
          <a:p>
            <a:pPr algn="ctr"/>
            <a:r>
              <a:rPr lang="th-TH" sz="4800" dirty="0">
                <a:solidFill>
                  <a:schemeClr val="bg1"/>
                </a:solidFill>
              </a:rPr>
              <a:t>เลี้ยวซ้าย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499" y="762000"/>
            <a:ext cx="51132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วิธีการขับรถเลี้ยวซ้ายทำได้ดังนี้</a:t>
            </a:r>
          </a:p>
          <a:p>
            <a:r>
              <a:rPr lang="en-US" sz="2400" dirty="0">
                <a:sym typeface="Wingdings 2"/>
              </a:rPr>
              <a:t> </a:t>
            </a:r>
            <a:r>
              <a:rPr lang="th-TH" sz="2400" dirty="0"/>
              <a:t>ปล่อยคันเร่ง ก่อนถึงทางแยกประมาณ 10 ม.</a:t>
            </a:r>
          </a:p>
          <a:p>
            <a:r>
              <a:rPr lang="en-US" sz="2400" dirty="0">
                <a:sym typeface="Wingdings 2"/>
              </a:rPr>
              <a:t> </a:t>
            </a:r>
            <a:r>
              <a:rPr lang="th-TH" sz="2400" dirty="0"/>
              <a:t>ค่อยๆ เหยียบเบรก </a:t>
            </a:r>
          </a:p>
          <a:p>
            <a:r>
              <a:rPr lang="en-US" sz="2400" dirty="0">
                <a:sym typeface="Wingdings 2"/>
              </a:rPr>
              <a:t> </a:t>
            </a:r>
            <a:r>
              <a:rPr lang="th-TH" sz="2400" dirty="0"/>
              <a:t>เหยียบคลัตช์จนสุด ใช้เกียร์เหมาะกับความเร็ว</a:t>
            </a:r>
          </a:p>
          <a:p>
            <a:r>
              <a:rPr lang="en-US" sz="2400" dirty="0">
                <a:sym typeface="Wingdings 2"/>
              </a:rPr>
              <a:t> </a:t>
            </a:r>
            <a:r>
              <a:rPr lang="th-TH" sz="2400" dirty="0"/>
              <a:t>ปล่อยเบรก และค่อยๆ ผ่อนคลัตช์</a:t>
            </a:r>
          </a:p>
          <a:p>
            <a:r>
              <a:rPr lang="en-US" sz="2400" dirty="0">
                <a:sym typeface="Wingdings 2"/>
              </a:rPr>
              <a:t> </a:t>
            </a:r>
            <a:r>
              <a:rPr lang="th-TH" sz="2400" dirty="0"/>
              <a:t>เลี้ยวรถอย่างช้าๆ หมุนพวงมาลัยแบบคร่อมมือ</a:t>
            </a:r>
          </a:p>
          <a:p>
            <a:r>
              <a:rPr lang="en-US" sz="2400" dirty="0">
                <a:sym typeface="Wingdings 2"/>
              </a:rPr>
              <a:t> </a:t>
            </a:r>
            <a:r>
              <a:rPr lang="th-TH" sz="2400" dirty="0"/>
              <a:t>เมื่อรถเลี้ยวแล้วบังคับพวงมาลัยในแนวตรง </a:t>
            </a:r>
          </a:p>
          <a:p>
            <a:r>
              <a:rPr lang="en-US" sz="2400" dirty="0">
                <a:sym typeface="Wingdings 2"/>
              </a:rPr>
              <a:t> </a:t>
            </a:r>
            <a:r>
              <a:rPr lang="th-TH" sz="2400" dirty="0"/>
              <a:t>เร่งเครื่องแล้วเปลี่ยนเกียร์ตามที่เหมาะสม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t="34854" r="54077" b="15655"/>
          <a:stretch/>
        </p:blipFill>
        <p:spPr bwMode="auto">
          <a:xfrm>
            <a:off x="2747109" y="4233974"/>
            <a:ext cx="2124530" cy="210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7" t="34854" r="19766" b="15655"/>
          <a:stretch/>
        </p:blipFill>
        <p:spPr bwMode="auto">
          <a:xfrm>
            <a:off x="601606" y="4233974"/>
            <a:ext cx="2145503" cy="210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Bent Arrow 14"/>
          <p:cNvSpPr/>
          <p:nvPr/>
        </p:nvSpPr>
        <p:spPr>
          <a:xfrm flipH="1">
            <a:off x="6514389" y="3970307"/>
            <a:ext cx="1869501" cy="1995535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019800" y="-121848"/>
            <a:ext cx="0" cy="697984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63000" y="53376"/>
            <a:ext cx="0" cy="6979848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6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080" y="364826"/>
            <a:ext cx="584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solidFill>
                  <a:schemeClr val="bg1"/>
                </a:solidFill>
              </a:rPr>
              <a:t>การเลี้ยว</a:t>
            </a:r>
            <a:r>
              <a:rPr lang="th-TH" sz="5400" dirty="0">
                <a:solidFill>
                  <a:srgbClr val="FFC000"/>
                </a:solidFill>
              </a:rPr>
              <a:t>ซ้าย</a:t>
            </a:r>
            <a:r>
              <a:rPr lang="th-TH" sz="5400" dirty="0">
                <a:solidFill>
                  <a:schemeClr val="bg1"/>
                </a:solidFill>
              </a:rPr>
              <a:t>เข้าสู่ทางหลัก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330236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</a:rPr>
              <a:t>ผู้ขับขี่ควรปฏิบัติดังนี้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C000"/>
                </a:solidFill>
                <a:sym typeface="Wingdings 2"/>
              </a:rPr>
              <a:t> 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ตรวจสอบเครื่องหมายเตือนและเครื่องหมายจราจรต่างๆ 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C000"/>
                </a:solidFill>
                <a:sym typeface="Wingdings 2"/>
              </a:rPr>
              <a:t> 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มองกระจกหลัง เพื่อดูรถทางด้านหลัง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ควรให้สัญญาณไฟเลี้ยวซ้าย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C000"/>
                </a:solidFill>
                <a:sym typeface="Wingdings 2"/>
              </a:rPr>
              <a:t> 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ควรเปลี่ยนช่องจราจรมาทางซ้าย 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ควรลดความเร็วลง เตรียมพร้อมที่จะหยุด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ควรมองทุกเส้นทางแต่เนิ่นๆ เมื่อปลอดภัยจึงเลี้ยวได้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8896" y="4983540"/>
            <a:ext cx="751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</a:rPr>
              <a:t>การเลี้ยวซ้ายเข้าสู่เส้นทางรอง</a:t>
            </a:r>
          </a:p>
          <a:p>
            <a:r>
              <a:rPr lang="th-TH" sz="2400" dirty="0">
                <a:solidFill>
                  <a:schemeClr val="bg1"/>
                </a:solidFill>
              </a:rPr>
              <a:t>ให้ขับชิดซ้ายห่างจากขอบถนนประมาณ 1 ม. โดยทั่วไปการเลี้ยวเข้าสู่ทางรองมักเป็นการเลี้ยวแบบหักศอก จึงต้องใช้อัตราเร็วต่ำ และหลีกเลี่ยงการหักพวงมาลัยมากเกินไป เพราะล้อหลังอาจปืนขึ้นไปบนทางเท้า</a:t>
            </a:r>
          </a:p>
        </p:txBody>
      </p:sp>
      <p:sp>
        <p:nvSpPr>
          <p:cNvPr id="5" name="Bent Arrow 4"/>
          <p:cNvSpPr/>
          <p:nvPr/>
        </p:nvSpPr>
        <p:spPr>
          <a:xfrm flipH="1">
            <a:off x="6761449" y="310080"/>
            <a:ext cx="1869501" cy="1995535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648" y="4417417"/>
            <a:ext cx="9144000" cy="383183"/>
            <a:chOff x="0" y="2664817"/>
            <a:chExt cx="9144000" cy="383183"/>
          </a:xfrm>
        </p:grpSpPr>
        <p:sp>
          <p:nvSpPr>
            <p:cNvPr id="7" name="Rectangle 6"/>
            <p:cNvSpPr/>
            <p:nvPr/>
          </p:nvSpPr>
          <p:spPr>
            <a:xfrm>
              <a:off x="0" y="2671550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85248" y="2671550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43200" y="2672687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2664817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86400" y="2672869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2665681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29600" y="2672869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99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377" y="505122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solidFill>
                  <a:schemeClr val="bg1"/>
                </a:solidFill>
              </a:rPr>
              <a:t>การเลี้ยว</a:t>
            </a:r>
            <a:r>
              <a:rPr lang="th-TH" sz="5400" dirty="0">
                <a:solidFill>
                  <a:srgbClr val="FFC000"/>
                </a:solidFill>
              </a:rPr>
              <a:t>ขวา</a:t>
            </a:r>
            <a:r>
              <a:rPr lang="th-TH" sz="5400" dirty="0">
                <a:solidFill>
                  <a:schemeClr val="bg1"/>
                </a:solidFill>
              </a:rPr>
              <a:t>เข้าสู่ทางหลัก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5012" y="1459159"/>
            <a:ext cx="7301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</a:rPr>
              <a:t>ผู้ขับขี่จะต้องขับรถชิดขวาโดยปฏิบัติดังนี้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ตรวจสอบเครื่องหมายเตือนและเครื่องหมายจราจรต่างๆ 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มองกระจกหลัง เพื่อดูรถทางด้านหลัง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FFC000"/>
                </a:solidFill>
                <a:sym typeface="Wingdings 2"/>
              </a:rPr>
              <a:t> 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ควรให้สัญญาณไฟเลี้ยวขวา ก่อนถึงทางประมาณ 30 ม. 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ควรเปลี่ยนช่องจราจรมายังช่องที่อยู่ใกล้เส้นแบ่งครึ่งถนน 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ควรลดอัตราเร็วลง พร้อมที่จะหยุด แต่ต้องให้ทางรถทางหลักก่อน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มองทุกเส้นทางแต่เนิ่นๆ เมื่อปลอดภัยจึงเลี้ยว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>
            <a:off x="554254" y="327140"/>
            <a:ext cx="1869501" cy="1995535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9412" y="50292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</a:rPr>
              <a:t>การเลี้ยวขวาเข้าสู่เส้นทางรอง</a:t>
            </a:r>
          </a:p>
          <a:p>
            <a:r>
              <a:rPr lang="th-TH" sz="2400" dirty="0">
                <a:solidFill>
                  <a:schemeClr val="bg1"/>
                </a:solidFill>
              </a:rPr>
              <a:t>ปรับตำแหน่งรถให้ชิดเส้นกลางถนน หรือขับชิดขวาหากเป็นเส้นทางเดินได้ทางเดียว ควรระมัดระวังรถคันอื่นและควรหยุดรถก่อนการเลี้ยว อย่าเลี้ยวตัดมุมหรือเร่งเครื่องอย่างรุนแรง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648" y="4417417"/>
            <a:ext cx="9144000" cy="383183"/>
            <a:chOff x="0" y="2664817"/>
            <a:chExt cx="9144000" cy="383183"/>
          </a:xfrm>
        </p:grpSpPr>
        <p:sp>
          <p:nvSpPr>
            <p:cNvPr id="7" name="Rectangle 6"/>
            <p:cNvSpPr/>
            <p:nvPr/>
          </p:nvSpPr>
          <p:spPr>
            <a:xfrm>
              <a:off x="0" y="2671550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85248" y="2671550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43200" y="2672687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2664817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86400" y="2672869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2665681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29600" y="2672869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60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60609" y="62790"/>
            <a:ext cx="228600" cy="7010400"/>
            <a:chOff x="8229600" y="0"/>
            <a:chExt cx="228600" cy="7010400"/>
          </a:xfrm>
        </p:grpSpPr>
        <p:sp>
          <p:nvSpPr>
            <p:cNvPr id="6" name="Rectangle 5"/>
            <p:cNvSpPr/>
            <p:nvPr/>
          </p:nvSpPr>
          <p:spPr>
            <a:xfrm>
              <a:off x="8229600" y="0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229600" y="1219200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229600" y="2438400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29600" y="3664662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29600" y="4898886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29600" y="6096000"/>
              <a:ext cx="228600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772400" y="-89610"/>
            <a:ext cx="228600" cy="7162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28600" y="358914"/>
            <a:ext cx="729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rgbClr val="FFC000"/>
                </a:solidFill>
              </a:rPr>
              <a:t>การเลี้ยวจากถนนคู่แบบแยกส่วน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1436777"/>
            <a:ext cx="5806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prstClr val="white"/>
                </a:solidFill>
                <a:sym typeface="Wingdings 2"/>
              </a:rPr>
              <a:t>การเลี้ยวซ้ายออกจากทางคู่ </a:t>
            </a:r>
            <a:r>
              <a:rPr lang="th-TH" sz="2400" dirty="0">
                <a:solidFill>
                  <a:prstClr val="white"/>
                </a:solidFill>
                <a:sym typeface="Wingdings 2"/>
              </a:rPr>
              <a:t>ถ้าไม่มีช่องจราจรใช้หลักการเลี้ยวซ้ายตามที่ได้กล่าวมา  </a:t>
            </a:r>
            <a:r>
              <a:rPr lang="th-TH" sz="2400" dirty="0">
                <a:solidFill>
                  <a:srgbClr val="FFC000"/>
                </a:solidFill>
                <a:sym typeface="Wingdings 2"/>
              </a:rPr>
              <a:t>แต่</a:t>
            </a:r>
            <a:r>
              <a:rPr lang="th-TH" sz="2400" dirty="0">
                <a:solidFill>
                  <a:prstClr val="white"/>
                </a:solidFill>
                <a:sym typeface="Wingdings 2"/>
              </a:rPr>
              <a:t>การเลี้ยวขวา</a:t>
            </a:r>
            <a:r>
              <a:rPr lang="th-TH" sz="2400" dirty="0">
                <a:solidFill>
                  <a:srgbClr val="FFC000"/>
                </a:solidFill>
                <a:sym typeface="Wingdings 2"/>
              </a:rPr>
              <a:t>ต้อง</a:t>
            </a:r>
            <a:r>
              <a:rPr lang="th-TH" sz="2400" dirty="0">
                <a:solidFill>
                  <a:prstClr val="white"/>
                </a:solidFill>
                <a:sym typeface="Wingdings 2"/>
              </a:rPr>
              <a:t>ระมัดระวังอย่างมาก เพราะรถที่สวนมามีอัตราเร็วสูง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0" t="25995" r="32301" b="14492"/>
          <a:stretch/>
        </p:blipFill>
        <p:spPr bwMode="auto">
          <a:xfrm>
            <a:off x="1758214" y="2958390"/>
            <a:ext cx="3326642" cy="337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1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897" y="1688436"/>
            <a:ext cx="6597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</a:rPr>
              <a:t>การเลี้ยวซ้าย </a:t>
            </a:r>
          </a:p>
          <a:p>
            <a:r>
              <a:rPr lang="th-TH" sz="2400" dirty="0">
                <a:solidFill>
                  <a:schemeClr val="bg1"/>
                </a:solidFill>
              </a:rPr>
              <a:t>ถ้าถนนคู่ไม่มีช่องสำหรับเลี้ยวซ้ายให้เลี้ยวตามหลักการที่ได้กล่าวมาแล้ว ถ้าถนนคู่มีช่องจราจรรองรับ ให้ปฏิบัติดังนี้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เร่งความเร็วรถยนต์ให้เหมาะสม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มองระยะช่องว่างรถที่วิ่งอยู่เพื่อเข้าร่วมเส้นทาง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ควรขับขี่อยู่บนช่องจราจรซ้าย จึงเปลี่ยนช่องจราจรถ้าจำเป็น</a:t>
            </a:r>
          </a:p>
          <a:p>
            <a:r>
              <a:rPr lang="en-US" sz="2400" dirty="0">
                <a:solidFill>
                  <a:srgbClr val="FFC000"/>
                </a:solidFill>
                <a:sym typeface="Wingdings 2"/>
              </a:rPr>
              <a:t>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 อย่าเข้าร่วมเส้นทางจนกว่าจะแน่ใจว่า ไม่ทำให้ความเร็วของการจราจรต้องกระทบกระเทือน</a:t>
            </a:r>
            <a:endParaRPr lang="th-TH" sz="24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20294623">
            <a:off x="-1066799" y="5029418"/>
            <a:ext cx="11734800" cy="383185"/>
            <a:chOff x="-1295400" y="4417415"/>
            <a:chExt cx="11734800" cy="383185"/>
          </a:xfrm>
        </p:grpSpPr>
        <p:sp>
          <p:nvSpPr>
            <p:cNvPr id="5" name="Rectangle 4"/>
            <p:cNvSpPr/>
            <p:nvPr/>
          </p:nvSpPr>
          <p:spPr>
            <a:xfrm>
              <a:off x="13648" y="4424150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98896" y="4424150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56848" y="4425287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28448" y="4417417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0048" y="4425469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71648" y="4418281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43248" y="4425469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525000" y="4417416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295400" y="4417415"/>
              <a:ext cx="914400" cy="3751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 rot="20312368">
            <a:off x="-2863199" y="405789"/>
            <a:ext cx="9296400" cy="38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080" y="505122"/>
            <a:ext cx="767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rgbClr val="FFC000"/>
                </a:solidFill>
              </a:rPr>
              <a:t>การเข้าร่วมเส้นทางบนถนนคู่แบบแยกส่วน</a:t>
            </a:r>
          </a:p>
        </p:txBody>
      </p:sp>
    </p:spTree>
    <p:extLst>
      <p:ext uri="{BB962C8B-B14F-4D97-AF65-F5344CB8AC3E}">
        <p14:creationId xmlns:p14="http://schemas.microsoft.com/office/powerpoint/2010/main" val="30120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8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8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8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1294</Words>
  <Application>Microsoft Office PowerPoint</Application>
  <PresentationFormat>นำเสนอทางหน้าจอ (4:3)</PresentationFormat>
  <Paragraphs>116</Paragraphs>
  <Slides>16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4" baseType="lpstr">
      <vt:lpstr>Arial</vt:lpstr>
      <vt:lpstr>supermarket</vt:lpstr>
      <vt:lpstr>Calibri</vt:lpstr>
      <vt:lpstr>Wingdings 2</vt:lpstr>
      <vt:lpstr>Office Theme</vt:lpstr>
      <vt:lpstr>1_Office Theme</vt:lpstr>
      <vt:lpstr>2_Office Theme</vt:lpstr>
      <vt:lpstr>3_Office Theme</vt:lpstr>
      <vt:lpstr>การขับรถยนต์เลี้ยวซ้าย เลี้ยวขวา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การเตรียมตัวการก่อนขับรถยนต์</dc:title>
  <dc:creator>WINDOWS</dc:creator>
  <cp:lastModifiedBy>Warintorn</cp:lastModifiedBy>
  <cp:revision>135</cp:revision>
  <dcterms:created xsi:type="dcterms:W3CDTF">2019-11-30T01:45:41Z</dcterms:created>
  <dcterms:modified xsi:type="dcterms:W3CDTF">2025-03-22T17:43:14Z</dcterms:modified>
</cp:coreProperties>
</file>