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73" r:id="rId4"/>
    <p:sldId id="274" r:id="rId5"/>
    <p:sldId id="275" r:id="rId6"/>
    <p:sldId id="260" r:id="rId7"/>
    <p:sldId id="261" r:id="rId8"/>
    <p:sldId id="262" r:id="rId9"/>
    <p:sldId id="276" r:id="rId10"/>
    <p:sldId id="265" r:id="rId11"/>
    <p:sldId id="266" r:id="rId12"/>
    <p:sldId id="267" r:id="rId13"/>
    <p:sldId id="277" r:id="rId14"/>
    <p:sldId id="269" r:id="rId15"/>
    <p:sldId id="270" r:id="rId16"/>
    <p:sldId id="272" r:id="rId17"/>
  </p:sldIdLst>
  <p:sldSz cx="9144000" cy="6858000" type="screen4x3"/>
  <p:notesSz cx="6858000" cy="9144000"/>
  <p:embeddedFontLst>
    <p:embeddedFont>
      <p:font typeface="supermarket" panose="020B0604020202020204" charset="0"/>
      <p:regular r:id="rId19"/>
    </p:embeddedFont>
    <p:embeddedFont>
      <p:font typeface="Wingdings 2" panose="05020102010507070707" pitchFamily="18" charset="2"/>
      <p:regular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99"/>
    <a:srgbClr val="3366CC"/>
    <a:srgbClr val="A50021"/>
    <a:srgbClr val="FF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3043" autoAdjust="0"/>
  </p:normalViewPr>
  <p:slideViewPr>
    <p:cSldViewPr showGuides="1">
      <p:cViewPr varScale="1">
        <p:scale>
          <a:sx n="79" d="100"/>
          <a:sy n="79" d="100"/>
        </p:scale>
        <p:origin x="165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5D7FE-9CDE-4D9A-8A9F-4C300A8C732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D319-A75F-46E2-8FB4-77A5502B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ym typeface="Wingdings 2"/>
              </a:rPr>
              <a:t>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dirty="0"/>
              <a:t>ทางแยกบนทางโค้ง</a:t>
            </a:r>
          </a:p>
          <a:p>
            <a:r>
              <a:rPr lang="th-TH" sz="1200" dirty="0"/>
              <a:t>ต้องระมัดระวังเป็นพิเศษ เนื่องจากขอบเขตการมองเห็นจะถูกจำกัดลง และอาจมีรถคันอื่นวิ่งเข้ามา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200" dirty="0">
                <a:solidFill>
                  <a:prstClr val="black"/>
                </a:solidFill>
              </a:rPr>
              <a:t>สี่แยกที่ไม่มีเครื่องหมายจราจร</a:t>
            </a:r>
          </a:p>
          <a:p>
            <a:pPr lvl="0"/>
            <a:r>
              <a:rPr lang="th-TH" sz="1200" dirty="0">
                <a:solidFill>
                  <a:prstClr val="black"/>
                </a:solidFill>
              </a:rPr>
              <a:t>ต้องระมัดระวังเป็นพิเศษ จึงต้องประเมินสถานการณ์และตัดสินใจให้ดี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D319-A75F-46E2-8FB4-77A5502B0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solidFill>
                  <a:prstClr val="black"/>
                </a:solidFill>
              </a:rPr>
              <a:t>การดูแลรักษา หลังจากใช้งานให้ใช้กระดาษทรายเนื้อละเอียดขัดถูเบาๆ จากนั้นนำผ้าชุบน้ำมันทำความสะอาดส่วนที่เป็นเหล็กเพื่อป้องกันสนิม ค้อนไม้ให้ทาน้ำมันวานิช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การนำไปใช้งาน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การใช้ตอกสิ่ว ปรับและตั้งสิ่วให้อยู่ในตำแหน่งที่ต้องการ ตอกด้วยน้ำหยักพอประมาณ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การใช้ปรับแต่งเครื่องมือ เช่น การเคาะปรับแต่งกบไสไม้ โดยเคาะที่ส่วนท้ายเพื่อถอดใบและลิ่มออก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การใช้ประกอบชิ้นงาน ควรหาเศษไม้มารองระหว่างชิ้นงานกับหน้าสัมผัสของค้อน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การนำไปใช้งาน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การจับค้อน จับด้วยมือข้างที่ถนัด กระชับ จับให้ได้ระดับหนึ่งในสามของความยาวค้อน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การตอก ต้องให้หน้าค้อนทำมุมกับตะปู 10 องศา ตอกเบาๆ 2 ครั้ง แล้วตอกเต็มที่ 1 ครั้ง สลับกันไปมา </a:t>
            </a:r>
          </a:p>
          <a:p>
            <a:pPr lvl="0"/>
            <a:r>
              <a:rPr lang="th-TH" dirty="0">
                <a:solidFill>
                  <a:prstClr val="black"/>
                </a:solidFill>
              </a:rPr>
              <a:t>การถอนตะปู เมื่อตะปูเริ่มงอ ควรถอนออกทันที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ADC2-D78E-405C-B575-B4591E330E7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7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6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9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0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0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6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3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75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71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0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0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99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7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2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14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7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8855"/>
            <a:ext cx="9144000" cy="1470025"/>
          </a:xfrm>
        </p:spPr>
        <p:txBody>
          <a:bodyPr>
            <a:noAutofit/>
          </a:bodyPr>
          <a:lstStyle/>
          <a:p>
            <a:r>
              <a:rPr lang="th-TH" sz="6600" dirty="0">
                <a:solidFill>
                  <a:schemeClr val="bg1"/>
                </a:solidFill>
              </a:rPr>
              <a:t>การขับรถยนต์บนทางแยกทางร่วม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9600" dirty="0">
                <a:solidFill>
                  <a:srgbClr val="FFFF66"/>
                </a:solidFill>
              </a:rPr>
              <a:t>และการขับรถ</a:t>
            </a:r>
            <a:endParaRPr lang="en-US" sz="9600" dirty="0">
              <a:solidFill>
                <a:srgbClr val="FFFF66"/>
              </a:solidFill>
            </a:endParaRPr>
          </a:p>
          <a:p>
            <a:pPr algn="ctr">
              <a:spcBef>
                <a:spcPct val="0"/>
              </a:spcBef>
            </a:pPr>
            <a:r>
              <a:rPr lang="th-TH" sz="9600" dirty="0">
                <a:solidFill>
                  <a:srgbClr val="FFFF66"/>
                </a:solidFill>
              </a:rPr>
              <a:t>ในวงเวียน</a:t>
            </a:r>
            <a:endParaRPr lang="en-US" sz="9600" dirty="0">
              <a:solidFill>
                <a:srgbClr val="FFFF66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66800" y="2362200"/>
            <a:ext cx="10820400" cy="3581400"/>
          </a:xfrm>
          <a:prstGeom prst="rect">
            <a:avLst/>
          </a:prstGeom>
          <a:pattFill prst="lgGrid">
            <a:fgClr>
              <a:srgbClr val="FFFF6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628" y="2629406"/>
            <a:ext cx="5027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มองกระจกหลังเพื่อตรวจสอบตำแหน่งและความเร็วของรถคันหลัง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ให้สัญญาณที่ถูกต้องแต่เนิ่นๆ ตามข้อกำหนด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ปรับตำแหน่งรถยนต์ให้เหมาะสมแต่เนิ่นๆ เพื่อให้ผู้ขับขี่อื่นๆ ทราบว่า เรากำลังทำอะไร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ปรับอัตราเร็วของรถตามความเหมาะสม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ดูรถคันอื่นและประเมินสถานการณ์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</a:t>
            </a:r>
            <a:r>
              <a:rPr lang="th-TH" sz="2400" dirty="0" err="1">
                <a:solidFill>
                  <a:srgbClr val="3366CC"/>
                </a:solidFill>
                <a:sym typeface="Wingdings 2"/>
              </a:rPr>
              <a:t>ปฎิบัติ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ให้สัมพันธ์กับสถานการณ์</a:t>
            </a:r>
          </a:p>
        </p:txBody>
      </p:sp>
      <p:pic>
        <p:nvPicPr>
          <p:cNvPr id="3074" name="Picture 2" descr="C:\Users\WINDOWS\Downloads\8545489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81400" cy="3581400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7525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3366CC"/>
                </a:solidFill>
              </a:rPr>
              <a:t>ข้อควรปฏิบัติอย่างปลอดภัยสำหรับการเข้าสู่ทางแยก</a:t>
            </a:r>
          </a:p>
        </p:txBody>
      </p:sp>
    </p:spTree>
    <p:extLst>
      <p:ext uri="{BB962C8B-B14F-4D97-AF65-F5344CB8AC3E}">
        <p14:creationId xmlns:p14="http://schemas.microsoft.com/office/powerpoint/2010/main" val="26861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547" y="1219200"/>
            <a:ext cx="5412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prstClr val="black"/>
                </a:solidFill>
              </a:rPr>
              <a:t>หมายถึง การที่รถยนต์คันหนึ่งออกจากถนนหนึ่งเข้าร่วมเส้นทางใหม่ของอีกถนนหนึ่งซึ่งเป็นบริเวณทางแยก </a:t>
            </a:r>
          </a:p>
          <a:p>
            <a:pPr marL="285750" indent="-285750">
              <a:buFontTx/>
              <a:buChar char="-"/>
            </a:pP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547" y="326428"/>
            <a:ext cx="4695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dirty="0">
                <a:solidFill>
                  <a:srgbClr val="3366CC"/>
                </a:solidFill>
              </a:rPr>
              <a:t>การเข้าร่วมเส้นทาง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685800" y="5562600"/>
            <a:ext cx="89154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5022" y="1625411"/>
            <a:ext cx="8915400" cy="0"/>
          </a:xfrm>
          <a:prstGeom prst="line">
            <a:avLst/>
          </a:prstGeom>
          <a:ln w="762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1431" y="2743200"/>
            <a:ext cx="4220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99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FF9999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อย่าเร่งรถแข่งกับรถที่กำลังวิ่งมา</a:t>
            </a:r>
          </a:p>
          <a:p>
            <a:r>
              <a:rPr lang="en-US" sz="2400" dirty="0">
                <a:solidFill>
                  <a:srgbClr val="FF9999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มองไปข้างหน้าให้ไกลๆ เตรียมปรับความเร็วรถให้สอดคล้อง</a:t>
            </a:r>
          </a:p>
          <a:p>
            <a:r>
              <a:rPr lang="en-US" sz="2400" dirty="0">
                <a:solidFill>
                  <a:srgbClr val="FF9999"/>
                </a:solidFill>
                <a:sym typeface="Wingdings 3"/>
              </a:rPr>
              <a:t>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ถ้าแน่ใจแล้วว่าปลอดภัย ควรเปลี่ยนช่องตามความเร็วรถ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9990" y="5715000"/>
            <a:ext cx="5644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rgbClr val="3366CC"/>
                </a:solidFill>
              </a:rPr>
              <a:t>สิ่งที่ควรหลีกเลี่ยง</a:t>
            </a:r>
          </a:p>
          <a:p>
            <a:r>
              <a:rPr lang="en-US" sz="2000" i="1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3366CC"/>
                </a:solidFill>
                <a:sym typeface="Wingdings 2"/>
              </a:rPr>
              <a:t> ไม่ควรแทรกเข้าไปในเส้นทางที่การจราจรวิ่งอย่างต่อเนื่อง</a:t>
            </a:r>
          </a:p>
          <a:p>
            <a:r>
              <a:rPr lang="en-US" sz="2000" i="1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3366CC"/>
                </a:solidFill>
                <a:sym typeface="Wingdings 2"/>
              </a:rPr>
              <a:t> ไม่ควรวิ่งตามไหล่ทางคู่กับรถคันอื่น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2" t="31670" r="35459" b="20868"/>
          <a:stretch/>
        </p:blipFill>
        <p:spPr bwMode="auto">
          <a:xfrm>
            <a:off x="5076966" y="2234863"/>
            <a:ext cx="2866031" cy="2691979"/>
          </a:xfrm>
          <a:prstGeom prst="rect">
            <a:avLst/>
          </a:prstGeom>
          <a:noFill/>
          <a:ln w="57150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57200" y="1624285"/>
            <a:ext cx="609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76200"/>
            <a:ext cx="485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FFFF66"/>
                </a:solidFill>
              </a:rPr>
              <a:t>การเข้าร่วมเส้นทาง</a:t>
            </a:r>
          </a:p>
          <a:p>
            <a:pPr algn="ctr"/>
            <a:r>
              <a:rPr lang="th-TH" sz="4800" dirty="0">
                <a:solidFill>
                  <a:srgbClr val="FFFF66"/>
                </a:solidFill>
              </a:rPr>
              <a:t>บนถนนคู่แบบแยกส่วน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 t="38684" r="34928" b="12305"/>
          <a:stretch/>
        </p:blipFill>
        <p:spPr bwMode="auto">
          <a:xfrm>
            <a:off x="6040959" y="291239"/>
            <a:ext cx="2209800" cy="242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948791"/>
            <a:ext cx="4038600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9999"/>
                </a:solidFill>
              </a:rPr>
              <a:t>ถ้าถนนคู่ไม่มีช่องสำหรับเลี้ยวซ้ายให้เลี้ยวตามหลักการที่ได้กล่าวมาแล้ว ถ้าถนนคู่มีช่องจราจรรองรับ ให้ปฏิบัติดังนี้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เร่งความเร็วรถยนต์ให้เหมาะสม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ตรวจหาระยะช่องว่างรถที่วิ่งอยู่เพื่อเข้าร่วมเส้นทาง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ควรขับขี่อยู่บนช่องจราจรซ้าย จึงเปลี่ยนช่องจราจรถ้าจำเป็น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อย่าเข้าร่วมเส้นทางจนกว่าจะแน่ใจว่า ไม่ทำให้ความเร็วของการจราจรต้องกระทบกระเทือน</a:t>
            </a:r>
            <a:endParaRPr lang="th-TH" sz="2000" dirty="0">
              <a:solidFill>
                <a:srgbClr val="FF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656677"/>
            <a:ext cx="4067598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9999"/>
                </a:solidFill>
              </a:rPr>
              <a:t>ต้องระมัดระวังรถยนต์ที่วิ่งสวนกันมา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ขับข้ามถนนส่วนแรกก่อนเข้าสู่ส่วนที่สอง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ตัดสินใจว่าควรไปหรือหยุดคอยก่อน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ถ้าช่องกลางถนนกว้าง ควรหยุดก่อนที่จะเข้าสู่ถนนส่วนที่สอง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ถ้าช่องกลางถนนแคบ ควรให้ถนนว่างทั้งสองส่วนก่อนจะข้ามไปส่วนที่สอง</a:t>
            </a:r>
          </a:p>
          <a:p>
            <a:r>
              <a:rPr lang="en-US" sz="2000" dirty="0">
                <a:solidFill>
                  <a:srgbClr val="FF9999"/>
                </a:solidFill>
                <a:sym typeface="Wingdings 2"/>
              </a:rPr>
              <a:t></a:t>
            </a:r>
            <a:r>
              <a:rPr lang="th-TH" sz="2000" dirty="0">
                <a:solidFill>
                  <a:srgbClr val="FF9999"/>
                </a:solidFill>
                <a:sym typeface="Wingdings 2"/>
              </a:rPr>
              <a:t> อย่าเข้าร่วมเส้นทางถ้าไม่จะแน่ใจว่าจะกระทบการจราจรหรือไม่</a:t>
            </a:r>
            <a:endParaRPr lang="th-TH" sz="2000" dirty="0">
              <a:solidFill>
                <a:srgbClr val="FF99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035314"/>
            <a:ext cx="2448107" cy="707886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lvl="0" algn="ctr"/>
            <a:r>
              <a:rPr lang="th-TH" sz="4000" dirty="0">
                <a:solidFill>
                  <a:srgbClr val="FF9999"/>
                </a:solidFill>
              </a:rPr>
              <a:t>การเลี้ยวซ้าย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400" y="2711495"/>
            <a:ext cx="2390398" cy="707886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lvl="0" algn="ctr"/>
            <a:r>
              <a:rPr lang="th-TH" sz="4000" dirty="0">
                <a:solidFill>
                  <a:srgbClr val="FF9999"/>
                </a:solidFill>
              </a:rPr>
              <a:t>การเลี้ยวขวา </a:t>
            </a:r>
          </a:p>
        </p:txBody>
      </p:sp>
    </p:spTree>
    <p:extLst>
      <p:ext uri="{BB962C8B-B14F-4D97-AF65-F5344CB8AC3E}">
        <p14:creationId xmlns:p14="http://schemas.microsoft.com/office/powerpoint/2010/main" val="14072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05000" y="2819400"/>
            <a:ext cx="6705600" cy="3048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1153" y="271432"/>
            <a:ext cx="6858000" cy="12954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66299" y="119032"/>
            <a:ext cx="6858000" cy="1295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347" y="35123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3366CC"/>
                </a:solidFill>
              </a:rPr>
              <a:t>การขับรถยนต์เข้าสู่วงเวียน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2116" y="1607403"/>
            <a:ext cx="619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i="1" dirty="0">
                <a:solidFill>
                  <a:srgbClr val="3366CC"/>
                </a:solidFill>
                <a:sym typeface="Wingdings 2"/>
              </a:rPr>
              <a:t>ก่อนที่จะขับรถเข้าร่วมเส้นทางวงเวียนนั้น จะต้องตรวจดูรถทางด้านขวาและให้สิทธิ์รถทางขวาไปก่อน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317807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3366CC"/>
                </a:solidFill>
              </a:rPr>
              <a:t>การเลี้ยวซ้ายในวงเวียน </a:t>
            </a:r>
            <a:r>
              <a:rPr lang="th-TH" sz="2400" dirty="0">
                <a:solidFill>
                  <a:srgbClr val="3366CC"/>
                </a:solidFill>
              </a:rPr>
              <a:t>ควรปฏิบัติดังนี้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ให้สัญญาณไฟเลี้ยวซ้ายในขณะที่กำลังขับรถเข้าวงเวียน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ขับรถชิดช่องจราจรซ้ายของถนน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ใช้ช่องจราจรซ้ายสุดของวงเวียน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ใช้สัญญาณไฟเลี้ยวซ้ายไปจนสุดวงเวียน</a:t>
            </a:r>
          </a:p>
        </p:txBody>
      </p:sp>
      <p:pic>
        <p:nvPicPr>
          <p:cNvPr id="2050" name="Picture 2" descr="C:\Users\WINDOWS\Downloads\43084787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1" y="2454519"/>
            <a:ext cx="3649649" cy="36602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199" y="411412"/>
            <a:ext cx="5029201" cy="2941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3048000"/>
            <a:ext cx="6705600" cy="3505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33824" r="30205" b="25639"/>
          <a:stretch/>
        </p:blipFill>
        <p:spPr bwMode="auto">
          <a:xfrm>
            <a:off x="5841242" y="750627"/>
            <a:ext cx="2906973" cy="178785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5521" y="609600"/>
            <a:ext cx="4692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3366CC"/>
                </a:solidFill>
              </a:rPr>
              <a:t>การขับตรงไปข้างหน้า </a:t>
            </a:r>
            <a:r>
              <a:rPr lang="th-TH" sz="2400" dirty="0">
                <a:solidFill>
                  <a:srgbClr val="3366CC"/>
                </a:solidFill>
              </a:rPr>
              <a:t>ควรปฏิบัติดังนี้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ขับชิดช่องจราจรทางซ้ายของถนน 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ใช้ช่องจราจรนั้นตลออดเวลาที่วิ่งในวงเวียน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มองกระจกมองข้าง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เมื่อขับขี่เลยทางแยกสุดท้ายก่อนทางแยกที่ต้องการไป ให้สัญญาณไฟเลี้ยวซ้าย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4155" y="3359623"/>
            <a:ext cx="5899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การขับรถยนต์เลี้ยวขวา ผู้ขับขี่ควรปฏิบัติดังนี้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ให้สัญญาณไฟเลี้ยวขวาในขณะที่เข้าวงเวียน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ใช้ช่องจราจรด้านขวาของถนน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ใช้สัญญาณไฟเลี้ยวขวา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มองกระจกข้าง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เมื่อขับขี่เลยทางแยกสุดท้ายก่อนทางแยกที่ต้องการไป ให้สัญญาณไฟเลี้ยวซ้าย และขับขี่ต่อไปเรื่อยๆ ถ้าถนนว่าง</a:t>
            </a:r>
          </a:p>
        </p:txBody>
      </p:sp>
    </p:spTree>
    <p:extLst>
      <p:ext uri="{BB962C8B-B14F-4D97-AF65-F5344CB8AC3E}">
        <p14:creationId xmlns:p14="http://schemas.microsoft.com/office/powerpoint/2010/main" val="34390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FF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4291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3366CC"/>
                </a:solidFill>
              </a:rPr>
              <a:t>เนื้อหา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3545" y="1542395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3366CC"/>
                </a:solidFill>
              </a:rPr>
              <a:t>1. การขับรถยนต์บนทางแยก</a:t>
            </a:r>
          </a:p>
          <a:p>
            <a:r>
              <a:rPr lang="th-TH" sz="2800" dirty="0">
                <a:solidFill>
                  <a:srgbClr val="3366CC"/>
                </a:solidFill>
              </a:rPr>
              <a:t>2. ทางแยกแบบตัว </a:t>
            </a:r>
            <a:r>
              <a:rPr lang="en-US" sz="2800" dirty="0">
                <a:solidFill>
                  <a:srgbClr val="3366CC"/>
                </a:solidFill>
              </a:rPr>
              <a:t>T</a:t>
            </a:r>
          </a:p>
          <a:p>
            <a:r>
              <a:rPr lang="en-US" sz="2800" dirty="0">
                <a:solidFill>
                  <a:srgbClr val="3366CC"/>
                </a:solidFill>
              </a:rPr>
              <a:t>3. </a:t>
            </a:r>
            <a:r>
              <a:rPr lang="th-TH" sz="2800" dirty="0">
                <a:solidFill>
                  <a:srgbClr val="3366CC"/>
                </a:solidFill>
              </a:rPr>
              <a:t>ทางแยกแบบตัว </a:t>
            </a:r>
            <a:r>
              <a:rPr lang="en-US" sz="2800" dirty="0">
                <a:solidFill>
                  <a:srgbClr val="3366CC"/>
                </a:solidFill>
              </a:rPr>
              <a:t>Y</a:t>
            </a:r>
          </a:p>
          <a:p>
            <a:r>
              <a:rPr lang="en-US" sz="2800" dirty="0">
                <a:solidFill>
                  <a:srgbClr val="3366CC"/>
                </a:solidFill>
              </a:rPr>
              <a:t>4. </a:t>
            </a:r>
            <a:r>
              <a:rPr lang="th-TH" sz="2800" dirty="0">
                <a:solidFill>
                  <a:srgbClr val="3366CC"/>
                </a:solidFill>
              </a:rPr>
              <a:t>ทางแยกเยื้องกัน</a:t>
            </a:r>
          </a:p>
          <a:p>
            <a:r>
              <a:rPr lang="th-TH" sz="2800" dirty="0">
                <a:solidFill>
                  <a:srgbClr val="3366CC"/>
                </a:solidFill>
              </a:rPr>
              <a:t>5. สี่แยก</a:t>
            </a:r>
          </a:p>
          <a:p>
            <a:r>
              <a:rPr lang="th-TH" sz="2800" dirty="0">
                <a:solidFill>
                  <a:srgbClr val="3366CC"/>
                </a:solidFill>
              </a:rPr>
              <a:t>6. การเข้าสู่ทางแยกแบบต่างๆ</a:t>
            </a:r>
          </a:p>
          <a:p>
            <a:r>
              <a:rPr lang="th-TH" sz="2800" dirty="0">
                <a:solidFill>
                  <a:srgbClr val="3366CC"/>
                </a:solidFill>
              </a:rPr>
              <a:t>7. ข้อควรปฏิบัติอย่างปลอดภัยสำหรับการเข้าสู่ทางแยก</a:t>
            </a:r>
          </a:p>
          <a:p>
            <a:r>
              <a:rPr lang="th-TH" sz="2800" dirty="0">
                <a:solidFill>
                  <a:srgbClr val="3366CC"/>
                </a:solidFill>
              </a:rPr>
              <a:t>8. การเข้าร่วมเส้นทาง</a:t>
            </a:r>
          </a:p>
          <a:p>
            <a:r>
              <a:rPr lang="th-TH" sz="2800" dirty="0">
                <a:solidFill>
                  <a:srgbClr val="3366CC"/>
                </a:solidFill>
              </a:rPr>
              <a:t>9. การเข้าร่วมเส้นทางบนถนนคู่แบบแยกส่วน</a:t>
            </a:r>
          </a:p>
          <a:p>
            <a:r>
              <a:rPr lang="th-TH" sz="2800" dirty="0">
                <a:solidFill>
                  <a:srgbClr val="3366CC"/>
                </a:solidFill>
              </a:rPr>
              <a:t>10. การขับรถยนต์เข้าสู่วงเวียน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01046505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069" y="0"/>
            <a:ext cx="10293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43100" y="8001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050" y="2367171"/>
            <a:ext cx="478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3366CC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3366CC"/>
                </a:solidFill>
              </a:rPr>
              <a:t>1. บอกวิธีการขับรถยนต์เข้าสู่ทางแยกได้</a:t>
            </a:r>
          </a:p>
          <a:p>
            <a:r>
              <a:rPr lang="th-TH" sz="2400" dirty="0">
                <a:solidFill>
                  <a:srgbClr val="3366CC"/>
                </a:solidFill>
              </a:rPr>
              <a:t>2. บอกวิธีการเข้าสู่ทางร่วมได้</a:t>
            </a:r>
          </a:p>
          <a:p>
            <a:r>
              <a:rPr lang="th-TH" sz="2400" dirty="0">
                <a:solidFill>
                  <a:srgbClr val="3366CC"/>
                </a:solidFill>
              </a:rPr>
              <a:t>3. บอกวิธีการขับรถยนต์เข้าและออกวงเวียนได้</a:t>
            </a:r>
          </a:p>
        </p:txBody>
      </p:sp>
    </p:spTree>
    <p:extLst>
      <p:ext uri="{BB962C8B-B14F-4D97-AF65-F5344CB8AC3E}">
        <p14:creationId xmlns:p14="http://schemas.microsoft.com/office/powerpoint/2010/main" val="31684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382000" cy="6248400"/>
          </a:xfrm>
          <a:prstGeom prst="rect">
            <a:avLst/>
          </a:prstGeom>
          <a:pattFill prst="lgGrid">
            <a:fgClr>
              <a:srgbClr val="FFFF66"/>
            </a:fgClr>
            <a:bgClr>
              <a:srgbClr val="FF9999"/>
            </a:bgClr>
          </a:patt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2240" y="609600"/>
            <a:ext cx="6839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3366CC"/>
                </a:solidFill>
              </a:rPr>
              <a:t>การขับรถยนต์บนทางแยก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5687" y="1425714"/>
            <a:ext cx="542925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rgbClr val="FF9999"/>
                </a:solidFill>
              </a:rPr>
              <a:t>ทางแยกเป็นจุดที่ถนนตัดกันและเป็นจุดอันตรายที่มีความเสี่ยงสูงต่อการที่จะเกิดอุบัติเหตุ ผู้ขับขี่จึงต้องระมัดระวังเพิ่มมากขึ้น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700" y="2743200"/>
            <a:ext cx="6324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เมื่อเข้าใกล้ทางแยกผู้ขับขี่ควรปฏิบัติดังนี้</a:t>
            </a:r>
          </a:p>
          <a:p>
            <a:r>
              <a:rPr lang="en-US" sz="2400" dirty="0">
                <a:solidFill>
                  <a:srgbClr val="3366CC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มองไปข้างหน้าและดูเครื่องหมายจราจร</a:t>
            </a:r>
          </a:p>
          <a:p>
            <a:r>
              <a:rPr lang="en-US" sz="2400" dirty="0">
                <a:solidFill>
                  <a:srgbClr val="3366CC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เข้าช่องจราจรให้ถูกต้องตามทิศทางที่จะไป</a:t>
            </a:r>
          </a:p>
          <a:p>
            <a:r>
              <a:rPr lang="en-US" sz="2400" dirty="0">
                <a:solidFill>
                  <a:srgbClr val="3366CC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ไม่ควรเปลี่ยนช่องจราจรภายหลัง</a:t>
            </a:r>
          </a:p>
          <a:p>
            <a:r>
              <a:rPr lang="en-US" sz="2400" dirty="0">
                <a:solidFill>
                  <a:srgbClr val="3366CC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สังเกตรถยนต์คันอื่นที่อาจให้สัญญาณเพื่อเปลี่ยนช่องจราจร</a:t>
            </a:r>
          </a:p>
          <a:p>
            <a:r>
              <a:rPr lang="en-US" sz="2400" dirty="0">
                <a:solidFill>
                  <a:srgbClr val="3366CC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ระวังรถยนต์ที่อาจเปลี่ยนช่องจราจรโดยไม่ให้สัญญาณ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962400" y="5486400"/>
            <a:ext cx="609600" cy="609600"/>
          </a:xfrm>
          <a:prstGeom prst="star5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1558" y="3581400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146" y="3624119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214740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8146" y="214741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7" t="29288" r="38480" b="31369"/>
          <a:stretch/>
        </p:blipFill>
        <p:spPr bwMode="auto">
          <a:xfrm>
            <a:off x="3043451" y="1897039"/>
            <a:ext cx="2961564" cy="28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047" y="4997091"/>
            <a:ext cx="3290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3366CC"/>
                </a:solidFill>
              </a:rPr>
              <a:t>ตรวจดูเครื่องหมายจราจร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3366CC"/>
                </a:solidFill>
              </a:rPr>
              <a:t>หลีกเลี่ยงการแซงรถคันอื่น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3366CC"/>
                </a:solidFill>
              </a:rPr>
              <a:t>ระวังรถที่จะเข้าร่วมเส้นทางเดียวกัน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518764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วิ่งเข้าสู่ทางแยกจากเส้นอื่น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 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คันที่คอยอยู่ที่ทางแยก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รถคันที่จะเข้าร่วมทางแยก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203" y="338078"/>
            <a:ext cx="2632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3366CC"/>
                </a:solidFill>
              </a:rPr>
              <a:t>ทางแยกแบบตัว </a:t>
            </a:r>
            <a:endParaRPr lang="en-US" sz="6000" b="1" dirty="0">
              <a:solidFill>
                <a:srgbClr val="3366CC"/>
              </a:solidFill>
            </a:endParaRPr>
          </a:p>
          <a:p>
            <a:pPr algn="ctr"/>
            <a:r>
              <a:rPr lang="en-US" sz="6000" b="1" dirty="0">
                <a:solidFill>
                  <a:srgbClr val="3366CC"/>
                </a:solidFill>
              </a:rPr>
              <a:t>T</a:t>
            </a:r>
            <a:endParaRPr lang="th-TH" sz="6000" b="1" dirty="0">
              <a:solidFill>
                <a:srgbClr val="33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52443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rgbClr val="3366CC"/>
                </a:solidFill>
              </a:rPr>
              <a:t>เส้นทางหลักจะเป็นเส้นทางบนยอดของตัวที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0" y="3752671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srgbClr val="3366CC"/>
                </a:solidFill>
              </a:rPr>
              <a:t>ทางแยกที่ไม่มีเครื่องหมายจราจร </a:t>
            </a:r>
            <a:endParaRPr lang="en-US" sz="2400" b="1" dirty="0">
              <a:solidFill>
                <a:srgbClr val="3366CC"/>
              </a:solidFill>
            </a:endParaRPr>
          </a:p>
          <a:p>
            <a:pPr lvl="0"/>
            <a:r>
              <a:rPr lang="th-TH" sz="2400" b="1" dirty="0">
                <a:solidFill>
                  <a:srgbClr val="3366CC"/>
                </a:solidFill>
              </a:rPr>
              <a:t>ผู้ขับขี่ควรระมัดระวัง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781" y="3944117"/>
            <a:ext cx="228600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2400" b="1" dirty="0">
                <a:solidFill>
                  <a:srgbClr val="3366CC"/>
                </a:solidFill>
              </a:rPr>
              <a:t>ทางการขับขี่บนเส้นทางหลัก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7566" y="1447800"/>
            <a:ext cx="2325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400" dirty="0">
                <a:solidFill>
                  <a:srgbClr val="3366CC"/>
                </a:solidFill>
              </a:rPr>
              <a:t>บริเวณก่อนถึงเส้นทางหลัก มักจะมีช่องจราจรแยกออกมาก่อนการเลี้ยวขวา</a:t>
            </a:r>
          </a:p>
        </p:txBody>
      </p:sp>
    </p:spTree>
    <p:extLst>
      <p:ext uri="{BB962C8B-B14F-4D97-AF65-F5344CB8AC3E}">
        <p14:creationId xmlns:p14="http://schemas.microsoft.com/office/powerpoint/2010/main" val="29486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55358" y="3204485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990600"/>
            <a:ext cx="3648373" cy="137568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9" t="37539" r="32672" b="21153"/>
          <a:stretch/>
        </p:blipFill>
        <p:spPr bwMode="auto">
          <a:xfrm>
            <a:off x="486512" y="3204485"/>
            <a:ext cx="3669232" cy="28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94692" y="872025"/>
            <a:ext cx="5856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3366CC"/>
                </a:solidFill>
              </a:rPr>
              <a:t>ทางแยกแบบตัว</a:t>
            </a:r>
            <a:r>
              <a:rPr lang="en-US" sz="5400" b="1" dirty="0">
                <a:solidFill>
                  <a:srgbClr val="3366CC"/>
                </a:solidFill>
              </a:rPr>
              <a:t> </a:t>
            </a:r>
          </a:p>
          <a:p>
            <a:pPr algn="ctr"/>
            <a:r>
              <a:rPr lang="en-US" sz="5400" b="1" dirty="0">
                <a:solidFill>
                  <a:srgbClr val="3366CC"/>
                </a:solidFill>
              </a:rPr>
              <a:t>Y</a:t>
            </a:r>
            <a:endParaRPr lang="th-TH" sz="5400" b="1" dirty="0">
              <a:solidFill>
                <a:srgbClr val="33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832" y="3556894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การเข้าร่วมเส้นทางหลักที่จุดหักมุมแหลม ถ้ามุมแหลมอยู่ทางขวามือของผู้ขับขี่ การมองเห็นด้านซ้ายจะถูกจำกัด ควรหยุดให้ตั้งฉากกับถนนสายหลักที่เครื่องหมายหยุด จะมองเห็นได้ดี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070885"/>
            <a:ext cx="338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เป็นทางแยกที่มีการเปลี่ยนแปลงทิศทางของถนนไม่มากนัก จึงมักทำให้เข้าใจผิดได้ง่าย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39199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31558" y="3581400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485" y="214740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14740"/>
            <a:ext cx="3648373" cy="29277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304" y="709096"/>
            <a:ext cx="2638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3366CC"/>
                </a:solidFill>
              </a:rPr>
              <a:t>ทางแยกเยื้องกัน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0" t="34305" r="12250" b="22980"/>
          <a:stretch/>
        </p:blipFill>
        <p:spPr bwMode="auto">
          <a:xfrm>
            <a:off x="600783" y="3452040"/>
            <a:ext cx="3363185" cy="305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86400" y="651808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3366CC"/>
                </a:solidFill>
              </a:rPr>
              <a:t>ทางแยกเยื้องกันจะเชื่อมกันระหว่างถนนด้านซ้ายและถนนด้านขวา ลักษณะคล้ายกับทางสี่แยก แต่ถนนซ้าย-ขวาจะเหลื่อมกันเกิดอุบัติเหตุได้ง่าย </a:t>
            </a:r>
            <a:endParaRPr lang="en-US" sz="2000" dirty="0">
              <a:solidFill>
                <a:srgbClr val="3366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886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สิ่งที่ควรระมัดระวัง ได้แก่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รถที่อาจโผล่มาจากทางรองซ้าย-ขวา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รถที่วิ่งบนเส้นทางหลักแล้วเลี้ยวซ้าย-ขวา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รถที่ขับข้ามเส้นทางหลัก</a:t>
            </a:r>
          </a:p>
        </p:txBody>
      </p:sp>
    </p:spTree>
    <p:extLst>
      <p:ext uri="{BB962C8B-B14F-4D97-AF65-F5344CB8AC3E}">
        <p14:creationId xmlns:p14="http://schemas.microsoft.com/office/powerpoint/2010/main" val="6130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9618" y="392668"/>
            <a:ext cx="316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สี่แยกเป็นจุดที่เกิดอุบัติเหตุได้ง่าย ขั้นตอนการเลี้ยวขวาที่สี่แยกจะมีลักษณะคล้ายกับทางแยกอื่นๆ เช่น การประเมินสถานการณ์ การตรวจสอบเครื่อง และลดความเร็ว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2" t="42072" r="37212" b="15695"/>
          <a:stretch/>
        </p:blipFill>
        <p:spPr bwMode="auto">
          <a:xfrm>
            <a:off x="5638800" y="3967209"/>
            <a:ext cx="2623782" cy="25422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635" y="3899530"/>
            <a:ext cx="3796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กรณีรถยนต์สองคันต้องการเลี้ยวขวา สามารถทำได้ ดังนี้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3366CC"/>
                </a:solidFill>
              </a:rPr>
              <a:t>วิธีเลี้ยวแบบล้ำหน้า 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3366CC"/>
                </a:solidFill>
              </a:rPr>
              <a:t>วิธีเลี้ยวแบบชิดหน้า</a:t>
            </a:r>
          </a:p>
          <a:p>
            <a:r>
              <a:rPr lang="th-TH" sz="2400" dirty="0">
                <a:solidFill>
                  <a:srgbClr val="3366CC"/>
                </a:solidFill>
              </a:rPr>
              <a:t>โดยผู้ขับขี่จะเลือกใช้วิธีการใดขึ้นอยู่กับลักษณะของทางแยก แนวทางที่ต้องการใช้และเครื่องหมายต่างๆ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827" y="787021"/>
            <a:ext cx="3171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solidFill>
                  <a:srgbClr val="FF9999"/>
                </a:solidFill>
              </a:rPr>
              <a:t>สี่แยก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0"/>
            <a:ext cx="762000" cy="7467600"/>
          </a:xfrm>
          <a:prstGeom prst="rect">
            <a:avLst/>
          </a:prstGeom>
          <a:pattFill prst="lgGrid">
            <a:fgClr>
              <a:srgbClr val="3366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81000" y="2955820"/>
            <a:ext cx="9829800" cy="701780"/>
          </a:xfrm>
          <a:prstGeom prst="rect">
            <a:avLst/>
          </a:prstGeom>
          <a:pattFill prst="lgGrid">
            <a:fgClr>
              <a:srgbClr val="3366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91153" y="271432"/>
            <a:ext cx="6858000" cy="12954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66299" y="119032"/>
            <a:ext cx="6858000" cy="12954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>
                <a:solidFill>
                  <a:srgbClr val="FF9999"/>
                </a:solidFill>
              </a:rPr>
              <a:t>การเข้าสู่ทางแยกแบบต่างๆ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31586" r="31855" b="20013"/>
          <a:stretch/>
        </p:blipFill>
        <p:spPr bwMode="auto">
          <a:xfrm>
            <a:off x="742666" y="2185315"/>
            <a:ext cx="3704799" cy="295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1956597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366CC"/>
                </a:solidFill>
              </a:rPr>
              <a:t>วิธีการเข้าสู่ทางแยกขึ้นอยู่กับความตั้งใจของผู้ขับขี่ว่าจะทำอะไร เช่น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ข้ามทางแยกที่เป็นทางหลักเพื่อตรงไป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เข้าร่วมทางหลักโดยการเลี้ยวขวา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เข้าร่วมทางหลักโดยการเลี้ยวซ้าย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ออกจากเส้นทางหลักเข้าสู่ทางรองโดยการเลี้ยวขวา/ซ้าย</a:t>
            </a:r>
          </a:p>
          <a:p>
            <a:r>
              <a:rPr lang="en-US" sz="2400" dirty="0">
                <a:solidFill>
                  <a:srgbClr val="3366CC"/>
                </a:solidFill>
                <a:sym typeface="Wingdings 2"/>
              </a:rPr>
              <a:t></a:t>
            </a:r>
            <a:r>
              <a:rPr lang="th-TH" sz="2400" dirty="0">
                <a:solidFill>
                  <a:srgbClr val="3366CC"/>
                </a:solidFill>
                <a:sym typeface="Wingdings 2"/>
              </a:rPr>
              <a:t> อยู่บนทางหลักและเคลื่อนผ่านทางแยก</a:t>
            </a:r>
            <a:endParaRPr lang="th-TH" sz="2400" dirty="0">
              <a:solidFill>
                <a:srgbClr val="3366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97334"/>
            <a:ext cx="9144000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th-TH" sz="2000" i="1" dirty="0">
                <a:solidFill>
                  <a:srgbClr val="3366CC"/>
                </a:solidFill>
              </a:rPr>
              <a:t>ยิ่งเข้าใกล้ทางแยก ขอบเขตของการมองเห็นก็จะยิ่งดีขึ้น ขอบเขตของการมองเห็นของผู้ขับขี่บริเวณทางแยกขึ้นอยู่กับปัจจัยหลายอย่าง ได้แก่ </a:t>
            </a:r>
            <a:r>
              <a:rPr lang="th-TH" sz="2000" i="1" dirty="0">
                <a:solidFill>
                  <a:srgbClr val="3366CC"/>
                </a:solidFill>
                <a:sym typeface="Wingdings 2"/>
              </a:rPr>
              <a:t>ความโค้งของถนน อาคารและรั้วกั้นริมถนน รถยนต์ที่จอดกับที่หรือเคลื่อนที่ ความสว่างของแสงไฟและสภาพภูมิอากาศ</a:t>
            </a:r>
            <a:endParaRPr lang="th-TH" sz="2000" i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8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1425</Words>
  <Application>Microsoft Office PowerPoint</Application>
  <PresentationFormat>นำเสนอทางหน้าจอ (4:3)</PresentationFormat>
  <Paragraphs>131</Paragraphs>
  <Slides>14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3" baseType="lpstr">
      <vt:lpstr>Arial</vt:lpstr>
      <vt:lpstr>Wingdings 3</vt:lpstr>
      <vt:lpstr>Calibri</vt:lpstr>
      <vt:lpstr>Wingdings</vt:lpstr>
      <vt:lpstr>Wingdings 2</vt:lpstr>
      <vt:lpstr>supermarket</vt:lpstr>
      <vt:lpstr>Office Theme</vt:lpstr>
      <vt:lpstr>1_Office Theme</vt:lpstr>
      <vt:lpstr>2_Office Theme</vt:lpstr>
      <vt:lpstr>การขับรถยนต์บนทางแยกทางร่วม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149</cp:revision>
  <dcterms:created xsi:type="dcterms:W3CDTF">2019-11-30T01:45:41Z</dcterms:created>
  <dcterms:modified xsi:type="dcterms:W3CDTF">2025-03-22T17:43:38Z</dcterms:modified>
</cp:coreProperties>
</file>