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72" r:id="rId4"/>
    <p:sldId id="27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supermarket" panose="020B0604020202020204" charset="0"/>
      <p:regular r:id="rId17"/>
    </p:embeddedFont>
    <p:embeddedFont>
      <p:font typeface="Wingdings 2" panose="05020102010507070707" pitchFamily="18" charset="2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FFFFFF"/>
    <a:srgbClr val="CC3300"/>
    <a:srgbClr val="FF99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3043" autoAdjust="0"/>
  </p:normalViewPr>
  <p:slideViewPr>
    <p:cSldViewPr showGuides="1">
      <p:cViewPr varScale="1">
        <p:scale>
          <a:sx n="79" d="100"/>
          <a:sy n="79" d="100"/>
        </p:scale>
        <p:origin x="165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ym typeface="Wingdings 2"/>
              </a:rPr>
              <a:t>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</a:rPr>
              <a:t>ผู้ขับขี่ควรหลีกเลี่ยงการจอดรถยนต์บนทางชัน แต่ถ้าหลีกเลี่ยงไม่ได้ควรปฏิบัติ ดังนี้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9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8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1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3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8855"/>
            <a:ext cx="9144000" cy="1510145"/>
          </a:xfrm>
        </p:spPr>
        <p:txBody>
          <a:bodyPr>
            <a:noAutofit/>
          </a:bodyPr>
          <a:lstStyle/>
          <a:p>
            <a:r>
              <a:rPr lang="th-TH" sz="6000" dirty="0">
                <a:solidFill>
                  <a:srgbClr val="FFFF00"/>
                </a:solidFill>
              </a:rPr>
              <a:t>การขับรถยนต์บนทางลาดชัน ทางโค้ง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3800" dirty="0">
                <a:solidFill>
                  <a:srgbClr val="A50021"/>
                </a:solidFill>
              </a:rPr>
              <a:t>และการจอดรถ</a:t>
            </a:r>
            <a:endParaRPr lang="en-US" sz="13800" dirty="0">
              <a:solidFill>
                <a:srgbClr val="A50021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\Downloads\29493878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-3657600"/>
            <a:ext cx="62452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0194" y="202638"/>
            <a:ext cx="537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A50021"/>
                </a:solidFill>
              </a:rPr>
              <a:t>การขับรถยนต์เข้าโค้ง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38007" y="2400300"/>
            <a:ext cx="2667000" cy="2057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208930" y="4642704"/>
            <a:ext cx="2667000" cy="2057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239713" y="4625537"/>
            <a:ext cx="2667000" cy="2057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3210636" y="2447626"/>
            <a:ext cx="2667000" cy="2057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6210300" y="4635263"/>
            <a:ext cx="2667000" cy="2057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525" y="2480608"/>
            <a:ext cx="2403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>
                <a:solidFill>
                  <a:srgbClr val="A50021"/>
                </a:solidFill>
              </a:rPr>
              <a:t>การสังเกตการณ์และคาดการณ์ </a:t>
            </a:r>
            <a:r>
              <a:rPr lang="th-TH" sz="2000" dirty="0">
                <a:solidFill>
                  <a:srgbClr val="A50021"/>
                </a:solidFill>
              </a:rPr>
              <a:t>ตรวจดูลักษณะความโค้ง ความชัน และความลาดเอียงมีหรือไม่ ซึ่งทราบได้จากเครื่องหมายป้ายทางกำกับ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5107" y="2548775"/>
            <a:ext cx="2513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>
                <a:solidFill>
                  <a:srgbClr val="A50021"/>
                </a:solidFill>
                <a:sym typeface="Wingdings 2"/>
              </a:rPr>
              <a:t>การวางตำแหน่งรถในการเข้าโค้ง </a:t>
            </a:r>
            <a:r>
              <a:rPr lang="th-TH" sz="2000" dirty="0">
                <a:solidFill>
                  <a:srgbClr val="A50021"/>
                </a:solidFill>
                <a:sym typeface="Wingdings 2"/>
              </a:rPr>
              <a:t>มีหลักคือ มองกระจกหลังและให้สัญญาณจราจร ปรับตำแหน่งรถให้เหมาะสมโดยให้อยู่กลางช่องจราจร และอย่าออกไปกลางถนน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213" y="4885141"/>
            <a:ext cx="23587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>
                <a:solidFill>
                  <a:srgbClr val="A50021"/>
                </a:solidFill>
                <a:sym typeface="Wingdings 2"/>
              </a:rPr>
              <a:t>การปรับอัตราเร็ว </a:t>
            </a:r>
            <a:r>
              <a:rPr lang="th-TH" sz="2000" dirty="0">
                <a:solidFill>
                  <a:srgbClr val="A50021"/>
                </a:solidFill>
                <a:sym typeface="Wingdings 2"/>
              </a:rPr>
              <a:t>ซึ่งขึ้นอยู่กับชนิดและสภาพของถนน ความโค้ง และความโค้งนูนของถนนตลอดจนการจราจรในบริเวณนั้น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9430" y="5094119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sz="2000" b="1" dirty="0">
                <a:solidFill>
                  <a:srgbClr val="A50021"/>
                </a:solidFill>
                <a:sym typeface="Wingdings 2"/>
              </a:rPr>
              <a:t>การใช้เกียร์ </a:t>
            </a:r>
            <a:r>
              <a:rPr lang="th-TH" sz="2000" dirty="0">
                <a:solidFill>
                  <a:srgbClr val="A50021"/>
                </a:solidFill>
                <a:sym typeface="Wingdings 2"/>
              </a:rPr>
              <a:t>ต้องแน่ใจว่าเลือกใช้เกียร์ที่ถูกต้องก่อนจะเข้าสู่โค้ง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4855796"/>
            <a:ext cx="228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sz="2000" b="1" dirty="0">
                <a:solidFill>
                  <a:srgbClr val="A50021"/>
                </a:solidFill>
                <a:sym typeface="Wingdings 2"/>
              </a:rPr>
              <a:t>การขับรถเข้าโค้ง </a:t>
            </a:r>
            <a:r>
              <a:rPr lang="th-TH" sz="2000" dirty="0">
                <a:solidFill>
                  <a:srgbClr val="A50021"/>
                </a:solidFill>
                <a:sym typeface="Wingdings 2"/>
              </a:rPr>
              <a:t>ควรรักษาความเร็วไว้ให้คงที่ตามอัตราความเร็วที่เลือกใช้ตั้งแต่ก่อนเข้าโค้งจนถึงจุดกึ่งกลางของโค้ง</a:t>
            </a:r>
          </a:p>
        </p:txBody>
      </p:sp>
      <p:pic>
        <p:nvPicPr>
          <p:cNvPr id="5122" name="Picture 2" descr="C:\Users\WINDOWS\Downloads\99219175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2494" r="11430" b="7514"/>
          <a:stretch/>
        </p:blipFill>
        <p:spPr bwMode="auto">
          <a:xfrm>
            <a:off x="6096000" y="2447625"/>
            <a:ext cx="2667000" cy="20100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0"/>
            <a:ext cx="4648200" cy="3429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3414017"/>
            <a:ext cx="4724400" cy="3429000"/>
          </a:xfrm>
          <a:prstGeom prst="rect">
            <a:avLst/>
          </a:prstGeom>
          <a:pattFill prst="lgGri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745004"/>
            <a:ext cx="4477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chemeClr val="bg1"/>
                </a:solidFill>
              </a:rPr>
              <a:t>ข้อควรระวังเมื่อขับรถยนต์เข้าโค้ง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ym typeface="Wingdings"/>
              </a:rPr>
              <a:t></a:t>
            </a:r>
            <a:r>
              <a:rPr lang="en-US" sz="2400" dirty="0">
                <a:sym typeface="Wingdings"/>
              </a:rPr>
              <a:t> </a:t>
            </a:r>
            <a:r>
              <a:rPr lang="th-TH" sz="2400" b="1" dirty="0">
                <a:solidFill>
                  <a:srgbClr val="92D050"/>
                </a:solidFill>
              </a:rPr>
              <a:t>ความเร็วรถ </a:t>
            </a:r>
            <a:r>
              <a:rPr lang="th-TH" sz="2400" dirty="0"/>
              <a:t>ต้องไม่สูงจนเกินไปหรือไม่สอดคล้องกับลักษณะและจุดจำกัดของโค้ง</a:t>
            </a:r>
          </a:p>
          <a:p>
            <a:r>
              <a:rPr lang="th-TH" sz="2400" dirty="0">
                <a:sym typeface="Wingdings"/>
              </a:rPr>
              <a:t></a:t>
            </a:r>
            <a:r>
              <a:rPr lang="en-US" sz="2400" dirty="0">
                <a:sym typeface="Wingdings"/>
              </a:rPr>
              <a:t> </a:t>
            </a:r>
            <a:r>
              <a:rPr lang="th-TH" sz="2400" b="1" dirty="0">
                <a:solidFill>
                  <a:srgbClr val="92D050"/>
                </a:solidFill>
                <a:sym typeface="Wingdings 2"/>
              </a:rPr>
              <a:t>การเบรกรถ </a:t>
            </a:r>
            <a:r>
              <a:rPr lang="th-TH" sz="2400" dirty="0">
                <a:sym typeface="Wingdings 2"/>
              </a:rPr>
              <a:t>ต้องไม่เบรกกะทันหันหรือเบรกอย่างรุนแรงในขณะที่ขับด้วยความเร็วสูง</a:t>
            </a:r>
          </a:p>
          <a:p>
            <a:r>
              <a:rPr lang="th-TH" sz="2400" dirty="0">
                <a:sym typeface="Wingdings"/>
              </a:rPr>
              <a:t></a:t>
            </a:r>
            <a:r>
              <a:rPr lang="en-US" sz="2400" dirty="0">
                <a:sym typeface="Wingdings"/>
              </a:rPr>
              <a:t> </a:t>
            </a:r>
            <a:r>
              <a:rPr lang="th-TH" sz="2400" b="1" dirty="0">
                <a:solidFill>
                  <a:srgbClr val="92D050"/>
                </a:solidFill>
                <a:sym typeface="Wingdings 2"/>
              </a:rPr>
              <a:t>หลีกเลี่ยง</a:t>
            </a:r>
            <a:r>
              <a:rPr lang="th-TH" sz="2400" dirty="0">
                <a:sym typeface="Wingdings 2"/>
              </a:rPr>
              <a:t>การเปลี่ยนความเร็วกะหันทันขณะที่ขับขี่รถในโค้ง</a:t>
            </a:r>
          </a:p>
          <a:p>
            <a:r>
              <a:rPr lang="th-TH" sz="2400" dirty="0">
                <a:sym typeface="Wingdings"/>
              </a:rPr>
              <a:t></a:t>
            </a:r>
            <a:r>
              <a:rPr lang="en-US" sz="2400" dirty="0">
                <a:sym typeface="Wingdings"/>
              </a:rPr>
              <a:t> </a:t>
            </a:r>
            <a:r>
              <a:rPr lang="th-TH" sz="2400" b="1" dirty="0">
                <a:solidFill>
                  <a:srgbClr val="92D050"/>
                </a:solidFill>
                <a:sym typeface="Wingdings 2"/>
              </a:rPr>
              <a:t>ไม่ควร</a:t>
            </a:r>
            <a:r>
              <a:rPr lang="th-TH" sz="2400" dirty="0">
                <a:sym typeface="Wingdings 2"/>
              </a:rPr>
              <a:t>หมุนพวงมาลัยอย่างรุนแรง</a:t>
            </a:r>
          </a:p>
        </p:txBody>
      </p:sp>
      <p:pic>
        <p:nvPicPr>
          <p:cNvPr id="6" name="Picture 2" descr="C:\Users\WINDOWS\Downloads\29493878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07390"/>
            <a:ext cx="62452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INDOWS\Downloads\29493878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452" y="152399"/>
            <a:ext cx="62452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3505200" y="0"/>
            <a:ext cx="7924800" cy="7086600"/>
          </a:xfrm>
          <a:prstGeom prst="parallelogram">
            <a:avLst/>
          </a:prstGeom>
          <a:pattFill prst="lgGrid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400" y="191684"/>
            <a:ext cx="333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dirty="0">
                <a:solidFill>
                  <a:srgbClr val="CC3300"/>
                </a:solidFill>
              </a:rPr>
              <a:t>การควบคุม</a:t>
            </a:r>
          </a:p>
          <a:p>
            <a:pPr algn="r"/>
            <a:r>
              <a:rPr lang="th-TH" sz="6000" dirty="0">
                <a:solidFill>
                  <a:srgbClr val="CC3300"/>
                </a:solidFill>
              </a:rPr>
              <a:t>พวงมาลัย</a:t>
            </a:r>
          </a:p>
          <a:p>
            <a:pPr algn="r"/>
            <a:r>
              <a:rPr lang="th-TH" sz="6000" dirty="0">
                <a:solidFill>
                  <a:srgbClr val="CC3300"/>
                </a:solidFill>
              </a:rPr>
              <a:t>บนทางโค้ง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37405" r="26282" b="30706"/>
          <a:stretch/>
        </p:blipFill>
        <p:spPr bwMode="auto">
          <a:xfrm>
            <a:off x="4783540" y="3054006"/>
            <a:ext cx="4208061" cy="161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9281" y="4953000"/>
            <a:ext cx="468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rgbClr val="CC3300"/>
                </a:solidFill>
              </a:rPr>
              <a:t>พวงมาลัยรถยนต์ทุกคันจะมีความแตกต่างกันในการควบคุม ผู้ขับขี่ต้องรู้ว่ารถคันที่ขับจะแสดงอาการอย่างไรขณะบังคับพวงมาลัยเข้าโค้ง</a:t>
            </a:r>
          </a:p>
        </p:txBody>
      </p:sp>
    </p:spTree>
    <p:extLst>
      <p:ext uri="{BB962C8B-B14F-4D97-AF65-F5344CB8AC3E}">
        <p14:creationId xmlns:p14="http://schemas.microsoft.com/office/powerpoint/2010/main" val="14072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295400"/>
            <a:ext cx="4178826" cy="4178826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5002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4178826" cy="41788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4526" y="1012954"/>
            <a:ext cx="4477320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th-TH" sz="6000" dirty="0"/>
              <a:t>ทางโค้งกลับไปมา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50292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>
                <a:solidFill>
                  <a:srgbClr val="A50021"/>
                </a:solidFill>
                <a:sym typeface="Wingdings 2"/>
              </a:rPr>
              <a:t>ผู้ขับขี่ควรสังเกต</a:t>
            </a:r>
          </a:p>
          <a:p>
            <a:r>
              <a:rPr lang="th-TH" sz="2000" i="1" dirty="0">
                <a:solidFill>
                  <a:srgbClr val="A50021"/>
                </a:solidFill>
                <a:sym typeface="Wingdings 2"/>
              </a:rPr>
              <a:t>- เครื่องหมายจราจรหรือป้ายจราจร</a:t>
            </a:r>
          </a:p>
          <a:p>
            <a:r>
              <a:rPr lang="th-TH" sz="2000" i="1" dirty="0">
                <a:solidFill>
                  <a:srgbClr val="A50021"/>
                </a:solidFill>
                <a:sym typeface="Wingdings 2"/>
              </a:rPr>
              <a:t>- เส้นขาวคู่แบ่งช่องกลางถนน</a:t>
            </a:r>
          </a:p>
          <a:p>
            <a:r>
              <a:rPr lang="th-TH" sz="2000" i="1" dirty="0">
                <a:solidFill>
                  <a:srgbClr val="A50021"/>
                </a:solidFill>
                <a:sym typeface="Wingdings 2"/>
              </a:rPr>
              <a:t>- เครื่องหมายลูกศรเตือนให้ขับชิดซ้าย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868" y="1438546"/>
            <a:ext cx="4039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ym typeface="Wingdings 2"/>
              </a:rPr>
              <a:t>ตัวอย่าง</a:t>
            </a:r>
            <a:r>
              <a:rPr lang="th-TH" sz="2000" dirty="0">
                <a:sym typeface="Wingdings 2"/>
              </a:rPr>
              <a:t> หากโค้งแรกอยู่ใกล้กับโค้งที่สองและผู้ขับขี่ไม่สังเกตเครื่องหมายเตือนผู้ขับขี่อาจจะเพิ่มความเร็วหลังจากผ่านโค้งแรกแล้วแทนที่จะยังคงใช้ความเร็วต่ำ ซึ่งจะทำให้ต้องแก้ปัญหาเฉพาะหน้าอย่างรีบด่วน ทำให้การควบคุมรถได้ไม่ดีเท่าที่ควร ดังนั้น ถ้าถนนคดเคี้ยวผู้ขับขี่ต้องเข้าเกียร์ให้เหมาะสมกับความเร็วจะทำให้การขับขี่เป็นไปด้วยความปลอดภัย ขณะเดียวกันก็ใช่เครื่องยนต์อย่างถูกต้องช่วยให้รถเกาะถนนได้ดี ทางโค้งกลับไปกลับมาผู้ขับขี่ควรสังเกตการเปลี่ยนแปลงการเอียงของถนน ซึ่งมีผลต่อการควบคุมรถยนต์</a:t>
            </a:r>
          </a:p>
        </p:txBody>
      </p:sp>
      <p:pic>
        <p:nvPicPr>
          <p:cNvPr id="5" name="Picture 2" descr="C:\Users\WINDOWS\Downloads\29493878_m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/>
        </p:blipFill>
        <p:spPr bwMode="auto">
          <a:xfrm>
            <a:off x="5155442" y="1469900"/>
            <a:ext cx="3352800" cy="3352800"/>
          </a:xfrm>
          <a:prstGeom prst="ellipse">
            <a:avLst/>
          </a:prstGeom>
          <a:noFill/>
          <a:ln w="57150"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897082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A50021"/>
                </a:solidFill>
              </a:rPr>
              <a:t>1. การขับขี่รถยนต์บนถนนที่เป็นเนินเขา</a:t>
            </a:r>
          </a:p>
          <a:p>
            <a:r>
              <a:rPr lang="th-TH" sz="2800" dirty="0">
                <a:solidFill>
                  <a:srgbClr val="A50021"/>
                </a:solidFill>
              </a:rPr>
              <a:t>2. การขับรถยนต์ลงเนิน</a:t>
            </a:r>
          </a:p>
          <a:p>
            <a:r>
              <a:rPr lang="th-TH" sz="2800" dirty="0">
                <a:solidFill>
                  <a:srgbClr val="A50021"/>
                </a:solidFill>
              </a:rPr>
              <a:t>3. การเบรกขณะลงเนิน</a:t>
            </a:r>
          </a:p>
          <a:p>
            <a:r>
              <a:rPr lang="th-TH" sz="2800" dirty="0">
                <a:solidFill>
                  <a:srgbClr val="A50021"/>
                </a:solidFill>
              </a:rPr>
              <a:t>4. การจอดรถยนต์บนเนิน</a:t>
            </a:r>
          </a:p>
          <a:p>
            <a:r>
              <a:rPr lang="th-TH" sz="2800" dirty="0">
                <a:solidFill>
                  <a:srgbClr val="A50021"/>
                </a:solidFill>
              </a:rPr>
              <a:t>5. ทางโค้ง</a:t>
            </a:r>
          </a:p>
          <a:p>
            <a:r>
              <a:rPr lang="th-TH" sz="2800" dirty="0">
                <a:solidFill>
                  <a:srgbClr val="A50021"/>
                </a:solidFill>
              </a:rPr>
              <a:t>6. การขับรถยนต์เข้าโค้ง</a:t>
            </a:r>
          </a:p>
          <a:p>
            <a:r>
              <a:rPr lang="th-TH" sz="2800" dirty="0">
                <a:solidFill>
                  <a:srgbClr val="A50021"/>
                </a:solidFill>
              </a:rPr>
              <a:t>7. ข้อควรระวังเมื่อขับรถยนต์เข้าโค้ง</a:t>
            </a:r>
          </a:p>
          <a:p>
            <a:r>
              <a:rPr lang="th-TH" sz="2800" dirty="0">
                <a:solidFill>
                  <a:srgbClr val="A50021"/>
                </a:solidFill>
              </a:rPr>
              <a:t>8. การควบคุมพวงมาลัยบนทางโค้ง</a:t>
            </a:r>
          </a:p>
          <a:p>
            <a:r>
              <a:rPr lang="th-TH" sz="2800" dirty="0">
                <a:solidFill>
                  <a:srgbClr val="A50021"/>
                </a:solidFill>
              </a:rPr>
              <a:t>9. ทางโค้งหลับไปมา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581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A50021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WINDOWS\Downloads\4431466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47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010" y="2367171"/>
            <a:ext cx="476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C00000"/>
                </a:solidFill>
              </a:rPr>
              <a:t>1. บอกวิธีการขับรถยนต์ขึ้นลงบนทางลาดชันได้</a:t>
            </a:r>
          </a:p>
          <a:p>
            <a:r>
              <a:rPr lang="th-TH" sz="2400" dirty="0">
                <a:solidFill>
                  <a:srgbClr val="C00000"/>
                </a:solidFill>
              </a:rPr>
              <a:t>2. บอกวิธีการขับรถยนต์เข้าทางโค้ง</a:t>
            </a:r>
          </a:p>
          <a:p>
            <a:r>
              <a:rPr lang="th-TH" sz="2400" dirty="0">
                <a:solidFill>
                  <a:srgbClr val="C00000"/>
                </a:solidFill>
              </a:rPr>
              <a:t>3. บอกวิธีการจอดรถอย่างปลอดภัยในสภาพต่างๆ ได้</a:t>
            </a:r>
          </a:p>
        </p:txBody>
      </p:sp>
    </p:spTree>
    <p:extLst>
      <p:ext uri="{BB962C8B-B14F-4D97-AF65-F5344CB8AC3E}">
        <p14:creationId xmlns:p14="http://schemas.microsoft.com/office/powerpoint/2010/main" val="9547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18597">
            <a:off x="-61952" y="422873"/>
            <a:ext cx="668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A50021"/>
                </a:solidFill>
              </a:rPr>
              <a:t>การขับรถยนต์บนถนนที่เป็นเนินเขา</a:t>
            </a:r>
          </a:p>
        </p:txBody>
      </p:sp>
      <p:sp>
        <p:nvSpPr>
          <p:cNvPr id="4" name="TextBox 3"/>
          <p:cNvSpPr txBox="1"/>
          <p:nvPr/>
        </p:nvSpPr>
        <p:spPr>
          <a:xfrm rot="20917155">
            <a:off x="119307" y="12744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การขับขี่บนถนนที่เป็นเนินเขา มีผลต่อการควบคุมรถยนต์ ดังนี้</a:t>
            </a:r>
          </a:p>
          <a:p>
            <a:r>
              <a:rPr lang="th-TH" sz="2000" dirty="0"/>
              <a:t>- การขับขี่รถขึ้นเนิน รถต้องใช้กำลังจากเครื่องยนต์มากขึ้น</a:t>
            </a:r>
          </a:p>
          <a:p>
            <a:r>
              <a:rPr lang="th-TH" sz="2000" dirty="0"/>
              <a:t>- การขับขี่รถลงเนิน น้ำหนักของรถจะช่วยเครื่องยนต์ในการขับเคลื่อนรถ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1524000" y="571142"/>
            <a:ext cx="7239000" cy="148625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56244" y="3113157"/>
            <a:ext cx="4006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ป้ายเครื่องหมายจราจร ที่เกี่ยวกับความชันของเนินเขา</a:t>
            </a:r>
          </a:p>
        </p:txBody>
      </p:sp>
      <p:sp>
        <p:nvSpPr>
          <p:cNvPr id="12" name="Rectangle 11"/>
          <p:cNvSpPr/>
          <p:nvPr/>
        </p:nvSpPr>
        <p:spPr>
          <a:xfrm rot="20898309">
            <a:off x="3162300" y="2050921"/>
            <a:ext cx="5105400" cy="6396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857254">
            <a:off x="3248054" y="2075339"/>
            <a:ext cx="537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FFFF00"/>
                </a:solidFill>
              </a:rPr>
              <a:t>การขับขี่รถยนต์ขึ้นเนิน  ต้องพิจารณาสิ่งต่อไปนี้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2815114"/>
            <a:ext cx="0" cy="373808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24350" y="31242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5300" y="38481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5300" y="47625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24350" y="55626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24350" y="638175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4400" y="38100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ประเมินสถานการณ์ พิจารณาจังหวะการเปลี่ยนเกียร์ในจังหวะเวลาที่เหมาะสม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4400" y="4648200"/>
            <a:ext cx="3588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ความเร็ว ไม่ควรใช้เกียร์สูงเพื่อพยายามเร่งความเร็วของรถ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5531151"/>
            <a:ext cx="3733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ระยะห่างจากรถคันหน้า เพื่อหลีกเลี่ยงการเบรกกะทันหัน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4400" y="6370707"/>
            <a:ext cx="3358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การแซง ซึ่งอาจทำได้ยากกว่าปกติ</a:t>
            </a:r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0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725823">
            <a:off x="123541" y="547204"/>
            <a:ext cx="394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C00000"/>
                </a:solidFill>
              </a:rPr>
              <a:t>การขับรถยนต์ลงเนิน</a:t>
            </a:r>
          </a:p>
        </p:txBody>
      </p:sp>
      <p:sp>
        <p:nvSpPr>
          <p:cNvPr id="6" name="TextBox 5"/>
          <p:cNvSpPr txBox="1"/>
          <p:nvPr/>
        </p:nvSpPr>
        <p:spPr>
          <a:xfrm rot="651354">
            <a:off x="3815472" y="582033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การขับขี่รถยนต์ลงเนิน การชะลอความเร็วหรือลดความเร็วทำได้ยากและมีประสิทธิภาพลดลง การใช้เกียร์สูงยิ่งทำให้เกิดปัญหาในการควบคุมรถ ดังนั้นควรเปลี่ยนเกียร์ต่ำก่อนเริ่มลงเนิน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524000" y="571142"/>
            <a:ext cx="7239000" cy="148625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701691" flipH="1">
            <a:off x="316632" y="2188745"/>
            <a:ext cx="5105400" cy="6396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76300" y="2134715"/>
            <a:ext cx="0" cy="43422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4850" y="33909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" y="40767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47625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4850" y="54864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4850" y="61341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89713" y="342695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ป้ายเครื่องหมายจราจร ที่เกี่ยวกับความลาดของเนินเขา ใช้เกียร์ต่ำ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9713" y="4114800"/>
            <a:ext cx="681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sym typeface="Wingdings 2"/>
              </a:rPr>
              <a:t>ประเมินสถานการณ์ </a:t>
            </a:r>
            <a:r>
              <a:rPr lang="th-TH" sz="2000" dirty="0">
                <a:sym typeface="Wingdings 2"/>
              </a:rPr>
              <a:t> ใช้เครื่องหมายจราจรในการคาดการล่วงหน้า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9713" y="4767274"/>
            <a:ext cx="7042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ym typeface="Wingdings 2"/>
              </a:rPr>
              <a:t>การปรับอัตราเร็ว ต้องลดอัตราเร็วโดยเกียร์ต่ำเพื่อให้เครื่องยนต์ช่วยในการเบรก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9713" y="5543490"/>
            <a:ext cx="7510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ระยะห่างจากรถคันหน้า เพื่อหลีกเลี่ยงการเบรกกะทันหัน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9713" y="6150114"/>
            <a:ext cx="3358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sym typeface="Wingdings 2"/>
              </a:rPr>
              <a:t>การแซง ซึ่งอาจทำได้ยากกว่าปกติ</a:t>
            </a:r>
          </a:p>
        </p:txBody>
      </p:sp>
      <p:sp>
        <p:nvSpPr>
          <p:cNvPr id="20" name="Rectangle 19"/>
          <p:cNvSpPr/>
          <p:nvPr/>
        </p:nvSpPr>
        <p:spPr>
          <a:xfrm rot="742746" flipH="1">
            <a:off x="355863" y="2358770"/>
            <a:ext cx="537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FFFF00"/>
                </a:solidFill>
              </a:rPr>
              <a:t>การขับขี่รถยนต์ลงเนิน  ต้องพิจารณาสิ่งต่อไปนี้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2948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ownloads\29415688_m -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31" y="-113047"/>
            <a:ext cx="62357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>
            <a:off x="-22014" y="0"/>
            <a:ext cx="7032414" cy="6872586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649738">
            <a:off x="561829" y="3328944"/>
            <a:ext cx="762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C00000"/>
                </a:solidFill>
              </a:rPr>
              <a:t>การเบรก           ขณะลงเนิน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96361"/>
            <a:ext cx="3918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ผู้ขับขี่จำเป็นจะต้องใช้</a:t>
            </a:r>
            <a:r>
              <a:rPr lang="th-TH" sz="2400" dirty="0">
                <a:solidFill>
                  <a:srgbClr val="C00000"/>
                </a:solidFill>
              </a:rPr>
              <a:t>เกียร์ต่ำ</a:t>
            </a:r>
            <a:r>
              <a:rPr lang="th-TH" sz="2400" dirty="0">
                <a:solidFill>
                  <a:schemeClr val="bg1"/>
                </a:solidFill>
              </a:rPr>
              <a:t>เพื่อควบคุมการขับขี่ลงเนิน ถ้ารถยนต์ใช้เบรกแบบดรีม ไม่ควรเหยียบแช่ไว้นาน และ</a:t>
            </a:r>
            <a:r>
              <a:rPr lang="th-TH" sz="2400" dirty="0">
                <a:solidFill>
                  <a:srgbClr val="A50021"/>
                </a:solidFill>
              </a:rPr>
              <a:t>ควรใช้เกียร์ต่ำร่วมกับเบรกเท้า</a:t>
            </a:r>
            <a:r>
              <a:rPr lang="th-TH" sz="2400" dirty="0">
                <a:solidFill>
                  <a:schemeClr val="bg1"/>
                </a:solidFill>
              </a:rPr>
              <a:t>เพื่อควบคุมความเร็วของรถยนต์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3475" y="2819400"/>
            <a:ext cx="387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/>
              <a:t>ข้อควรจำ </a:t>
            </a:r>
            <a:r>
              <a:rPr lang="th-TH" sz="2000" i="1" dirty="0"/>
              <a:t>อย่าปล่อยให้รถแล่นลงเนินโดยการปลดเป็นเกียร์ว่างและอย่าเหยียบคลัตช์ขณะลงเนิน</a:t>
            </a:r>
          </a:p>
        </p:txBody>
      </p:sp>
    </p:spTree>
    <p:extLst>
      <p:ext uri="{BB962C8B-B14F-4D97-AF65-F5344CB8AC3E}">
        <p14:creationId xmlns:p14="http://schemas.microsoft.com/office/powerpoint/2010/main" val="3919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1828800" y="-36394"/>
            <a:ext cx="8535962" cy="7107072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957" y="636615"/>
            <a:ext cx="3366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>
                <a:solidFill>
                  <a:srgbClr val="A50021"/>
                </a:solidFill>
              </a:rPr>
              <a:t>ทางแยก</a:t>
            </a:r>
            <a:endParaRPr lang="en-US" sz="8000" dirty="0">
              <a:solidFill>
                <a:srgbClr val="A50021"/>
              </a:solidFill>
            </a:endParaRPr>
          </a:p>
          <a:p>
            <a:pPr algn="ctr"/>
            <a:r>
              <a:rPr lang="th-TH" sz="8000" dirty="0">
                <a:solidFill>
                  <a:srgbClr val="A50021"/>
                </a:solidFill>
              </a:rPr>
              <a:t>เยื้องกัน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8993" y="1322961"/>
            <a:ext cx="4800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i="1" dirty="0">
                <a:solidFill>
                  <a:srgbClr val="92D050"/>
                </a:solidFill>
              </a:rPr>
              <a:t>ทางแยกเยื้องกันจะเชื่อมกันระหว่างถนนด้านซ้ายและถนนด้านขวา ลักษณะคล้ายกับทางสี่แยก </a:t>
            </a:r>
            <a:endParaRPr lang="en-US" sz="2400" i="1" dirty="0">
              <a:solidFill>
                <a:srgbClr val="92D050"/>
              </a:solidFill>
            </a:endParaRPr>
          </a:p>
          <a:p>
            <a:pPr algn="ctr"/>
            <a:r>
              <a:rPr lang="th-TH" sz="2400" i="1" dirty="0">
                <a:solidFill>
                  <a:srgbClr val="92D050"/>
                </a:solidFill>
              </a:rPr>
              <a:t>แต่ถนนซ้าย-ขวาจะเหลื่อมกันเกิดอุบัติเหตุได้ง่าย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1" t="34311" r="12320" b="23337"/>
          <a:stretch/>
        </p:blipFill>
        <p:spPr bwMode="auto">
          <a:xfrm>
            <a:off x="5867400" y="3733800"/>
            <a:ext cx="3118513" cy="28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7796" y="3764507"/>
            <a:ext cx="4477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A50021"/>
                </a:solidFill>
              </a:rPr>
              <a:t>สิ่งที่ควรระมัดระวัง </a:t>
            </a:r>
            <a:r>
              <a:rPr lang="th-TH" sz="2400" dirty="0">
                <a:solidFill>
                  <a:prstClr val="white"/>
                </a:solidFill>
              </a:rPr>
              <a:t>ได้แก่</a:t>
            </a:r>
          </a:p>
          <a:p>
            <a:pPr lvl="0"/>
            <a:r>
              <a:rPr lang="en-US" sz="2400" dirty="0">
                <a:solidFill>
                  <a:srgbClr val="A50021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A50021"/>
                </a:solidFill>
                <a:sym typeface="Wingdings 2"/>
              </a:rPr>
              <a:t> 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รถที่อาจโผล่มาจากทางรองซ้าย-ขวา</a:t>
            </a:r>
          </a:p>
          <a:p>
            <a:pPr lvl="0"/>
            <a:r>
              <a:rPr lang="en-US" sz="2400" dirty="0">
                <a:solidFill>
                  <a:srgbClr val="A50021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รถที่วิ่งบนเส้นทางหลักแล้วเลี้ยวซ้าย-ขวา</a:t>
            </a:r>
          </a:p>
          <a:p>
            <a:pPr lvl="0"/>
            <a:r>
              <a:rPr lang="en-US" sz="2400" dirty="0">
                <a:solidFill>
                  <a:srgbClr val="A50021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รถที่ขับข้ามเส้นทางหลัก</a:t>
            </a:r>
          </a:p>
        </p:txBody>
      </p:sp>
    </p:spTree>
    <p:extLst>
      <p:ext uri="{BB962C8B-B14F-4D97-AF65-F5344CB8AC3E}">
        <p14:creationId xmlns:p14="http://schemas.microsoft.com/office/powerpoint/2010/main" val="36960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\Downloads\29415688_m -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8319"/>
            <a:ext cx="62357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flipH="1">
            <a:off x="2111586" y="-14586"/>
            <a:ext cx="7032414" cy="6872586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8895961">
            <a:off x="107554" y="3625452"/>
            <a:ext cx="7843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A50021"/>
                </a:solidFill>
              </a:rPr>
              <a:t>การจอดรถยนต์     บนเนิน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33525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rgbClr val="A50021"/>
                </a:solidFill>
                <a:sym typeface="Wingdings 3"/>
              </a:rPr>
              <a:t></a:t>
            </a:r>
            <a:r>
              <a:rPr lang="en-US" sz="2200" dirty="0">
                <a:solidFill>
                  <a:srgbClr val="A50021"/>
                </a:solidFill>
                <a:sym typeface="Wingdings 3"/>
              </a:rPr>
              <a:t> </a:t>
            </a:r>
            <a:r>
              <a:rPr lang="th-TH" sz="2200" dirty="0">
                <a:solidFill>
                  <a:schemeClr val="bg1"/>
                </a:solidFill>
              </a:rPr>
              <a:t>การจอดรถยนต์</a:t>
            </a:r>
            <a:r>
              <a:rPr lang="th-TH" sz="2200" dirty="0">
                <a:solidFill>
                  <a:srgbClr val="A50021"/>
                </a:solidFill>
              </a:rPr>
              <a:t>โดยหันหน้าขึ้นเนิน</a:t>
            </a:r>
          </a:p>
          <a:p>
            <a:r>
              <a:rPr lang="th-TH" sz="2200" dirty="0">
                <a:solidFill>
                  <a:schemeClr val="bg1"/>
                </a:solidFill>
              </a:rPr>
              <a:t>- จอดรถยนต์ให้ชิดขอบทางด้านซ้ายมากที่สุด</a:t>
            </a:r>
          </a:p>
          <a:p>
            <a:r>
              <a:rPr lang="th-TH" sz="2200" dirty="0">
                <a:solidFill>
                  <a:schemeClr val="bg1"/>
                </a:solidFill>
              </a:rPr>
              <a:t>- ถ้าไม่มีขอบทางเท้า ควรหมุนพวงมาลัยให้ล้อไปทางซ้าย</a:t>
            </a:r>
          </a:p>
          <a:p>
            <a:r>
              <a:rPr lang="th-TH" sz="2200" dirty="0">
                <a:solidFill>
                  <a:schemeClr val="bg1"/>
                </a:solidFill>
              </a:rPr>
              <a:t>- เข้าเกียร์หนึ่งและดึงเบรกมือในขณะจอด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3472696"/>
            <a:ext cx="3733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srgbClr val="A50021"/>
                </a:solidFill>
                <a:sym typeface="Wingdings 3"/>
              </a:rPr>
              <a:t></a:t>
            </a:r>
            <a:r>
              <a:rPr lang="en-US" sz="2200" dirty="0">
                <a:solidFill>
                  <a:srgbClr val="A50021"/>
                </a:solidFill>
                <a:sym typeface="Wingdings 3"/>
              </a:rPr>
              <a:t> </a:t>
            </a:r>
            <a:r>
              <a:rPr lang="th-TH" sz="2200" dirty="0">
                <a:solidFill>
                  <a:schemeClr val="bg1"/>
                </a:solidFill>
              </a:rPr>
              <a:t>การจอดรถยนต์</a:t>
            </a:r>
            <a:r>
              <a:rPr lang="th-TH" sz="2200" dirty="0">
                <a:solidFill>
                  <a:srgbClr val="A50021"/>
                </a:solidFill>
              </a:rPr>
              <a:t>โดยหันหน้าลงเนิน </a:t>
            </a:r>
          </a:p>
          <a:p>
            <a:pPr lvl="0"/>
            <a:r>
              <a:rPr lang="th-TH" sz="2200" dirty="0">
                <a:solidFill>
                  <a:schemeClr val="bg1"/>
                </a:solidFill>
              </a:rPr>
              <a:t>- หมุนพวงมาลัยไปทางซ้ายให้ล้อหันเข้าขอบทางเท้า </a:t>
            </a:r>
          </a:p>
          <a:p>
            <a:pPr lvl="0"/>
            <a:r>
              <a:rPr lang="th-TH" sz="2200" dirty="0">
                <a:solidFill>
                  <a:schemeClr val="bg1"/>
                </a:solidFill>
              </a:rPr>
              <a:t>- เข้าเกียร์ถอยหลังและใส่เบรกมือในขณะจอดรถ</a:t>
            </a:r>
          </a:p>
        </p:txBody>
      </p:sp>
    </p:spTree>
    <p:extLst>
      <p:ext uri="{BB962C8B-B14F-4D97-AF65-F5344CB8AC3E}">
        <p14:creationId xmlns:p14="http://schemas.microsoft.com/office/powerpoint/2010/main" val="25662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\Downloads\4193884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55900" cy="69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9225" y="6334780"/>
            <a:ext cx="4477320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th-TH" sz="16600" dirty="0"/>
              <a:t>ทางโค้ง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3042" y="762000"/>
            <a:ext cx="4114800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ผู้ขับขี่ต้องมองไปข้างหน้าและไกล เพื่อประเมินว่าทางโค้งนั้นโค้งมากเพียงใด และควรใช้ความเร็วเท่าไหร่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413337"/>
            <a:ext cx="3858750" cy="10156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จุดจำกัดของโค้งหรือจุดบอด คือ จุดที่มีสิ่งกำบังสายตา ทำให้ไม่อาจมองไปเห็นทางออกจากโค้งได้ มีผลต่อการขับรถเข้าโค้งอย่างมาก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>
                <a:solidFill>
                  <a:schemeClr val="bg1"/>
                </a:solidFill>
              </a:rPr>
              <a:t>ข้อแนะนำ</a:t>
            </a:r>
            <a:r>
              <a:rPr lang="th-TH" sz="2000" i="1" dirty="0">
                <a:solidFill>
                  <a:schemeClr val="bg1"/>
                </a:solidFill>
              </a:rPr>
              <a:t> ควรใช้อัตราความเร็วเท่าที่ที่จะสามารถหยุดรถได้อย่างปลอดภัย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30120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1044</Words>
  <Application>Microsoft Office PowerPoint</Application>
  <PresentationFormat>นำเสนอทางหน้าจอ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Arial</vt:lpstr>
      <vt:lpstr>Wingdings 3</vt:lpstr>
      <vt:lpstr>Calibri</vt:lpstr>
      <vt:lpstr>supermarket</vt:lpstr>
      <vt:lpstr>Wingdings</vt:lpstr>
      <vt:lpstr>Wingdings 2</vt:lpstr>
      <vt:lpstr>Office Theme</vt:lpstr>
      <vt:lpstr>1_Office Theme</vt:lpstr>
      <vt:lpstr>การขับรถยนต์บนทางลาดชัน ทางโค้ง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161</cp:revision>
  <dcterms:created xsi:type="dcterms:W3CDTF">2019-11-30T01:45:41Z</dcterms:created>
  <dcterms:modified xsi:type="dcterms:W3CDTF">2025-03-22T17:44:02Z</dcterms:modified>
</cp:coreProperties>
</file>