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7"/>
  </p:notesMasterIdLst>
  <p:sldIdLst>
    <p:sldId id="271" r:id="rId3"/>
    <p:sldId id="272" r:id="rId4"/>
    <p:sldId id="273" r:id="rId5"/>
    <p:sldId id="260" r:id="rId6"/>
    <p:sldId id="261" r:id="rId7"/>
    <p:sldId id="262" r:id="rId8"/>
    <p:sldId id="265" r:id="rId9"/>
    <p:sldId id="264" r:id="rId10"/>
    <p:sldId id="266" r:id="rId11"/>
    <p:sldId id="274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supermarket" panose="020B0604020202020204" charset="0"/>
      <p:regular r:id="rId18"/>
    </p:embeddedFont>
    <p:embeddedFont>
      <p:font typeface="Wingdings 2" panose="05020102010507070707" pitchFamily="18" charset="2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33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2" autoAdjust="0"/>
    <p:restoredTop sz="93043" autoAdjust="0"/>
  </p:normalViewPr>
  <p:slideViewPr>
    <p:cSldViewPr showGuides="1">
      <p:cViewPr varScale="1">
        <p:scale>
          <a:sx n="79" d="100"/>
          <a:sy n="79" d="100"/>
        </p:scale>
        <p:origin x="1656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5D7FE-9CDE-4D9A-8A9F-4C300A8C7322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3D319-A75F-46E2-8FB4-77A5502B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8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ym typeface="Wingdings 2"/>
              </a:rPr>
              <a:t>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3D319-A75F-46E2-8FB4-77A5502B0F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3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1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8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4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01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9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66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19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57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80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19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5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34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18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33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3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5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2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5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4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2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2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918855"/>
            <a:ext cx="7772400" cy="1470025"/>
          </a:xfrm>
        </p:spPr>
        <p:txBody>
          <a:bodyPr>
            <a:noAutofit/>
          </a:bodyPr>
          <a:lstStyle/>
          <a:p>
            <a:r>
              <a:rPr lang="th-TH" sz="8000" dirty="0">
                <a:solidFill>
                  <a:srgbClr val="99FF99"/>
                </a:solidFill>
              </a:rPr>
              <a:t>การขับรถยนต์</a:t>
            </a:r>
            <a:endParaRPr lang="en-US" sz="8000" dirty="0">
              <a:solidFill>
                <a:srgbClr val="99FF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4482" y="762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solidFill>
                  <a:prstClr val="white"/>
                </a:solidFill>
              </a:rPr>
              <a:t>ใบความรู้ที่ </a:t>
            </a:r>
            <a:r>
              <a:rPr lang="en-US" sz="4000" dirty="0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3" name="Rectangle 2"/>
          <p:cNvSpPr/>
          <p:nvPr/>
        </p:nvSpPr>
        <p:spPr>
          <a:xfrm>
            <a:off x="-453681" y="3144322"/>
            <a:ext cx="1005135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th-TH" sz="16600" dirty="0">
                <a:solidFill>
                  <a:srgbClr val="003300"/>
                </a:solidFill>
              </a:rPr>
              <a:t>บนทางด่วน</a:t>
            </a:r>
            <a:endParaRPr lang="en-US" sz="16600" dirty="0">
              <a:solidFill>
                <a:srgbClr val="003300"/>
              </a:solidFill>
            </a:endParaRPr>
          </a:p>
        </p:txBody>
      </p:sp>
      <p:pic>
        <p:nvPicPr>
          <p:cNvPr id="2050" name="Picture 2" descr="C:\Users\WINDOWS\Downloads\42789177_l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-4547" b="72744"/>
          <a:stretch/>
        </p:blipFill>
        <p:spPr bwMode="auto">
          <a:xfrm>
            <a:off x="949036" y="5334000"/>
            <a:ext cx="7710055" cy="14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453681" y="3144322"/>
            <a:ext cx="1043588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85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187821" y="-228600"/>
            <a:ext cx="0" cy="4114800"/>
          </a:xfrm>
          <a:prstGeom prst="line">
            <a:avLst/>
          </a:prstGeom>
          <a:ln w="762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572000" y="353817"/>
            <a:ext cx="4267200" cy="1694877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19600" y="228600"/>
            <a:ext cx="4267200" cy="1694877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353817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3. ตรวจสอบระยะห่างระหว่างรถ โดยดูจากป้ายบอกระยะห่างที่ปักเป็นระยะๆ เส้นแบ่งเลน และหลักกิโลเมตรที่ปักอยู่ข้างทาง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295399" y="4525348"/>
            <a:ext cx="2986299" cy="0"/>
          </a:xfrm>
          <a:prstGeom prst="line">
            <a:avLst/>
          </a:prstGeom>
          <a:ln w="762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35821" r="11274" b="19288"/>
          <a:stretch/>
        </p:blipFill>
        <p:spPr bwMode="auto">
          <a:xfrm>
            <a:off x="2271216" y="3429000"/>
            <a:ext cx="6545238" cy="21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295399" y="4525348"/>
            <a:ext cx="0" cy="3429000"/>
          </a:xfrm>
          <a:prstGeom prst="line">
            <a:avLst/>
          </a:prstGeom>
          <a:ln w="762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WINDOWS\Downloads\40118174_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9" t="625" r="22016" b="52343"/>
          <a:stretch/>
        </p:blipFill>
        <p:spPr bwMode="auto">
          <a:xfrm>
            <a:off x="984914" y="702860"/>
            <a:ext cx="2276901" cy="225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8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3048000" y="6048345"/>
            <a:ext cx="0" cy="1107743"/>
          </a:xfrm>
          <a:prstGeom prst="line">
            <a:avLst/>
          </a:prstGeom>
          <a:ln w="762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56059" y="1752600"/>
            <a:ext cx="0" cy="3124200"/>
          </a:xfrm>
          <a:prstGeom prst="line">
            <a:avLst/>
          </a:prstGeom>
          <a:ln w="762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95400" y="-421943"/>
            <a:ext cx="0" cy="1107743"/>
          </a:xfrm>
          <a:prstGeom prst="line">
            <a:avLst/>
          </a:prstGeom>
          <a:ln w="762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353817"/>
            <a:ext cx="3773606" cy="212471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228600"/>
            <a:ext cx="3773606" cy="212471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307006" y="1201255"/>
            <a:ext cx="1636594" cy="0"/>
          </a:xfrm>
          <a:prstGeom prst="line">
            <a:avLst/>
          </a:prstGeom>
          <a:ln w="762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4274" y="414318"/>
            <a:ext cx="3542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4. การขับรถเมื่อเข้าใกล้จุดบริการ จุจอดรถ และจุดเข้าออก ซึ่งมีรถวิ่งเข้าช่องทางด่วน ควรหลีกเลี่ยงให้อยู่ห่างจากรถดังกล่าวและเปลี่ยนไปอยู่ช่องด้านขวาสำหรับรถแซง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2" t="25435" r="31147" b="17739"/>
          <a:stretch/>
        </p:blipFill>
        <p:spPr bwMode="auto">
          <a:xfrm>
            <a:off x="5611504" y="740391"/>
            <a:ext cx="3352800" cy="304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307006" y="4824461"/>
            <a:ext cx="2986299" cy="0"/>
          </a:xfrm>
          <a:prstGeom prst="line">
            <a:avLst/>
          </a:prstGeom>
          <a:ln w="762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5800" y="3353922"/>
            <a:ext cx="4143233" cy="3248295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3400" y="3228705"/>
            <a:ext cx="4143233" cy="3248295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3314700"/>
            <a:ext cx="388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5. อุบัติเหตุส่วนใหญ่เกิดจากการแซงซึ่งมีสาเหตุมาจากผู้ขับขี่ขาดความระมัดระวังในเรื่องต่างๆ เช่น ขาดการสังเกตรถที่วิ่งตามมาหรือไม่ได้ให้สัญญาณ การแซงให้ปลอดภัยนั้น ควรดูให้แน่ใจว่ารถคันหน้ากำลังจะเปลี่ยนช่องทางหรือไม่ ให้สัญญาณก่อนแซง และค่อยเบี่ยงเข้าช่องทางซ้าย</a:t>
            </a:r>
          </a:p>
        </p:txBody>
      </p:sp>
    </p:spTree>
    <p:extLst>
      <p:ext uri="{BB962C8B-B14F-4D97-AF65-F5344CB8AC3E}">
        <p14:creationId xmlns:p14="http://schemas.microsoft.com/office/powerpoint/2010/main" val="268618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WINDOWS\Downloads\40118174_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0" t="3156" r="921" b="71501"/>
          <a:stretch/>
        </p:blipFill>
        <p:spPr bwMode="auto">
          <a:xfrm>
            <a:off x="1676400" y="5486400"/>
            <a:ext cx="2371868" cy="121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676400" y="2214517"/>
            <a:ext cx="0" cy="1443083"/>
          </a:xfrm>
          <a:prstGeom prst="line">
            <a:avLst/>
          </a:prstGeom>
          <a:ln w="762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3093493" y="-228600"/>
            <a:ext cx="0" cy="1107743"/>
          </a:xfrm>
          <a:prstGeom prst="line">
            <a:avLst/>
          </a:prstGeom>
          <a:ln w="762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85800" y="582417"/>
            <a:ext cx="6400800" cy="1864057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457200"/>
            <a:ext cx="6400800" cy="1864057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644857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6. การขับรถให้ปลอดภัยในกรณีอากาศแปรปรวน</a:t>
            </a:r>
          </a:p>
          <a:p>
            <a:r>
              <a:rPr lang="th-TH" sz="2400" dirty="0">
                <a:sym typeface="Wingdings 2"/>
              </a:rPr>
              <a:t>1) ลมแรงจัด วิธีการป้องกัน คือ </a:t>
            </a:r>
          </a:p>
          <a:p>
            <a:r>
              <a:rPr lang="th-TH" sz="2400" dirty="0">
                <a:sym typeface="Wingdings 2"/>
              </a:rPr>
              <a:t>- อย่าตกใจ ลดความเร็วลงโดยปล่อยให้เท้าออกจากคันเร่ง</a:t>
            </a:r>
          </a:p>
          <a:p>
            <a:r>
              <a:rPr lang="th-TH" sz="2400" dirty="0">
                <a:sym typeface="Wingdings 2"/>
              </a:rPr>
              <a:t>- ประคองพวงมาลัยโดยไม่ให้ตื่นเต้น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495799" y="4218864"/>
            <a:ext cx="1636594" cy="0"/>
          </a:xfrm>
          <a:prstGeom prst="line">
            <a:avLst/>
          </a:prstGeom>
          <a:ln w="762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14400" y="3317543"/>
            <a:ext cx="3733800" cy="1864057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3192326"/>
            <a:ext cx="3733800" cy="1864057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90432" y="3317635"/>
            <a:ext cx="37053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dirty="0">
                <a:solidFill>
                  <a:prstClr val="black"/>
                </a:solidFill>
                <a:sym typeface="Wingdings 2"/>
              </a:rPr>
              <a:t>2) หมอกจัด ให้เปิดไฟหน้ารถและขับรถด้วยความเร็วที่สามารถจะหยุดได้ในระยะทางที่สายตามองเห็น หรือเข้าไปหลบ</a:t>
            </a:r>
            <a:r>
              <a:rPr lang="th-TH" sz="2400" dirty="0" err="1">
                <a:solidFill>
                  <a:prstClr val="black"/>
                </a:solidFill>
                <a:sym typeface="Wingdings 2"/>
              </a:rPr>
              <a:t>ในเบขต</a:t>
            </a:r>
            <a:r>
              <a:rPr lang="th-TH" sz="2400" dirty="0">
                <a:solidFill>
                  <a:prstClr val="black"/>
                </a:solidFill>
                <a:sym typeface="Wingdings 2"/>
              </a:rPr>
              <a:t>จอดรถ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14096" y="3604259"/>
            <a:ext cx="3448904" cy="2948941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61696" y="3479042"/>
            <a:ext cx="3448904" cy="2948941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14096" y="3604259"/>
            <a:ext cx="3296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dirty="0">
                <a:solidFill>
                  <a:prstClr val="black"/>
                </a:solidFill>
                <a:sym typeface="Wingdings 2"/>
              </a:rPr>
              <a:t>3) ฝนตกหนัก หากมีน้ำขังบนพื้นถนน แล้ววิ่งด้วยความเร็วสูง ทำให้ล้อไม่สามารถหมุนได้ และรถเคลื่อนที่ไปบนน้ำ เกิด</a:t>
            </a:r>
            <a:r>
              <a:rPr lang="th-TH" sz="2400" dirty="0" err="1">
                <a:solidFill>
                  <a:prstClr val="black"/>
                </a:solidFill>
                <a:sym typeface="Wingdings 2"/>
              </a:rPr>
              <a:t>ภาวะไฮดรอพ</a:t>
            </a:r>
            <a:r>
              <a:rPr lang="th-TH" sz="2400" dirty="0">
                <a:solidFill>
                  <a:prstClr val="black"/>
                </a:solidFill>
                <a:sym typeface="Wingdings 2"/>
              </a:rPr>
              <a:t> </a:t>
            </a:r>
            <a:r>
              <a:rPr lang="th-TH" sz="2400" dirty="0" err="1">
                <a:solidFill>
                  <a:prstClr val="black"/>
                </a:solidFill>
                <a:sym typeface="Wingdings 2"/>
              </a:rPr>
              <a:t>เรน</a:t>
            </a:r>
            <a:r>
              <a:rPr lang="th-TH" sz="2400" dirty="0">
                <a:solidFill>
                  <a:prstClr val="black"/>
                </a:solidFill>
                <a:sym typeface="Wingdings 2"/>
              </a:rPr>
              <a:t>นิ่ง </a:t>
            </a:r>
            <a:r>
              <a:rPr lang="en-US" sz="2400" dirty="0">
                <a:solidFill>
                  <a:prstClr val="black"/>
                </a:solidFill>
                <a:sym typeface="Wingdings 2"/>
              </a:rPr>
              <a:t>(High Drop Raining)</a:t>
            </a:r>
            <a:r>
              <a:rPr lang="th-TH" sz="2400" dirty="0">
                <a:solidFill>
                  <a:prstClr val="black"/>
                </a:solidFill>
                <a:sym typeface="Wingdings 2"/>
              </a:rPr>
              <a:t> ควรจับพวงมาลัยให้มั่นและปลดเกียร์ต่ำ </a:t>
            </a:r>
          </a:p>
        </p:txBody>
      </p:sp>
    </p:spTree>
    <p:extLst>
      <p:ext uri="{BB962C8B-B14F-4D97-AF65-F5344CB8AC3E}">
        <p14:creationId xmlns:p14="http://schemas.microsoft.com/office/powerpoint/2010/main" val="231943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DOWS\Downloads\24523853_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1" b="61097"/>
          <a:stretch/>
        </p:blipFill>
        <p:spPr bwMode="auto">
          <a:xfrm>
            <a:off x="4549" y="1188674"/>
            <a:ext cx="9181531" cy="193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52400"/>
            <a:ext cx="7449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i="1" dirty="0"/>
              <a:t>การขับรถยนต์</a:t>
            </a:r>
            <a:r>
              <a:rPr lang="th-TH" sz="6000" i="1" u="sng" dirty="0">
                <a:solidFill>
                  <a:srgbClr val="00CC99"/>
                </a:solidFill>
              </a:rPr>
              <a:t>ลง</a:t>
            </a:r>
            <a:r>
              <a:rPr lang="th-TH" sz="6000" i="1" dirty="0"/>
              <a:t>จากทางด่วน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033" y="4023815"/>
            <a:ext cx="4172233" cy="1631216"/>
          </a:xfrm>
          <a:prstGeom prst="rect">
            <a:avLst/>
          </a:prstGeom>
          <a:solidFill>
            <a:srgbClr val="00CC99"/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000" i="1" dirty="0">
                <a:solidFill>
                  <a:schemeClr val="bg1"/>
                </a:solidFill>
              </a:rPr>
              <a:t>ก่อนจะถึงจุดที่จะออก (ทางลง) จากทางด่วน จะมีป้ายบอกให้ทราบล่วงหน้าในระยะประมาณ 500 เมตร – 1 กม. ต้องพยายามเข้าช่องซ้ายตั้งแต่เนิ่น ไม่ควรเปลี่ยนในระยะกระชั้นชิด และควรลดความเร็วลงตามที่กำหนดในขณะลงทางด่วน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3289280"/>
            <a:ext cx="419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/>
              <a:t>ข้อควรปฏิบัติในการใช้ทางด่วน</a:t>
            </a:r>
          </a:p>
          <a:p>
            <a:r>
              <a:rPr lang="en-US" sz="2400" dirty="0">
                <a:solidFill>
                  <a:srgbClr val="003300"/>
                </a:solidFill>
                <a:sym typeface="Wingdings"/>
              </a:rPr>
              <a:t></a:t>
            </a:r>
            <a:r>
              <a:rPr lang="th-TH" sz="2400" dirty="0">
                <a:solidFill>
                  <a:srgbClr val="003300"/>
                </a:solidFill>
                <a:sym typeface="Wingdings 2"/>
              </a:rPr>
              <a:t> </a:t>
            </a:r>
            <a:r>
              <a:rPr lang="th-TH" sz="2400" dirty="0"/>
              <a:t>ถ้าผู้ขับขี่ขับรถไม่ชำนาฯไม่ควรขับขี่บนทางด่วน</a:t>
            </a:r>
          </a:p>
          <a:p>
            <a:r>
              <a:rPr lang="en-US" sz="2400" dirty="0">
                <a:solidFill>
                  <a:srgbClr val="003300"/>
                </a:solidFill>
                <a:sym typeface="Wingdings"/>
              </a:rPr>
              <a:t></a:t>
            </a:r>
            <a:r>
              <a:rPr lang="th-TH" sz="2400" dirty="0">
                <a:solidFill>
                  <a:srgbClr val="003300"/>
                </a:solidFill>
                <a:sym typeface="Wingdings 2"/>
              </a:rPr>
              <a:t> </a:t>
            </a:r>
            <a:r>
              <a:rPr lang="th-TH" sz="2400" dirty="0"/>
              <a:t>ต้องทราบเครื่องหมายจราจรและสัญญาณต่างๆ</a:t>
            </a:r>
          </a:p>
          <a:p>
            <a:r>
              <a:rPr lang="en-US" sz="2400" dirty="0">
                <a:solidFill>
                  <a:srgbClr val="003300"/>
                </a:solidFill>
                <a:sym typeface="Wingdings"/>
              </a:rPr>
              <a:t></a:t>
            </a:r>
            <a:r>
              <a:rPr lang="th-TH" sz="2400" dirty="0">
                <a:solidFill>
                  <a:srgbClr val="003300"/>
                </a:solidFill>
                <a:sym typeface="Wingdings 2"/>
              </a:rPr>
              <a:t> </a:t>
            </a:r>
            <a:r>
              <a:rPr lang="th-TH" sz="2400" dirty="0"/>
              <a:t>พร้อมและตื่นตัวในการขับขี่อยู่เสมอ</a:t>
            </a:r>
          </a:p>
          <a:p>
            <a:r>
              <a:rPr lang="en-US" sz="2400" dirty="0">
                <a:solidFill>
                  <a:srgbClr val="003300"/>
                </a:solidFill>
                <a:sym typeface="Wingdings"/>
              </a:rPr>
              <a:t></a:t>
            </a:r>
            <a:r>
              <a:rPr lang="th-TH" sz="2400" dirty="0">
                <a:solidFill>
                  <a:srgbClr val="003300"/>
                </a:solidFill>
                <a:sym typeface="Wingdings 2"/>
              </a:rPr>
              <a:t> </a:t>
            </a:r>
            <a:r>
              <a:rPr lang="th-TH" sz="2400" dirty="0"/>
              <a:t>ควรพักผ่อนก่อนการเดินทาง</a:t>
            </a:r>
          </a:p>
          <a:p>
            <a:r>
              <a:rPr lang="en-US" sz="2400" dirty="0">
                <a:solidFill>
                  <a:srgbClr val="003300"/>
                </a:solidFill>
                <a:sym typeface="Wingdings"/>
              </a:rPr>
              <a:t></a:t>
            </a:r>
            <a:r>
              <a:rPr lang="th-TH" sz="2400" dirty="0">
                <a:solidFill>
                  <a:srgbClr val="003300"/>
                </a:solidFill>
                <a:sym typeface="Wingdings 2"/>
              </a:rPr>
              <a:t> </a:t>
            </a:r>
            <a:r>
              <a:rPr lang="th-TH" sz="2400" dirty="0"/>
              <a:t>รถยนต์อยู่ในสภาพดีและปลอดภัย</a:t>
            </a:r>
          </a:p>
          <a:p>
            <a:r>
              <a:rPr lang="en-US" sz="2400" dirty="0">
                <a:solidFill>
                  <a:srgbClr val="003300"/>
                </a:solidFill>
                <a:sym typeface="Wingdings"/>
              </a:rPr>
              <a:t></a:t>
            </a:r>
            <a:r>
              <a:rPr lang="th-TH" sz="2400" dirty="0">
                <a:solidFill>
                  <a:srgbClr val="003300"/>
                </a:solidFill>
                <a:sym typeface="Wingdings 2"/>
              </a:rPr>
              <a:t> </a:t>
            </a:r>
            <a:r>
              <a:rPr lang="th-TH" sz="2400" dirty="0"/>
              <a:t>ต้องไม่หยุดรับส่งคนบนทางด่วน</a:t>
            </a:r>
          </a:p>
        </p:txBody>
      </p:sp>
    </p:spTree>
    <p:extLst>
      <p:ext uri="{BB962C8B-B14F-4D97-AF65-F5344CB8AC3E}">
        <p14:creationId xmlns:p14="http://schemas.microsoft.com/office/powerpoint/2010/main" val="140725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-304800"/>
            <a:ext cx="4724400" cy="7620000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80306" y="609600"/>
            <a:ext cx="4152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solidFill>
                  <a:srgbClr val="00CC99"/>
                </a:solidFill>
                <a:sym typeface="Wingdings 2"/>
              </a:rPr>
              <a:t>ข้อแนะนำเมื่อรถยนต์ขัดข้องบนทางด่วน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7" t="30224" r="36543" b="22453"/>
          <a:stretch/>
        </p:blipFill>
        <p:spPr bwMode="auto">
          <a:xfrm>
            <a:off x="5181600" y="2361861"/>
            <a:ext cx="3350312" cy="346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738" y="381000"/>
            <a:ext cx="4038600" cy="2126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99408"/>
            <a:ext cx="3899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dirty="0">
                <a:solidFill>
                  <a:srgbClr val="003300"/>
                </a:solidFill>
                <a:sym typeface="Wingdings 2"/>
              </a:rPr>
              <a:t>1. เมื่อรถยนต์ขัดข้อง ผู้ขับขี่จะต้องจอดชิดขอบทางด้านซ้าย หากแก้ไขไม่ได้ให้ไปที่ตู่โทรศัพท์ฉุกเฉินที่ใกล้ที่สุด แจ้งเจ้าหน้าที่ศูนย์ควบคุมทางด่วนทราบ จะมีรถกู้ภัยมาถึงในเวลาอันสั้น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1738" y="2670498"/>
            <a:ext cx="4038600" cy="90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2743200"/>
            <a:ext cx="3899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dirty="0">
                <a:solidFill>
                  <a:srgbClr val="003300"/>
                </a:solidFill>
                <a:sym typeface="Wingdings 2"/>
              </a:rPr>
              <a:t>2. พนักงานกู้ภัยจะให้ความช่อยเหลือในขั้นต้น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5169" y="3701048"/>
            <a:ext cx="4038600" cy="1309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3810000"/>
            <a:ext cx="3899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dirty="0">
                <a:solidFill>
                  <a:srgbClr val="003300"/>
                </a:solidFill>
                <a:sym typeface="Wingdings 2"/>
              </a:rPr>
              <a:t>3. กรณีที่รถขัดข้อง และไม่อาจแก้ไขขั้นต้นได้ พนักงานกู้ภัยจะลากรถจากทางด่วนไปบริเวณใกล้เคียง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2031" y="5181600"/>
            <a:ext cx="4038600" cy="90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181600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dirty="0">
                <a:solidFill>
                  <a:srgbClr val="003300"/>
                </a:solidFill>
                <a:sym typeface="Wingdings 2"/>
              </a:rPr>
              <a:t>4. การช่วยเหลือของพนักงานกู้ภัยถือเป็นการให้บริการ ไม่เสียค่าใช้จ่าย</a:t>
            </a:r>
          </a:p>
        </p:txBody>
      </p:sp>
    </p:spTree>
    <p:extLst>
      <p:ext uri="{BB962C8B-B14F-4D97-AF65-F5344CB8AC3E}">
        <p14:creationId xmlns:p14="http://schemas.microsoft.com/office/powerpoint/2010/main" val="312867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5076" y="2305615"/>
            <a:ext cx="6477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rgbClr val="003300"/>
                </a:solidFill>
              </a:rPr>
              <a:t>1. การขับรถยนต์บนทางด่วน</a:t>
            </a:r>
          </a:p>
          <a:p>
            <a:r>
              <a:rPr lang="th-TH" sz="2800" dirty="0">
                <a:solidFill>
                  <a:srgbClr val="003300"/>
                </a:solidFill>
              </a:rPr>
              <a:t>2. การขับรถขึ้นทางด่วน</a:t>
            </a:r>
          </a:p>
          <a:p>
            <a:r>
              <a:rPr lang="th-TH" sz="2800" dirty="0">
                <a:solidFill>
                  <a:srgbClr val="003300"/>
                </a:solidFill>
              </a:rPr>
              <a:t>3. วิธีการเข้าช่องทางด่วนให้ปลอดภัย</a:t>
            </a:r>
          </a:p>
          <a:p>
            <a:r>
              <a:rPr lang="th-TH" sz="2800" dirty="0">
                <a:solidFill>
                  <a:srgbClr val="003300"/>
                </a:solidFill>
              </a:rPr>
              <a:t>4. วิธีการขับรถยนต์บนทางด่วน</a:t>
            </a:r>
          </a:p>
          <a:p>
            <a:r>
              <a:rPr lang="th-TH" sz="2800" dirty="0">
                <a:solidFill>
                  <a:srgbClr val="003300"/>
                </a:solidFill>
              </a:rPr>
              <a:t>5. การขับรถยนต์บนทางด่วน</a:t>
            </a:r>
          </a:p>
        </p:txBody>
      </p:sp>
      <p:sp>
        <p:nvSpPr>
          <p:cNvPr id="4" name="Rectangle 3"/>
          <p:cNvSpPr/>
          <p:nvPr/>
        </p:nvSpPr>
        <p:spPr>
          <a:xfrm>
            <a:off x="-533400" y="-152400"/>
            <a:ext cx="2362200" cy="70866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3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646" y="941450"/>
            <a:ext cx="22284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8000" dirty="0">
                <a:solidFill>
                  <a:srgbClr val="003300"/>
                </a:solidFill>
              </a:rPr>
              <a:t>เนื้อหา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-190500"/>
            <a:ext cx="0" cy="7239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42986" y="-110359"/>
            <a:ext cx="0" cy="7239000"/>
          </a:xfrm>
          <a:prstGeom prst="line">
            <a:avLst/>
          </a:prstGeom>
          <a:ln w="76200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WINDOWS\Downloads\86408497_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7" r="16647"/>
          <a:stretch/>
        </p:blipFill>
        <p:spPr bwMode="auto">
          <a:xfrm>
            <a:off x="6705600" y="2253514"/>
            <a:ext cx="2274772" cy="22747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6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INDOWS\Downloads\83649054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0"/>
            <a:ext cx="12467436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943100" y="800100"/>
            <a:ext cx="5257800" cy="525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5050" y="2551837"/>
            <a:ext cx="4533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003300"/>
                </a:solidFill>
              </a:rPr>
              <a:t>จุดประสงค์การเรียนรู้</a:t>
            </a:r>
          </a:p>
          <a:p>
            <a:r>
              <a:rPr lang="th-TH" sz="2400" dirty="0">
                <a:solidFill>
                  <a:srgbClr val="003300"/>
                </a:solidFill>
              </a:rPr>
              <a:t>1. อธิบายการขับรถยนต์บนทางด่วนได้</a:t>
            </a:r>
          </a:p>
          <a:p>
            <a:r>
              <a:rPr lang="th-TH" sz="2400" dirty="0">
                <a:solidFill>
                  <a:srgbClr val="003300"/>
                </a:solidFill>
              </a:rPr>
              <a:t>2. อธิบายวิธีการขับรถยนต์บนทางด่วน</a:t>
            </a:r>
          </a:p>
          <a:p>
            <a:r>
              <a:rPr lang="th-TH" sz="2400" dirty="0">
                <a:solidFill>
                  <a:srgbClr val="003300"/>
                </a:solidFill>
              </a:rPr>
              <a:t>3. บอกวิธีการจอดรถยนต์บนทางด่วนได้</a:t>
            </a:r>
          </a:p>
        </p:txBody>
      </p:sp>
    </p:spTree>
    <p:extLst>
      <p:ext uri="{BB962C8B-B14F-4D97-AF65-F5344CB8AC3E}">
        <p14:creationId xmlns:p14="http://schemas.microsoft.com/office/powerpoint/2010/main" val="116993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134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dirty="0">
                <a:solidFill>
                  <a:srgbClr val="00CC99"/>
                </a:solidFill>
              </a:rPr>
              <a:t>การขับรถยนต์บนทางด่วน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914400"/>
            <a:ext cx="7543800" cy="0"/>
          </a:xfrm>
          <a:prstGeom prst="line">
            <a:avLst/>
          </a:prstGeom>
          <a:ln w="76200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rallelogram 5"/>
          <p:cNvSpPr/>
          <p:nvPr/>
        </p:nvSpPr>
        <p:spPr>
          <a:xfrm>
            <a:off x="1266540" y="1505845"/>
            <a:ext cx="3457860" cy="2413337"/>
          </a:xfrm>
          <a:prstGeom prst="parallelogram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>
            <a:off x="4725537" y="1517218"/>
            <a:ext cx="3457860" cy="2413337"/>
          </a:xfrm>
          <a:prstGeom prst="parallelogram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648979" y="4114800"/>
            <a:ext cx="3457860" cy="2413337"/>
          </a:xfrm>
          <a:prstGeom prst="parallelogram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>
            <a:off x="4088642" y="4118212"/>
            <a:ext cx="3457860" cy="2413337"/>
          </a:xfrm>
          <a:prstGeom prst="parallelogram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442546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  <a:sym typeface="Wingdings"/>
              </a:rPr>
              <a:t> </a:t>
            </a:r>
            <a:r>
              <a:rPr lang="th-TH" sz="2400" dirty="0">
                <a:sym typeface="Wingdings 2"/>
              </a:rPr>
              <a:t>ควรรัดเข็มนิรภัยทุกครั้ง เพื่อลดความรุนแรงของอุบัติเหตุ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52800" y="990600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i="1" dirty="0">
                <a:solidFill>
                  <a:prstClr val="black"/>
                </a:solidFill>
              </a:rPr>
              <a:t>การขับรถยนต์บนทางด่วนควรมีการเตรียมการดังต่อไปนี้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52600" y="1654076"/>
            <a:ext cx="26196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3300"/>
                </a:solidFill>
                <a:sym typeface="Wingdings"/>
              </a:rPr>
              <a:t></a:t>
            </a:r>
            <a:r>
              <a:rPr lang="th-TH" sz="2400" dirty="0">
                <a:solidFill>
                  <a:srgbClr val="003300"/>
                </a:solidFill>
                <a:sym typeface="Wingdings 2"/>
              </a:rPr>
              <a:t> วางแผนขับรถ ควรพิจารณาถึงจุดบริการ จุดจอดรถ และควรกำหนดล่วงหน้าว่าจะจอดพักที่ไหนและเติมน้ำมันที่ไหน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3999" y="1612759"/>
            <a:ext cx="24003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99FF99"/>
                </a:solidFill>
                <a:sym typeface="Wingdings"/>
              </a:rPr>
              <a:t></a:t>
            </a:r>
            <a:r>
              <a:rPr lang="th-TH" sz="2400" dirty="0">
                <a:solidFill>
                  <a:srgbClr val="99FF99"/>
                </a:solidFill>
                <a:sym typeface="Wingdings 2"/>
              </a:rPr>
              <a:t> ตรวจสอบสภาพรถยนต์ น้ำมันเชื้อเพลิง น้ำในหม้อน้ำ สายพานพัดลม น้ำมันเครื่อง น้ำมันเบรก ยางรถ และสัมภาระ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9200" y="4419600"/>
            <a:ext cx="228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>
                <a:solidFill>
                  <a:srgbClr val="99FF99"/>
                </a:solidFill>
                <a:sym typeface="Wingdings"/>
              </a:rPr>
              <a:t> </a:t>
            </a:r>
            <a:r>
              <a:rPr lang="th-TH" sz="2400" dirty="0">
                <a:solidFill>
                  <a:srgbClr val="99FF99"/>
                </a:solidFill>
                <a:sym typeface="Wingdings 2"/>
              </a:rPr>
              <a:t>สนใจติดตามข่าวจราจร เช่น การโทรสอบถามหรือใช้วิทยุในรถฟังข่าวจราจร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-1854958" y="6705600"/>
            <a:ext cx="7543800" cy="0"/>
          </a:xfrm>
          <a:prstGeom prst="line">
            <a:avLst/>
          </a:prstGeom>
          <a:ln w="76200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14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51808"/>
            <a:ext cx="3410519" cy="1938992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chemeClr val="bg1"/>
                </a:solidFill>
              </a:rPr>
              <a:t>การขับรถขึ้นทางด่วน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0" y="490365"/>
            <a:ext cx="445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/>
              <a:t>การขับรถขึ้นทางด่วน ควรขับช้าๆ ด้วยความเร็วที่กำหนด (ไม่เกิน 40 กม./ชม.)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8" t="27578" r="31779" b="12614"/>
          <a:stretch/>
        </p:blipFill>
        <p:spPr bwMode="auto">
          <a:xfrm>
            <a:off x="6130972" y="3843485"/>
            <a:ext cx="2517728" cy="253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19600" y="1800761"/>
            <a:ext cx="3978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i="1" dirty="0"/>
              <a:t>การป้องกันอุบัติเหตุ วิธีการที่สำคัญมีดังนี้</a:t>
            </a:r>
          </a:p>
          <a:p>
            <a:r>
              <a:rPr lang="th-TH" sz="2000" i="1" dirty="0">
                <a:sym typeface="Wingdings 2"/>
              </a:rPr>
              <a:t> </a:t>
            </a:r>
            <a:r>
              <a:rPr lang="th-TH" sz="2000" i="1" dirty="0"/>
              <a:t>จดจำสภาพการจราจรบนทางด่วน และควบคุมความเร็วให้เหมาะสม</a:t>
            </a:r>
          </a:p>
          <a:p>
            <a:r>
              <a:rPr lang="th-TH" sz="2000" i="1" dirty="0">
                <a:sym typeface="Wingdings 2"/>
              </a:rPr>
              <a:t> </a:t>
            </a:r>
            <a:r>
              <a:rPr lang="th-TH" sz="2000" i="1" dirty="0"/>
              <a:t>หลีกเลี่ยงการอยู่ด้านหลังรถใหญ่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8376" y="4114800"/>
            <a:ext cx="5625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ประโยชน์ของช่องข้างทางด่วน มีดังนี้</a:t>
            </a:r>
          </a:p>
          <a:p>
            <a:r>
              <a:rPr lang="th-TH" sz="2400" i="1" dirty="0">
                <a:sym typeface="Wingdings 2"/>
              </a:rPr>
              <a:t> </a:t>
            </a:r>
            <a:r>
              <a:rPr lang="th-TH" sz="2400" dirty="0"/>
              <a:t>ช่วยให้ผู้ขับขี่นำรถเข้าช่องทางด่วนได้สะดวกขึ้น</a:t>
            </a:r>
          </a:p>
          <a:p>
            <a:r>
              <a:rPr lang="th-TH" sz="2400" i="1" dirty="0">
                <a:sym typeface="Wingdings 2"/>
              </a:rPr>
              <a:t> </a:t>
            </a:r>
            <a:r>
              <a:rPr lang="th-TH" sz="2400" dirty="0"/>
              <a:t> ช่วยชะลอความเร็วของรถในทางด่วนกับรถที่จะเข้า</a:t>
            </a:r>
          </a:p>
          <a:p>
            <a:r>
              <a:rPr lang="th-TH" sz="2400" i="1" dirty="0">
                <a:sym typeface="Wingdings 2"/>
              </a:rPr>
              <a:t> </a:t>
            </a:r>
            <a:r>
              <a:rPr lang="th-TH" sz="2400" dirty="0"/>
              <a:t>แสดงให้รถที่กำลังวิ่งในทางด่วนทราบว่ามีรถกำลังรอเข้าทางด่วนอยู่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-162065" y="1565728"/>
            <a:ext cx="9687065" cy="0"/>
          </a:xfrm>
          <a:prstGeom prst="line">
            <a:avLst/>
          </a:prstGeom>
          <a:ln w="76200">
            <a:solidFill>
              <a:srgbClr val="99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3900" y="3429000"/>
            <a:ext cx="7543800" cy="0"/>
          </a:xfrm>
          <a:prstGeom prst="line">
            <a:avLst/>
          </a:prstGeom>
          <a:ln w="76200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60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52400" y="920620"/>
            <a:ext cx="1295400" cy="6242180"/>
          </a:xfrm>
          <a:prstGeom prst="rect">
            <a:avLst/>
          </a:prstGeom>
          <a:pattFill prst="wdDnDiag">
            <a:fgClr>
              <a:srgbClr val="00CC9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143000" y="1143000"/>
            <a:ext cx="0" cy="6019800"/>
          </a:xfrm>
          <a:prstGeom prst="line">
            <a:avLst/>
          </a:prstGeom>
          <a:ln w="762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-381000" y="304800"/>
            <a:ext cx="7543800" cy="1164792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533400" y="184336"/>
            <a:ext cx="7543800" cy="1164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3810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/>
              <a:t>วิธีการเข้าช่องทางด่วนให้ปลอดภัย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2056320"/>
            <a:ext cx="6438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CC99"/>
                </a:solidFill>
              </a:rPr>
              <a:t>1. หากรถในช่องทางด่วนวิ่งเรียงกันมา</a:t>
            </a:r>
            <a:r>
              <a:rPr lang="th-TH" sz="2400" dirty="0"/>
              <a:t> ผู้ขับขี่ควรให้สัญญาณว่าจะเข้าทางด่วน พร้อมทั้งคาดคะเนความเร็วของรถ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1" t="30477" r="18429" b="13695"/>
          <a:stretch/>
        </p:blipFill>
        <p:spPr bwMode="auto">
          <a:xfrm>
            <a:off x="1950493" y="3048000"/>
            <a:ext cx="6677533" cy="3446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751315" y="2010799"/>
            <a:ext cx="783370" cy="783370"/>
          </a:xfrm>
          <a:prstGeom prst="ellips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2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52400" y="-228600"/>
            <a:ext cx="1295400" cy="7391400"/>
          </a:xfrm>
          <a:prstGeom prst="rect">
            <a:avLst/>
          </a:prstGeom>
          <a:pattFill prst="wdDnDiag">
            <a:fgClr>
              <a:srgbClr val="00CC9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31074" y="685800"/>
            <a:ext cx="6855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CC99"/>
                </a:solidFill>
              </a:rPr>
              <a:t>3. กรณีที่ไม่สามารถนำรถเข้าเลนทางด่วนได้ </a:t>
            </a:r>
            <a:r>
              <a:rPr lang="th-TH" sz="2400" dirty="0"/>
              <a:t>ถ้าหากมีรถกีดขวางอยู่ในช่องทางหรือรถในทางด่วนวิ่งติดๆ กันมาอย่างไม่ขาดสายนั้น ไม่ควรวิ่งไปบนไหล่ทาง ให้พยายามรักษาระยะห่างของรถให้เพียงพอ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3" t="35246" r="30780" b="11348"/>
          <a:stretch/>
        </p:blipFill>
        <p:spPr bwMode="auto">
          <a:xfrm>
            <a:off x="2743200" y="2215487"/>
            <a:ext cx="4609531" cy="390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143000" y="-228600"/>
            <a:ext cx="0" cy="7391400"/>
          </a:xfrm>
          <a:prstGeom prst="line">
            <a:avLst/>
          </a:prstGeom>
          <a:ln w="762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51315" y="652847"/>
            <a:ext cx="783370" cy="783370"/>
          </a:xfrm>
          <a:prstGeom prst="ellips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7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52400" y="-228600"/>
            <a:ext cx="1295400" cy="7391400"/>
          </a:xfrm>
          <a:prstGeom prst="rect">
            <a:avLst/>
          </a:prstGeom>
          <a:pattFill prst="wdDnDiag">
            <a:fgClr>
              <a:srgbClr val="00CC9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35095" y="685800"/>
            <a:ext cx="7146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CC99"/>
                </a:solidFill>
              </a:rPr>
              <a:t>2. กรณีที่รถในช่องทางด่วนวิ่งติดๆ กันมา </a:t>
            </a:r>
            <a:r>
              <a:rPr lang="th-TH" sz="2400" dirty="0"/>
              <a:t>ผู้ขับขี่ควรพิจารณาถึงความเร็วของรถที่วิ่งนำมากับความเร็วของรถตนเองแล้ว จึงเร่งความเร็วเพื่อเบี่ยงเข้าดังรูป ก   หรือลดความเร็วลง จากนั้นจึงเข้าตามหลัง ดังรูป ข</a:t>
            </a:r>
            <a:endParaRPr lang="th-TH" sz="2400" dirty="0">
              <a:sym typeface="Wingdings 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0" t="28747" r="23586" b="10899"/>
          <a:stretch/>
        </p:blipFill>
        <p:spPr bwMode="auto">
          <a:xfrm>
            <a:off x="2590800" y="2273489"/>
            <a:ext cx="4945928" cy="340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143000" y="-228600"/>
            <a:ext cx="0" cy="7391400"/>
          </a:xfrm>
          <a:prstGeom prst="line">
            <a:avLst/>
          </a:prstGeom>
          <a:ln w="762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51315" y="652847"/>
            <a:ext cx="783370" cy="783370"/>
          </a:xfrm>
          <a:prstGeom prst="ellips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9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DOWS\Downloads\40118174_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05" r="50000"/>
          <a:stretch/>
        </p:blipFill>
        <p:spPr bwMode="auto">
          <a:xfrm>
            <a:off x="879142" y="4317725"/>
            <a:ext cx="2393947" cy="229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7162800" y="5409669"/>
            <a:ext cx="0" cy="1996848"/>
          </a:xfrm>
          <a:prstGeom prst="line">
            <a:avLst/>
          </a:prstGeom>
          <a:ln w="762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72000" y="3048000"/>
            <a:ext cx="0" cy="1996848"/>
          </a:xfrm>
          <a:prstGeom prst="line">
            <a:avLst/>
          </a:prstGeom>
          <a:ln w="762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381000" y="304800"/>
            <a:ext cx="7543800" cy="1164792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533400" y="184336"/>
            <a:ext cx="7543800" cy="1164792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3810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/>
              <a:t>วิธีการขับรถยนต์บนทางด่วน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1349128"/>
            <a:ext cx="0" cy="1996848"/>
          </a:xfrm>
          <a:prstGeom prst="line">
            <a:avLst/>
          </a:prstGeom>
          <a:ln w="762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14399" y="3345976"/>
            <a:ext cx="2986299" cy="0"/>
          </a:xfrm>
          <a:prstGeom prst="line">
            <a:avLst/>
          </a:prstGeom>
          <a:ln w="762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133600" y="1801617"/>
            <a:ext cx="4267200" cy="2090367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81200" y="1676400"/>
            <a:ext cx="4267200" cy="2090367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09716" y="1827775"/>
            <a:ext cx="3986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003300"/>
                </a:solidFill>
              </a:rPr>
              <a:t>1. ขับด้วยความเร็วใกล้เคียงกับรถคันอื่น รักษาระยะห่างกับรถคันหน้าให้เพียงพอ พยายามหลีกเลี่ยงการเหยียบเบรกกะทันหัน และต้องไม่วิ่งรถยนต์โดยคร่อมเส้นทางหรือกีดขวางการจราจร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31656" y="4442943"/>
            <a:ext cx="4267200" cy="2090367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79256" y="4317726"/>
            <a:ext cx="4267200" cy="2090367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16841" y="4505551"/>
            <a:ext cx="3883925" cy="19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2. โดยปกติควรใช้ความเร็วเกินกว่า 80 กม./ชม. ระยะห่างควรมากกว่า 80 เมตรขึ้นไป แต่ในกรณีของถนนเปียกหรือลื่น ระยะห่างต้องมากกว่า 1.5-3 เท่า</a:t>
            </a:r>
          </a:p>
        </p:txBody>
      </p:sp>
    </p:spTree>
    <p:extLst>
      <p:ext uri="{BB962C8B-B14F-4D97-AF65-F5344CB8AC3E}">
        <p14:creationId xmlns:p14="http://schemas.microsoft.com/office/powerpoint/2010/main" val="301208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4">
      <a:majorFont>
        <a:latin typeface="supermarket"/>
        <a:ea typeface=""/>
        <a:cs typeface="supermarket"/>
      </a:majorFont>
      <a:minorFont>
        <a:latin typeface="supermarket"/>
        <a:ea typeface=""/>
        <a:cs typeface="supermarke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5">
      <a:majorFont>
        <a:latin typeface="supermarket"/>
        <a:ea typeface=""/>
        <a:cs typeface="supermarket"/>
      </a:majorFont>
      <a:minorFont>
        <a:latin typeface="supermarket"/>
        <a:ea typeface=""/>
        <a:cs typeface="supermarke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969</Words>
  <Application>Microsoft Office PowerPoint</Application>
  <PresentationFormat>นำเสนอทางหน้าจอ (4:3)</PresentationFormat>
  <Paragraphs>60</Paragraphs>
  <Slides>14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1" baseType="lpstr">
      <vt:lpstr>Arial</vt:lpstr>
      <vt:lpstr>supermarket</vt:lpstr>
      <vt:lpstr>Calibri</vt:lpstr>
      <vt:lpstr>Wingdings</vt:lpstr>
      <vt:lpstr>Wingdings 2</vt:lpstr>
      <vt:lpstr>Office Theme</vt:lpstr>
      <vt:lpstr>1_Office Theme</vt:lpstr>
      <vt:lpstr>การขับรถยนต์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การเตรียมตัวการก่อนขับรถยนต์</dc:title>
  <dc:creator>WINDOWS</dc:creator>
  <cp:lastModifiedBy>Warintorn</cp:lastModifiedBy>
  <cp:revision>174</cp:revision>
  <dcterms:created xsi:type="dcterms:W3CDTF">2019-11-30T01:45:41Z</dcterms:created>
  <dcterms:modified xsi:type="dcterms:W3CDTF">2025-03-22T17:44:22Z</dcterms:modified>
</cp:coreProperties>
</file>