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8"/>
  </p:notesMasterIdLst>
  <p:sldIdLst>
    <p:sldId id="280" r:id="rId3"/>
    <p:sldId id="281" r:id="rId4"/>
    <p:sldId id="282" r:id="rId5"/>
    <p:sldId id="260" r:id="rId6"/>
    <p:sldId id="261" r:id="rId7"/>
    <p:sldId id="283" r:id="rId8"/>
    <p:sldId id="262" r:id="rId9"/>
    <p:sldId id="264" r:id="rId10"/>
    <p:sldId id="268" r:id="rId11"/>
    <p:sldId id="273" r:id="rId12"/>
    <p:sldId id="275" r:id="rId13"/>
    <p:sldId id="276" r:id="rId14"/>
    <p:sldId id="277" r:id="rId15"/>
    <p:sldId id="278" r:id="rId16"/>
    <p:sldId id="279" r:id="rId17"/>
  </p:sldIdLst>
  <p:sldSz cx="9144000" cy="6858000" type="screen4x3"/>
  <p:notesSz cx="6858000" cy="9144000"/>
  <p:embeddedFontLst>
    <p:embeddedFont>
      <p:font typeface="supermarket" panose="020B0604020202020204" charset="0"/>
      <p:regular r:id="rId19"/>
    </p:embeddedFont>
    <p:embeddedFont>
      <p:font typeface="Wingdings 2" panose="05020102010507070707" pitchFamily="18" charset="2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2" autoAdjust="0"/>
    <p:restoredTop sz="93217" autoAdjust="0"/>
  </p:normalViewPr>
  <p:slideViewPr>
    <p:cSldViewPr showGuides="1">
      <p:cViewPr varScale="1">
        <p:scale>
          <a:sx n="79" d="100"/>
          <a:sy n="79" d="100"/>
        </p:scale>
        <p:origin x="1656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5D7FE-9CDE-4D9A-8A9F-4C300A8C7322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3D319-A75F-46E2-8FB4-77A5502B0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88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ym typeface="Wingdings 2"/>
              </a:rPr>
              <a:t>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3D319-A75F-46E2-8FB4-77A5502B0F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30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16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87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4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633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225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278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31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40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516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46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8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34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67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31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3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3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50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2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51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4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59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2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0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918855"/>
            <a:ext cx="7772400" cy="1470025"/>
          </a:xfrm>
        </p:spPr>
        <p:txBody>
          <a:bodyPr>
            <a:noAutofit/>
          </a:bodyPr>
          <a:lstStyle/>
          <a:p>
            <a:r>
              <a:rPr lang="th-TH" sz="8000" dirty="0">
                <a:solidFill>
                  <a:schemeClr val="bg1"/>
                </a:solidFill>
              </a:rPr>
              <a:t>เครื่องหมาย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4482" y="7620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solidFill>
                  <a:prstClr val="white"/>
                </a:solidFill>
              </a:rPr>
              <a:t>ใบความรู้ที่ </a:t>
            </a:r>
            <a:r>
              <a:rPr lang="en-US" sz="4000" dirty="0">
                <a:solidFill>
                  <a:prstClr val="white"/>
                </a:solidFill>
              </a:rPr>
              <a:t>11</a:t>
            </a:r>
          </a:p>
        </p:txBody>
      </p:sp>
      <p:sp>
        <p:nvSpPr>
          <p:cNvPr id="3" name="Rectangle 2"/>
          <p:cNvSpPr/>
          <p:nvPr/>
        </p:nvSpPr>
        <p:spPr>
          <a:xfrm>
            <a:off x="-453681" y="3144322"/>
            <a:ext cx="10051359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th-TH" sz="16600" dirty="0">
                <a:solidFill>
                  <a:srgbClr val="FF0000"/>
                </a:solidFill>
              </a:rPr>
              <a:t>จ</a:t>
            </a:r>
            <a:r>
              <a:rPr lang="th-TH" sz="16600" dirty="0">
                <a:solidFill>
                  <a:srgbClr val="FFC000"/>
                </a:solidFill>
              </a:rPr>
              <a:t>รา</a:t>
            </a:r>
            <a:r>
              <a:rPr lang="th-TH" sz="16600" dirty="0">
                <a:solidFill>
                  <a:srgbClr val="92D050"/>
                </a:solidFill>
              </a:rPr>
              <a:t>จร</a:t>
            </a:r>
            <a:endParaRPr lang="en-US" sz="16600" dirty="0">
              <a:solidFill>
                <a:srgbClr val="92D050"/>
              </a:solidFill>
            </a:endParaRPr>
          </a:p>
        </p:txBody>
      </p:sp>
      <p:pic>
        <p:nvPicPr>
          <p:cNvPr id="2050" name="Picture 2" descr="C:\Users\WINDOWS\Downloads\42789177_l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-4547" b="72744"/>
          <a:stretch/>
        </p:blipFill>
        <p:spPr bwMode="auto">
          <a:xfrm>
            <a:off x="949036" y="5334000"/>
            <a:ext cx="7710055" cy="141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453681" y="3144322"/>
            <a:ext cx="10435881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44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4" t="23601" r="26191" b="13480"/>
          <a:stretch/>
        </p:blipFill>
        <p:spPr bwMode="auto">
          <a:xfrm>
            <a:off x="1600200" y="1752600"/>
            <a:ext cx="5975445" cy="460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330579"/>
            <a:ext cx="7467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h-TH" sz="2400" i="1" dirty="0">
                <a:solidFill>
                  <a:srgbClr val="92D050"/>
                </a:solidFill>
              </a:rPr>
              <a:t>เครื่องหมายประเภทป้ายเตือนงานก่อสร้าง</a:t>
            </a:r>
            <a:r>
              <a:rPr lang="en-US" sz="2400" i="1" dirty="0">
                <a:solidFill>
                  <a:srgbClr val="92D050"/>
                </a:solidFill>
              </a:rPr>
              <a:t>(Construction Warning Signs)</a:t>
            </a:r>
            <a:r>
              <a:rPr lang="th-TH" sz="2400" i="1" dirty="0">
                <a:solidFill>
                  <a:srgbClr val="92D050"/>
                </a:solidFill>
              </a:rPr>
              <a:t>  เป็นเครื่องหมายที่แสดงเตือนให้ผู้ขับขี่ได้ทราบว่ามีงานก่อสร้างเพื่อให้เกิดความระมัดระวังเพิ่มขึ้น</a:t>
            </a:r>
          </a:p>
        </p:txBody>
      </p:sp>
    </p:spTree>
    <p:extLst>
      <p:ext uri="{BB962C8B-B14F-4D97-AF65-F5344CB8AC3E}">
        <p14:creationId xmlns:p14="http://schemas.microsoft.com/office/powerpoint/2010/main" val="1887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69792" y="0"/>
            <a:ext cx="6629400" cy="6629400"/>
          </a:xfrm>
          <a:prstGeom prst="ellipse">
            <a:avLst/>
          </a:prstGeom>
          <a:noFill/>
          <a:ln w="571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7" t="26042" r="16655" b="16954"/>
          <a:stretch/>
        </p:blipFill>
        <p:spPr bwMode="auto">
          <a:xfrm>
            <a:off x="1371314" y="2286000"/>
            <a:ext cx="6858569" cy="354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295400" y="304800"/>
            <a:ext cx="6629400" cy="6629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85800" y="-381000"/>
            <a:ext cx="6629400" cy="6629400"/>
          </a:xfrm>
          <a:prstGeom prst="ellipse">
            <a:avLst/>
          </a:prstGeom>
          <a:noFill/>
          <a:ln w="571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55392" y="1085671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i="1" dirty="0"/>
              <a:t>เครื่องหมายประเภทป้ายแนะนำ </a:t>
            </a:r>
            <a:r>
              <a:rPr lang="en-US" sz="2400" i="1" dirty="0"/>
              <a:t>  </a:t>
            </a:r>
            <a:r>
              <a:rPr lang="th-TH" sz="2400" i="1" dirty="0"/>
              <a:t>ติดอยู่ในเขตทางเพื่อแนะนำทางให้ผู้ขับขี่ทราบถึงสถานที่และระยะทางต่างๆ</a:t>
            </a:r>
            <a:r>
              <a:rPr lang="en-US" sz="2400" i="1" dirty="0"/>
              <a:t> </a:t>
            </a:r>
            <a:r>
              <a:rPr lang="th-TH" sz="2400" i="1" dirty="0"/>
              <a:t> โดยทั่วไปจะมีทั้งป้ายสีขาวตัวอักษรสีดำ</a:t>
            </a:r>
            <a:endParaRPr lang="en-US" sz="2400" i="1" dirty="0"/>
          </a:p>
          <a:p>
            <a:pPr algn="r"/>
            <a:r>
              <a:rPr lang="th-TH" sz="2400" i="1" dirty="0"/>
              <a:t> ป้ายสีน้ำเงินตัวอักษรสีขาว และป้ายสีเขียวตัวอักษรสีขาว</a:t>
            </a:r>
          </a:p>
        </p:txBody>
      </p:sp>
    </p:spTree>
    <p:extLst>
      <p:ext uri="{BB962C8B-B14F-4D97-AF65-F5344CB8AC3E}">
        <p14:creationId xmlns:p14="http://schemas.microsoft.com/office/powerpoint/2010/main" val="128106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7175" y="505123"/>
            <a:ext cx="630612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h-TH" sz="4000" dirty="0">
                <a:solidFill>
                  <a:schemeClr val="bg1"/>
                </a:solidFill>
              </a:rPr>
              <a:t>เครื่องหมายและข้อความบนผิวจราจร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9535" y="1392970"/>
            <a:ext cx="494376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h-TH" sz="2000" i="1" dirty="0"/>
              <a:t>เป็นเครื่องหมายที่ทำไว้บนผิวจราจร แสดงให้ผู้ขับขี่หรือผู้ใช้ถนนได้ทราบ เครื่องหมายที่พบเห็นอยู่ทั่วไป มีดังนี้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2" t="27050" r="18507" b="22735"/>
          <a:stretch/>
        </p:blipFill>
        <p:spPr bwMode="auto">
          <a:xfrm>
            <a:off x="1295400" y="2539460"/>
            <a:ext cx="6749671" cy="314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70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935" y="363463"/>
            <a:ext cx="864813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solidFill>
                  <a:schemeClr val="bg1"/>
                </a:solidFill>
              </a:rPr>
              <a:t>เส้นขวางแนวจราจร </a:t>
            </a:r>
            <a:r>
              <a:rPr lang="en-US" sz="4000" dirty="0">
                <a:solidFill>
                  <a:schemeClr val="bg1"/>
                </a:solidFill>
              </a:rPr>
              <a:t>(Road Transverse Marking)</a:t>
            </a:r>
            <a:endParaRPr lang="th-TH" sz="4000" dirty="0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9" t="22963" r="21436" b="14055"/>
          <a:stretch/>
        </p:blipFill>
        <p:spPr bwMode="auto">
          <a:xfrm>
            <a:off x="839338" y="1600200"/>
            <a:ext cx="7465325" cy="460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03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30314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/>
              <a:t>เส้นแสดงช่องจราจร </a:t>
            </a:r>
            <a:r>
              <a:rPr lang="en-US" sz="4000" dirty="0"/>
              <a:t>(Channel Line)</a:t>
            </a:r>
            <a:endParaRPr lang="th-TH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181599" y="1044979"/>
            <a:ext cx="3962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/>
              <a:t>เส้นทึบสีเหลือง </a:t>
            </a:r>
          </a:p>
          <a:p>
            <a:pPr algn="ctr"/>
            <a:r>
              <a:rPr lang="th-TH" sz="2400" dirty="0"/>
              <a:t>เส้นแบ่งทิศทางการจราจร ห้ามแซง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0" y="991013"/>
            <a:ext cx="4800600" cy="938930"/>
            <a:chOff x="381000" y="991013"/>
            <a:chExt cx="4800600" cy="938930"/>
          </a:xfrm>
        </p:grpSpPr>
        <p:sp>
          <p:nvSpPr>
            <p:cNvPr id="3" name="Rectangle 2"/>
            <p:cNvSpPr/>
            <p:nvPr/>
          </p:nvSpPr>
          <p:spPr>
            <a:xfrm>
              <a:off x="381000" y="991013"/>
              <a:ext cx="4800600" cy="9389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57200" y="1143000"/>
              <a:ext cx="4572000" cy="152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200" y="1569492"/>
              <a:ext cx="4572000" cy="152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2133600"/>
            <a:ext cx="4800600" cy="938930"/>
            <a:chOff x="381000" y="2362200"/>
            <a:chExt cx="4800600" cy="938930"/>
          </a:xfrm>
        </p:grpSpPr>
        <p:sp>
          <p:nvSpPr>
            <p:cNvPr id="9" name="Rectangle 8"/>
            <p:cNvSpPr/>
            <p:nvPr/>
          </p:nvSpPr>
          <p:spPr>
            <a:xfrm>
              <a:off x="381000" y="2362200"/>
              <a:ext cx="4800600" cy="9389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5300" y="2514600"/>
              <a:ext cx="4572000" cy="609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8200" y="2667000"/>
              <a:ext cx="990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47900" y="2679265"/>
              <a:ext cx="990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684896" y="2667000"/>
              <a:ext cx="990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1000" y="3319773"/>
            <a:ext cx="4800600" cy="938930"/>
            <a:chOff x="381000" y="2362200"/>
            <a:chExt cx="4800600" cy="938930"/>
          </a:xfrm>
        </p:grpSpPr>
        <p:sp>
          <p:nvSpPr>
            <p:cNvPr id="18" name="Rectangle 17"/>
            <p:cNvSpPr/>
            <p:nvPr/>
          </p:nvSpPr>
          <p:spPr>
            <a:xfrm>
              <a:off x="381000" y="2362200"/>
              <a:ext cx="4800600" cy="9389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5300" y="2667000"/>
              <a:ext cx="4572000" cy="4572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38200" y="2819400"/>
              <a:ext cx="990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47900" y="2819399"/>
              <a:ext cx="990600" cy="164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684896" y="2819398"/>
              <a:ext cx="990600" cy="152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495300" y="3429000"/>
            <a:ext cx="457200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381000" y="4495800"/>
            <a:ext cx="4800600" cy="938930"/>
            <a:chOff x="381000" y="991013"/>
            <a:chExt cx="4800600" cy="938930"/>
          </a:xfrm>
        </p:grpSpPr>
        <p:sp>
          <p:nvSpPr>
            <p:cNvPr id="25" name="Rectangle 24"/>
            <p:cNvSpPr/>
            <p:nvPr/>
          </p:nvSpPr>
          <p:spPr>
            <a:xfrm>
              <a:off x="381000" y="991013"/>
              <a:ext cx="4800600" cy="93893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57200" y="1143000"/>
              <a:ext cx="45720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7200" y="1569492"/>
              <a:ext cx="45720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81000" y="5631887"/>
            <a:ext cx="4800600" cy="938930"/>
            <a:chOff x="381000" y="2362200"/>
            <a:chExt cx="4800600" cy="938930"/>
          </a:xfrm>
        </p:grpSpPr>
        <p:sp>
          <p:nvSpPr>
            <p:cNvPr id="29" name="Rectangle 28"/>
            <p:cNvSpPr/>
            <p:nvPr/>
          </p:nvSpPr>
          <p:spPr>
            <a:xfrm>
              <a:off x="381000" y="2362200"/>
              <a:ext cx="4800600" cy="9389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95300" y="2514600"/>
              <a:ext cx="4572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38200" y="2667000"/>
              <a:ext cx="990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47900" y="2679265"/>
              <a:ext cx="990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684896" y="2667000"/>
              <a:ext cx="990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181600" y="2241533"/>
            <a:ext cx="3962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/>
              <a:t>เส้นประสีเหลือง เส้นแบ่งทิศทางการจราจร ให้แซงได้เมื่อปลอดภัย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181600" y="3443805"/>
            <a:ext cx="3962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/>
              <a:t>เส้นทึบคู่กับเส้นประสีเหลือง ด้านทึบห้ามแซง ด้านประแซงได้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81600" y="4603733"/>
            <a:ext cx="3962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/>
              <a:t>เส้นทึบสีขาว เส้นแบ่งช่องจราจร ห้ามเปลี่ยนช่องจราจร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81600" y="5685853"/>
            <a:ext cx="3962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/>
              <a:t>เส้นประสีขาว เส้นแบ่งช่องจราจร ห้ามเปลี่ยนช่องจราจรได้เมื่อปลอดภัย</a:t>
            </a:r>
          </a:p>
        </p:txBody>
      </p:sp>
    </p:spTree>
    <p:extLst>
      <p:ext uri="{BB962C8B-B14F-4D97-AF65-F5344CB8AC3E}">
        <p14:creationId xmlns:p14="http://schemas.microsoft.com/office/powerpoint/2010/main" val="420751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5" grpId="0"/>
      <p:bldP spid="36" grpId="0"/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228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/>
              <a:t>เครื่องหมายบนขอบทาง </a:t>
            </a:r>
            <a:r>
              <a:rPr lang="en-US" sz="4800" dirty="0"/>
              <a:t>(Curb Marking)</a:t>
            </a:r>
            <a:endParaRPr lang="th-TH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485900" y="16002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/>
              <a:t>ขาว เหลือง เครื่องหมายห้ามจอดรถเว้นแต่หยุดรับ-ส่งชั่วขณะ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5900" y="3228945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/>
              <a:t>ขาว แดง เครื่องหมายห้ามหยุดรถหรือจอดรถ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5900" y="48006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/>
              <a:t>ขาว ดำ เครื่องหมายแสดงขอบทาง </a:t>
            </a:r>
            <a:r>
              <a:rPr lang="en-US" sz="2400" dirty="0"/>
              <a:t>Road curb</a:t>
            </a:r>
            <a:endParaRPr lang="th-TH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647700" y="2133600"/>
            <a:ext cx="8001000" cy="838200"/>
            <a:chOff x="838200" y="2133600"/>
            <a:chExt cx="8001000" cy="838200"/>
          </a:xfrm>
        </p:grpSpPr>
        <p:sp>
          <p:nvSpPr>
            <p:cNvPr id="2" name="Rectangle 1"/>
            <p:cNvSpPr/>
            <p:nvPr/>
          </p:nvSpPr>
          <p:spPr>
            <a:xfrm>
              <a:off x="838200" y="2133600"/>
              <a:ext cx="8001000" cy="838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66800" y="2286000"/>
              <a:ext cx="1295400" cy="533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67000" y="2286000"/>
              <a:ext cx="1295400" cy="533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91000" y="2286000"/>
              <a:ext cx="1295400" cy="533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91200" y="2286000"/>
              <a:ext cx="1295400" cy="533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15200" y="2286000"/>
              <a:ext cx="1295400" cy="533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7700" y="3810000"/>
            <a:ext cx="8001000" cy="838200"/>
            <a:chOff x="838200" y="2133600"/>
            <a:chExt cx="8001000" cy="838200"/>
          </a:xfrm>
        </p:grpSpPr>
        <p:sp>
          <p:nvSpPr>
            <p:cNvPr id="16" name="Rectangle 15"/>
            <p:cNvSpPr/>
            <p:nvPr/>
          </p:nvSpPr>
          <p:spPr>
            <a:xfrm>
              <a:off x="838200" y="2133600"/>
              <a:ext cx="8001000" cy="838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66800" y="2286000"/>
              <a:ext cx="1295400" cy="533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667000" y="2286000"/>
              <a:ext cx="1295400" cy="533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191000" y="2286000"/>
              <a:ext cx="1295400" cy="533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791200" y="2286000"/>
              <a:ext cx="1295400" cy="533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315200" y="2286000"/>
              <a:ext cx="1295400" cy="533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7700" y="5410200"/>
            <a:ext cx="8001000" cy="838200"/>
            <a:chOff x="838200" y="2133600"/>
            <a:chExt cx="8001000" cy="838200"/>
          </a:xfrm>
        </p:grpSpPr>
        <p:sp>
          <p:nvSpPr>
            <p:cNvPr id="23" name="Rectangle 22"/>
            <p:cNvSpPr/>
            <p:nvPr/>
          </p:nvSpPr>
          <p:spPr>
            <a:xfrm>
              <a:off x="838200" y="2133600"/>
              <a:ext cx="8001000" cy="838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66800" y="2286000"/>
              <a:ext cx="1295400" cy="533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667000" y="2286000"/>
              <a:ext cx="1295400" cy="533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191000" y="2286000"/>
              <a:ext cx="1295400" cy="533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91200" y="2286000"/>
              <a:ext cx="1295400" cy="533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315200" y="2286000"/>
              <a:ext cx="1295400" cy="533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Connector 28"/>
          <p:cNvCxnSpPr/>
          <p:nvPr/>
        </p:nvCxnSpPr>
        <p:spPr>
          <a:xfrm>
            <a:off x="-342900" y="1295400"/>
            <a:ext cx="9982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58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INDOWS\Downloads\85808824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42414"/>
            <a:ext cx="5290859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19300" y="2142414"/>
            <a:ext cx="6477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/>
              <a:t>1. การใช้สัญญาณไฟจราจร</a:t>
            </a:r>
          </a:p>
          <a:p>
            <a:r>
              <a:rPr lang="th-TH" sz="2800" dirty="0"/>
              <a:t>2. เครื่องหมายจราจร</a:t>
            </a:r>
          </a:p>
          <a:p>
            <a:r>
              <a:rPr lang="th-TH" sz="2800" dirty="0"/>
              <a:t>3. เครื่องหมายชนิดแผ่นป้าย</a:t>
            </a:r>
          </a:p>
          <a:p>
            <a:pPr marL="342900" indent="-342900">
              <a:buFont typeface="Wingdings 2"/>
              <a:buChar char=""/>
            </a:pPr>
            <a:r>
              <a:rPr lang="th-TH" sz="2800" dirty="0">
                <a:sym typeface="Wingdings 2"/>
              </a:rPr>
              <a:t>เครื่องหมายแผ่นป้ายประเภทบังคับ</a:t>
            </a:r>
          </a:p>
          <a:p>
            <a:pPr marL="342900" indent="-342900">
              <a:buFont typeface="Wingdings 2"/>
              <a:buChar char=""/>
            </a:pPr>
            <a:r>
              <a:rPr lang="th-TH" sz="2800" dirty="0">
                <a:sym typeface="Wingdings 2"/>
              </a:rPr>
              <a:t>เครื่องหมายแผ่นป้ายประเภทเตือน</a:t>
            </a:r>
          </a:p>
          <a:p>
            <a:pPr marL="342900" indent="-342900">
              <a:buFont typeface="Wingdings 2"/>
              <a:buChar char=""/>
            </a:pPr>
            <a:r>
              <a:rPr lang="th-TH" sz="2800" dirty="0">
                <a:sym typeface="Wingdings 2"/>
              </a:rPr>
              <a:t>เครื่องหมายแผ่นป้ายแนะนำ</a:t>
            </a:r>
            <a:endParaRPr lang="th-TH" sz="2800" dirty="0"/>
          </a:p>
          <a:p>
            <a:r>
              <a:rPr lang="th-TH" sz="2800" dirty="0"/>
              <a:t>4. เครื่องหมายและข้อความบนผิวจราจร</a:t>
            </a:r>
          </a:p>
        </p:txBody>
      </p:sp>
      <p:sp>
        <p:nvSpPr>
          <p:cNvPr id="4" name="Rectangle 3"/>
          <p:cNvSpPr/>
          <p:nvPr/>
        </p:nvSpPr>
        <p:spPr>
          <a:xfrm>
            <a:off x="-533400" y="-152400"/>
            <a:ext cx="2362200" cy="7086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3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57753" y="818975"/>
            <a:ext cx="222849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8000" dirty="0">
                <a:solidFill>
                  <a:srgbClr val="00003E"/>
                </a:solidFill>
              </a:rPr>
              <a:t>เนื้อหา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38200" y="-190500"/>
            <a:ext cx="0" cy="7239000"/>
          </a:xfrm>
          <a:prstGeom prst="line">
            <a:avLst/>
          </a:prstGeom>
          <a:ln w="762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52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\Downloads\101246540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350" y="0"/>
            <a:ext cx="10058400" cy="696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885950" y="609600"/>
            <a:ext cx="5257800" cy="5257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7900" y="2084338"/>
            <a:ext cx="45339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/>
              <a:t>จุดประสงค์การเรียนรู้</a:t>
            </a:r>
          </a:p>
          <a:p>
            <a:r>
              <a:rPr lang="th-TH" sz="2400" dirty="0"/>
              <a:t>1. มีความรู้เข้าใจปฏิบัติได้ถูกต้องตามสัญญาณไฟ</a:t>
            </a:r>
          </a:p>
          <a:p>
            <a:r>
              <a:rPr lang="th-TH" sz="2400" dirty="0"/>
              <a:t>2. อธิบายเครื่องหมายแผ่นป้ายและข้อความบนผิวถนนได้</a:t>
            </a:r>
          </a:p>
          <a:p>
            <a:r>
              <a:rPr lang="th-TH" sz="2400" dirty="0"/>
              <a:t>3. ปฏิบัติตามเครื่องหมายจราจรได้ถูกต้อง</a:t>
            </a:r>
          </a:p>
        </p:txBody>
      </p:sp>
    </p:spTree>
    <p:extLst>
      <p:ext uri="{BB962C8B-B14F-4D97-AF65-F5344CB8AC3E}">
        <p14:creationId xmlns:p14="http://schemas.microsoft.com/office/powerpoint/2010/main" val="65675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\Downloads\90381831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442" y="1143000"/>
            <a:ext cx="5757558" cy="575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457200"/>
            <a:ext cx="3562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dirty="0">
                <a:solidFill>
                  <a:srgbClr val="FF0000"/>
                </a:solidFill>
              </a:rPr>
              <a:t>การใช้</a:t>
            </a:r>
            <a:r>
              <a:rPr lang="th-TH" sz="8000" dirty="0">
                <a:solidFill>
                  <a:srgbClr val="FFC000"/>
                </a:solidFill>
              </a:rPr>
              <a:t>สัญญาณ</a:t>
            </a:r>
            <a:endParaRPr lang="en-US" sz="8000" dirty="0">
              <a:solidFill>
                <a:srgbClr val="FFC000"/>
              </a:solidFill>
            </a:endParaRPr>
          </a:p>
          <a:p>
            <a:pPr algn="ctr"/>
            <a:r>
              <a:rPr lang="th-TH" sz="8000" dirty="0">
                <a:solidFill>
                  <a:srgbClr val="92D050"/>
                </a:solidFill>
              </a:rPr>
              <a:t>ไฟจราจร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4503510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i="1" dirty="0"/>
              <a:t>สัญญาณไฟจราจรแห่งแรกของโลก ติดตั้งเมื่อปีค.ศ.1868 ณ กรุงลอนดอน ถูกติดตั้งในสหรัฐอเมริกาในปลายปี ค.ศ.1890 และในปัจจุบันมีการใช้สัญญาณไฟจราจรกันทั่วโลก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72520" y="228600"/>
            <a:ext cx="459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i="1" dirty="0"/>
              <a:t>ไฟจราจรใช้สำหรับควบคุมการจราจรบริเวณทางแยก ช่วยกำหนดลำดับการเคลื่อนตัวของยานพาหนะช่วยลดจำนวนปริมาณจราจร และความรุนแรงของอุบัติเหตุบนท้องถนน</a:t>
            </a:r>
          </a:p>
        </p:txBody>
      </p:sp>
    </p:spTree>
    <p:extLst>
      <p:ext uri="{BB962C8B-B14F-4D97-AF65-F5344CB8AC3E}">
        <p14:creationId xmlns:p14="http://schemas.microsoft.com/office/powerpoint/2010/main" val="420614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8828" y="212209"/>
            <a:ext cx="7937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3200" i="1" dirty="0">
                <a:solidFill>
                  <a:schemeClr val="bg1"/>
                </a:solidFill>
              </a:rPr>
              <a:t>สีที่ปรากฏบนสัญญาณไฟจราจรมีความหมาย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th-TH" sz="3200" i="1" dirty="0">
                <a:solidFill>
                  <a:schemeClr val="bg1"/>
                </a:solidFill>
              </a:rPr>
              <a:t>ดังนี้</a:t>
            </a:r>
          </a:p>
        </p:txBody>
      </p:sp>
      <p:sp>
        <p:nvSpPr>
          <p:cNvPr id="4" name="Oval 3"/>
          <p:cNvSpPr/>
          <p:nvPr/>
        </p:nvSpPr>
        <p:spPr>
          <a:xfrm>
            <a:off x="228600" y="1088409"/>
            <a:ext cx="2667000" cy="2667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prstClr val="black"/>
                </a:solidFill>
              </a:rPr>
              <a:t>สีแดง </a:t>
            </a:r>
            <a:r>
              <a:rPr lang="en-US" sz="2400" dirty="0">
                <a:solidFill>
                  <a:prstClr val="black"/>
                </a:solidFill>
              </a:rPr>
              <a:t>(Red traffic light) 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3200400" y="1066800"/>
            <a:ext cx="2667000" cy="2667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prstClr val="black"/>
                </a:solidFill>
              </a:rPr>
              <a:t>สีเหลือง </a:t>
            </a:r>
            <a:r>
              <a:rPr lang="en-US" sz="2400" dirty="0">
                <a:solidFill>
                  <a:prstClr val="black"/>
                </a:solidFill>
              </a:rPr>
              <a:t>(Yellow traffic light)</a:t>
            </a:r>
            <a:r>
              <a:rPr lang="th-TH" sz="2400" dirty="0">
                <a:solidFill>
                  <a:prstClr val="black"/>
                </a:solidFill>
              </a:rPr>
              <a:t> 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6172200" y="1088409"/>
            <a:ext cx="2667000" cy="2667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prstClr val="black"/>
                </a:solidFill>
              </a:rPr>
              <a:t>สีเขียว </a:t>
            </a:r>
            <a:r>
              <a:rPr lang="en-US" sz="2400" dirty="0">
                <a:solidFill>
                  <a:prstClr val="black"/>
                </a:solidFill>
              </a:rPr>
              <a:t>(Green traffic light)</a:t>
            </a:r>
            <a:r>
              <a:rPr lang="th-TH" sz="2400" dirty="0">
                <a:solidFill>
                  <a:prstClr val="black"/>
                </a:solidFill>
              </a:rPr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62700" y="4077830"/>
            <a:ext cx="2476500" cy="2003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เป็นสีที่อยู่ด้านล่างสุดของป้ายไฟจราจร คำสั่งของสีนี้ก็คือ </a:t>
            </a:r>
            <a:r>
              <a:rPr lang="th-TH" sz="2000" dirty="0">
                <a:solidFill>
                  <a:srgbClr val="92D050"/>
                </a:solidFill>
              </a:rPr>
              <a:t>ให้รถสามารถวิ่งผ่านไปได้เลย </a:t>
            </a:r>
            <a:r>
              <a:rPr lang="th-TH" sz="2000" dirty="0">
                <a:solidFill>
                  <a:schemeClr val="bg1"/>
                </a:solidFill>
              </a:rPr>
              <a:t>โดยไม่ว่าจะเป็นสีเขียวกลมๆ หรือสีเขียวที่เป็นลูกศร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2800" y="4077831"/>
            <a:ext cx="2514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000" dirty="0">
                <a:solidFill>
                  <a:schemeClr val="bg1"/>
                </a:solidFill>
              </a:rPr>
              <a:t>เป็นสีที่จะอยู่ตรงกลางของป้ายไฟจราจร คำสั่งของสีนี้ก็คือ เมื่อรถคันใดก็ตามวิ่งมาและเห็นสัญญาณนี้จะต้อง</a:t>
            </a:r>
            <a:r>
              <a:rPr lang="th-TH" sz="2000" dirty="0">
                <a:solidFill>
                  <a:srgbClr val="FFC000"/>
                </a:solidFill>
              </a:rPr>
              <a:t>ชะลอรถเพื่อเตรียมหยุดทันทีโดยไม่มีข้อแม้ใดๆ ทั้งสิ้น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4142452"/>
            <a:ext cx="25145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เป็นสีที่อยู่บนสุดของป้ายไฟจราจร คำสั่งของสีนี้ก็คือ รถคันใดก็ตาม วิ่งมาทางด้านที่มีป้ายสัญญาณไฟจราจรสีแดงนี้แสดงอยู่ จะต้อง</a:t>
            </a:r>
            <a:r>
              <a:rPr lang="th-TH" sz="2000" dirty="0">
                <a:solidFill>
                  <a:srgbClr val="FF0000"/>
                </a:solidFill>
              </a:rPr>
              <a:t>หยุดรถทันทีโดยไม่มีข้อแม้ใดๆ ทั้งสิ้น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3962400"/>
            <a:ext cx="2819400" cy="24384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00400" y="3962400"/>
            <a:ext cx="2819400" cy="2438400"/>
          </a:xfrm>
          <a:prstGeom prst="rect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72200" y="3962400"/>
            <a:ext cx="2819400" cy="2438400"/>
          </a:xfrm>
          <a:prstGeom prst="rect">
            <a:avLst/>
          </a:prstGeom>
          <a:noFill/>
          <a:ln w="3810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0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INDOWS\Downloads\24500514_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100" y="-11373"/>
            <a:ext cx="6591300" cy="65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0497" y="838200"/>
            <a:ext cx="31486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800" dirty="0"/>
              <a:t>สีแดง </a:t>
            </a:r>
            <a:r>
              <a:rPr lang="en-US" sz="4800" dirty="0"/>
              <a:t>:</a:t>
            </a:r>
            <a:r>
              <a:rPr lang="th-TH" sz="4800" dirty="0"/>
              <a:t> หยุดรถ</a:t>
            </a:r>
          </a:p>
        </p:txBody>
      </p:sp>
      <p:sp>
        <p:nvSpPr>
          <p:cNvPr id="3" name="Rectangle 2"/>
          <p:cNvSpPr/>
          <p:nvPr/>
        </p:nvSpPr>
        <p:spPr>
          <a:xfrm>
            <a:off x="4045424" y="3075057"/>
            <a:ext cx="45143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000" dirty="0"/>
              <a:t>สีเหลือง </a:t>
            </a:r>
            <a:r>
              <a:rPr lang="en-US" sz="4000" dirty="0"/>
              <a:t>:</a:t>
            </a:r>
            <a:r>
              <a:rPr lang="th-TH" sz="4000" dirty="0"/>
              <a:t> เตรียมรถให้หยุด</a:t>
            </a:r>
          </a:p>
        </p:txBody>
      </p:sp>
      <p:sp>
        <p:nvSpPr>
          <p:cNvPr id="4" name="Rectangle 3"/>
          <p:cNvSpPr/>
          <p:nvPr/>
        </p:nvSpPr>
        <p:spPr>
          <a:xfrm>
            <a:off x="3682343" y="5036024"/>
            <a:ext cx="52405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600" dirty="0"/>
              <a:t>สีเขียว </a:t>
            </a:r>
            <a:r>
              <a:rPr lang="en-US" sz="3600" dirty="0"/>
              <a:t>:</a:t>
            </a:r>
            <a:r>
              <a:rPr lang="th-TH" sz="3600" dirty="0"/>
              <a:t> อนุญาตให้รถขับผ่านไปได้</a:t>
            </a:r>
          </a:p>
        </p:txBody>
      </p:sp>
    </p:spTree>
    <p:extLst>
      <p:ext uri="{BB962C8B-B14F-4D97-AF65-F5344CB8AC3E}">
        <p14:creationId xmlns:p14="http://schemas.microsoft.com/office/powerpoint/2010/main" val="406398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INDOWS\Downloads\39436869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109702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9340" y="1752600"/>
            <a:ext cx="4753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dirty="0">
                <a:solidFill>
                  <a:schemeClr val="bg1"/>
                </a:solidFill>
              </a:rPr>
              <a:t>เครื่องหมายจราจร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9340" y="2819400"/>
            <a:ext cx="68868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th-TH" sz="2400" dirty="0">
                <a:solidFill>
                  <a:schemeClr val="bg1"/>
                </a:solidFill>
              </a:rPr>
              <a:t>เครื่องหมายจราจรมักเป็นสัญลักษณ์มาตรฐานที่ใช้กันอยู่โดยทั่วไป ซึ่งมักจะพบเห็นได้ในลักษณะ รูปทรง และสีต่างๆ ดังนี้</a:t>
            </a:r>
          </a:p>
          <a:p>
            <a:r>
              <a:rPr lang="th-TH" sz="2400" dirty="0">
                <a:solidFill>
                  <a:schemeClr val="bg1"/>
                </a:solidFill>
              </a:rPr>
              <a:t>1. เครื่องหมายวงกลมมักเป็นเครื่องหมายคำสั่ง</a:t>
            </a:r>
          </a:p>
          <a:p>
            <a:r>
              <a:rPr lang="th-TH" sz="2400" dirty="0">
                <a:solidFill>
                  <a:schemeClr val="bg1"/>
                </a:solidFill>
              </a:rPr>
              <a:t>2. เครื่องหมายสามเหลี่ยมมักเป็นเครื่องหมายที่ใช้เตือน</a:t>
            </a:r>
          </a:p>
          <a:p>
            <a:r>
              <a:rPr lang="th-TH" sz="2400" dirty="0">
                <a:solidFill>
                  <a:schemeClr val="bg1"/>
                </a:solidFill>
              </a:rPr>
              <a:t>3. เครื่องหมายสี่เหลี่ยมเป็นเครื่องหมายแจ้งและบอกทิศทาง</a:t>
            </a:r>
          </a:p>
          <a:p>
            <a:r>
              <a:rPr lang="th-TH" sz="2400" dirty="0">
                <a:solidFill>
                  <a:schemeClr val="bg1"/>
                </a:solidFill>
              </a:rPr>
              <a:t>4. เครื่องหมายบนถนน ซึ่งอาจเป็นไปได้ในทั้ง 3 ลักษณะที่กล่าวมาแล้ว</a:t>
            </a:r>
          </a:p>
          <a:p>
            <a:r>
              <a:rPr lang="th-TH" sz="2400" dirty="0">
                <a:solidFill>
                  <a:schemeClr val="bg1"/>
                </a:solidFill>
              </a:rPr>
              <a:t>5. สัญญาณไฟจราจร มี 3 สีได้แก่ สีแดง สีเหลือง สีเขียว</a:t>
            </a:r>
          </a:p>
        </p:txBody>
      </p:sp>
    </p:spTree>
    <p:extLst>
      <p:ext uri="{BB962C8B-B14F-4D97-AF65-F5344CB8AC3E}">
        <p14:creationId xmlns:p14="http://schemas.microsoft.com/office/powerpoint/2010/main" val="391992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1089" y="769287"/>
            <a:ext cx="661092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chemeClr val="bg1"/>
                </a:solidFill>
              </a:rPr>
              <a:t>เครื่องหมายชนิดแผ่นป้าย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3800" y="2721114"/>
            <a:ext cx="4876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h-TH" sz="2000" i="1" dirty="0">
                <a:solidFill>
                  <a:srgbClr val="FF0000"/>
                </a:solidFill>
              </a:rPr>
              <a:t>เครื่องหมายแผ่นป้ายประเภทบังคับ </a:t>
            </a:r>
            <a:r>
              <a:rPr lang="en-US" sz="2000" i="1" dirty="0">
                <a:solidFill>
                  <a:srgbClr val="FF0000"/>
                </a:solidFill>
              </a:rPr>
              <a:t>(</a:t>
            </a:r>
            <a:r>
              <a:rPr lang="en-US" sz="2000" i="1" dirty="0" err="1">
                <a:solidFill>
                  <a:srgbClr val="FF0000"/>
                </a:solidFill>
              </a:rPr>
              <a:t>Regulary</a:t>
            </a:r>
            <a:r>
              <a:rPr lang="en-US" sz="2000" i="1" dirty="0">
                <a:solidFill>
                  <a:srgbClr val="FF0000"/>
                </a:solidFill>
              </a:rPr>
              <a:t> Signs)</a:t>
            </a:r>
            <a:r>
              <a:rPr lang="th-TH" sz="2000" i="1" dirty="0">
                <a:solidFill>
                  <a:srgbClr val="FF0000"/>
                </a:solidFill>
              </a:rPr>
              <a:t>  </a:t>
            </a:r>
            <a:endParaRPr lang="en-US" sz="2000" i="1" dirty="0">
              <a:solidFill>
                <a:srgbClr val="FF0000"/>
              </a:solidFill>
            </a:endParaRPr>
          </a:p>
          <a:p>
            <a:pPr algn="r"/>
            <a:r>
              <a:rPr lang="th-TH" sz="2000" i="1" dirty="0">
                <a:solidFill>
                  <a:srgbClr val="FF0000"/>
                </a:solidFill>
              </a:rPr>
              <a:t>เป็นเครื่องหมายจราจรที่พบเห็นทั่วไปบนถนนและทางหลวง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23442" r="11426" b="9034"/>
          <a:stretch/>
        </p:blipFill>
        <p:spPr bwMode="auto">
          <a:xfrm>
            <a:off x="4800600" y="3789528"/>
            <a:ext cx="4012899" cy="203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2" t="25046" r="25500" b="31387"/>
          <a:stretch/>
        </p:blipFill>
        <p:spPr bwMode="auto">
          <a:xfrm>
            <a:off x="457200" y="3810000"/>
            <a:ext cx="3994702" cy="209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09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8657" y="914400"/>
            <a:ext cx="8077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h-TH" sz="2400" i="1" dirty="0">
                <a:solidFill>
                  <a:srgbClr val="FFC000"/>
                </a:solidFill>
              </a:rPr>
              <a:t>เครื่องหมายแผ่นป้ายประเภทเตือน </a:t>
            </a:r>
            <a:r>
              <a:rPr lang="en-US" sz="2400" i="1" dirty="0">
                <a:solidFill>
                  <a:srgbClr val="FFC000"/>
                </a:solidFill>
              </a:rPr>
              <a:t>(General Warning Signs)</a:t>
            </a:r>
            <a:r>
              <a:rPr lang="th-TH" sz="2400" i="1" dirty="0">
                <a:solidFill>
                  <a:srgbClr val="FFC000"/>
                </a:solidFill>
              </a:rPr>
              <a:t>  </a:t>
            </a:r>
            <a:endParaRPr lang="en-US" sz="2400" i="1" dirty="0">
              <a:solidFill>
                <a:srgbClr val="FFC000"/>
              </a:solidFill>
            </a:endParaRPr>
          </a:p>
          <a:p>
            <a:pPr algn="r"/>
            <a:r>
              <a:rPr lang="th-TH" sz="2400" i="1" dirty="0">
                <a:solidFill>
                  <a:srgbClr val="FFC000"/>
                </a:solidFill>
              </a:rPr>
              <a:t>เป็นเครื่องหมายที่แสดงเตือนให้ผู้ขับขี่ได้ทราบเพื่อให้เกิดความระมัดระวังเพิ่มขึ้น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7" t="12376" r="29377" b="36297"/>
          <a:stretch/>
        </p:blipFill>
        <p:spPr bwMode="auto">
          <a:xfrm>
            <a:off x="4920474" y="2286000"/>
            <a:ext cx="3994925" cy="2903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5" t="21666" r="27030" b="15423"/>
          <a:stretch/>
        </p:blipFill>
        <p:spPr bwMode="auto">
          <a:xfrm>
            <a:off x="381000" y="2286000"/>
            <a:ext cx="390905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43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4">
      <a:majorFont>
        <a:latin typeface="supermarket"/>
        <a:ea typeface=""/>
        <a:cs typeface="supermarket"/>
      </a:majorFont>
      <a:minorFont>
        <a:latin typeface="supermarket"/>
        <a:ea typeface=""/>
        <a:cs typeface="supermarke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4">
      <a:majorFont>
        <a:latin typeface="supermarket"/>
        <a:ea typeface=""/>
        <a:cs typeface="supermarket"/>
      </a:majorFont>
      <a:minorFont>
        <a:latin typeface="supermarket"/>
        <a:ea typeface=""/>
        <a:cs typeface="supermarke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692</Words>
  <Application>Microsoft Office PowerPoint</Application>
  <PresentationFormat>นำเสนอทางหน้าจอ (4:3)</PresentationFormat>
  <Paragraphs>60</Paragraphs>
  <Slides>15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15</vt:i4>
      </vt:variant>
    </vt:vector>
  </HeadingPairs>
  <TitlesOfParts>
    <vt:vector size="21" baseType="lpstr">
      <vt:lpstr>Arial</vt:lpstr>
      <vt:lpstr>Calibri</vt:lpstr>
      <vt:lpstr>supermarket</vt:lpstr>
      <vt:lpstr>Wingdings 2</vt:lpstr>
      <vt:lpstr>Office Theme</vt:lpstr>
      <vt:lpstr>1_Office Theme</vt:lpstr>
      <vt:lpstr>เครื่องหมาย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การเตรียมตัวการก่อนขับรถยนต์</dc:title>
  <dc:creator>WINDOWS</dc:creator>
  <cp:lastModifiedBy>Warintorn</cp:lastModifiedBy>
  <cp:revision>148</cp:revision>
  <dcterms:created xsi:type="dcterms:W3CDTF">2019-11-30T01:45:41Z</dcterms:created>
  <dcterms:modified xsi:type="dcterms:W3CDTF">2025-03-22T17:44:42Z</dcterms:modified>
</cp:coreProperties>
</file>