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  <p:sldMasterId id="2147483692" r:id="rId2"/>
    <p:sldMasterId id="2147483694" r:id="rId3"/>
  </p:sldMasterIdLst>
  <p:notesMasterIdLst>
    <p:notesMasterId r:id="rId22"/>
  </p:notesMasterIdLst>
  <p:sldIdLst>
    <p:sldId id="256" r:id="rId4"/>
    <p:sldId id="381" r:id="rId5"/>
    <p:sldId id="382" r:id="rId6"/>
    <p:sldId id="465" r:id="rId7"/>
    <p:sldId id="466" r:id="rId8"/>
    <p:sldId id="467" r:id="rId9"/>
    <p:sldId id="468" r:id="rId10"/>
    <p:sldId id="469" r:id="rId11"/>
    <p:sldId id="471" r:id="rId12"/>
    <p:sldId id="486" r:id="rId13"/>
    <p:sldId id="470" r:id="rId14"/>
    <p:sldId id="472" r:id="rId15"/>
    <p:sldId id="473" r:id="rId16"/>
    <p:sldId id="474" r:id="rId17"/>
    <p:sldId id="475" r:id="rId18"/>
    <p:sldId id="487" r:id="rId19"/>
    <p:sldId id="488" r:id="rId20"/>
    <p:sldId id="489" r:id="rId21"/>
  </p:sldIdLst>
  <p:sldSz cx="18288000" cy="10287000"/>
  <p:notesSz cx="6858000" cy="9144000"/>
  <p:embeddedFontLst>
    <p:embeddedFont>
      <p:font typeface="2006_iannnnnBKK" panose="020B0604020202020204" charset="0"/>
      <p:regular r:id="rId23"/>
    </p:embeddedFont>
    <p:embeddedFont>
      <p:font typeface="Cloud Soft SemiBold" panose="02000000000000000000" charset="-34"/>
      <p:bold r:id="rId24"/>
      <p:boldItalic r:id="rId25"/>
    </p:embeddedFont>
    <p:embeddedFont>
      <p:font typeface="I n S e e D a n g" panose="020B0604020202020204" charset="-34"/>
      <p:regular r:id="rId26"/>
    </p:embeddedFont>
    <p:embeddedFont>
      <p:font typeface="Roboto Black" panose="02000000000000000000" pitchFamily="2" charset="0"/>
      <p:bold r:id="rId27"/>
    </p:embeddedFont>
    <p:embeddedFont>
      <p:font typeface="TH SarabunPSK" panose="020B0500040200020003" pitchFamily="34" charset="-34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" userDrawn="1">
          <p15:clr>
            <a:srgbClr val="FDE53C"/>
          </p15:clr>
        </p15:guide>
        <p15:guide id="2" pos="5760" userDrawn="1">
          <p15:clr>
            <a:srgbClr val="FDE53C"/>
          </p15:clr>
        </p15:guide>
        <p15:guide id="3" pos="9024" userDrawn="1">
          <p15:clr>
            <a:srgbClr val="FDE53C"/>
          </p15:clr>
        </p15:guide>
        <p15:guide id="4" pos="11520" userDrawn="1">
          <p15:clr>
            <a:srgbClr val="FDE53C"/>
          </p15:clr>
        </p15:guide>
        <p15:guide id="5" orient="horz" pos="2151" userDrawn="1">
          <p15:clr>
            <a:srgbClr val="FDE53C"/>
          </p15:clr>
        </p15:guide>
        <p15:guide id="6" orient="horz" pos="3144" userDrawn="1">
          <p15:clr>
            <a:srgbClr val="FDE53C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E6"/>
    <a:srgbClr val="FEBEDB"/>
    <a:srgbClr val="FE8ABE"/>
    <a:srgbClr val="34C3F0"/>
    <a:srgbClr val="63D1F3"/>
    <a:srgbClr val="F66099"/>
    <a:srgbClr val="B6E5EF"/>
    <a:srgbClr val="BCB8F7"/>
    <a:srgbClr val="C0EAE9"/>
    <a:srgbClr val="9F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7" autoAdjust="0"/>
    <p:restoredTop sz="94574" autoAdjust="0"/>
  </p:normalViewPr>
  <p:slideViewPr>
    <p:cSldViewPr snapToGrid="0">
      <p:cViewPr varScale="1">
        <p:scale>
          <a:sx n="52" d="100"/>
          <a:sy n="52" d="100"/>
        </p:scale>
        <p:origin x="29" y="72"/>
      </p:cViewPr>
      <p:guideLst>
        <p:guide orient="horz" pos="72"/>
        <p:guide pos="5760"/>
        <p:guide pos="9024"/>
        <p:guide pos="11520"/>
        <p:guide orient="horz" pos="2151"/>
        <p:guide orient="horz" pos="3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BB38-700C-4312-ACE9-35C42C9D5098}" type="datetimeFigureOut">
              <a:rPr lang="th-TH" smtClean="0"/>
              <a:t>23/03/68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75D3-CAE6-437A-AFD3-CDF3F5993B9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56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410700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469A2-2154-6773-9887-33336DDA55C0}"/>
              </a:ext>
            </a:extLst>
          </p:cNvPr>
          <p:cNvSpPr/>
          <p:nvPr userDrawn="1"/>
        </p:nvSpPr>
        <p:spPr>
          <a:xfrm>
            <a:off x="609600" y="1943100"/>
            <a:ext cx="17678400" cy="7848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F56989-C955-455B-5E5E-42E1C10AF7F5}"/>
              </a:ext>
            </a:extLst>
          </p:cNvPr>
          <p:cNvSpPr/>
          <p:nvPr userDrawn="1"/>
        </p:nvSpPr>
        <p:spPr>
          <a:xfrm>
            <a:off x="2514600" y="0"/>
            <a:ext cx="15773400" cy="10287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-76200" y="1"/>
            <a:ext cx="184404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25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534C2D8E-753B-286D-8D90-BD927044BB1F}"/>
              </a:ext>
            </a:extLst>
          </p:cNvPr>
          <p:cNvSpPr/>
          <p:nvPr userDrawn="1"/>
        </p:nvSpPr>
        <p:spPr>
          <a:xfrm>
            <a:off x="0" y="495301"/>
            <a:ext cx="3048000" cy="97917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4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1E2289-BAE5-93A2-3651-8B9163B523DE}"/>
              </a:ext>
            </a:extLst>
          </p:cNvPr>
          <p:cNvGrpSpPr/>
          <p:nvPr userDrawn="1"/>
        </p:nvGrpSpPr>
        <p:grpSpPr>
          <a:xfrm>
            <a:off x="11963400" y="10934700"/>
            <a:ext cx="6000751" cy="2819400"/>
            <a:chOff x="6458816" y="318792"/>
            <a:chExt cx="5774995" cy="2819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77843E-CE18-3966-78CA-3CF4BC43DC0A}"/>
                </a:ext>
              </a:extLst>
            </p:cNvPr>
            <p:cNvSpPr/>
            <p:nvPr/>
          </p:nvSpPr>
          <p:spPr>
            <a:xfrm>
              <a:off x="6706317" y="318792"/>
              <a:ext cx="5279995" cy="2819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C224037-F8B3-F540-2660-B1C13F182CF2}"/>
                </a:ext>
              </a:extLst>
            </p:cNvPr>
            <p:cNvSpPr txBox="1"/>
            <p:nvPr/>
          </p:nvSpPr>
          <p:spPr>
            <a:xfrm>
              <a:off x="6458816" y="623592"/>
              <a:ext cx="5774995" cy="2359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7200" b="1" dirty="0">
                  <a:solidFill>
                    <a:schemeClr val="bg1"/>
                  </a:solidFill>
                  <a:latin typeface="+mn-lt"/>
                  <a:cs typeface="2006_iannnnnBKK" panose="02000000000000000000" pitchFamily="2" charset="0"/>
                </a:rPr>
                <a:t>Marketer Personality Development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1FAE3FC-2C58-49B2-EFE6-A9D4DE535B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7"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3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 b="10215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6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B6C7C5-3C56-5ECC-E93D-83791295D2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5" r="48565"/>
          <a:stretch/>
        </p:blipFill>
        <p:spPr>
          <a:xfrm>
            <a:off x="1" y="495300"/>
            <a:ext cx="2538649" cy="979170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84581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1F5860-4136-8632-E656-598F5DE7EC59}"/>
              </a:ext>
            </a:extLst>
          </p:cNvPr>
          <p:cNvSpPr/>
          <p:nvPr/>
        </p:nvSpPr>
        <p:spPr>
          <a:xfrm>
            <a:off x="0" y="6362700"/>
            <a:ext cx="18288000" cy="3924300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30878B-C356-34D0-F3D1-BE188D618ED4}"/>
              </a:ext>
            </a:extLst>
          </p:cNvPr>
          <p:cNvGrpSpPr/>
          <p:nvPr/>
        </p:nvGrpSpPr>
        <p:grpSpPr>
          <a:xfrm>
            <a:off x="7747973" y="10728992"/>
            <a:ext cx="11322570" cy="1199556"/>
            <a:chOff x="8002807" y="10514384"/>
            <a:chExt cx="10896600" cy="119955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68AD928-2D22-F082-8628-BC638470C53F}"/>
                </a:ext>
              </a:extLst>
            </p:cNvPr>
            <p:cNvSpPr/>
            <p:nvPr/>
          </p:nvSpPr>
          <p:spPr>
            <a:xfrm>
              <a:off x="8002807" y="10514384"/>
              <a:ext cx="10896600" cy="11995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803609CD-1701-396E-83C3-1F9E12D6D11B}"/>
                </a:ext>
              </a:extLst>
            </p:cNvPr>
            <p:cNvSpPr txBox="1"/>
            <p:nvPr/>
          </p:nvSpPr>
          <p:spPr>
            <a:xfrm>
              <a:off x="8099649" y="10617486"/>
              <a:ext cx="10203543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8500" dirty="0">
                  <a:latin typeface="2006_iannnnnBKK" panose="02000000000000000000" pitchFamily="2" charset="0"/>
                  <a:cs typeface="2006_iannnnnBKK" panose="02000000000000000000" pitchFamily="2" charset="0"/>
                </a:rPr>
                <a:t>Marketer Personality Development</a:t>
              </a:r>
              <a:endParaRPr lang="en-US" sz="8500" b="1" dirty="0">
                <a:solidFill>
                  <a:srgbClr val="192954"/>
                </a:solidFill>
                <a:latin typeface="2006_iannnnnBKK" panose="02000000000000000000" pitchFamily="2" charset="0"/>
                <a:cs typeface="2006_iannnnnBKK" panose="02000000000000000000" pitchFamily="2" charset="0"/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FB77C7E-4074-55A8-1466-4EF30DCB7255}"/>
              </a:ext>
            </a:extLst>
          </p:cNvPr>
          <p:cNvSpPr/>
          <p:nvPr/>
        </p:nvSpPr>
        <p:spPr>
          <a:xfrm>
            <a:off x="19119858" y="1295989"/>
            <a:ext cx="12302424" cy="24696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176;p25">
            <a:extLst>
              <a:ext uri="{FF2B5EF4-FFF2-40B4-BE49-F238E27FC236}">
                <a16:creationId xmlns:a16="http://schemas.microsoft.com/office/drawing/2014/main" id="{1647B281-678F-60C9-8AC3-8AB52FC8C821}"/>
              </a:ext>
            </a:extLst>
          </p:cNvPr>
          <p:cNvSpPr/>
          <p:nvPr/>
        </p:nvSpPr>
        <p:spPr>
          <a:xfrm>
            <a:off x="20040600" y="5656983"/>
            <a:ext cx="3148536" cy="2401006"/>
          </a:xfrm>
          <a:prstGeom prst="roundRect">
            <a:avLst>
              <a:gd name="adj" fmla="val 50000"/>
            </a:avLst>
          </a:prstGeom>
          <a:solidFill>
            <a:srgbClr val="FDA7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978E7BB-7786-FD4E-D785-ABCB0DE7F57A}"/>
              </a:ext>
            </a:extLst>
          </p:cNvPr>
          <p:cNvSpPr txBox="1"/>
          <p:nvPr/>
        </p:nvSpPr>
        <p:spPr>
          <a:xfrm>
            <a:off x="16602143" y="-3543300"/>
            <a:ext cx="47243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th-TH" sz="8000" b="1" dirty="0">
                <a:latin typeface="RSU" panose="02000506040000020003" pitchFamily="2" charset="-34"/>
                <a:cs typeface="RSU" panose="02000506040000020003" pitchFamily="2" charset="-34"/>
              </a:rPr>
              <a:t>198221638</a:t>
            </a:r>
            <a:endParaRPr lang="en-US" sz="80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5C16BB53-5051-41C3-8AC9-6F5D8334273F}"/>
              </a:ext>
            </a:extLst>
          </p:cNvPr>
          <p:cNvSpPr txBox="1"/>
          <p:nvPr/>
        </p:nvSpPr>
        <p:spPr>
          <a:xfrm>
            <a:off x="4549027" y="6995325"/>
            <a:ext cx="13041086" cy="30232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หลักการทำงาน</a:t>
            </a:r>
          </a:p>
          <a:p>
            <a:pPr>
              <a:lnSpc>
                <a:spcPts val="7700"/>
              </a:lnSpc>
            </a:pP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ของเครื่องยนต์ดีเซล</a:t>
            </a:r>
          </a:p>
          <a:p>
            <a:pPr>
              <a:lnSpc>
                <a:spcPts val="7700"/>
              </a:lnSpc>
            </a:pP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(</a:t>
            </a:r>
            <a:r>
              <a:rPr lang="en-US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Diesel Engine Fundamentals)</a:t>
            </a:r>
            <a:endParaRPr lang="th-TH" sz="8000" b="1" spc="-150" dirty="0">
              <a:solidFill>
                <a:schemeClr val="bg1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D9CC4E-3363-B078-CFB9-8E2C27605BB8}"/>
              </a:ext>
            </a:extLst>
          </p:cNvPr>
          <p:cNvSpPr txBox="1"/>
          <p:nvPr/>
        </p:nvSpPr>
        <p:spPr>
          <a:xfrm>
            <a:off x="20040600" y="-789714"/>
            <a:ext cx="3148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145939723</a:t>
            </a:r>
            <a:endParaRPr lang="en-US" sz="40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7" name="Chord 16">
            <a:extLst>
              <a:ext uri="{FF2B5EF4-FFF2-40B4-BE49-F238E27FC236}">
                <a16:creationId xmlns:a16="http://schemas.microsoft.com/office/drawing/2014/main" id="{BB832565-4A74-6AFE-97A7-730349C0FEEF}"/>
              </a:ext>
            </a:extLst>
          </p:cNvPr>
          <p:cNvSpPr/>
          <p:nvPr/>
        </p:nvSpPr>
        <p:spPr>
          <a:xfrm>
            <a:off x="19070543" y="5143500"/>
            <a:ext cx="5161057" cy="5161057"/>
          </a:xfrm>
          <a:prstGeom prst="chor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6E5BA3-DCA1-96BA-7CED-94C77947A6BE}"/>
              </a:ext>
            </a:extLst>
          </p:cNvPr>
          <p:cNvGrpSpPr/>
          <p:nvPr/>
        </p:nvGrpSpPr>
        <p:grpSpPr>
          <a:xfrm>
            <a:off x="697887" y="5878124"/>
            <a:ext cx="4283538" cy="4348675"/>
            <a:chOff x="697887" y="5878124"/>
            <a:chExt cx="4283538" cy="4348675"/>
          </a:xfrm>
        </p:grpSpPr>
        <p:sp>
          <p:nvSpPr>
            <p:cNvPr id="20" name="Flowchart: Delay 19">
              <a:extLst>
                <a:ext uri="{FF2B5EF4-FFF2-40B4-BE49-F238E27FC236}">
                  <a16:creationId xmlns:a16="http://schemas.microsoft.com/office/drawing/2014/main" id="{A965E83B-D054-691F-5504-0A0AAC7D51B6}"/>
                </a:ext>
              </a:extLst>
            </p:cNvPr>
            <p:cNvSpPr/>
            <p:nvPr/>
          </p:nvSpPr>
          <p:spPr>
            <a:xfrm rot="5400000">
              <a:off x="697887" y="6362701"/>
              <a:ext cx="3352800" cy="3352800"/>
            </a:xfrm>
            <a:prstGeom prst="flowChartDelay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571500" dir="15480000" sx="95000" sy="95000" rotWithShape="0">
                <a:prstClr val="black">
                  <a:alpha val="37000"/>
                </a:prstClr>
              </a:outerShd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94CDA87C-2D65-B5A3-4276-3B508FE17F55}"/>
                </a:ext>
              </a:extLst>
            </p:cNvPr>
            <p:cNvSpPr txBox="1"/>
            <p:nvPr/>
          </p:nvSpPr>
          <p:spPr>
            <a:xfrm>
              <a:off x="697887" y="8572500"/>
              <a:ext cx="3352800" cy="16542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22000" b="1" dirty="0">
                  <a:solidFill>
                    <a:srgbClr val="C00000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45B8257-0331-B2A4-F396-031D06728C4A}"/>
                </a:ext>
              </a:extLst>
            </p:cNvPr>
            <p:cNvGrpSpPr/>
            <p:nvPr/>
          </p:nvGrpSpPr>
          <p:grpSpPr>
            <a:xfrm rot="454332">
              <a:off x="2240461" y="5878124"/>
              <a:ext cx="2740964" cy="1067282"/>
              <a:chOff x="596630" y="6013685"/>
              <a:chExt cx="2740964" cy="106728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96B26B-B0FC-D845-97B4-F9AFD9212057}"/>
                  </a:ext>
                </a:extLst>
              </p:cNvPr>
              <p:cNvSpPr/>
              <p:nvPr/>
            </p:nvSpPr>
            <p:spPr>
              <a:xfrm rot="20733411">
                <a:off x="596630" y="6268722"/>
                <a:ext cx="2116233" cy="81224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6">
                <a:extLst>
                  <a:ext uri="{FF2B5EF4-FFF2-40B4-BE49-F238E27FC236}">
                    <a16:creationId xmlns:a16="http://schemas.microsoft.com/office/drawing/2014/main" id="{D9008BEE-17BF-47E3-BF6D-E1E76051C467}"/>
                  </a:ext>
                </a:extLst>
              </p:cNvPr>
              <p:cNvSpPr txBox="1"/>
              <p:nvPr/>
            </p:nvSpPr>
            <p:spPr>
              <a:xfrm rot="20717805">
                <a:off x="777206" y="6013685"/>
                <a:ext cx="256038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บทเรียนที่</a:t>
                </a:r>
                <a:endPara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EB40DA5-1E5D-12EB-A225-AA2F6BF7E896}"/>
                </a:ext>
              </a:extLst>
            </p:cNvPr>
            <p:cNvGrpSpPr/>
            <p:nvPr/>
          </p:nvGrpSpPr>
          <p:grpSpPr>
            <a:xfrm rot="5400000">
              <a:off x="778720" y="6576839"/>
              <a:ext cx="709177" cy="468501"/>
              <a:chOff x="3164552" y="4338614"/>
              <a:chExt cx="367312" cy="242656"/>
            </a:xfrm>
          </p:grpSpPr>
          <p:sp>
            <p:nvSpPr>
              <p:cNvPr id="5" name="Arrow: Chevron 4">
                <a:extLst>
                  <a:ext uri="{FF2B5EF4-FFF2-40B4-BE49-F238E27FC236}">
                    <a16:creationId xmlns:a16="http://schemas.microsoft.com/office/drawing/2014/main" id="{7036C765-7B8C-4EFB-FBE2-E3D7E7CD03E6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74F797ED-90F7-E98D-9F9F-E626A31019B0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79A9B-E1A6-DA46-D488-A54A10FB7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4ED20930-72A8-6DF4-C47A-03BBF01D1DE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49967C-A20F-8CD0-8CB3-F34A659303E9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2066CBB-1CF0-3452-7BE6-39689BBD56D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2C1A4E7C-F8BB-DA40-61F5-609A4141FD91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CC229F73-DE88-8199-362A-04F436688F3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562F2B9-D212-E01D-81D7-0CABA3541BC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ECF4483-43C5-3EED-A873-4321E1529283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E9A1327A-92C5-5ACE-898C-1A12E6E778C8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AE833101-F208-C715-70BB-A0B1E06736A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814D6F5-988D-8332-E4E5-28857A85535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68FAD01-8DE7-2F74-B161-A271B2955F60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AD4254EA-5D62-E74D-10A6-E39F689816E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AF4FCEF8-643D-C8FE-232B-4CA82D277F8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DA33A08-6D2F-E298-19BD-5FE38C7FB424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AFA85FD4-99AD-FC83-7A4B-03CD3E857E8B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F0E928FF-A23F-39F1-6092-97401D23AD01}"/>
              </a:ext>
            </a:extLst>
          </p:cNvPr>
          <p:cNvSpPr txBox="1"/>
          <p:nvPr/>
        </p:nvSpPr>
        <p:spPr>
          <a:xfrm>
            <a:off x="3657600" y="3543300"/>
            <a:ext cx="12973318" cy="184988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200"/>
              </a:lnSpc>
              <a:spcBef>
                <a:spcPts val="30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เครื่องยนต์จะทำงานได้ ถ้าวาล์วไอดีเพียงแค่เปิดและปิด ที่ 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TDC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BDC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อย่างไรก็ตาม การเปลี่ยนเวลาเมื่อลิ้นไอดีเปิดและปิด สามารถปรับปรุงประสิทธิภาพของเครื่องยนต์และเพิ่มปริมาตรได้ เครื่องยนต์ในปัจจุบันไม่เพียงแค่เปิดและปิดลิ้นไอดีหรือไอเสียที่ด้านบนและด้านล่างของแต่ละจังหวะเท่านั้น ในทางกลับกัน ปัจจัยต่างๆ จะส่งผลต่อจังหวะเวลาที่แม่นยำของการเปิดและปิดวาล์ว  </a:t>
            </a:r>
          </a:p>
          <a:p>
            <a:pPr algn="thaiDist">
              <a:lnSpc>
                <a:spcPts val="4200"/>
              </a:lnSpc>
              <a:spcBef>
                <a:spcPts val="30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องศาในการเปิดและปิดของลิ้นไอดีและลิ้นไอเสียตลอดจนองศาการฉีดน้ำมันเชื้อเพลิงของหัวฉีดในเครื่องยนต์ดีเซล 4 จังหวะ ใน 1 กลวัตร (รูปที่ 2.8) หัวฉีดจะฉีดน้ำมันเชื้อเพลิงอย่างเป็นฝอยละอองละเอียดเข้าไปกระทบอากาศร้อนในห้องเผาไหม้ องศาการเปิดและปิดของลิ้น รวมถึงองศาการฉีดน้ำมันเชื้อเพลิงจะแตกต่างกันออกไปตามบริษัทผู้ผลิตและจุดประสงค์ของการนำไปใช้งาน 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5338E8C6-22C6-092B-1240-7068F2D766F4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02C1C01-F52B-4ADE-E677-5B29118C7538}"/>
              </a:ext>
            </a:extLst>
          </p:cNvPr>
          <p:cNvGrpSpPr/>
          <p:nvPr/>
        </p:nvGrpSpPr>
        <p:grpSpPr>
          <a:xfrm>
            <a:off x="592577" y="-45064"/>
            <a:ext cx="17102846" cy="2673964"/>
            <a:chOff x="592577" y="-45064"/>
            <a:chExt cx="17102846" cy="267396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B6DA28C-D76C-7705-BEE9-89C8519ACC7C}"/>
                </a:ext>
              </a:extLst>
            </p:cNvPr>
            <p:cNvGrpSpPr/>
            <p:nvPr/>
          </p:nvGrpSpPr>
          <p:grpSpPr>
            <a:xfrm>
              <a:off x="592577" y="0"/>
              <a:ext cx="17102846" cy="2628900"/>
              <a:chOff x="-22215" y="0"/>
              <a:chExt cx="17102846" cy="262890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8B50866-5AFF-63FC-752F-890E23A94419}"/>
                  </a:ext>
                </a:extLst>
              </p:cNvPr>
              <p:cNvSpPr/>
              <p:nvPr/>
            </p:nvSpPr>
            <p:spPr>
              <a:xfrm>
                <a:off x="1899809" y="717042"/>
                <a:ext cx="12592317" cy="1911858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TextBox 6">
                <a:extLst>
                  <a:ext uri="{FF2B5EF4-FFF2-40B4-BE49-F238E27FC236}">
                    <a16:creationId xmlns:a16="http://schemas.microsoft.com/office/drawing/2014/main" id="{79735E0B-3D27-1CAB-0C06-C474DE5324E8}"/>
                  </a:ext>
                </a:extLst>
              </p:cNvPr>
              <p:cNvSpPr txBox="1"/>
              <p:nvPr/>
            </p:nvSpPr>
            <p:spPr>
              <a:xfrm>
                <a:off x="2661808" y="1006661"/>
                <a:ext cx="14418823" cy="162223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6200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แผนภูมิเวลาการเปิดและปิดลิ้นของเครื่องยนต์</a:t>
                </a:r>
                <a:b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</a:b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ดีเซล  4  จังหวะ (</a:t>
                </a:r>
                <a:r>
                  <a:rPr lang="en-US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Valve Timing Diagram)</a:t>
                </a:r>
                <a:endParaRPr lang="th-TH" sz="6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84" name="Flowchart: Delay 83">
                <a:extLst>
                  <a:ext uri="{FF2B5EF4-FFF2-40B4-BE49-F238E27FC236}">
                    <a16:creationId xmlns:a16="http://schemas.microsoft.com/office/drawing/2014/main" id="{E25DBFB3-1D81-3785-9B44-5E895882E5AE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6">
                <a:extLst>
                  <a:ext uri="{FF2B5EF4-FFF2-40B4-BE49-F238E27FC236}">
                    <a16:creationId xmlns:a16="http://schemas.microsoft.com/office/drawing/2014/main" id="{2CFA9A11-0B94-A4B1-7C07-E001AA83E32B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3</a:t>
                </a: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.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0BC2420-8C35-9E05-AC5D-A31B35852C54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72" name="Arrow: Chevron 71">
                <a:extLst>
                  <a:ext uri="{FF2B5EF4-FFF2-40B4-BE49-F238E27FC236}">
                    <a16:creationId xmlns:a16="http://schemas.microsoft.com/office/drawing/2014/main" id="{69C1C4CD-975E-1A6B-C9A0-8103523CBA7C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Arrow: Chevron 72">
                <a:extLst>
                  <a:ext uri="{FF2B5EF4-FFF2-40B4-BE49-F238E27FC236}">
                    <a16:creationId xmlns:a16="http://schemas.microsoft.com/office/drawing/2014/main" id="{774C1194-63E1-CF99-A1BC-406A3658D440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87" name="TextBox 10">
            <a:extLst>
              <a:ext uri="{FF2B5EF4-FFF2-40B4-BE49-F238E27FC236}">
                <a16:creationId xmlns:a16="http://schemas.microsoft.com/office/drawing/2014/main" id="{BE09E91E-0243-0BBD-8F14-E30BD5972BB5}"/>
              </a:ext>
            </a:extLst>
          </p:cNvPr>
          <p:cNvSpPr txBox="1"/>
          <p:nvPr/>
        </p:nvSpPr>
        <p:spPr>
          <a:xfrm>
            <a:off x="19738000" y="3660841"/>
            <a:ext cx="3303920" cy="201987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2.7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ความสัมพันธ์ระหว่างความดัน และปริมาตร (</a:t>
            </a:r>
            <a:r>
              <a: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 - V Diagram)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ของเครื่องยนต์ดีเซลหมุนเร็ว 4 จังหวะ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C9FB58-8143-2836-D587-3DF7AC5453D6}"/>
              </a:ext>
            </a:extLst>
          </p:cNvPr>
          <p:cNvGrpSpPr/>
          <p:nvPr/>
        </p:nvGrpSpPr>
        <p:grpSpPr>
          <a:xfrm>
            <a:off x="18719660" y="1698800"/>
            <a:ext cx="7701603" cy="912352"/>
            <a:chOff x="4971950" y="2098280"/>
            <a:chExt cx="7701603" cy="912352"/>
          </a:xfrm>
        </p:grpSpPr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EF31A4D2-7D27-F923-1DF4-0C51205B3429}"/>
                </a:ext>
              </a:extLst>
            </p:cNvPr>
            <p:cNvSpPr txBox="1"/>
            <p:nvPr/>
          </p:nvSpPr>
          <p:spPr>
            <a:xfrm>
              <a:off x="5533370" y="2098280"/>
              <a:ext cx="7140183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อุปกรณ์ระบายความร้อนแก๊สไอเสีย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Exhaust Gas Recirculation Cooler 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 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EGR Cooler</a:t>
              </a:r>
              <a:endPara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483081A-54F1-7DB7-3D4A-2FEDF980F9FD}"/>
                </a:ext>
              </a:extLst>
            </p:cNvPr>
            <p:cNvSpPr/>
            <p:nvPr/>
          </p:nvSpPr>
          <p:spPr>
            <a:xfrm>
              <a:off x="4971950" y="2098280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3131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A7064-E477-628F-1411-CDB89A671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DC3F27F-454E-D41D-22DA-864D66CEC3DC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94F3A9-1BBD-51F6-AE6D-B52AA4FA9A25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67CB99D-5E80-09BC-B315-C3EA84029C3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0F7BF1A7-ABEE-9244-57B7-88F881AEFCD1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B90ED330-48B5-FB10-5D69-8E485DC7D212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6F6BE54-63E7-C5AB-3B14-4C13009045D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D1BAD56-5ACF-FB1D-5DDF-E58E478CC4A1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ED9C0863-CD47-8CAF-5C81-7815B0A8960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0B857698-D8A3-2D36-3BFF-3C6D67B5F10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FD41963-231E-159A-8D62-BB3FBA8C24E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3080CA8-5E0E-0BC4-97E8-5133D63B3330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84AEB17C-0F16-6599-2230-55341F9697BB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45BD8229-E571-056E-5309-8EB5B06CA05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91D1B82-C67C-AF8A-CADF-918DFEFF1DD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C718B7BE-1384-B3F3-C1E8-C1D2DA5D3D05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FBBF0233-4F9C-D550-0366-9A5741FF31D1}"/>
              </a:ext>
            </a:extLst>
          </p:cNvPr>
          <p:cNvSpPr txBox="1"/>
          <p:nvPr/>
        </p:nvSpPr>
        <p:spPr>
          <a:xfrm>
            <a:off x="18897600" y="2846868"/>
            <a:ext cx="13085856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ห้องเผาไหม้แบบโดยตรง (รูปที่ 1.8) จะอยู่ส่วนบนสุดของลูกสูบซึ่งมีอยู่หลายลักษณะ หลายรูปแบบ (รูปที่ 1.9) โดยถูกออกแบบมาเพื่อประสิทธิภาพในการเผาไหม้ หัวฉีดจะฉีด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มันเข้าไปในห้องเผาไหม้หลัก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ซึ่งอยู่ระหว่างลูกสูบกับฝาสูบโดยตรง ข้อดีของห้องเผาไหม้แบบนี้คือจะมีการสูญเสียความร้อนน้อยทำให้สามารถลดกำลังอัดได้ พื้นที่ของห้องเผาไหม้น้อยทำให้เกิดประสิทธิภาพทางความร้อนสูง เป็นผลให้มีการผลิตกำลังได้สูง  จึงทำให้มีการประหยัด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มันเชื้อเพลิงได้ดี  ส่วนข้อด้อย  คือ  ความดันที่เกิดจากการเผาไหม้สูงจึงทำให้เกิดเสียงดังและเสี่ยงต่อการเคาะของเครื่องยนต์ 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มันเชื้อเพลิงที่ใช้ต้องมีคุณภาพสูง และความดัน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มันเชื้อเพลิงที่ใช้ในการฉีดต้องสูงด้วย ดังนั้น ปั๊มฉีด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มันเชื้อเพลิงจึงต้องทนทานต่อการทำงานสูง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C3526649-7846-A8A0-5B70-0232334DE03A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6" name="TextBox 10">
            <a:extLst>
              <a:ext uri="{FF2B5EF4-FFF2-40B4-BE49-F238E27FC236}">
                <a16:creationId xmlns:a16="http://schemas.microsoft.com/office/drawing/2014/main" id="{FB08769F-19FF-F8B9-4882-FC475C063A06}"/>
              </a:ext>
            </a:extLst>
          </p:cNvPr>
          <p:cNvSpPr txBox="1"/>
          <p:nvPr/>
        </p:nvSpPr>
        <p:spPr>
          <a:xfrm>
            <a:off x="5968302" y="9281200"/>
            <a:ext cx="8877122" cy="5867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2.8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แผนภูมิเวลาการปิดและเปิดลิ้นของเครื่องยนต์ดีเซล 4 จังหวะ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1B4B312-EEC1-2987-341F-8A5D98955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93" y="1115822"/>
            <a:ext cx="13275105" cy="78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6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B7DE7-805F-794C-25E1-95AE93F8A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B3C760F-E227-5476-0E99-A6109206949C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9BA2C9-D420-C998-EBC4-5E91661F8A3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67C15A4-4E1B-4FF7-5A54-9676AF724166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D91C011-6876-DA30-CA6F-00C2F0AD2ED7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42BA4BC0-80C9-81F7-9432-E941B51E7FE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D94BF43-01EE-E1C5-CF67-46B49F8FA26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66BBBDE-1DAB-3F76-B573-FB93A722F152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688B38CA-DC96-308E-7101-8E7693187A1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F7BB52F1-ED7D-0ED7-3F81-39E6EB77542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2443A34-B59A-64B9-F02F-AA8D47666E54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3512CF3-69EE-E607-0F48-0F2977CD63EF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EBB49ED-ACBF-D725-983D-B45D7263ED9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5C8ADAB7-5983-1AF5-5DE2-6CB0D8349FF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C63EF59-F37A-5E27-1287-85EF6A8E231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4E0CCFCD-201B-8D7F-21E4-2892392609EB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8B662FFB-4B51-6643-A661-3B65B194B641}"/>
              </a:ext>
            </a:extLst>
          </p:cNvPr>
          <p:cNvSpPr txBox="1"/>
          <p:nvPr/>
        </p:nvSpPr>
        <p:spPr>
          <a:xfrm>
            <a:off x="18897600" y="2846868"/>
            <a:ext cx="13085856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ห้องเผาไหม้แบบโดยตรง (รูปที่ 1.8) จะอยู่ส่วนบนสุดของลูกสูบซึ่งมีอยู่หลายลักษณะ หลายรูปแบบ (รูปที่ 1.9) โดยถูกออกแบบมาเพื่อประสิทธิภาพในการเผาไหม้ หัวฉีดจะฉีด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มันเข้าไปในห้องเผาไหม้หลัก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ซึ่งอยู่ระหว่างลูกสูบกับฝาสูบโดยตรง ข้อดีของห้องเผาไหม้แบบนี้คือจะมีการสูญเสียความร้อนน้อยทำให้สามารถลดกำลังอัดได้ พื้นที่ของห้องเผาไหม้น้อยทำให้เกิดประสิทธิภาพทางความร้อนสูง เป็นผลให้มีการผลิตกำลังได้สูง  จึงทำให้มีการประหยัด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มันเชื้อเพลิงได้ดี  ส่วนข้อด้อย  คือ  ความดันที่เกิดจากการเผาไหม้สูงจึงทำให้เกิดเสียงดังและเสี่ยงต่อการเคาะของเครื่องยนต์ 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มันเชื้อเพลิงที่ใช้ต้องมีคุณภาพสูง และความดัน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มันเชื้อเพลิงที่ใช้ในการฉีดต้องสูงด้วย ดังนั้น ปั๊มฉีด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มันเชื้อเพลิงจึงต้องทนทานต่อการทำงานสูง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EEBE227A-788B-A6A5-7E6E-6D8520C03807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6" name="TextBox 10">
            <a:extLst>
              <a:ext uri="{FF2B5EF4-FFF2-40B4-BE49-F238E27FC236}">
                <a16:creationId xmlns:a16="http://schemas.microsoft.com/office/drawing/2014/main" id="{F6B6E6E7-3470-CAD1-069B-180D5281AB08}"/>
              </a:ext>
            </a:extLst>
          </p:cNvPr>
          <p:cNvSpPr txBox="1"/>
          <p:nvPr/>
        </p:nvSpPr>
        <p:spPr>
          <a:xfrm>
            <a:off x="3124200" y="7234263"/>
            <a:ext cx="325008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ตารางที่ 2.1 </a:t>
            </a:r>
            <a:b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การเปรียบเทียบจังหวะการทำงานของเครื่องยนต์ดีเซลกับเครื่องแก๊สโซลีน 4 จังหวะ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BF662B-8A50-F1A1-CA33-11C3243CA90A}"/>
              </a:ext>
            </a:extLst>
          </p:cNvPr>
          <p:cNvGrpSpPr/>
          <p:nvPr/>
        </p:nvGrpSpPr>
        <p:grpSpPr>
          <a:xfrm>
            <a:off x="592577" y="-45064"/>
            <a:ext cx="17102846" cy="2673964"/>
            <a:chOff x="592577" y="-45064"/>
            <a:chExt cx="17102846" cy="267396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7345ED1-3455-B178-2677-936468F51393}"/>
                </a:ext>
              </a:extLst>
            </p:cNvPr>
            <p:cNvGrpSpPr/>
            <p:nvPr/>
          </p:nvGrpSpPr>
          <p:grpSpPr>
            <a:xfrm>
              <a:off x="592577" y="0"/>
              <a:ext cx="17102846" cy="2628900"/>
              <a:chOff x="-22215" y="0"/>
              <a:chExt cx="17102846" cy="26289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72ACF58-B56C-9D34-05A4-FD7B0EBDA3A3}"/>
                  </a:ext>
                </a:extLst>
              </p:cNvPr>
              <p:cNvSpPr/>
              <p:nvPr/>
            </p:nvSpPr>
            <p:spPr>
              <a:xfrm>
                <a:off x="1899809" y="717042"/>
                <a:ext cx="14718430" cy="1911858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TextBox 6">
                <a:extLst>
                  <a:ext uri="{FF2B5EF4-FFF2-40B4-BE49-F238E27FC236}">
                    <a16:creationId xmlns:a16="http://schemas.microsoft.com/office/drawing/2014/main" id="{A8B86442-3953-E296-BFD7-A632AFA3064F}"/>
                  </a:ext>
                </a:extLst>
              </p:cNvPr>
              <p:cNvSpPr txBox="1"/>
              <p:nvPr/>
            </p:nvSpPr>
            <p:spPr>
              <a:xfrm>
                <a:off x="2661808" y="1006661"/>
                <a:ext cx="14418823" cy="162223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6200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การเปรียบเทียบจังหวะการทำงานของเครื่องยนต์ดีเซลกับเครื่องยนต์แก๊สโซลีน 4 จังหวะ</a:t>
                </a:r>
              </a:p>
            </p:txBody>
          </p:sp>
          <p:sp>
            <p:nvSpPr>
              <p:cNvPr id="14" name="Flowchart: Delay 13">
                <a:extLst>
                  <a:ext uri="{FF2B5EF4-FFF2-40B4-BE49-F238E27FC236}">
                    <a16:creationId xmlns:a16="http://schemas.microsoft.com/office/drawing/2014/main" id="{BCEE09CE-01CB-8289-382C-D1FB042864B9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TextBox 6">
                <a:extLst>
                  <a:ext uri="{FF2B5EF4-FFF2-40B4-BE49-F238E27FC236}">
                    <a16:creationId xmlns:a16="http://schemas.microsoft.com/office/drawing/2014/main" id="{D3D5EA27-6215-6086-B645-632D585678E0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4</a:t>
                </a: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8F6445F-22E3-B9EA-ABA4-77E140E4E90D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8" name="Arrow: Chevron 7">
                <a:extLst>
                  <a:ext uri="{FF2B5EF4-FFF2-40B4-BE49-F238E27FC236}">
                    <a16:creationId xmlns:a16="http://schemas.microsoft.com/office/drawing/2014/main" id="{776E57D7-5841-A183-AA68-3996A98CBEFE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Arrow: Chevron 8">
                <a:extLst>
                  <a:ext uri="{FF2B5EF4-FFF2-40B4-BE49-F238E27FC236}">
                    <a16:creationId xmlns:a16="http://schemas.microsoft.com/office/drawing/2014/main" id="{7B475959-488C-EE5B-0C53-DABD5BAEFE6C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2B2926E-6DDD-858D-168B-A150E420D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650" y="3086100"/>
            <a:ext cx="10281447" cy="651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3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AE056-1C9E-AFFA-44A5-2DF4CA42C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8BCA89F-1D5B-108F-6AFF-C42DE2E19936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746A41-DFC2-7493-89D3-67A57D0AA362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C7C87B-4311-F2E4-D5C8-FA3B643D2C75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2CC0E9F-1B8A-C106-FFE7-5CE7A2BD53C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6DD47B5-49A6-7A1A-54E4-76B2473671E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899AE82-A9DF-7B85-97F2-77F1AAA8EF7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E84E4DB-782C-71A7-1FCA-07B420BAE7FF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CD61BAE0-4CB6-E281-F996-7B47791EF4D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932A5035-D133-6BEA-86F8-0B546862A5C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5C217A9-5BB2-9952-99B4-8D0ABA3B695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E4951BE-79C3-B40E-76D4-2CE4761845F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344F613C-FFD3-58DF-C6E2-CF363C8FE6A8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1564149C-F89E-85B3-88AC-C5795DCC0FE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9C6E082-9474-382B-6E48-93F56DE6B75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8CEC5C9-B547-C297-54E6-89968987B357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BD973C05-468E-0CBC-1174-1A30DF547325}"/>
              </a:ext>
            </a:extLst>
          </p:cNvPr>
          <p:cNvSpPr txBox="1"/>
          <p:nvPr/>
        </p:nvSpPr>
        <p:spPr>
          <a:xfrm>
            <a:off x="18897600" y="2846868"/>
            <a:ext cx="13085856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ห้องเผาไหม้แบบโดยตรง (รูปที่ 1.8) จะอยู่ส่วนบนสุดของลูกสูบซึ่งมีอยู่หลายลักษณะ หลายรูปแบบ (รูปที่ 1.9) โดยถูกออกแบบมาเพื่อประสิทธิภาพในการเผาไหม้ หัวฉีดจะฉีด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มันเข้าไปในห้องเผาไหม้หลัก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ซึ่งอยู่ระหว่างลูกสูบกับฝาสูบโดยตรง ข้อดีของห้องเผาไหม้แบบนี้คือจะมีการสูญเสียความร้อนน้อยทำให้สามารถลดกำลังอัดได้ พื้นที่ของห้องเผาไหม้น้อยทำให้เกิดประสิทธิภาพทางความร้อนสูง เป็นผลให้มีการผลิตกำลังได้สูง  จึงทำให้มีการประหยัด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มันเชื้อเพลิงได้ดี  ส่วนข้อด้อย  คือ  ความดันที่เกิดจากการเผาไหม้สูงจึงทำให้เกิดเสียงดังและเสี่ยงต่อการเคาะของเครื่องยนต์ 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มันเชื้อเพลิงที่ใช้ต้องมีคุณภาพสูง และความดัน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มันเชื้อเพลิงที่ใช้ในการฉีดต้องสูงด้วย ดังนั้น ปั๊มฉีด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มันเชื้อเพลิงจึงต้องทนทานต่อการทำงานสูง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54421F6-1CC1-8944-B17B-85C631DCCC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122" y="6266875"/>
            <a:ext cx="9144000" cy="2554285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37EC3050-04E1-6894-118D-1E6A56BEAD6A}"/>
              </a:ext>
            </a:extLst>
          </p:cNvPr>
          <p:cNvGrpSpPr/>
          <p:nvPr/>
        </p:nvGrpSpPr>
        <p:grpSpPr>
          <a:xfrm>
            <a:off x="19246916" y="1535881"/>
            <a:ext cx="8574464" cy="4628133"/>
            <a:chOff x="9496075" y="800100"/>
            <a:chExt cx="8574464" cy="4628133"/>
          </a:xfrm>
        </p:grpSpPr>
        <p:sp>
          <p:nvSpPr>
            <p:cNvPr id="53" name="TextBox 10">
              <a:extLst>
                <a:ext uri="{FF2B5EF4-FFF2-40B4-BE49-F238E27FC236}">
                  <a16:creationId xmlns:a16="http://schemas.microsoft.com/office/drawing/2014/main" id="{65315B4C-9D12-99CA-CEB2-9157A5CDEC91}"/>
                </a:ext>
              </a:extLst>
            </p:cNvPr>
            <p:cNvSpPr txBox="1"/>
            <p:nvPr/>
          </p:nvSpPr>
          <p:spPr>
            <a:xfrm>
              <a:off x="14583720" y="4046008"/>
              <a:ext cx="3486819" cy="138222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3000"/>
                </a:spcBef>
              </a:pPr>
              <a:r>
                <a:rPr lang="th-TH" sz="3600" b="1" spc="36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รูปที่ 1.8 </a:t>
              </a:r>
              <a:r>
                <a:rPr lang="th-TH" sz="3600" spc="36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ลักษณะของห้องเผาไหม้แบบโดยตรง</a:t>
              </a:r>
              <a:endPara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7FC4884-3827-48E1-EA67-8B14619816DA}"/>
                </a:ext>
              </a:extLst>
            </p:cNvPr>
            <p:cNvGrpSpPr/>
            <p:nvPr/>
          </p:nvGrpSpPr>
          <p:grpSpPr>
            <a:xfrm>
              <a:off x="9496075" y="800100"/>
              <a:ext cx="8324390" cy="3045508"/>
              <a:chOff x="9496075" y="828787"/>
              <a:chExt cx="8324390" cy="3045508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301109C-B3BA-2D98-81B4-DA257BB975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6075" y="828787"/>
                <a:ext cx="8324390" cy="3045508"/>
              </a:xfrm>
              <a:prstGeom prst="rect">
                <a:avLst/>
              </a:prstGeom>
            </p:spPr>
          </p:pic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1D8FE54-57FA-F65A-F8ED-B17EFF809E82}"/>
                  </a:ext>
                </a:extLst>
              </p:cNvPr>
              <p:cNvSpPr txBox="1"/>
              <p:nvPr/>
            </p:nvSpPr>
            <p:spPr>
              <a:xfrm>
                <a:off x="12440041" y="1331771"/>
                <a:ext cx="876009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32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หัวฉีด</a:t>
                </a:r>
              </a:p>
            </p:txBody>
          </p:sp>
          <p:sp>
            <p:nvSpPr>
              <p:cNvPr id="55" name="TextBox 10">
                <a:extLst>
                  <a:ext uri="{FF2B5EF4-FFF2-40B4-BE49-F238E27FC236}">
                    <a16:creationId xmlns:a16="http://schemas.microsoft.com/office/drawing/2014/main" id="{9E20FEF4-A7B0-40F9-9800-9F1EB20D3908}"/>
                  </a:ext>
                </a:extLst>
              </p:cNvPr>
              <p:cNvSpPr txBox="1"/>
              <p:nvPr/>
            </p:nvSpPr>
            <p:spPr>
              <a:xfrm>
                <a:off x="12440041" y="1882284"/>
                <a:ext cx="876009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3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ฝาสูบ</a:t>
                </a:r>
              </a:p>
            </p:txBody>
          </p:sp>
          <p:sp>
            <p:nvSpPr>
              <p:cNvPr id="57" name="TextBox 10">
                <a:extLst>
                  <a:ext uri="{FF2B5EF4-FFF2-40B4-BE49-F238E27FC236}">
                    <a16:creationId xmlns:a16="http://schemas.microsoft.com/office/drawing/2014/main" id="{63E0E769-8E5F-4219-4A80-29CA4D3F86B8}"/>
                  </a:ext>
                </a:extLst>
              </p:cNvPr>
              <p:cNvSpPr txBox="1"/>
              <p:nvPr/>
            </p:nvSpPr>
            <p:spPr>
              <a:xfrm>
                <a:off x="12386438" y="3132944"/>
                <a:ext cx="876009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4000"/>
                  </a:lnSpc>
                </a:pPr>
                <a:r>
                  <a:rPr lang="th-TH" sz="3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ลูกสูบ</a:t>
                </a:r>
              </a:p>
            </p:txBody>
          </p:sp>
          <p:sp>
            <p:nvSpPr>
              <p:cNvPr id="56" name="TextBox 10">
                <a:extLst>
                  <a:ext uri="{FF2B5EF4-FFF2-40B4-BE49-F238E27FC236}">
                    <a16:creationId xmlns:a16="http://schemas.microsoft.com/office/drawing/2014/main" id="{EF634CC5-8157-A3AD-CEF5-549A1E855A25}"/>
                  </a:ext>
                </a:extLst>
              </p:cNvPr>
              <p:cNvSpPr txBox="1"/>
              <p:nvPr/>
            </p:nvSpPr>
            <p:spPr>
              <a:xfrm>
                <a:off x="12440041" y="2627342"/>
                <a:ext cx="1466130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2300"/>
                  </a:lnSpc>
                  <a:spcBef>
                    <a:spcPts val="3000"/>
                  </a:spcBef>
                </a:pPr>
                <a:r>
                  <a:rPr lang="th-TH" sz="3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ห้องเผาไหม้โดยตรง</a:t>
                </a:r>
              </a:p>
            </p:txBody>
          </p:sp>
        </p:grpSp>
      </p:grpSp>
      <p:sp>
        <p:nvSpPr>
          <p:cNvPr id="59" name="TextBox 10">
            <a:extLst>
              <a:ext uri="{FF2B5EF4-FFF2-40B4-BE49-F238E27FC236}">
                <a16:creationId xmlns:a16="http://schemas.microsoft.com/office/drawing/2014/main" id="{E98CA87F-E375-F5A9-7CEE-CFC1A372D98C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6" name="TextBox 10">
            <a:extLst>
              <a:ext uri="{FF2B5EF4-FFF2-40B4-BE49-F238E27FC236}">
                <a16:creationId xmlns:a16="http://schemas.microsoft.com/office/drawing/2014/main" id="{1EA02F61-2111-449C-E61A-E81196C10326}"/>
              </a:ext>
            </a:extLst>
          </p:cNvPr>
          <p:cNvSpPr txBox="1"/>
          <p:nvPr/>
        </p:nvSpPr>
        <p:spPr>
          <a:xfrm>
            <a:off x="6661758" y="9325297"/>
            <a:ext cx="7648505" cy="5867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2.9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แผนภาพกระบวนการเผาไหม้ของเครื่องยนต์ดีเซล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705F8D-0712-8D96-E24F-1FF0837A8CAC}"/>
              </a:ext>
            </a:extLst>
          </p:cNvPr>
          <p:cNvGrpSpPr/>
          <p:nvPr/>
        </p:nvGrpSpPr>
        <p:grpSpPr>
          <a:xfrm>
            <a:off x="592577" y="-45064"/>
            <a:ext cx="17102846" cy="2673964"/>
            <a:chOff x="592577" y="-45064"/>
            <a:chExt cx="17102846" cy="267396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D6BE0B9-E84D-810E-4B87-E2313E31CC7A}"/>
                </a:ext>
              </a:extLst>
            </p:cNvPr>
            <p:cNvGrpSpPr/>
            <p:nvPr/>
          </p:nvGrpSpPr>
          <p:grpSpPr>
            <a:xfrm>
              <a:off x="592577" y="0"/>
              <a:ext cx="17102846" cy="2628900"/>
              <a:chOff x="-22215" y="0"/>
              <a:chExt cx="17102846" cy="26289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4D52FE9-07E5-A957-452C-203C140FC1F6}"/>
                  </a:ext>
                </a:extLst>
              </p:cNvPr>
              <p:cNvSpPr/>
              <p:nvPr/>
            </p:nvSpPr>
            <p:spPr>
              <a:xfrm>
                <a:off x="1899809" y="717042"/>
                <a:ext cx="11296649" cy="1911858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TextBox 6">
                <a:extLst>
                  <a:ext uri="{FF2B5EF4-FFF2-40B4-BE49-F238E27FC236}">
                    <a16:creationId xmlns:a16="http://schemas.microsoft.com/office/drawing/2014/main" id="{13F01729-6C13-F484-63AA-5CC0D8354615}"/>
                  </a:ext>
                </a:extLst>
              </p:cNvPr>
              <p:cNvSpPr txBox="1"/>
              <p:nvPr/>
            </p:nvSpPr>
            <p:spPr>
              <a:xfrm>
                <a:off x="2661808" y="1006661"/>
                <a:ext cx="14418823" cy="162223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6200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กระบวนการเผาไหม้ของเครื่องยนต์ดีเซล</a:t>
                </a:r>
              </a:p>
              <a:p>
                <a:pPr>
                  <a:lnSpc>
                    <a:spcPts val="6200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(</a:t>
                </a:r>
                <a:r>
                  <a:rPr lang="en-US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Combustion Process)</a:t>
                </a:r>
                <a:endParaRPr lang="th-TH" sz="6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15" name="Flowchart: Delay 14">
                <a:extLst>
                  <a:ext uri="{FF2B5EF4-FFF2-40B4-BE49-F238E27FC236}">
                    <a16:creationId xmlns:a16="http://schemas.microsoft.com/office/drawing/2014/main" id="{5BD0BFA1-C8F9-9341-2B4B-4D90DD59698A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6">
                <a:extLst>
                  <a:ext uri="{FF2B5EF4-FFF2-40B4-BE49-F238E27FC236}">
                    <a16:creationId xmlns:a16="http://schemas.microsoft.com/office/drawing/2014/main" id="{6ABC7248-D5B9-D96D-23D3-DFE343E8CD2F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5</a:t>
                </a: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393F424-8F62-9075-75F0-C99CF7632DFB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9" name="Arrow: Chevron 8">
                <a:extLst>
                  <a:ext uri="{FF2B5EF4-FFF2-40B4-BE49-F238E27FC236}">
                    <a16:creationId xmlns:a16="http://schemas.microsoft.com/office/drawing/2014/main" id="{14225777-E622-20E7-D633-80E7E66E05E2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Arrow: Chevron 9">
                <a:extLst>
                  <a:ext uri="{FF2B5EF4-FFF2-40B4-BE49-F238E27FC236}">
                    <a16:creationId xmlns:a16="http://schemas.microsoft.com/office/drawing/2014/main" id="{DF071C05-6BB6-9581-24EF-CD4F8C65B191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4B2F634-A436-B7C8-6DEE-F59B6ED3A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82" y="3009032"/>
            <a:ext cx="12432089" cy="602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38931-CD2B-2DD8-2068-11F62A349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408066B6-E725-B047-87C2-9F289E984FB0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AB4CBD-358D-75FD-A13A-437B0B2A8FA3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40A62CC-35B6-DAF1-C5BE-3EC69261736E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6A77E51E-3CC5-1EF5-255E-FFD365103A48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8CB98356-FC14-C0A0-61CE-C05AB03E15C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CCEA44C-4C07-2B32-83A0-800A6800FB3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A3160D6-F3B0-43C5-DFD5-6D95FC737CAD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94E0082D-65E8-4287-DE05-048A775E3DC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E9691C36-B6A4-FD3A-ACF6-6201C84BA9B2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E91260B-0153-5FFB-C6EB-6EFDDF361D2A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AE0C6E-91D1-3527-A1E3-6BE5FB942FF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B5572F68-0793-B80A-69B4-52F8BD4DA11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C93E5603-8168-9461-111D-E616F99DD14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7533351-C97A-E58E-642C-14EA74C6F66D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147E1A6F-BDF7-68D1-2278-23EFADAEF411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7E6622E3-A136-5A22-88B7-7CA2632029CC}"/>
              </a:ext>
            </a:extLst>
          </p:cNvPr>
          <p:cNvSpPr txBox="1"/>
          <p:nvPr/>
        </p:nvSpPr>
        <p:spPr>
          <a:xfrm>
            <a:off x="3276600" y="1396331"/>
            <a:ext cx="14173200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การทำงานของเครื่องยนต์ดีเซล จะใช้การอัดอากาศให้มีอุณหภูมิสูง และฉีด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มันเชื้อเพลิงเข้าไปเพื่อให้เกิดการเผาไหม้ ในระหว่างกระบวนการเผาไหม้ในกระบอกสูบของเครื่องยนต์ดีเซล การแตกเป็นฝอยละออง และการแพร่กระจายของ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มันเชื้อเพลิงจึงมีความสำคัญมาก</a:t>
            </a:r>
          </a:p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800" spc="-1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จากแผนภาพกระบวนการเผาไหม้ของเครื่องยนต์ดีเซล (รูปที่ 2.9) ในแนวตั้งแสดงการเปลี่ยนแปลงความดัน</a:t>
            </a:r>
            <a:br>
              <a:rPr lang="en-US" sz="3800" spc="-15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ในกระบอกสูบ ส่วนแนวนอนแสดงองศาของเพลาข้อเหวี่ยงที่หมุนไปก่อนศูนย์ตายบน และหลังศูนย์ตายบน จากแผนภาพในซีกซ้ายมือ แสดงการเปลี่ยนแปลงความดันในกระบอกสูบก่อนศูนย์ตายบนจาก 90 องศาจนถึงศูนย์ตายบน ส่วนซีกขวามือแสดงจากศูนย์ตายบนถึง 90 องศาหลังศูนย์ตายบน ส่วนเส้นประแสดงการขยายตัวของอากาศเนื่องจากการอัดในกรณีไม่มีการฉีด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มันเชื้อเพลิงเข้ามาในกระบอกสูบ เมื่อมีการฉีด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มันเชื้อเพลิงและมีการเผาไหม้เกิดขึ้น เราสามารถแบ่งช่วงของกระบวนการเผาไหม้ออกเป็น 4 ช่วง 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DE01075A-83DC-24C2-3DC6-1761D3A47C58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2825AF-6B4B-07FD-85D4-419BA930DBA7}"/>
              </a:ext>
            </a:extLst>
          </p:cNvPr>
          <p:cNvGrpSpPr/>
          <p:nvPr/>
        </p:nvGrpSpPr>
        <p:grpSpPr>
          <a:xfrm>
            <a:off x="3250843" y="6536697"/>
            <a:ext cx="9550757" cy="697566"/>
            <a:chOff x="3224444" y="4284645"/>
            <a:chExt cx="9550757" cy="6975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A72114-AAB7-88A3-1C42-BCAFEE3C2E43}"/>
                </a:ext>
              </a:extLst>
            </p:cNvPr>
            <p:cNvGrpSpPr/>
            <p:nvPr/>
          </p:nvGrpSpPr>
          <p:grpSpPr>
            <a:xfrm>
              <a:off x="3272852" y="4394873"/>
              <a:ext cx="9502349" cy="587338"/>
              <a:chOff x="4567416" y="4086432"/>
              <a:chExt cx="9502349" cy="587338"/>
            </a:xfrm>
          </p:grpSpPr>
          <p:sp>
            <p:nvSpPr>
              <p:cNvPr id="12" name="Flowchart: Process 11">
                <a:extLst>
                  <a:ext uri="{FF2B5EF4-FFF2-40B4-BE49-F238E27FC236}">
                    <a16:creationId xmlns:a16="http://schemas.microsoft.com/office/drawing/2014/main" id="{DC27A114-B806-1A9D-62F5-2912D9634F1E}"/>
                  </a:ext>
                </a:extLst>
              </p:cNvPr>
              <p:cNvSpPr/>
              <p:nvPr/>
            </p:nvSpPr>
            <p:spPr>
              <a:xfrm>
                <a:off x="4567416" y="4086432"/>
                <a:ext cx="9502349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CB96A4C4-6738-95FF-B349-4300A7154E3C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9193801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ช่วงจุด ก-ข คือ ช่วงความล่าช้าของการจุดระเบิด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Ignition Delay)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4E91FD9-09FC-0061-A499-577FE1A553D7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9" name="Arrow: Chevron 8">
                <a:extLst>
                  <a:ext uri="{FF2B5EF4-FFF2-40B4-BE49-F238E27FC236}">
                    <a16:creationId xmlns:a16="http://schemas.microsoft.com/office/drawing/2014/main" id="{6EDBD1EB-A15A-1C8F-1EA0-FAEB862CB0C6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Arrow: Chevron 9">
                <a:extLst>
                  <a:ext uri="{FF2B5EF4-FFF2-40B4-BE49-F238E27FC236}">
                    <a16:creationId xmlns:a16="http://schemas.microsoft.com/office/drawing/2014/main" id="{59685E86-A453-6513-497E-7A083AF29E4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5" name="TextBox 10">
            <a:extLst>
              <a:ext uri="{FF2B5EF4-FFF2-40B4-BE49-F238E27FC236}">
                <a16:creationId xmlns:a16="http://schemas.microsoft.com/office/drawing/2014/main" id="{D5CBDDC2-EB7A-7DB5-45CB-2223AAA84900}"/>
              </a:ext>
            </a:extLst>
          </p:cNvPr>
          <p:cNvSpPr txBox="1"/>
          <p:nvPr/>
        </p:nvSpPr>
        <p:spPr>
          <a:xfrm>
            <a:off x="3276600" y="7505700"/>
            <a:ext cx="14173200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เริ่มต้นเมื่อมีการฉีด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มันเชื้อเพลิงที่จุด ก และเริ่มจุดระเบิดที่จุด ข ระยะนี้เรียกว่า ช่วงความล่าช้าของการจุดระเบิด (เท่ากับมุม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A</a:t>
            </a:r>
            <a:r>
              <a:rPr lang="en-US" sz="145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ที่เพลาข้อเหวี่ยงหมุนไป) ในระยะนี้ 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มันเชื้อเพลิงที่ถูกฉีดเข้าไปจะคลุกเคล้ากับอากาศที่มีอุณหภูมิสูงภายในกระบอกสูบ และระเหยเป็นไอพร้อมที่จะมีการเผาไหม้ ขณะเดียวกันความดันที่สูงขึ้นจะเกิดจากการอัดอากาศของลูกสูบเพียงอย่างเดียว</a:t>
            </a:r>
          </a:p>
        </p:txBody>
      </p:sp>
    </p:spTree>
    <p:extLst>
      <p:ext uri="{BB962C8B-B14F-4D97-AF65-F5344CB8AC3E}">
        <p14:creationId xmlns:p14="http://schemas.microsoft.com/office/powerpoint/2010/main" val="36541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3F607-2B25-BF4F-B871-FC7FA5FCA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DB052AF6-D768-4546-1BEC-DAD4A4721A2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AC3392-CE5B-1C07-12D0-68792DECB089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166584D-FB62-40A7-FD17-7D3D613B55E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B72AF40-7994-009B-AD64-78B922BC62B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07BA2453-A733-5F4C-977C-C6FDFABF56A8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067F3AB-A9C6-A99D-2EDD-7F46AA98A5DC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7ED88D5-88AD-9CE1-D288-B0DC1DAA14BC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97321DE9-A6CE-0938-D222-13B155FD2F3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D70DEEE2-53E0-2E27-599B-7F2F6CE4992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DD220A1-A4E2-687B-D244-F5949EE3300A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0ABE51B-3F39-7F14-262D-66FB907F897A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446CCF5A-AD5B-8D6A-1E5F-92085626F9B8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B829F4E9-9FF1-1D32-6B8E-66F7FCB82582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138DFF1-4FCE-5988-B1BD-866FC373E7A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98A65744-BE2F-2CAF-8C00-5D9D20EFD795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5B7C76FB-587B-926C-42CE-E078A5F83952}"/>
              </a:ext>
            </a:extLst>
          </p:cNvPr>
          <p:cNvSpPr txBox="1"/>
          <p:nvPr/>
        </p:nvSpPr>
        <p:spPr>
          <a:xfrm>
            <a:off x="18897600" y="2846868"/>
            <a:ext cx="13085856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ห้องเผาไหม้แบบโดยตรง (รูปที่ 1.8) จะอยู่ส่วนบนสุดของลูกสูบซึ่งมีอยู่หลายลักษณะ หลายรูปแบบ (รูปที่ 1.9) โดยถูกออกแบบมาเพื่อประสิทธิภาพในการเผาไหม้ หัวฉีดจะฉีด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มันเข้าไปในห้องเผาไหม้หลัก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ซึ่งอยู่ระหว่างลูกสูบกับฝาสูบโดยตรง ข้อดีของห้องเผาไหม้แบบนี้คือจะมีการสูญเสียความร้อนน้อยทำให้สามารถลดกำลังอัดได้ พื้นที่ของห้องเผาไหม้น้อยทำให้เกิดประสิทธิภาพทางความร้อนสูง เป็นผลให้มีการผลิตกำลังได้สูง  จึงทำให้มีการประหยัด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มันเชื้อเพลิงได้ดี  ส่วนข้อด้อย  คือ  ความดันที่เกิดจากการเผาไหม้สูงจึงทำให้เกิดเสียงดังและเสี่ยงต่อการเคาะของเครื่องยนต์ 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มันเชื้อเพลิงที่ใช้ต้องมีคุณภาพสูง และความดัน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มันเชื้อเพลิงที่ใช้ในการฉีดต้องสูงด้วย ดังนั้น ปั๊มฉีด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มันเชื้อเพลิงจึงต้องทนทานต่อการทำงานสูง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B1CED4F2-E00F-3C08-31DD-EFE0C49A24E5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5574E8-6255-C975-8CA4-E7BE44BEDF8F}"/>
              </a:ext>
            </a:extLst>
          </p:cNvPr>
          <p:cNvGrpSpPr/>
          <p:nvPr/>
        </p:nvGrpSpPr>
        <p:grpSpPr>
          <a:xfrm>
            <a:off x="19203579" y="-1332096"/>
            <a:ext cx="5867400" cy="587338"/>
            <a:chOff x="7391400" y="4297991"/>
            <a:chExt cx="5867400" cy="58733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DACC103-0CEC-1725-DCF7-4334903A2B05}"/>
                </a:ext>
              </a:extLst>
            </p:cNvPr>
            <p:cNvGrpSpPr/>
            <p:nvPr/>
          </p:nvGrpSpPr>
          <p:grpSpPr>
            <a:xfrm>
              <a:off x="7620000" y="4297991"/>
              <a:ext cx="5638800" cy="587338"/>
              <a:chOff x="4372740" y="4086432"/>
              <a:chExt cx="5638800" cy="587338"/>
            </a:xfrm>
          </p:grpSpPr>
          <p:sp>
            <p:nvSpPr>
              <p:cNvPr id="5" name="Flowchart: Process 4">
                <a:extLst>
                  <a:ext uri="{FF2B5EF4-FFF2-40B4-BE49-F238E27FC236}">
                    <a16:creationId xmlns:a16="http://schemas.microsoft.com/office/drawing/2014/main" id="{182A0F3A-3655-9AA7-2091-9D7C48BBBE91}"/>
                  </a:ext>
                </a:extLst>
              </p:cNvPr>
              <p:cNvSpPr/>
              <p:nvPr/>
            </p:nvSpPr>
            <p:spPr>
              <a:xfrm>
                <a:off x="4372740" y="4086432"/>
                <a:ext cx="5638800" cy="586699"/>
              </a:xfrm>
              <a:prstGeom prst="flowChartProcess">
                <a:avLst/>
              </a:prstGeom>
              <a:solidFill>
                <a:srgbClr val="63D1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10">
                <a:extLst>
                  <a:ext uri="{FF2B5EF4-FFF2-40B4-BE49-F238E27FC236}">
                    <a16:creationId xmlns:a16="http://schemas.microsoft.com/office/drawing/2014/main" id="{8EC648FB-1A42-5C36-325A-651A4D99A2F0}"/>
                  </a:ext>
                </a:extLst>
              </p:cNvPr>
              <p:cNvSpPr txBox="1"/>
              <p:nvPr/>
            </p:nvSpPr>
            <p:spPr>
              <a:xfrm>
                <a:off x="4709796" y="4216570"/>
                <a:ext cx="5301744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แบบใช้สายพาน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Timing Belt Type) 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09C227-9E35-4957-27CA-672A6B6A605E}"/>
                </a:ext>
              </a:extLst>
            </p:cNvPr>
            <p:cNvSpPr/>
            <p:nvPr/>
          </p:nvSpPr>
          <p:spPr>
            <a:xfrm>
              <a:off x="7391400" y="4362740"/>
              <a:ext cx="457200" cy="4572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9643EA5-C9E7-79EB-5187-DDCB2DBC1C9B}"/>
              </a:ext>
            </a:extLst>
          </p:cNvPr>
          <p:cNvGrpSpPr/>
          <p:nvPr/>
        </p:nvGrpSpPr>
        <p:grpSpPr>
          <a:xfrm>
            <a:off x="838200" y="876300"/>
            <a:ext cx="9474557" cy="697566"/>
            <a:chOff x="3224444" y="4284645"/>
            <a:chExt cx="9474557" cy="69756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AAED973-09DD-B1E2-8CD3-B930C75FBF20}"/>
                </a:ext>
              </a:extLst>
            </p:cNvPr>
            <p:cNvGrpSpPr/>
            <p:nvPr/>
          </p:nvGrpSpPr>
          <p:grpSpPr>
            <a:xfrm>
              <a:off x="3272853" y="4394873"/>
              <a:ext cx="9426148" cy="587338"/>
              <a:chOff x="4567417" y="4086432"/>
              <a:chExt cx="9426148" cy="587338"/>
            </a:xfrm>
          </p:grpSpPr>
          <p:sp>
            <p:nvSpPr>
              <p:cNvPr id="45" name="Flowchart: Process 44">
                <a:extLst>
                  <a:ext uri="{FF2B5EF4-FFF2-40B4-BE49-F238E27FC236}">
                    <a16:creationId xmlns:a16="http://schemas.microsoft.com/office/drawing/2014/main" id="{A1B9AB2B-C9DD-32AF-3F51-07DD8C7DB7B9}"/>
                  </a:ext>
                </a:extLst>
              </p:cNvPr>
              <p:cNvSpPr/>
              <p:nvPr/>
            </p:nvSpPr>
            <p:spPr>
              <a:xfrm>
                <a:off x="4567417" y="4086432"/>
                <a:ext cx="6428591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TextBox 10">
                <a:extLst>
                  <a:ext uri="{FF2B5EF4-FFF2-40B4-BE49-F238E27FC236}">
                    <a16:creationId xmlns:a16="http://schemas.microsoft.com/office/drawing/2014/main" id="{1180061C-F393-AE24-C791-DF3082B45098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9193801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ช่วงจุด ข-ค คือ ช่วงการเผาไหม้อย่างรวดเร็ว</a:t>
                </a:r>
                <a:endParaRPr lang="en-US" sz="38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478107F-419A-21B8-EA47-4C51AFFE117B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43" name="Arrow: Chevron 42">
                <a:extLst>
                  <a:ext uri="{FF2B5EF4-FFF2-40B4-BE49-F238E27FC236}">
                    <a16:creationId xmlns:a16="http://schemas.microsoft.com/office/drawing/2014/main" id="{B4B1E96A-F625-27A3-8EC5-6CD8630508DC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Arrow: Chevron 43">
                <a:extLst>
                  <a:ext uri="{FF2B5EF4-FFF2-40B4-BE49-F238E27FC236}">
                    <a16:creationId xmlns:a16="http://schemas.microsoft.com/office/drawing/2014/main" id="{36A1AC20-67F3-D7AC-8D13-E4DA10520FCC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7" name="TextBox 10">
            <a:extLst>
              <a:ext uri="{FF2B5EF4-FFF2-40B4-BE49-F238E27FC236}">
                <a16:creationId xmlns:a16="http://schemas.microsoft.com/office/drawing/2014/main" id="{278B262F-DA4B-594F-95B3-88CA83C33997}"/>
              </a:ext>
            </a:extLst>
          </p:cNvPr>
          <p:cNvSpPr txBox="1"/>
          <p:nvPr/>
        </p:nvSpPr>
        <p:spPr>
          <a:xfrm>
            <a:off x="863956" y="1845303"/>
            <a:ext cx="16585843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เมื่อสิ้นสุดช่วง ก-ข ส่วนผสมที่คลุกเคล้ากันแล้วจะเริ่มติดไฟ และเกิดการเผาไหม้อย่างรวดเร็ว ส่งผลให้เกิดความดันภายในกระบอกสูบสูงขึ้นอย่างรวดเร็ว ระยะนี้เรียกว่า การเผาไหม้อย่างรวดเร็ว (ข-ค เท่ากับมุม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ที่เพลาข้อเหวี่ยงหมุนไป)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799300B-EEB9-5959-7CC7-83DB85199B7A}"/>
              </a:ext>
            </a:extLst>
          </p:cNvPr>
          <p:cNvGrpSpPr/>
          <p:nvPr/>
        </p:nvGrpSpPr>
        <p:grpSpPr>
          <a:xfrm>
            <a:off x="838200" y="3086100"/>
            <a:ext cx="9474557" cy="697566"/>
            <a:chOff x="3224444" y="4284645"/>
            <a:chExt cx="9474557" cy="69756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7EB9197-2022-9274-4BFA-45A6D12BE2F0}"/>
                </a:ext>
              </a:extLst>
            </p:cNvPr>
            <p:cNvGrpSpPr/>
            <p:nvPr/>
          </p:nvGrpSpPr>
          <p:grpSpPr>
            <a:xfrm>
              <a:off x="3272853" y="4394873"/>
              <a:ext cx="9426148" cy="587338"/>
              <a:chOff x="4567417" y="4086432"/>
              <a:chExt cx="9426148" cy="587338"/>
            </a:xfrm>
          </p:grpSpPr>
          <p:sp>
            <p:nvSpPr>
              <p:cNvPr id="64" name="Flowchart: Process 63">
                <a:extLst>
                  <a:ext uri="{FF2B5EF4-FFF2-40B4-BE49-F238E27FC236}">
                    <a16:creationId xmlns:a16="http://schemas.microsoft.com/office/drawing/2014/main" id="{DF59759A-3C1E-B4DE-D19E-4D9928BFDF62}"/>
                  </a:ext>
                </a:extLst>
              </p:cNvPr>
              <p:cNvSpPr/>
              <p:nvPr/>
            </p:nvSpPr>
            <p:spPr>
              <a:xfrm>
                <a:off x="4567417" y="4086432"/>
                <a:ext cx="6961991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TextBox 10">
                <a:extLst>
                  <a:ext uri="{FF2B5EF4-FFF2-40B4-BE49-F238E27FC236}">
                    <a16:creationId xmlns:a16="http://schemas.microsoft.com/office/drawing/2014/main" id="{CA5BBC73-3F78-F1E6-3F55-1EB73C7823B3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9193801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ช่วงจุด ค-ง คือ ช่วงควบคุมระยะเวลาการเผาไหม้</a:t>
                </a:r>
                <a:endParaRPr lang="en-US" sz="38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EA04210-60FA-D9A3-51C1-5F53BF687703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62" name="Arrow: Chevron 61">
                <a:extLst>
                  <a:ext uri="{FF2B5EF4-FFF2-40B4-BE49-F238E27FC236}">
                    <a16:creationId xmlns:a16="http://schemas.microsoft.com/office/drawing/2014/main" id="{956B3DBD-5D69-6C09-C3DE-B8A42EFC48D6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Arrow: Chevron 62">
                <a:extLst>
                  <a:ext uri="{FF2B5EF4-FFF2-40B4-BE49-F238E27FC236}">
                    <a16:creationId xmlns:a16="http://schemas.microsoft.com/office/drawing/2014/main" id="{399712C8-856A-F0EB-E793-BCBDCF9047EA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66" name="TextBox 10">
            <a:extLst>
              <a:ext uri="{FF2B5EF4-FFF2-40B4-BE49-F238E27FC236}">
                <a16:creationId xmlns:a16="http://schemas.microsoft.com/office/drawing/2014/main" id="{0F007950-2194-0236-93FD-6257C0B6754E}"/>
              </a:ext>
            </a:extLst>
          </p:cNvPr>
          <p:cNvSpPr txBox="1"/>
          <p:nvPr/>
        </p:nvSpPr>
        <p:spPr>
          <a:xfrm>
            <a:off x="863956" y="4055103"/>
            <a:ext cx="16585843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จากจุด ค ไป 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มันเชื้อเพลิงบางส่วนที่ยังไม่เผาไหม้ และ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มันเชื้อเพลิงที่ถูกฉีดเข้ามาในกระบอกสูบจะยังคงถูกเผาไหม้ต่อไป การเผาไหม้สามารถควบคุมได้โดยควบคุมปริมาณการฉีด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มันเชื้อเพลิงเข้าไปในช่วงนี้ การฉีด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มันเชื้อเพลิงจะสิ้นสุดที่จุด ง ในการควบคุมการเผาไหม้นี้ความดันจะสูงขึ้น หรือคงที่ หรือตํ่าลงก็ได้ (ช่วง ค-ง เท่ากับมุม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r>
              <a:rPr lang="en-US" sz="145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ที่เพลาข้อเหวี่ยงหมุนไป) มุม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C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ขึ้นอยู่กับภาระของเครื่องยนต์ทำงาน ถ้าภาระมากมุม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C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จะมาก ถ้าภาระน้อยมุม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C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ก็จะน้อยตามไปด้วย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CD86F81-10B3-49A9-2BD7-EE088004811D}"/>
              </a:ext>
            </a:extLst>
          </p:cNvPr>
          <p:cNvGrpSpPr/>
          <p:nvPr/>
        </p:nvGrpSpPr>
        <p:grpSpPr>
          <a:xfrm>
            <a:off x="838200" y="6210300"/>
            <a:ext cx="9474557" cy="697566"/>
            <a:chOff x="3224444" y="4284645"/>
            <a:chExt cx="9474557" cy="697566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D858E5C-1660-E2C5-C972-0EE3B993DCD5}"/>
                </a:ext>
              </a:extLst>
            </p:cNvPr>
            <p:cNvGrpSpPr/>
            <p:nvPr/>
          </p:nvGrpSpPr>
          <p:grpSpPr>
            <a:xfrm>
              <a:off x="3272853" y="4394873"/>
              <a:ext cx="9426148" cy="587338"/>
              <a:chOff x="4567417" y="4086432"/>
              <a:chExt cx="9426148" cy="587338"/>
            </a:xfrm>
          </p:grpSpPr>
          <p:sp>
            <p:nvSpPr>
              <p:cNvPr id="72" name="Flowchart: Process 71">
                <a:extLst>
                  <a:ext uri="{FF2B5EF4-FFF2-40B4-BE49-F238E27FC236}">
                    <a16:creationId xmlns:a16="http://schemas.microsoft.com/office/drawing/2014/main" id="{B6615FF0-015C-5782-B341-015FAA3EFA18}"/>
                  </a:ext>
                </a:extLst>
              </p:cNvPr>
              <p:cNvSpPr/>
              <p:nvPr/>
            </p:nvSpPr>
            <p:spPr>
              <a:xfrm>
                <a:off x="4567417" y="4086432"/>
                <a:ext cx="5971391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TextBox 10">
                <a:extLst>
                  <a:ext uri="{FF2B5EF4-FFF2-40B4-BE49-F238E27FC236}">
                    <a16:creationId xmlns:a16="http://schemas.microsoft.com/office/drawing/2014/main" id="{BF9B8634-EE53-CEF6-FE80-7DD15733D930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9193801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ช่วงจุด ง-จ คือ ช่วงระยะภายหลังเผาไหม้</a:t>
                </a:r>
                <a:endParaRPr lang="en-US" sz="38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0A0BF13-FB22-6514-727C-00B0D617362C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70" name="Arrow: Chevron 69">
                <a:extLst>
                  <a:ext uri="{FF2B5EF4-FFF2-40B4-BE49-F238E27FC236}">
                    <a16:creationId xmlns:a16="http://schemas.microsoft.com/office/drawing/2014/main" id="{B6B5D8FD-0FFA-4085-AB42-A1C5B9480F9A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Arrow: Chevron 70">
                <a:extLst>
                  <a:ext uri="{FF2B5EF4-FFF2-40B4-BE49-F238E27FC236}">
                    <a16:creationId xmlns:a16="http://schemas.microsoft.com/office/drawing/2014/main" id="{5AD69257-7420-73CF-B939-D7EFDA2D9B88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74" name="TextBox 10">
            <a:extLst>
              <a:ext uri="{FF2B5EF4-FFF2-40B4-BE49-F238E27FC236}">
                <a16:creationId xmlns:a16="http://schemas.microsoft.com/office/drawing/2014/main" id="{90A66D84-DC8B-3E69-0DA3-0800F383B00D}"/>
              </a:ext>
            </a:extLst>
          </p:cNvPr>
          <p:cNvSpPr txBox="1"/>
          <p:nvPr/>
        </p:nvSpPr>
        <p:spPr>
          <a:xfrm>
            <a:off x="863956" y="7179303"/>
            <a:ext cx="16585843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หลังจากการฉีด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มันเชื้อเพลิงสิ้นสุดลงที่จุด ง 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มันบางส่วนที่เหลืออยู่ภายในกระบอกสูบยังคงมีการเผาไหม้ต่อไปอีกจนถึงจุด จ ถ้าช่วงนี้มีระยะยาวนานเกินไป อุณหภูมิของไอเสียจะสูง เป็นเหตุให้ประสิทธิภาพของเครื่องยนต์ลดลง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E46B145-6E14-0000-F4FD-BCB05AC647DE}"/>
              </a:ext>
            </a:extLst>
          </p:cNvPr>
          <p:cNvGrpSpPr/>
          <p:nvPr/>
        </p:nvGrpSpPr>
        <p:grpSpPr>
          <a:xfrm>
            <a:off x="838200" y="8420100"/>
            <a:ext cx="16412184" cy="1212680"/>
            <a:chOff x="4930976" y="8703619"/>
            <a:chExt cx="16412184" cy="1212680"/>
          </a:xfrm>
        </p:grpSpPr>
        <p:sp>
          <p:nvSpPr>
            <p:cNvPr id="76" name="Google Shape;176;p25">
              <a:extLst>
                <a:ext uri="{FF2B5EF4-FFF2-40B4-BE49-F238E27FC236}">
                  <a16:creationId xmlns:a16="http://schemas.microsoft.com/office/drawing/2014/main" id="{8C970B56-D93F-0AD4-21F5-3ADDE308C146}"/>
                </a:ext>
              </a:extLst>
            </p:cNvPr>
            <p:cNvSpPr/>
            <p:nvPr/>
          </p:nvSpPr>
          <p:spPr>
            <a:xfrm rot="16200000">
              <a:off x="12530728" y="1103867"/>
              <a:ext cx="1212679" cy="16412184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" name="TextBox 10">
              <a:extLst>
                <a:ext uri="{FF2B5EF4-FFF2-40B4-BE49-F238E27FC236}">
                  <a16:creationId xmlns:a16="http://schemas.microsoft.com/office/drawing/2014/main" id="{5E5613A0-23AF-58D2-665B-EFACEE656834}"/>
                </a:ext>
              </a:extLst>
            </p:cNvPr>
            <p:cNvSpPr txBox="1"/>
            <p:nvPr/>
          </p:nvSpPr>
          <p:spPr>
            <a:xfrm>
              <a:off x="5370226" y="8866610"/>
              <a:ext cx="15591934" cy="104968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สรุป</a:t>
              </a:r>
              <a:r>
                <a:rPr lang="en-US" sz="1400" b="1" spc="-300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กระบวนการเผาไหม้ของเครื่องยนต์ดีเซลจากจุด ก ถึง ค จะเป็นขั้นตอนในการเตรียมความพร้อมเพื่อการเผาไหม้ ดังนั้นความดันในช่วง ข ถึง ค ต้องมีให้น้อยที่สุด ทั้งนี้  เพื่อประสิทธิภาพในการเผาไหม้โดยตรงสูงสุด (ช่วง ค-ง)</a:t>
              </a:r>
              <a:endPara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9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66" grpId="0"/>
      <p:bldP spid="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AE056-1C9E-AFFA-44A5-2DF4CA42C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8BCA89F-1D5B-108F-6AFF-C42DE2E19936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746A41-DFC2-7493-89D3-67A57D0AA362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C7C87B-4311-F2E4-D5C8-FA3B643D2C75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2CC0E9F-1B8A-C106-FFE7-5CE7A2BD53C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6DD47B5-49A6-7A1A-54E4-76B2473671E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899AE82-A9DF-7B85-97F2-77F1AAA8EF7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E84E4DB-782C-71A7-1FCA-07B420BAE7FF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CD61BAE0-4CB6-E281-F996-7B47791EF4D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932A5035-D133-6BEA-86F8-0B546862A5C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5C217A9-5BB2-9952-99B4-8D0ABA3B695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E4951BE-79C3-B40E-76D4-2CE4761845F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344F613C-FFD3-58DF-C6E2-CF363C8FE6A8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1564149C-F89E-85B3-88AC-C5795DCC0FE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9C6E082-9474-382B-6E48-93F56DE6B75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8CEC5C9-B547-C297-54E6-89968987B357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BD973C05-468E-0CBC-1174-1A30DF547325}"/>
              </a:ext>
            </a:extLst>
          </p:cNvPr>
          <p:cNvSpPr txBox="1"/>
          <p:nvPr/>
        </p:nvSpPr>
        <p:spPr>
          <a:xfrm>
            <a:off x="18897600" y="2846868"/>
            <a:ext cx="13085856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ห้องเผาไหม้แบบโดยตรง (รูปที่ 1.8) จะอยู่ส่วนบนสุดของลูกสูบซึ่งมีอยู่หลายลักษณะ หลายรูปแบบ (รูปที่ 1.9) โดยถูกออกแบบมาเพื่อประสิทธิภาพในการเผาไหม้ หัวฉีดจะฉีด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มันเข้าไปในห้องเผาไหม้หลัก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ซึ่งอยู่ระหว่างลูกสูบกับฝาสูบโดยตรง ข้อดีของห้องเผาไหม้แบบนี้คือจะมีการสูญเสียความร้อนน้อยทำให้สามารถลดกำลังอัดได้ พื้นที่ของห้องเผาไหม้น้อยทำให้เกิดประสิทธิภาพทางความร้อนสูง เป็นผลให้มีการผลิตกำลังได้สูง  จึงทำให้มีการประหยัด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มันเชื้อเพลิงได้ดี  ส่วนข้อด้อย  คือ  ความดันที่เกิดจากการเผาไหม้สูงจึงทำให้เกิดเสียงดังและเสี่ยงต่อการเคาะของเครื่องยนต์ 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มันเชื้อเพลิงที่ใช้ต้องมีคุณภาพสูง และความดัน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มันเชื้อเพลิงที่ใช้ในการฉีดต้องสูงด้วย ดังนั้น ปั๊มฉีด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มันเชื้อเพลิงจึงต้องทนทานต่อการทำงานสูง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7EC3050-04E1-6894-118D-1E6A56BEAD6A}"/>
              </a:ext>
            </a:extLst>
          </p:cNvPr>
          <p:cNvGrpSpPr/>
          <p:nvPr/>
        </p:nvGrpSpPr>
        <p:grpSpPr>
          <a:xfrm>
            <a:off x="22137279" y="2038865"/>
            <a:ext cx="5684101" cy="4125149"/>
            <a:chOff x="12386438" y="1303084"/>
            <a:chExt cx="5684101" cy="4125149"/>
          </a:xfrm>
        </p:grpSpPr>
        <p:sp>
          <p:nvSpPr>
            <p:cNvPr id="53" name="TextBox 10">
              <a:extLst>
                <a:ext uri="{FF2B5EF4-FFF2-40B4-BE49-F238E27FC236}">
                  <a16:creationId xmlns:a16="http://schemas.microsoft.com/office/drawing/2014/main" id="{65315B4C-9D12-99CA-CEB2-9157A5CDEC91}"/>
                </a:ext>
              </a:extLst>
            </p:cNvPr>
            <p:cNvSpPr txBox="1"/>
            <p:nvPr/>
          </p:nvSpPr>
          <p:spPr>
            <a:xfrm>
              <a:off x="14583720" y="4046008"/>
              <a:ext cx="3486819" cy="138222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3000"/>
                </a:spcBef>
              </a:pPr>
              <a:r>
                <a:rPr lang="th-TH" sz="3600" b="1" spc="36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รูปที่ 1.8 </a:t>
              </a:r>
              <a:r>
                <a:rPr lang="th-TH" sz="3600" spc="36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ลักษณะของห้องเผาไหม้แบบโดยตรง</a:t>
              </a:r>
              <a:endPara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7FC4884-3827-48E1-EA67-8B14619816DA}"/>
                </a:ext>
              </a:extLst>
            </p:cNvPr>
            <p:cNvGrpSpPr/>
            <p:nvPr/>
          </p:nvGrpSpPr>
          <p:grpSpPr>
            <a:xfrm>
              <a:off x="12386438" y="1303084"/>
              <a:ext cx="1519733" cy="2259126"/>
              <a:chOff x="12386438" y="1331771"/>
              <a:chExt cx="1519733" cy="2259126"/>
            </a:xfrm>
          </p:grpSpPr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1D8FE54-57FA-F65A-F8ED-B17EFF809E82}"/>
                  </a:ext>
                </a:extLst>
              </p:cNvPr>
              <p:cNvSpPr txBox="1"/>
              <p:nvPr/>
            </p:nvSpPr>
            <p:spPr>
              <a:xfrm>
                <a:off x="12440041" y="1331771"/>
                <a:ext cx="876009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32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หัวฉีด</a:t>
                </a:r>
              </a:p>
            </p:txBody>
          </p:sp>
          <p:sp>
            <p:nvSpPr>
              <p:cNvPr id="55" name="TextBox 10">
                <a:extLst>
                  <a:ext uri="{FF2B5EF4-FFF2-40B4-BE49-F238E27FC236}">
                    <a16:creationId xmlns:a16="http://schemas.microsoft.com/office/drawing/2014/main" id="{9E20FEF4-A7B0-40F9-9800-9F1EB20D3908}"/>
                  </a:ext>
                </a:extLst>
              </p:cNvPr>
              <p:cNvSpPr txBox="1"/>
              <p:nvPr/>
            </p:nvSpPr>
            <p:spPr>
              <a:xfrm>
                <a:off x="12440041" y="1882284"/>
                <a:ext cx="876009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3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ฝาสูบ</a:t>
                </a:r>
              </a:p>
            </p:txBody>
          </p:sp>
          <p:sp>
            <p:nvSpPr>
              <p:cNvPr id="57" name="TextBox 10">
                <a:extLst>
                  <a:ext uri="{FF2B5EF4-FFF2-40B4-BE49-F238E27FC236}">
                    <a16:creationId xmlns:a16="http://schemas.microsoft.com/office/drawing/2014/main" id="{63E0E769-8E5F-4219-4A80-29CA4D3F86B8}"/>
                  </a:ext>
                </a:extLst>
              </p:cNvPr>
              <p:cNvSpPr txBox="1"/>
              <p:nvPr/>
            </p:nvSpPr>
            <p:spPr>
              <a:xfrm>
                <a:off x="12386438" y="3132944"/>
                <a:ext cx="876009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4000"/>
                  </a:lnSpc>
                </a:pPr>
                <a:r>
                  <a:rPr lang="th-TH" sz="3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ลูกสูบ</a:t>
                </a:r>
              </a:p>
            </p:txBody>
          </p:sp>
          <p:sp>
            <p:nvSpPr>
              <p:cNvPr id="56" name="TextBox 10">
                <a:extLst>
                  <a:ext uri="{FF2B5EF4-FFF2-40B4-BE49-F238E27FC236}">
                    <a16:creationId xmlns:a16="http://schemas.microsoft.com/office/drawing/2014/main" id="{EF634CC5-8157-A3AD-CEF5-549A1E855A25}"/>
                  </a:ext>
                </a:extLst>
              </p:cNvPr>
              <p:cNvSpPr txBox="1"/>
              <p:nvPr/>
            </p:nvSpPr>
            <p:spPr>
              <a:xfrm>
                <a:off x="12440041" y="2627342"/>
                <a:ext cx="1466130" cy="4579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lnSpc>
                    <a:spcPts val="2300"/>
                  </a:lnSpc>
                  <a:spcBef>
                    <a:spcPts val="3000"/>
                  </a:spcBef>
                </a:pPr>
                <a:r>
                  <a:rPr lang="th-TH" sz="30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ห้องเผาไหม้โดยตรง</a:t>
                </a:r>
              </a:p>
            </p:txBody>
          </p:sp>
        </p:grpSp>
      </p:grpSp>
      <p:sp>
        <p:nvSpPr>
          <p:cNvPr id="59" name="TextBox 10">
            <a:extLst>
              <a:ext uri="{FF2B5EF4-FFF2-40B4-BE49-F238E27FC236}">
                <a16:creationId xmlns:a16="http://schemas.microsoft.com/office/drawing/2014/main" id="{E98CA87F-E375-F5A9-7CEE-CFC1A372D98C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9E98488A-FDA4-D8C9-D5FC-29FA51A51ABC}"/>
              </a:ext>
            </a:extLst>
          </p:cNvPr>
          <p:cNvSpPr txBox="1"/>
          <p:nvPr/>
        </p:nvSpPr>
        <p:spPr>
          <a:xfrm>
            <a:off x="4057650" y="3840038"/>
            <a:ext cx="12477750" cy="184988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500"/>
              </a:lnSpc>
              <a:spcBef>
                <a:spcPts val="3000"/>
              </a:spcBef>
            </a:pPr>
            <a:r>
              <a:rPr lang="th-TH" sz="45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ความล่าช้าในการจุดระเบิด คือ ระยะเวลาที่เสียไปใน</a:t>
            </a:r>
            <a:r>
              <a:rPr lang="th-TH" sz="45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45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ละออง</a:t>
            </a:r>
            <a:r>
              <a:rPr lang="th-TH" sz="45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5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ให้ร้อนขึ้นและเปลี่ยนสถานะของละอองให้เป็นไอระเหยจนกระทั่งเริ่มต้นการเผาไหม้ในเครื่องยนต์ดีเซล ความล่าช้าของการจุดระเบิดจะมีระยะเวลาอยู่ระหว่าง 0.0012-0.0018 วินาที ความล่าช้านี้จะลดลงเมื่อความเร็วของเครื่องยนต์เพิ่มขึ้น ทั้งนี้ เพราะอากาศจะเกิดการหมุนวนได้ดี ทำให้การอุ่น</a:t>
            </a:r>
            <a:r>
              <a:rPr lang="th-TH" sz="45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5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มันเชื้อเพลิงที่ฉีดเข้าไปในกระบอกสูบดีขึ้น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2C3CB0F-1AEA-5E1D-F43B-7085695E6CD7}"/>
              </a:ext>
            </a:extLst>
          </p:cNvPr>
          <p:cNvGrpSpPr/>
          <p:nvPr/>
        </p:nvGrpSpPr>
        <p:grpSpPr>
          <a:xfrm>
            <a:off x="592577" y="-45064"/>
            <a:ext cx="17102846" cy="2673964"/>
            <a:chOff x="592577" y="-45064"/>
            <a:chExt cx="17102846" cy="267396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21F3EFC-0A14-3DD9-6C47-50C4A9884A6E}"/>
                </a:ext>
              </a:extLst>
            </p:cNvPr>
            <p:cNvGrpSpPr/>
            <p:nvPr/>
          </p:nvGrpSpPr>
          <p:grpSpPr>
            <a:xfrm>
              <a:off x="592577" y="0"/>
              <a:ext cx="17102846" cy="2628900"/>
              <a:chOff x="-22215" y="0"/>
              <a:chExt cx="17102846" cy="262890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F25CF5D-00A3-EC46-B8C0-689DBC7F7420}"/>
                  </a:ext>
                </a:extLst>
              </p:cNvPr>
              <p:cNvSpPr/>
              <p:nvPr/>
            </p:nvSpPr>
            <p:spPr>
              <a:xfrm>
                <a:off x="1899809" y="717042"/>
                <a:ext cx="12002837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TextBox 6">
                <a:extLst>
                  <a:ext uri="{FF2B5EF4-FFF2-40B4-BE49-F238E27FC236}">
                    <a16:creationId xmlns:a16="http://schemas.microsoft.com/office/drawing/2014/main" id="{01F6779B-3AF3-0735-C2F6-A46171B43E20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4418823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ความล่าช้าในการจุดระเบิด (</a:t>
                </a:r>
                <a:r>
                  <a:rPr lang="en-US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Ignition Delay)</a:t>
                </a:r>
                <a:endParaRPr lang="th-TH" sz="6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44" name="Flowchart: Delay 43">
                <a:extLst>
                  <a:ext uri="{FF2B5EF4-FFF2-40B4-BE49-F238E27FC236}">
                    <a16:creationId xmlns:a16="http://schemas.microsoft.com/office/drawing/2014/main" id="{3C3035C8-5305-EC63-3F4A-3FD533379EF7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6">
                <a:extLst>
                  <a:ext uri="{FF2B5EF4-FFF2-40B4-BE49-F238E27FC236}">
                    <a16:creationId xmlns:a16="http://schemas.microsoft.com/office/drawing/2014/main" id="{C396142B-07EA-6D7C-28F3-2C0264038DB8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6</a:t>
                </a: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.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4D6974B-27B4-7284-2162-0653E04E2DFF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28" name="Arrow: Chevron 27">
                <a:extLst>
                  <a:ext uri="{FF2B5EF4-FFF2-40B4-BE49-F238E27FC236}">
                    <a16:creationId xmlns:a16="http://schemas.microsoft.com/office/drawing/2014/main" id="{72562306-AD84-451F-0DDD-FDB7CA8A7086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Arrow: Chevron 28">
                <a:extLst>
                  <a:ext uri="{FF2B5EF4-FFF2-40B4-BE49-F238E27FC236}">
                    <a16:creationId xmlns:a16="http://schemas.microsoft.com/office/drawing/2014/main" id="{CD1661E1-6914-1270-78C9-9DC25E854E04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49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3F0D7-5D48-D9E5-438B-447C7DF64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E67ACCDF-F07D-39BB-462E-83338F5C77EC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80CD48-A7C2-5846-2C54-35754C00D212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82BE891-0199-FCD1-391D-837B15A098F8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D5602742-C7CC-1D89-1EAC-4A169DFAA19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383CC1C6-4512-5B2D-8E72-B9D15EA5314D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6A9D366-47BB-BC74-CFF4-DF3E1CD1852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B446418-6352-1B69-BEAE-44F01212490E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A14C3E7-BB48-AB2F-F216-EE7B60C747C6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A48D70C2-7AFA-3678-49CC-6CA04A390CA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0E2B7A5-806E-9236-869D-64BE88E6D83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04FE839-B2E4-239A-6F07-D7527ECCE9C8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DF809526-C79A-93FF-F11E-BF728A5DF5E5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87A945DC-6D31-E830-C8A7-5F9F57D14DB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BF5E5FF-1036-27F7-B945-908B6323852A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8C34AAD0-AF42-19EA-0996-010A2BD2DF38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29C0FA5A-E09A-664A-F93E-34CE017F1D9C}"/>
              </a:ext>
            </a:extLst>
          </p:cNvPr>
          <p:cNvSpPr txBox="1"/>
          <p:nvPr/>
        </p:nvSpPr>
        <p:spPr>
          <a:xfrm>
            <a:off x="18897600" y="2846868"/>
            <a:ext cx="13085856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ห้องเผาไหม้แบบโดยตรง (รูปที่ 1.8) จะอยู่ส่วนบนสุดของลูกสูบซึ่งมีอยู่หลายลักษณะ หลายรูปแบบ (รูปที่ 1.9) โดยถูกออกแบบมาเพื่อประสิทธิภาพในการเผาไหม้ หัวฉีดจะฉีด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มันเข้าไปในห้องเผาไหม้หลัก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ซึ่งอยู่ระหว่างลูกสูบกับฝาสูบโดยตรง ข้อดีของห้องเผาไหม้แบบนี้คือจะมีการสูญเสียความร้อนน้อยทำให้สามารถลดกำลังอัดได้ พื้นที่ของห้องเผาไหม้น้อยทำให้เกิดประสิทธิภาพทางความร้อนสูง เป็นผลให้มีการผลิตกำลังได้สูง  จึงทำให้มีการประหยัด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มันเชื้อเพลิงได้ดี  ส่วนข้อด้อย  คือ  ความดันที่เกิดจากการเผาไหม้สูงจึงทำให้เกิดเสียงดังและเสี่ยงต่อการเคาะของเครื่องยนต์ 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มันเชื้อเพลิงที่ใช้ต้องมีคุณภาพสูง และความดัน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มันเชื้อเพลิงที่ใช้ในการฉีดต้องสูงด้วย ดังนั้น ปั๊มฉีด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มันเชื้อเพลิงจึงต้องทนทานต่อการทำงานสูง</a:t>
            </a:r>
          </a:p>
        </p:txBody>
      </p:sp>
      <p:sp>
        <p:nvSpPr>
          <p:cNvPr id="53" name="TextBox 10">
            <a:extLst>
              <a:ext uri="{FF2B5EF4-FFF2-40B4-BE49-F238E27FC236}">
                <a16:creationId xmlns:a16="http://schemas.microsoft.com/office/drawing/2014/main" id="{6336C3A6-9295-7252-6A9D-511854A5DACA}"/>
              </a:ext>
            </a:extLst>
          </p:cNvPr>
          <p:cNvSpPr txBox="1"/>
          <p:nvPr/>
        </p:nvSpPr>
        <p:spPr>
          <a:xfrm>
            <a:off x="13335000" y="8168683"/>
            <a:ext cx="365760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2.10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แผนภาพ</a:t>
            </a:r>
            <a:br>
              <a: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การเคาะของเครื่องยนต์ดีเซล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9F531A9-AF09-17F2-9354-E4B904169BA9}"/>
              </a:ext>
            </a:extLst>
          </p:cNvPr>
          <p:cNvGrpSpPr/>
          <p:nvPr/>
        </p:nvGrpSpPr>
        <p:grpSpPr>
          <a:xfrm>
            <a:off x="22137279" y="2038865"/>
            <a:ext cx="1519733" cy="2259126"/>
            <a:chOff x="12386438" y="1331771"/>
            <a:chExt cx="1519733" cy="2259126"/>
          </a:xfrm>
        </p:grpSpPr>
        <p:sp>
          <p:nvSpPr>
            <p:cNvPr id="54" name="TextBox 10">
              <a:extLst>
                <a:ext uri="{FF2B5EF4-FFF2-40B4-BE49-F238E27FC236}">
                  <a16:creationId xmlns:a16="http://schemas.microsoft.com/office/drawing/2014/main" id="{12DBE9D1-BDA0-8B33-D897-BA96D3D12B3D}"/>
                </a:ext>
              </a:extLst>
            </p:cNvPr>
            <p:cNvSpPr txBox="1"/>
            <p:nvPr/>
          </p:nvSpPr>
          <p:spPr>
            <a:xfrm>
              <a:off x="12440041" y="1331771"/>
              <a:ext cx="876009" cy="4579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4000"/>
                </a:lnSpc>
                <a:spcBef>
                  <a:spcPts val="3000"/>
                </a:spcBef>
              </a:pPr>
              <a:r>
                <a:rPr lang="th-TH" sz="32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หัวฉีด</a:t>
              </a:r>
            </a:p>
          </p:txBody>
        </p:sp>
        <p:sp>
          <p:nvSpPr>
            <p:cNvPr id="55" name="TextBox 10">
              <a:extLst>
                <a:ext uri="{FF2B5EF4-FFF2-40B4-BE49-F238E27FC236}">
                  <a16:creationId xmlns:a16="http://schemas.microsoft.com/office/drawing/2014/main" id="{A2094416-5990-1DB5-0085-3F2123F2871F}"/>
                </a:ext>
              </a:extLst>
            </p:cNvPr>
            <p:cNvSpPr txBox="1"/>
            <p:nvPr/>
          </p:nvSpPr>
          <p:spPr>
            <a:xfrm>
              <a:off x="12440041" y="1882284"/>
              <a:ext cx="876009" cy="4579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4000"/>
                </a:lnSpc>
                <a:spcBef>
                  <a:spcPts val="3000"/>
                </a:spcBef>
              </a:pPr>
              <a:r>
                <a:rPr lang="th-TH" sz="3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ฝาสูบ</a:t>
              </a:r>
            </a:p>
          </p:txBody>
        </p:sp>
        <p:sp>
          <p:nvSpPr>
            <p:cNvPr id="57" name="TextBox 10">
              <a:extLst>
                <a:ext uri="{FF2B5EF4-FFF2-40B4-BE49-F238E27FC236}">
                  <a16:creationId xmlns:a16="http://schemas.microsoft.com/office/drawing/2014/main" id="{FE2412CF-9A5C-8AB4-E86B-252D1C2E34F3}"/>
                </a:ext>
              </a:extLst>
            </p:cNvPr>
            <p:cNvSpPr txBox="1"/>
            <p:nvPr/>
          </p:nvSpPr>
          <p:spPr>
            <a:xfrm>
              <a:off x="12386438" y="3132944"/>
              <a:ext cx="876009" cy="4579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4000"/>
                </a:lnSpc>
              </a:pPr>
              <a:r>
                <a:rPr lang="th-TH" sz="3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ลูกสูบ</a:t>
              </a:r>
            </a:p>
          </p:txBody>
        </p:sp>
        <p:sp>
          <p:nvSpPr>
            <p:cNvPr id="56" name="TextBox 10">
              <a:extLst>
                <a:ext uri="{FF2B5EF4-FFF2-40B4-BE49-F238E27FC236}">
                  <a16:creationId xmlns:a16="http://schemas.microsoft.com/office/drawing/2014/main" id="{1F81C31C-7D3B-FC87-5C5C-8505EA3F1D0B}"/>
                </a:ext>
              </a:extLst>
            </p:cNvPr>
            <p:cNvSpPr txBox="1"/>
            <p:nvPr/>
          </p:nvSpPr>
          <p:spPr>
            <a:xfrm>
              <a:off x="12440041" y="2627342"/>
              <a:ext cx="1466130" cy="4579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2300"/>
                </a:lnSpc>
                <a:spcBef>
                  <a:spcPts val="3000"/>
                </a:spcBef>
              </a:pPr>
              <a:r>
                <a:rPr lang="th-TH" sz="3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ห้องเผาไหม้โดยตรง</a:t>
              </a:r>
            </a:p>
          </p:txBody>
        </p:sp>
      </p:grpSp>
      <p:sp>
        <p:nvSpPr>
          <p:cNvPr id="59" name="TextBox 10">
            <a:extLst>
              <a:ext uri="{FF2B5EF4-FFF2-40B4-BE49-F238E27FC236}">
                <a16:creationId xmlns:a16="http://schemas.microsoft.com/office/drawing/2014/main" id="{948D310B-CAA8-0876-0206-3D65FF42A6E3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79F10C-B090-ECB2-2449-76BAFEAEC299}"/>
              </a:ext>
            </a:extLst>
          </p:cNvPr>
          <p:cNvGrpSpPr/>
          <p:nvPr/>
        </p:nvGrpSpPr>
        <p:grpSpPr>
          <a:xfrm>
            <a:off x="592577" y="-45064"/>
            <a:ext cx="17102846" cy="2673964"/>
            <a:chOff x="592577" y="-45064"/>
            <a:chExt cx="17102846" cy="267396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CE2B53F-20CD-7BC7-1CDA-FA63B39A9F1D}"/>
                </a:ext>
              </a:extLst>
            </p:cNvPr>
            <p:cNvGrpSpPr/>
            <p:nvPr/>
          </p:nvGrpSpPr>
          <p:grpSpPr>
            <a:xfrm>
              <a:off x="592577" y="0"/>
              <a:ext cx="17102846" cy="2628900"/>
              <a:chOff x="-22215" y="0"/>
              <a:chExt cx="17102846" cy="262890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3F3D019-1315-01D2-1316-79CB48C565E6}"/>
                  </a:ext>
                </a:extLst>
              </p:cNvPr>
              <p:cNvSpPr/>
              <p:nvPr/>
            </p:nvSpPr>
            <p:spPr>
              <a:xfrm>
                <a:off x="1899809" y="717042"/>
                <a:ext cx="12496799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TextBox 6">
                <a:extLst>
                  <a:ext uri="{FF2B5EF4-FFF2-40B4-BE49-F238E27FC236}">
                    <a16:creationId xmlns:a16="http://schemas.microsoft.com/office/drawing/2014/main" id="{E33F7DF7-D375-5C7A-229B-75277CB57CC2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4418823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การเคาะของเครื่องยนต์ดีเซล (</a:t>
                </a:r>
                <a:r>
                  <a:rPr lang="en-US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Diesel Knock)</a:t>
                </a:r>
                <a:endParaRPr lang="th-TH" sz="6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44" name="Flowchart: Delay 43">
                <a:extLst>
                  <a:ext uri="{FF2B5EF4-FFF2-40B4-BE49-F238E27FC236}">
                    <a16:creationId xmlns:a16="http://schemas.microsoft.com/office/drawing/2014/main" id="{4FB682C2-127E-AA28-0171-106495FD9F2F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6">
                <a:extLst>
                  <a:ext uri="{FF2B5EF4-FFF2-40B4-BE49-F238E27FC236}">
                    <a16:creationId xmlns:a16="http://schemas.microsoft.com/office/drawing/2014/main" id="{BA3B3038-6A8F-D3B6-D368-443BF93E7427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7</a:t>
                </a: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.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87F8E7C-AB1D-DFDE-8495-0ED20D3E3423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28" name="Arrow: Chevron 27">
                <a:extLst>
                  <a:ext uri="{FF2B5EF4-FFF2-40B4-BE49-F238E27FC236}">
                    <a16:creationId xmlns:a16="http://schemas.microsoft.com/office/drawing/2014/main" id="{F6E15148-BA65-48CB-2FCD-B29AA44590C5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Arrow: Chevron 28">
                <a:extLst>
                  <a:ext uri="{FF2B5EF4-FFF2-40B4-BE49-F238E27FC236}">
                    <a16:creationId xmlns:a16="http://schemas.microsoft.com/office/drawing/2014/main" id="{8FABD7AC-3445-9196-8120-EED223B3837A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TextBox 10">
            <a:extLst>
              <a:ext uri="{FF2B5EF4-FFF2-40B4-BE49-F238E27FC236}">
                <a16:creationId xmlns:a16="http://schemas.microsoft.com/office/drawing/2014/main" id="{05774890-0562-7530-2040-BF8BF2E23162}"/>
              </a:ext>
            </a:extLst>
          </p:cNvPr>
          <p:cNvSpPr txBox="1"/>
          <p:nvPr/>
        </p:nvSpPr>
        <p:spPr>
          <a:xfrm>
            <a:off x="3276600" y="2324100"/>
            <a:ext cx="8610600" cy="680576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การเคาะหรือการน็อกในเครื่องยนต์ดีเซล (รูปที่ 2.10) คือ การระเบิดอย่างรุนแรงเกินกว่าปกติที่เกิดขึ้นภายในกระบอกสูบของเครื่องยนต์ในจังหวะระเบิดหรือจังหวะงาน ลักษณะการระเบิดดังกล่าว จะทำให้เกิดคลื่นความดันที่มีความเร็วในการเคลื่อนตัวเท่ากับความเร็วเสียง และเมื่อกระทบกับโลหะจะทำให้เกิดเสียงดัง</a:t>
            </a:r>
            <a:b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800" spc="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ที่เรียกว่า เคาะ</a:t>
            </a:r>
            <a:r>
              <a:rPr lang="en-US" sz="16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หรือน็อก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Knock)</a:t>
            </a:r>
            <a:r>
              <a:rPr lang="en-US" sz="2000" spc="-29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การเคาะหรือการน็อกของ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เครื่องยนต์ดีเซล จะเกิดขึ้นในช่วงของการเผาไหม้อย่างรวดเร็ว ซึ่งมีความสัมพันธ์กับช่วงความล่าช้าในการจุดระเบิด ทั้งนี้เนื่องจากจะมีไอ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มันเชื้อเพลิงที่ถูกฉีดเข้ามาในกระบอกสูบมากเกินไปในช่วงความล่าช้าในการจุดระเบิด ในช่วงนี้ถ้าไอ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มันที่ถูกทำให้ร้อนขึ้นจากการอัด และระเหยตัวเป็นไอเกิดการติดไฟได้ช้า หรือนานเกินไปก็จะทำให้มีไอ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มันเกิดการสะสมในปริมาณมากไปติดไฟ และถูกเผาไหม้ในปริมาณมากเกินไปในครั้งเดียวในช่วงของการเผาไหม้อย่างรวดเร็ว ดังนั้นจึงเป็นเหตุให้เกิดคลื่นความดันเพิ่มขึ้นในกระบอกสูบด้วยเวลาอันรวดเร็วเกินไป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FFCDD6-8567-7069-A041-2F9DFCE81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183" y="2452532"/>
            <a:ext cx="5463013" cy="543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0DEE2-A532-629E-DDCA-7A30653C1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A409350B-EDFF-9D80-15C8-79E7A203CC85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9AA5CD-70FB-26E9-D80B-9E7DEA4570C9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1391975-8143-B0EF-3C0A-55E288EAB51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6F1D8C1-EFD0-243A-2E3C-F468A1B3E4B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9AA39DF4-0767-BAC6-C8A1-9BD9FE5D699B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09660FF-BBDD-2B67-FC0F-0D9A98A567B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C0D20AD-71BC-3BD2-950F-DDD3CB5CD1B1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FC532937-F932-8413-5478-194821EE539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0005C3DE-2991-F8F7-F26C-54FF074EBA1F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59A81BF-8ADE-D27A-07B6-3057A08C64D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B985D79-AF61-DE66-BBF7-F9CA06396D29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A6543A28-2808-C22F-51AD-BB774D6C2967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9E76D5AC-C842-C137-9485-C5EBA0ACED9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7F1D32F-AFCF-39C7-8166-9B5AD753D8E4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110FA8C4-E565-AB34-ADBA-0AF12CE2901C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F96A03F5-AAE8-6C02-C29F-8405DF73F712}"/>
              </a:ext>
            </a:extLst>
          </p:cNvPr>
          <p:cNvSpPr txBox="1"/>
          <p:nvPr/>
        </p:nvSpPr>
        <p:spPr>
          <a:xfrm>
            <a:off x="18897600" y="2846868"/>
            <a:ext cx="13085856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ห้องเผาไหม้แบบโดยตรง (รูปที่ 1.8) จะอยู่ส่วนบนสุดของลูกสูบซึ่งมีอยู่หลายลักษณะ หลายรูปแบบ (รูปที่ 1.9) โดยถูกออกแบบมาเพื่อประสิทธิภาพในการเผาไหม้ หัวฉีดจะฉีด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มันเข้าไปในห้องเผาไหม้หลัก</a:t>
            </a: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ซึ่งอยู่ระหว่างลูกสูบกับฝาสูบโดยตรง ข้อดีของห้องเผาไหม้แบบนี้คือจะมีการสูญเสียความร้อนน้อยทำให้สามารถลดกำลังอัดได้ พื้นที่ของห้องเผาไหม้น้อยทำให้เกิดประสิทธิภาพทางความร้อนสูง เป็นผลให้มีการผลิตกำลังได้สูง  จึงทำให้มีการประหยัด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มันเชื้อเพลิงได้ดี  ส่วนข้อด้อย  คือ  ความดันที่เกิดจากการเผาไหม้สูงจึงทำให้เกิดเสียงดังและเสี่ยงต่อการเคาะของเครื่องยนต์ 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มันเชื้อเพลิงที่ใช้ต้องมีคุณภาพสูง และความดัน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มันเชื้อเพลิงที่ใช้ในการฉีดต้องสูงด้วย ดังนั้น ปั๊มฉีด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มันเชื้อเพลิงจึงต้องทนทานต่อการทำงานสูง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0E6823A-CA99-0F9E-B1A4-398B4B2F59D7}"/>
              </a:ext>
            </a:extLst>
          </p:cNvPr>
          <p:cNvGrpSpPr/>
          <p:nvPr/>
        </p:nvGrpSpPr>
        <p:grpSpPr>
          <a:xfrm>
            <a:off x="22137279" y="2038865"/>
            <a:ext cx="1519733" cy="2259126"/>
            <a:chOff x="12386438" y="1331771"/>
            <a:chExt cx="1519733" cy="2259126"/>
          </a:xfrm>
        </p:grpSpPr>
        <p:sp>
          <p:nvSpPr>
            <p:cNvPr id="54" name="TextBox 10">
              <a:extLst>
                <a:ext uri="{FF2B5EF4-FFF2-40B4-BE49-F238E27FC236}">
                  <a16:creationId xmlns:a16="http://schemas.microsoft.com/office/drawing/2014/main" id="{0B033973-99BA-D4FD-D60A-2FD740EDE167}"/>
                </a:ext>
              </a:extLst>
            </p:cNvPr>
            <p:cNvSpPr txBox="1"/>
            <p:nvPr/>
          </p:nvSpPr>
          <p:spPr>
            <a:xfrm>
              <a:off x="12440041" y="1331771"/>
              <a:ext cx="876009" cy="4579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4000"/>
                </a:lnSpc>
                <a:spcBef>
                  <a:spcPts val="3000"/>
                </a:spcBef>
              </a:pPr>
              <a:r>
                <a:rPr lang="th-TH" sz="32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หัวฉีด</a:t>
              </a:r>
            </a:p>
          </p:txBody>
        </p:sp>
        <p:sp>
          <p:nvSpPr>
            <p:cNvPr id="55" name="TextBox 10">
              <a:extLst>
                <a:ext uri="{FF2B5EF4-FFF2-40B4-BE49-F238E27FC236}">
                  <a16:creationId xmlns:a16="http://schemas.microsoft.com/office/drawing/2014/main" id="{EB2C52CA-3DA0-14F3-AE25-EAEA7B6B234C}"/>
                </a:ext>
              </a:extLst>
            </p:cNvPr>
            <p:cNvSpPr txBox="1"/>
            <p:nvPr/>
          </p:nvSpPr>
          <p:spPr>
            <a:xfrm>
              <a:off x="12440041" y="1882284"/>
              <a:ext cx="876009" cy="4579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4000"/>
                </a:lnSpc>
                <a:spcBef>
                  <a:spcPts val="3000"/>
                </a:spcBef>
              </a:pPr>
              <a:r>
                <a:rPr lang="th-TH" sz="3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ฝาสูบ</a:t>
              </a:r>
            </a:p>
          </p:txBody>
        </p:sp>
        <p:sp>
          <p:nvSpPr>
            <p:cNvPr id="57" name="TextBox 10">
              <a:extLst>
                <a:ext uri="{FF2B5EF4-FFF2-40B4-BE49-F238E27FC236}">
                  <a16:creationId xmlns:a16="http://schemas.microsoft.com/office/drawing/2014/main" id="{CC6805AE-8820-3D15-035E-A1B4727D7B85}"/>
                </a:ext>
              </a:extLst>
            </p:cNvPr>
            <p:cNvSpPr txBox="1"/>
            <p:nvPr/>
          </p:nvSpPr>
          <p:spPr>
            <a:xfrm>
              <a:off x="12386438" y="3132944"/>
              <a:ext cx="876009" cy="4579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4000"/>
                </a:lnSpc>
              </a:pPr>
              <a:r>
                <a:rPr lang="th-TH" sz="3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ลูกสูบ</a:t>
              </a:r>
            </a:p>
          </p:txBody>
        </p:sp>
        <p:sp>
          <p:nvSpPr>
            <p:cNvPr id="56" name="TextBox 10">
              <a:extLst>
                <a:ext uri="{FF2B5EF4-FFF2-40B4-BE49-F238E27FC236}">
                  <a16:creationId xmlns:a16="http://schemas.microsoft.com/office/drawing/2014/main" id="{13219A64-311A-B872-52E7-B13143836AB2}"/>
                </a:ext>
              </a:extLst>
            </p:cNvPr>
            <p:cNvSpPr txBox="1"/>
            <p:nvPr/>
          </p:nvSpPr>
          <p:spPr>
            <a:xfrm>
              <a:off x="12440041" y="2627342"/>
              <a:ext cx="1466130" cy="4579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2300"/>
                </a:lnSpc>
                <a:spcBef>
                  <a:spcPts val="3000"/>
                </a:spcBef>
              </a:pPr>
              <a:r>
                <a:rPr lang="th-TH" sz="3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ห้องเผาไหม้โดยตรง</a:t>
              </a:r>
            </a:p>
          </p:txBody>
        </p:sp>
      </p:grpSp>
      <p:sp>
        <p:nvSpPr>
          <p:cNvPr id="59" name="TextBox 10">
            <a:extLst>
              <a:ext uri="{FF2B5EF4-FFF2-40B4-BE49-F238E27FC236}">
                <a16:creationId xmlns:a16="http://schemas.microsoft.com/office/drawing/2014/main" id="{6D34F34D-78B0-8DE1-B2F6-CBE5F6851FD3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4AC48C-BF34-F7F3-B404-CCCD31E13CFD}"/>
              </a:ext>
            </a:extLst>
          </p:cNvPr>
          <p:cNvGrpSpPr/>
          <p:nvPr/>
        </p:nvGrpSpPr>
        <p:grpSpPr>
          <a:xfrm>
            <a:off x="4724400" y="2134115"/>
            <a:ext cx="11696700" cy="6805768"/>
            <a:chOff x="4876800" y="2134115"/>
            <a:chExt cx="11696700" cy="6805768"/>
          </a:xfrm>
        </p:grpSpPr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F96B0899-4E32-DDCF-AD66-DC5E664F5985}"/>
                </a:ext>
              </a:extLst>
            </p:cNvPr>
            <p:cNvSpPr txBox="1"/>
            <p:nvPr/>
          </p:nvSpPr>
          <p:spPr>
            <a:xfrm>
              <a:off x="5199056" y="2134115"/>
              <a:ext cx="11374444" cy="680576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8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ดังนั้น เพื่อป้องกันการเคาะของเครื่องยนต์ดีเซล จึงมีวิธีป้องกันดังต่อไปนี้</a:t>
              </a:r>
            </a:p>
            <a:p>
              <a:pPr>
                <a:lnSpc>
                  <a:spcPts val="4100"/>
                </a:lnSpc>
                <a:spcBef>
                  <a:spcPts val="18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ใช้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มันเชื้อเพลิงที่มีค่า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ซีเ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ทนสูง การใช้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มันที่มีส่วนผสมของ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ซีเ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ทนสูง จะทำให้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มันมีคุณสมบัติในการจุดระเบิดได้ง่ายที่อุณหภูมิตํ่า</a:t>
              </a:r>
            </a:p>
            <a:p>
              <a:pPr>
                <a:lnSpc>
                  <a:spcPts val="4100"/>
                </a:lnSpc>
                <a:spcBef>
                  <a:spcPts val="18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ลดปริมาณการฉีดของ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มันเชื้อเพลิงที่จุดเริ่มต้นการฉีด การลดปริมาณ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มันเชื้อเพลิงในช่วงนี้ จะทำให้ติดไฟได้ง่าย ไม่เกิดการสะสมปริมาณของไอ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มันปริมาณมากในช่วงของการเผาไหม้อย่างรวดเร็ว การลดปริมาณ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มันทำได้โดยการใช้หัวฉีดแบบหน่วงเวลาในการฉีด (เครื่องยนต์ดีเซลแบบธรรมดา) ในเครื่องยนต์ดีเซลแบบคอมมอน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เรล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จะใช้การฉีดนำร่อง (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Pilot)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หรือฉีดเพียงน้อย</a:t>
              </a:r>
            </a:p>
            <a:p>
              <a:pPr>
                <a:lnSpc>
                  <a:spcPts val="4100"/>
                </a:lnSpc>
                <a:spcBef>
                  <a:spcPts val="18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เพิ่มอุณหภูมิของอากาศ และความดันที่จุดเริ่มต้นการฉีด</a:t>
              </a:r>
            </a:p>
            <a:p>
              <a:pPr>
                <a:lnSpc>
                  <a:spcPts val="4100"/>
                </a:lnSpc>
                <a:spcBef>
                  <a:spcPts val="18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เพิ่มอุณหภูมิของห้องเผาไหม้	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6ACBBF9-CEDA-B282-B9CF-6F8FE8FF00ED}"/>
                </a:ext>
              </a:extLst>
            </p:cNvPr>
            <p:cNvSpPr/>
            <p:nvPr/>
          </p:nvSpPr>
          <p:spPr>
            <a:xfrm>
              <a:off x="4876800" y="3009900"/>
              <a:ext cx="212583" cy="21258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F73E9AE-30B4-711C-6742-AB1C5B49DF76}"/>
                </a:ext>
              </a:extLst>
            </p:cNvPr>
            <p:cNvSpPr/>
            <p:nvPr/>
          </p:nvSpPr>
          <p:spPr>
            <a:xfrm>
              <a:off x="4876800" y="4297991"/>
              <a:ext cx="212583" cy="21258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E85145C-6CE2-CB1B-7B3B-8BB6A2918355}"/>
                </a:ext>
              </a:extLst>
            </p:cNvPr>
            <p:cNvSpPr/>
            <p:nvPr/>
          </p:nvSpPr>
          <p:spPr>
            <a:xfrm>
              <a:off x="4876800" y="7127971"/>
              <a:ext cx="212583" cy="21258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4D72E1B-1796-8E47-E73D-55BD935BF9BA}"/>
                </a:ext>
              </a:extLst>
            </p:cNvPr>
            <p:cNvSpPr/>
            <p:nvPr/>
          </p:nvSpPr>
          <p:spPr>
            <a:xfrm>
              <a:off x="4876800" y="7870031"/>
              <a:ext cx="212583" cy="21258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123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9CB08-F301-E99B-D4E5-C473C8ECB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9938EE2-6AB3-7637-92DD-BF44AF040F96}"/>
              </a:ext>
            </a:extLst>
          </p:cNvPr>
          <p:cNvSpPr/>
          <p:nvPr/>
        </p:nvSpPr>
        <p:spPr>
          <a:xfrm>
            <a:off x="-13452854" y="1361011"/>
            <a:ext cx="10203543" cy="10203543"/>
          </a:xfrm>
          <a:prstGeom prst="ellipse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69F9DD60-6169-57A0-CB47-481D0D392A57}"/>
              </a:ext>
            </a:extLst>
          </p:cNvPr>
          <p:cNvSpPr txBox="1"/>
          <p:nvPr/>
        </p:nvSpPr>
        <p:spPr>
          <a:xfrm>
            <a:off x="-140201" y="-4152900"/>
            <a:ext cx="1020354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6000" dirty="0">
                <a:solidFill>
                  <a:schemeClr val="bg1"/>
                </a:solidFill>
                <a:latin typeface="2006_iannnnnBKK" panose="02000000000000000000" pitchFamily="2" charset="0"/>
                <a:cs typeface="2006_iannnnnBKK" panose="02000000000000000000" pitchFamily="2" charset="0"/>
              </a:rPr>
              <a:t>Marketer Personality Development</a:t>
            </a:r>
            <a:endParaRPr lang="en-US" sz="6000" b="1" dirty="0">
              <a:solidFill>
                <a:schemeClr val="bg1"/>
              </a:solidFill>
              <a:latin typeface="2006_iannnnnBKK" panose="02000000000000000000" pitchFamily="2" charset="0"/>
              <a:cs typeface="2006_iannnnnBKK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6604A1-32E5-2857-3538-53533EDA5441}"/>
              </a:ext>
            </a:extLst>
          </p:cNvPr>
          <p:cNvSpPr/>
          <p:nvPr/>
        </p:nvSpPr>
        <p:spPr>
          <a:xfrm>
            <a:off x="12220577" y="10934700"/>
            <a:ext cx="5486400" cy="281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F0DEE4-A672-FE2E-E384-924DA6AE06F6}"/>
              </a:ext>
            </a:extLst>
          </p:cNvPr>
          <p:cNvSpPr txBox="1"/>
          <p:nvPr/>
        </p:nvSpPr>
        <p:spPr>
          <a:xfrm>
            <a:off x="11963400" y="11239500"/>
            <a:ext cx="6000751" cy="2359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b="1" dirty="0">
                <a:solidFill>
                  <a:schemeClr val="bg1"/>
                </a:solidFill>
                <a:latin typeface="+mn-lt"/>
                <a:cs typeface="2006_iannnnnBKK" panose="02000000000000000000" pitchFamily="2" charset="0"/>
              </a:rPr>
              <a:t>Marketer Personality 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1C042-77FC-4E2F-3D49-EDDAF33EB05F}"/>
              </a:ext>
            </a:extLst>
          </p:cNvPr>
          <p:cNvSpPr txBox="1"/>
          <p:nvPr/>
        </p:nvSpPr>
        <p:spPr>
          <a:xfrm>
            <a:off x="14678077" y="-1605325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199370025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BFFD58-1AFF-A7C5-D458-8239D185B157}"/>
              </a:ext>
            </a:extLst>
          </p:cNvPr>
          <p:cNvSpPr txBox="1"/>
          <p:nvPr/>
        </p:nvSpPr>
        <p:spPr>
          <a:xfrm>
            <a:off x="5703635" y="-1607144"/>
            <a:ext cx="826509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 Soft SemiBold" panose="02000000000000000000" pitchFamily="50" charset="-34"/>
                <a:cs typeface="Cloud Soft SemiBold" panose="02000000000000000000" pitchFamily="50" charset="-34"/>
              </a:rPr>
              <a:t>PERSONALITY DEVELOPMENT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8D5348-7566-6D2F-68B9-C4242114ECFA}"/>
              </a:ext>
            </a:extLst>
          </p:cNvPr>
          <p:cNvGrpSpPr/>
          <p:nvPr/>
        </p:nvGrpSpPr>
        <p:grpSpPr>
          <a:xfrm>
            <a:off x="0" y="800101"/>
            <a:ext cx="19207498" cy="1658687"/>
            <a:chOff x="0" y="800101"/>
            <a:chExt cx="19207498" cy="1658687"/>
          </a:xfrm>
        </p:grpSpPr>
        <p:sp>
          <p:nvSpPr>
            <p:cNvPr id="3" name="Google Shape;176;p25">
              <a:extLst>
                <a:ext uri="{FF2B5EF4-FFF2-40B4-BE49-F238E27FC236}">
                  <a16:creationId xmlns:a16="http://schemas.microsoft.com/office/drawing/2014/main" id="{110D9278-4C59-7B84-F4BB-81A6FBA2B8A8}"/>
                </a:ext>
              </a:extLst>
            </p:cNvPr>
            <p:cNvSpPr/>
            <p:nvPr/>
          </p:nvSpPr>
          <p:spPr>
            <a:xfrm rot="5400000">
              <a:off x="10031705" y="-6717005"/>
              <a:ext cx="1658687" cy="16692899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50000"/>
                <a:alpha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015223-74D0-81ED-255A-ECB19EBF4972}"/>
                </a:ext>
              </a:extLst>
            </p:cNvPr>
            <p:cNvSpPr txBox="1"/>
            <p:nvPr/>
          </p:nvSpPr>
          <p:spPr>
            <a:xfrm>
              <a:off x="0" y="1485900"/>
              <a:ext cx="18288000" cy="9617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120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PSL YaowarajSP" panose="02020603050405020304" pitchFamily="18" charset="-34"/>
                </a:rPr>
                <a:t>Diesel Engine Job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679691D-9AC6-186D-7E9F-047EB2E9F032}"/>
              </a:ext>
            </a:extLst>
          </p:cNvPr>
          <p:cNvGrpSpPr/>
          <p:nvPr/>
        </p:nvGrpSpPr>
        <p:grpSpPr>
          <a:xfrm>
            <a:off x="-1359703" y="3009900"/>
            <a:ext cx="20313585" cy="7790113"/>
            <a:chOff x="-1359703" y="3009900"/>
            <a:chExt cx="20313585" cy="779011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28B296E-7A98-65E6-CF0B-EAB65B4952BC}"/>
                </a:ext>
              </a:extLst>
            </p:cNvPr>
            <p:cNvGrpSpPr/>
            <p:nvPr/>
          </p:nvGrpSpPr>
          <p:grpSpPr>
            <a:xfrm>
              <a:off x="-1359703" y="3009900"/>
              <a:ext cx="9970303" cy="7790113"/>
              <a:chOff x="-1359703" y="3009900"/>
              <a:chExt cx="9970303" cy="7790113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45E3F3F-9021-3125-E310-1698AFF4DC89}"/>
                  </a:ext>
                </a:extLst>
              </p:cNvPr>
              <p:cNvSpPr/>
              <p:nvPr/>
            </p:nvSpPr>
            <p:spPr>
              <a:xfrm>
                <a:off x="-1359703" y="3103813"/>
                <a:ext cx="9970303" cy="7696200"/>
              </a:xfrm>
              <a:prstGeom prst="rect">
                <a:avLst/>
              </a:pr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BBA8B494-D09E-1F12-9303-9D1DED024A5D}"/>
                  </a:ext>
                </a:extLst>
              </p:cNvPr>
              <p:cNvSpPr/>
              <p:nvPr/>
            </p:nvSpPr>
            <p:spPr>
              <a:xfrm>
                <a:off x="457200" y="4246813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1</a:t>
                </a:r>
                <a:endParaRPr lang="th-TH" sz="3400" dirty="0"/>
              </a:p>
            </p:txBody>
          </p:sp>
          <p:sp>
            <p:nvSpPr>
              <p:cNvPr id="51" name="TextBox 10">
                <a:extLst>
                  <a:ext uri="{FF2B5EF4-FFF2-40B4-BE49-F238E27FC236}">
                    <a16:creationId xmlns:a16="http://schemas.microsoft.com/office/drawing/2014/main" id="{C2686860-173B-0015-5D3A-E81512E09F2B}"/>
                  </a:ext>
                </a:extLst>
              </p:cNvPr>
              <p:cNvSpPr txBox="1"/>
              <p:nvPr/>
            </p:nvSpPr>
            <p:spPr>
              <a:xfrm>
                <a:off x="1072845" y="4315493"/>
                <a:ext cx="7176855" cy="43345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1000"/>
                  </a:spcBef>
                </a:pP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วัฏจักรการทำงานของเครื่องยนต์ดีเซล 4 จังหวะ </a:t>
                </a:r>
                <a:br>
                  <a:rPr lang="en-US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</a:b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</a:t>
                </a:r>
                <a:r>
                  <a:rPr lang="en-US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Four - Stroke Diesel Cycle)</a:t>
                </a:r>
              </a:p>
              <a:p>
                <a:pPr>
                  <a:lnSpc>
                    <a:spcPts val="3500"/>
                  </a:lnSpc>
                  <a:spcBef>
                    <a:spcPts val="1000"/>
                  </a:spcBef>
                </a:pP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แผนภูมิวัฏจักรการทำงาน (</a:t>
                </a:r>
                <a:r>
                  <a:rPr lang="en-US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Working Cycle Diagram)</a:t>
                </a:r>
              </a:p>
              <a:p>
                <a:pPr>
                  <a:lnSpc>
                    <a:spcPts val="3500"/>
                  </a:lnSpc>
                  <a:spcBef>
                    <a:spcPts val="1000"/>
                  </a:spcBef>
                </a:pP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แผนภูมิเวลาการเปิดและปิดลิ้นของเครื่องยนต์ดีเซล </a:t>
                </a:r>
                <a:br>
                  <a:rPr lang="en-US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</a:b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4 จังหวะ (</a:t>
                </a:r>
                <a:r>
                  <a:rPr lang="en-US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Valve Timing Diagram)</a:t>
                </a:r>
              </a:p>
              <a:p>
                <a:pPr>
                  <a:lnSpc>
                    <a:spcPts val="3500"/>
                  </a:lnSpc>
                  <a:spcBef>
                    <a:spcPts val="1000"/>
                  </a:spcBef>
                </a:pP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การเปรียบเทียบจังหวะการทำงานของเครื่องยนต์ดีเซลกับเครื่องยนต์แก๊สโซลีน 4 จังหวะ</a:t>
                </a:r>
              </a:p>
              <a:p>
                <a:pPr>
                  <a:lnSpc>
                    <a:spcPts val="3500"/>
                  </a:lnSpc>
                  <a:spcBef>
                    <a:spcPts val="1000"/>
                  </a:spcBef>
                </a:pP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กระบวนการเผาไหม้ของเครื่องยนต์ดีเซล </a:t>
                </a:r>
                <a:br>
                  <a:rPr lang="en-US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</a:b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</a:t>
                </a:r>
                <a:r>
                  <a:rPr lang="en-US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Combustion Process)</a:t>
                </a:r>
              </a:p>
              <a:p>
                <a:pPr>
                  <a:lnSpc>
                    <a:spcPts val="3500"/>
                  </a:lnSpc>
                  <a:spcBef>
                    <a:spcPts val="1000"/>
                  </a:spcBef>
                </a:pP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ความล่าช้าในการจุดระเบิด (</a:t>
                </a:r>
                <a:r>
                  <a:rPr lang="en-US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Ignition Delay)</a:t>
                </a:r>
              </a:p>
              <a:p>
                <a:pPr>
                  <a:lnSpc>
                    <a:spcPts val="3500"/>
                  </a:lnSpc>
                  <a:spcBef>
                    <a:spcPts val="1000"/>
                  </a:spcBef>
                </a:pP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การเคาะของเครื่องยนต์ดีเซล (</a:t>
                </a:r>
                <a:r>
                  <a:rPr lang="en-US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Diesel Knock)</a:t>
                </a:r>
                <a:endParaRPr lang="th-TH" sz="36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1478B13-1029-373B-1951-782DAE05F43D}"/>
                  </a:ext>
                </a:extLst>
              </p:cNvPr>
              <p:cNvGrpSpPr/>
              <p:nvPr/>
            </p:nvGrpSpPr>
            <p:grpSpPr>
              <a:xfrm>
                <a:off x="2514600" y="3009900"/>
                <a:ext cx="3741236" cy="990477"/>
                <a:chOff x="3048000" y="3144587"/>
                <a:chExt cx="3741236" cy="990477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C3BE8C54-489A-CA99-ACEC-2D7CD6C7F23A}"/>
                    </a:ext>
                  </a:extLst>
                </p:cNvPr>
                <p:cNvSpPr/>
                <p:nvPr/>
              </p:nvSpPr>
              <p:spPr>
                <a:xfrm>
                  <a:off x="3048000" y="3227350"/>
                  <a:ext cx="3535947" cy="907714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TextBox 6">
                  <a:extLst>
                    <a:ext uri="{FF2B5EF4-FFF2-40B4-BE49-F238E27FC236}">
                      <a16:creationId xmlns:a16="http://schemas.microsoft.com/office/drawing/2014/main" id="{E39D247A-23FA-3FA8-7205-306DD1ECAACC}"/>
                    </a:ext>
                  </a:extLst>
                </p:cNvPr>
                <p:cNvSpPr txBox="1"/>
                <p:nvPr/>
              </p:nvSpPr>
              <p:spPr>
                <a:xfrm>
                  <a:off x="3253290" y="3144587"/>
                  <a:ext cx="353594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สาระการเรียนรู้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C38095A-64AB-8E2E-7455-F545AAA3FA69}"/>
                  </a:ext>
                </a:extLst>
              </p:cNvPr>
              <p:cNvSpPr/>
              <p:nvPr/>
            </p:nvSpPr>
            <p:spPr>
              <a:xfrm>
                <a:off x="457200" y="5237413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2</a:t>
                </a:r>
                <a:endParaRPr lang="th-TH" sz="3400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E3D2BFA-BD9C-ED8D-FE15-301AA06DA2DF}"/>
                  </a:ext>
                </a:extLst>
              </p:cNvPr>
              <p:cNvSpPr/>
              <p:nvPr/>
            </p:nvSpPr>
            <p:spPr>
              <a:xfrm>
                <a:off x="457200" y="5802059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3</a:t>
                </a:r>
                <a:endParaRPr lang="th-TH" sz="3400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4CD65A4-B13C-EA19-B64E-9E7F106B6481}"/>
                  </a:ext>
                </a:extLst>
              </p:cNvPr>
              <p:cNvSpPr/>
              <p:nvPr/>
            </p:nvSpPr>
            <p:spPr>
              <a:xfrm>
                <a:off x="457200" y="6828287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4</a:t>
                </a:r>
                <a:endParaRPr lang="th-TH" sz="3400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8B0B703-411F-CCAB-CBF9-765565CDCDC4}"/>
                  </a:ext>
                </a:extLst>
              </p:cNvPr>
              <p:cNvSpPr/>
              <p:nvPr/>
            </p:nvSpPr>
            <p:spPr>
              <a:xfrm>
                <a:off x="457200" y="7849353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5</a:t>
                </a:r>
                <a:endParaRPr lang="th-TH" sz="3400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4A72A9C-9E57-1378-85E1-5E9479279CF0}"/>
                  </a:ext>
                </a:extLst>
              </p:cNvPr>
              <p:cNvSpPr/>
              <p:nvPr/>
            </p:nvSpPr>
            <p:spPr>
              <a:xfrm>
                <a:off x="457200" y="8895013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6</a:t>
                </a:r>
                <a:endParaRPr lang="th-TH" sz="3400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DDD43ED-B67A-A278-A2D8-A224BFBC592D}"/>
                  </a:ext>
                </a:extLst>
              </p:cNvPr>
              <p:cNvSpPr/>
              <p:nvPr/>
            </p:nvSpPr>
            <p:spPr>
              <a:xfrm>
                <a:off x="457200" y="9428413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7</a:t>
                </a:r>
                <a:endParaRPr lang="th-TH" sz="34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7D51194-7EE1-617A-2601-6547E7E8FF54}"/>
                </a:ext>
              </a:extLst>
            </p:cNvPr>
            <p:cNvGrpSpPr/>
            <p:nvPr/>
          </p:nvGrpSpPr>
          <p:grpSpPr>
            <a:xfrm>
              <a:off x="8983579" y="3022823"/>
              <a:ext cx="9970303" cy="7777190"/>
              <a:chOff x="8983579" y="3022823"/>
              <a:chExt cx="9970303" cy="777719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2901D23-3A1E-B1CB-ABE7-AE682DA57C44}"/>
                  </a:ext>
                </a:extLst>
              </p:cNvPr>
              <p:cNvSpPr/>
              <p:nvPr/>
            </p:nvSpPr>
            <p:spPr>
              <a:xfrm>
                <a:off x="8983579" y="3103813"/>
                <a:ext cx="9970303" cy="7696200"/>
              </a:xfrm>
              <a:prstGeom prst="rect">
                <a:avLst/>
              </a:pr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2E43CEB-1FE0-22E9-C2BC-279BA5F37361}"/>
                  </a:ext>
                </a:extLst>
              </p:cNvPr>
              <p:cNvGrpSpPr/>
              <p:nvPr/>
            </p:nvGrpSpPr>
            <p:grpSpPr>
              <a:xfrm>
                <a:off x="11144050" y="3022823"/>
                <a:ext cx="4934150" cy="977554"/>
                <a:chOff x="11067850" y="3157510"/>
                <a:chExt cx="4934150" cy="977554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7CE3B823-E51D-A78D-8AF0-82904D62483B}"/>
                    </a:ext>
                  </a:extLst>
                </p:cNvPr>
                <p:cNvSpPr/>
                <p:nvPr/>
              </p:nvSpPr>
              <p:spPr>
                <a:xfrm>
                  <a:off x="11067850" y="3227350"/>
                  <a:ext cx="4934150" cy="907714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TextBox 6">
                  <a:extLst>
                    <a:ext uri="{FF2B5EF4-FFF2-40B4-BE49-F238E27FC236}">
                      <a16:creationId xmlns:a16="http://schemas.microsoft.com/office/drawing/2014/main" id="{F9DF5612-5F50-50A0-90F2-8F5CC6B613DE}"/>
                    </a:ext>
                  </a:extLst>
                </p:cNvPr>
                <p:cNvSpPr txBox="1"/>
                <p:nvPr/>
              </p:nvSpPr>
              <p:spPr>
                <a:xfrm>
                  <a:off x="11336314" y="3157510"/>
                  <a:ext cx="4458411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จุดประสงค์การเรียนรู้</a:t>
                  </a:r>
                </a:p>
              </p:txBody>
            </p:sp>
          </p:grp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D2149C2-1181-152B-8265-7F199AE9862A}"/>
                  </a:ext>
                </a:extLst>
              </p:cNvPr>
              <p:cNvSpPr/>
              <p:nvPr/>
            </p:nvSpPr>
            <p:spPr>
              <a:xfrm>
                <a:off x="9422655" y="4246813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1</a:t>
                </a:r>
                <a:endParaRPr lang="th-TH" sz="3400" dirty="0"/>
              </a:p>
            </p:txBody>
          </p:sp>
          <p:sp>
            <p:nvSpPr>
              <p:cNvPr id="26" name="TextBox 10">
                <a:extLst>
                  <a:ext uri="{FF2B5EF4-FFF2-40B4-BE49-F238E27FC236}">
                    <a16:creationId xmlns:a16="http://schemas.microsoft.com/office/drawing/2014/main" id="{115E6B48-6AC1-30DF-6941-80D9F020AD93}"/>
                  </a:ext>
                </a:extLst>
              </p:cNvPr>
              <p:cNvSpPr txBox="1"/>
              <p:nvPr/>
            </p:nvSpPr>
            <p:spPr>
              <a:xfrm>
                <a:off x="10038300" y="4315493"/>
                <a:ext cx="7176855" cy="43345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อธิบายเกี่ยวกับโครงสร้างและหลักการทำงานของเครื่องยนต์ดีเซลเพื่อการใช้งานและบำรุงรักษาได้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ใช้เครื่องมือและอุปกรณ์เพื่อตรวจสอบและวิเคราะห์สภาพชิ้นส่วนเครื่องยนต์ดีเซลได้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มีเจตคติและกิจนิสัยที่ดีในการปฏิบัติงานด้วยความละเอียด รอบคอบ และปลอดภัย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ประยุกต์ใช้ความรู้เรื่องโครงสร้างเครื่องยนต์ดีเซลเพื่อ</a:t>
                </a:r>
                <a:br>
                  <a:rPr lang="en-US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</a:br>
                <a:r>
                  <a:rPr lang="th-TH" sz="36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การวินิจฉัยปัญหาและบำรุงรักษาได้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6BD6BE4-CD7B-5FF9-AF9F-AFC0FEEE3389}"/>
                  </a:ext>
                </a:extLst>
              </p:cNvPr>
              <p:cNvSpPr/>
              <p:nvPr/>
            </p:nvSpPr>
            <p:spPr>
              <a:xfrm>
                <a:off x="9422655" y="5331326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2</a:t>
                </a:r>
                <a:endParaRPr lang="th-TH" sz="3400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C060163-EB36-24E0-4900-FD0465844D37}"/>
                  </a:ext>
                </a:extLst>
              </p:cNvPr>
              <p:cNvSpPr/>
              <p:nvPr/>
            </p:nvSpPr>
            <p:spPr>
              <a:xfrm>
                <a:off x="9422655" y="6466021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3</a:t>
                </a:r>
                <a:endParaRPr lang="th-TH" sz="3400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52EC412-1CF0-5068-E2D4-FDA986A6045F}"/>
                  </a:ext>
                </a:extLst>
              </p:cNvPr>
              <p:cNvSpPr/>
              <p:nvPr/>
            </p:nvSpPr>
            <p:spPr>
              <a:xfrm>
                <a:off x="9422655" y="7613986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4</a:t>
                </a:r>
                <a:endParaRPr lang="th-TH" sz="3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29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172E74C-6D7B-BE3A-4236-1045A033AF73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76;p25">
            <a:extLst>
              <a:ext uri="{FF2B5EF4-FFF2-40B4-BE49-F238E27FC236}">
                <a16:creationId xmlns:a16="http://schemas.microsoft.com/office/drawing/2014/main" id="{BF42182E-5483-940A-A1A1-2A6F2B55FAAC}"/>
              </a:ext>
            </a:extLst>
          </p:cNvPr>
          <p:cNvSpPr/>
          <p:nvPr/>
        </p:nvSpPr>
        <p:spPr>
          <a:xfrm rot="16200000">
            <a:off x="12410902" y="-7375911"/>
            <a:ext cx="1025923" cy="10118673"/>
          </a:xfrm>
          <a:prstGeom prst="roundRect">
            <a:avLst>
              <a:gd name="adj" fmla="val 50000"/>
            </a:avLst>
          </a:prstGeom>
          <a:solidFill>
            <a:srgbClr val="05BE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C84FF7-EE7A-6D67-7384-D027F860D94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BDCD6FA-F9BE-3160-62C3-8B333DBC3E0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A0F3325-92DB-2130-79DA-46F6ACE500E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94D3D1AA-2DCC-FDCF-0BB9-A51AB1F7C05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1DF8638-7F95-E098-1A97-44F0910A656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449BC9-5A56-E7E9-9C38-2D00DD7B134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67FDA23F-8A7B-F216-8275-F0BC3CFE875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2082016D-A7C2-32A4-7023-FB288259AC3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8D4BB15-E95C-5604-B1DB-31B9FBC1317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247102E-6001-8264-44E7-B6F508378795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8BA27A77-7927-25B1-BAEB-01F7B2B0C90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D6C9707F-C6DF-1E45-1F45-748C5BC52D8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DFBE4E1-1E71-6ACF-04B4-823BF99667C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A4C3144-2A25-EBCB-A4F2-1F7EFD1EA29A}"/>
              </a:ext>
            </a:extLst>
          </p:cNvPr>
          <p:cNvGrpSpPr/>
          <p:nvPr/>
        </p:nvGrpSpPr>
        <p:grpSpPr>
          <a:xfrm>
            <a:off x="22135996" y="-371120"/>
            <a:ext cx="4876800" cy="818439"/>
            <a:chOff x="5544889" y="2495507"/>
            <a:chExt cx="4876800" cy="818439"/>
          </a:xfrm>
        </p:grpSpPr>
        <p:sp>
          <p:nvSpPr>
            <p:cNvPr id="46" name="Google Shape;176;p25">
              <a:extLst>
                <a:ext uri="{FF2B5EF4-FFF2-40B4-BE49-F238E27FC236}">
                  <a16:creationId xmlns:a16="http://schemas.microsoft.com/office/drawing/2014/main" id="{467F6099-7937-04CB-D2BD-71DF20925650}"/>
                </a:ext>
              </a:extLst>
            </p:cNvPr>
            <p:cNvSpPr/>
            <p:nvPr/>
          </p:nvSpPr>
          <p:spPr>
            <a:xfrm rot="16200000">
              <a:off x="7411790" y="628606"/>
              <a:ext cx="685799" cy="4419602"/>
            </a:xfrm>
            <a:prstGeom prst="roundRect">
              <a:avLst>
                <a:gd name="adj" fmla="val 50000"/>
              </a:avLst>
            </a:prstGeom>
            <a:solidFill>
              <a:srgbClr val="FD9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F87BB47F-6863-9509-0D93-75752E76B468}"/>
                </a:ext>
              </a:extLst>
            </p:cNvPr>
            <p:cNvSpPr txBox="1"/>
            <p:nvPr/>
          </p:nvSpPr>
          <p:spPr>
            <a:xfrm>
              <a:off x="5867401" y="2628146"/>
              <a:ext cx="4554288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F86D719-4A0B-1990-0F36-40A9DA4DD4F2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8" name="Google Shape;176;p25">
              <a:extLst>
                <a:ext uri="{FF2B5EF4-FFF2-40B4-BE49-F238E27FC236}">
                  <a16:creationId xmlns:a16="http://schemas.microsoft.com/office/drawing/2014/main" id="{1DA4A72C-36C9-0E92-A199-03A0C60D0CEB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995CC74-9EF6-7B02-917D-6245E47CE922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544B6279-128F-5A80-A022-3C8ADD4B2874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7" name="TextBox 10">
            <a:extLst>
              <a:ext uri="{FF2B5EF4-FFF2-40B4-BE49-F238E27FC236}">
                <a16:creationId xmlns:a16="http://schemas.microsoft.com/office/drawing/2014/main" id="{47BEA828-FE6B-91E2-C5F4-A9C2B1B00E12}"/>
              </a:ext>
            </a:extLst>
          </p:cNvPr>
          <p:cNvSpPr txBox="1"/>
          <p:nvPr/>
        </p:nvSpPr>
        <p:spPr>
          <a:xfrm>
            <a:off x="13186925" y="7528301"/>
            <a:ext cx="3619439" cy="147352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2.1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อัตราส่วนการอัด และความสัมพันธ์ระหว่างอัตราส่วนการอัดกับความดัน และอุณหภูมิในกระบอกสูบ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C1D96F-D1ED-5691-A7DC-329672E4516F}"/>
              </a:ext>
            </a:extLst>
          </p:cNvPr>
          <p:cNvGrpSpPr/>
          <p:nvPr/>
        </p:nvGrpSpPr>
        <p:grpSpPr>
          <a:xfrm>
            <a:off x="2971800" y="2316912"/>
            <a:ext cx="13834564" cy="1506546"/>
            <a:chOff x="2971800" y="2316912"/>
            <a:chExt cx="13834564" cy="1506546"/>
          </a:xfrm>
        </p:grpSpPr>
        <p:sp>
          <p:nvSpPr>
            <p:cNvPr id="27" name="Flowchart: Merge 26">
              <a:extLst>
                <a:ext uri="{FF2B5EF4-FFF2-40B4-BE49-F238E27FC236}">
                  <a16:creationId xmlns:a16="http://schemas.microsoft.com/office/drawing/2014/main" id="{340B9C3F-10AE-D978-C360-6579733842B9}"/>
                </a:ext>
              </a:extLst>
            </p:cNvPr>
            <p:cNvSpPr/>
            <p:nvPr/>
          </p:nvSpPr>
          <p:spPr>
            <a:xfrm>
              <a:off x="3376896" y="2415968"/>
              <a:ext cx="609600" cy="1347969"/>
            </a:xfrm>
            <a:prstGeom prst="flowChartMerg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39EE7C7-6B57-02B5-D79D-8FED05CBF4BA}"/>
                </a:ext>
              </a:extLst>
            </p:cNvPr>
            <p:cNvGrpSpPr/>
            <p:nvPr/>
          </p:nvGrpSpPr>
          <p:grpSpPr>
            <a:xfrm>
              <a:off x="2971800" y="2316912"/>
              <a:ext cx="13834564" cy="1506546"/>
              <a:chOff x="2971800" y="1028700"/>
              <a:chExt cx="13834564" cy="150654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5DE0340-01F0-0A43-0BBC-AF795A445B42}"/>
                  </a:ext>
                </a:extLst>
              </p:cNvPr>
              <p:cNvGrpSpPr/>
              <p:nvPr/>
            </p:nvGrpSpPr>
            <p:grpSpPr>
              <a:xfrm>
                <a:off x="2971800" y="1028700"/>
                <a:ext cx="13834564" cy="1506546"/>
                <a:chOff x="5691670" y="1818142"/>
                <a:chExt cx="13834564" cy="1506546"/>
              </a:xfrm>
            </p:grpSpPr>
            <p:sp>
              <p:nvSpPr>
                <p:cNvPr id="22" name="Flowchart: Process 21">
                  <a:extLst>
                    <a:ext uri="{FF2B5EF4-FFF2-40B4-BE49-F238E27FC236}">
                      <a16:creationId xmlns:a16="http://schemas.microsoft.com/office/drawing/2014/main" id="{F6B40156-704C-D777-E56C-5CE4FC0674C9}"/>
                    </a:ext>
                  </a:extLst>
                </p:cNvPr>
                <p:cNvSpPr/>
                <p:nvPr/>
              </p:nvSpPr>
              <p:spPr>
                <a:xfrm>
                  <a:off x="6400799" y="1918284"/>
                  <a:ext cx="7749071" cy="1354846"/>
                </a:xfrm>
                <a:prstGeom prst="flowChartProcess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Hexagon 22">
                  <a:extLst>
                    <a:ext uri="{FF2B5EF4-FFF2-40B4-BE49-F238E27FC236}">
                      <a16:creationId xmlns:a16="http://schemas.microsoft.com/office/drawing/2014/main" id="{E61BF42B-5B17-8482-5912-384FF9935998}"/>
                    </a:ext>
                  </a:extLst>
                </p:cNvPr>
                <p:cNvSpPr/>
                <p:nvPr/>
              </p:nvSpPr>
              <p:spPr>
                <a:xfrm>
                  <a:off x="5691670" y="1918284"/>
                  <a:ext cx="990600" cy="853965"/>
                </a:xfrm>
                <a:prstGeom prst="hexagon">
                  <a:avLst/>
                </a:prstGeom>
                <a:solidFill>
                  <a:srgbClr val="F660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6">
                  <a:extLst>
                    <a:ext uri="{FF2B5EF4-FFF2-40B4-BE49-F238E27FC236}">
                      <a16:creationId xmlns:a16="http://schemas.microsoft.com/office/drawing/2014/main" id="{A21F208E-1552-5E6A-9C1E-3E2714048CC2}"/>
                    </a:ext>
                  </a:extLst>
                </p:cNvPr>
                <p:cNvSpPr txBox="1"/>
                <p:nvPr/>
              </p:nvSpPr>
              <p:spPr>
                <a:xfrm>
                  <a:off x="5698905" y="1818142"/>
                  <a:ext cx="92983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.</a:t>
                  </a: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  <p:sp>
              <p:nvSpPr>
                <p:cNvPr id="25" name="TextBox 6">
                  <a:extLst>
                    <a:ext uri="{FF2B5EF4-FFF2-40B4-BE49-F238E27FC236}">
                      <a16:creationId xmlns:a16="http://schemas.microsoft.com/office/drawing/2014/main" id="{846955D4-FD70-5D98-5E9F-5D407969999D}"/>
                    </a:ext>
                  </a:extLst>
                </p:cNvPr>
                <p:cNvSpPr txBox="1"/>
                <p:nvPr/>
              </p:nvSpPr>
              <p:spPr>
                <a:xfrm>
                  <a:off x="7152064" y="2130130"/>
                  <a:ext cx="12374170" cy="11945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ความสัมพันธ์ระหว่างอัตราส่วน</a:t>
                  </a:r>
                  <a:b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</a:b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การอัดกับความดันในกระบอกสูบ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5B942765-86D3-AF70-4E6E-45617C63804C}"/>
                  </a:ext>
                </a:extLst>
              </p:cNvPr>
              <p:cNvSpPr/>
              <p:nvPr/>
            </p:nvSpPr>
            <p:spPr>
              <a:xfrm>
                <a:off x="3897592" y="1128842"/>
                <a:ext cx="445808" cy="853964"/>
              </a:xfrm>
              <a:prstGeom prst="chevron">
                <a:avLst/>
              </a:prstGeom>
              <a:solidFill>
                <a:srgbClr val="63D1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5B724D02-E201-F38C-6799-C8C7110E0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51" y="4094242"/>
            <a:ext cx="9394381" cy="5527168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E76F72D2-8EA8-6AC9-FBAD-9B707EAB557A}"/>
              </a:ext>
            </a:extLst>
          </p:cNvPr>
          <p:cNvGrpSpPr/>
          <p:nvPr/>
        </p:nvGrpSpPr>
        <p:grpSpPr>
          <a:xfrm>
            <a:off x="592577" y="-45064"/>
            <a:ext cx="16078200" cy="2673964"/>
            <a:chOff x="592577" y="-45064"/>
            <a:chExt cx="16078200" cy="267396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9D59AD-57A2-C93E-2A16-412473DB840F}"/>
                </a:ext>
              </a:extLst>
            </p:cNvPr>
            <p:cNvGrpSpPr/>
            <p:nvPr/>
          </p:nvGrpSpPr>
          <p:grpSpPr>
            <a:xfrm>
              <a:off x="592577" y="0"/>
              <a:ext cx="16078200" cy="2628900"/>
              <a:chOff x="-22215" y="0"/>
              <a:chExt cx="16078200" cy="262890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66B1944-B560-D986-C2DA-0EF2AB682FB4}"/>
                  </a:ext>
                </a:extLst>
              </p:cNvPr>
              <p:cNvSpPr/>
              <p:nvPr/>
            </p:nvSpPr>
            <p:spPr>
              <a:xfrm>
                <a:off x="1899808" y="717042"/>
                <a:ext cx="13182600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TextBox 6">
                <a:extLst>
                  <a:ext uri="{FF2B5EF4-FFF2-40B4-BE49-F238E27FC236}">
                    <a16:creationId xmlns:a16="http://schemas.microsoft.com/office/drawing/2014/main" id="{8072F984-860B-ABEA-293D-FD8438604B04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3394177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วัฏจักรการทำงานของเครื่องยนต์ดีเซล 4 จังหวะ</a:t>
                </a:r>
              </a:p>
            </p:txBody>
          </p:sp>
          <p:sp>
            <p:nvSpPr>
              <p:cNvPr id="2" name="Flowchart: Delay 1">
                <a:extLst>
                  <a:ext uri="{FF2B5EF4-FFF2-40B4-BE49-F238E27FC236}">
                    <a16:creationId xmlns:a16="http://schemas.microsoft.com/office/drawing/2014/main" id="{9491F7C5-AFCA-D12E-C62B-88ABE6ACB9DC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Box 6">
                <a:extLst>
                  <a:ext uri="{FF2B5EF4-FFF2-40B4-BE49-F238E27FC236}">
                    <a16:creationId xmlns:a16="http://schemas.microsoft.com/office/drawing/2014/main" id="{628CBAFD-62D7-2ED8-42E6-81A0ADE4CD05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1.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5622116-71EB-ABFC-DA31-3368D0BDAEB9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44" name="Arrow: Chevron 43">
                <a:extLst>
                  <a:ext uri="{FF2B5EF4-FFF2-40B4-BE49-F238E27FC236}">
                    <a16:creationId xmlns:a16="http://schemas.microsoft.com/office/drawing/2014/main" id="{E05137E2-EE91-F0C0-0DC1-558C5545227F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Arrow: Chevron 50">
                <a:extLst>
                  <a:ext uri="{FF2B5EF4-FFF2-40B4-BE49-F238E27FC236}">
                    <a16:creationId xmlns:a16="http://schemas.microsoft.com/office/drawing/2014/main" id="{A2455FA3-B2B1-CF83-FCAC-595A6A621092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81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9D678-300F-4995-4CFB-7B703AA73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733A8710-AA20-90C1-0AA1-2FC461D5F79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065503-E9CD-1754-A008-849CCC7F6DCD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464CCE03-AB3D-4DF3-8809-4D0CE3A55FC2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D7AF18BF-8268-1A99-D82E-C5DEC60665E3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4A09A38-78A0-633C-8D50-740DBAE50153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CF3D54-3D79-20A4-F32B-ABACB8B89B86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D940C7A0-99B7-9A5B-32C7-4491D8645743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FBC5BC10-CAA0-4E4F-28B3-76B185D04E21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4E622B93-3423-5D41-0E4F-1951B1967260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BB6B92-BCF1-F763-CC1B-56CD9384CEC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C841E17-7393-11F5-955F-6EAEC840A2D7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F79514C9-72A0-F707-8628-7736169B3AA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F0EBF9DE-B4DA-DFFB-73E1-58B66A43A3D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C9D3702-7161-ED65-3641-52BECC2BC2B4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38AC087-0486-14E6-9375-79E3EC7707F1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91F58B6A-E263-B5D7-A860-9970052B8EE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06E854B4-6BF5-5CC0-A5E7-ED17FAD8E9D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420AAC9-DAA5-F5E1-6331-C8478A4040E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EB187E-3A6E-0877-6043-C9EDFD3AD108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3031C893-4653-267A-3392-6C77BDF0FF3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1A1BC085-3D57-106A-64E7-7108C5CAE89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C79817A-78A7-9BB8-0C69-F2CA3760086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8" name="TextBox 10">
            <a:extLst>
              <a:ext uri="{FF2B5EF4-FFF2-40B4-BE49-F238E27FC236}">
                <a16:creationId xmlns:a16="http://schemas.microsoft.com/office/drawing/2014/main" id="{3D5001F4-15C9-F853-BCC9-5240478CA2C6}"/>
              </a:ext>
            </a:extLst>
          </p:cNvPr>
          <p:cNvSpPr txBox="1"/>
          <p:nvPr/>
        </p:nvSpPr>
        <p:spPr>
          <a:xfrm>
            <a:off x="3339751" y="3009900"/>
            <a:ext cx="6462770" cy="104968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300"/>
              </a:lnSpc>
              <a:spcBef>
                <a:spcPts val="3000"/>
              </a:spcBef>
            </a:pP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ลำดับการทำงานทั้ง 4 จังหวะ มีดังนี้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A08AFD-DF47-9D51-9002-5220BABA4944}"/>
              </a:ext>
            </a:extLst>
          </p:cNvPr>
          <p:cNvGrpSpPr/>
          <p:nvPr/>
        </p:nvGrpSpPr>
        <p:grpSpPr>
          <a:xfrm>
            <a:off x="2971800" y="1104900"/>
            <a:ext cx="13834564" cy="1506546"/>
            <a:chOff x="2971800" y="2316912"/>
            <a:chExt cx="13834564" cy="1506546"/>
          </a:xfrm>
        </p:grpSpPr>
        <p:sp>
          <p:nvSpPr>
            <p:cNvPr id="24" name="Flowchart: Merge 23">
              <a:extLst>
                <a:ext uri="{FF2B5EF4-FFF2-40B4-BE49-F238E27FC236}">
                  <a16:creationId xmlns:a16="http://schemas.microsoft.com/office/drawing/2014/main" id="{106D54E5-247A-D830-0260-354B909BF270}"/>
                </a:ext>
              </a:extLst>
            </p:cNvPr>
            <p:cNvSpPr/>
            <p:nvPr/>
          </p:nvSpPr>
          <p:spPr>
            <a:xfrm>
              <a:off x="3376896" y="2415968"/>
              <a:ext cx="609600" cy="1347969"/>
            </a:xfrm>
            <a:prstGeom prst="flowChartMerg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7575C26-D7C9-1EF7-5480-11DEE0673881}"/>
                </a:ext>
              </a:extLst>
            </p:cNvPr>
            <p:cNvGrpSpPr/>
            <p:nvPr/>
          </p:nvGrpSpPr>
          <p:grpSpPr>
            <a:xfrm>
              <a:off x="2971800" y="2316912"/>
              <a:ext cx="13834564" cy="1506546"/>
              <a:chOff x="2971800" y="1028700"/>
              <a:chExt cx="13834564" cy="1506546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23A9816-03DC-252E-E42B-F5236458BB3C}"/>
                  </a:ext>
                </a:extLst>
              </p:cNvPr>
              <p:cNvGrpSpPr/>
              <p:nvPr/>
            </p:nvGrpSpPr>
            <p:grpSpPr>
              <a:xfrm>
                <a:off x="2971800" y="1028700"/>
                <a:ext cx="13834564" cy="1506546"/>
                <a:chOff x="5691670" y="1818142"/>
                <a:chExt cx="13834564" cy="1506546"/>
              </a:xfrm>
            </p:grpSpPr>
            <p:sp>
              <p:nvSpPr>
                <p:cNvPr id="45" name="Flowchart: Process 44">
                  <a:extLst>
                    <a:ext uri="{FF2B5EF4-FFF2-40B4-BE49-F238E27FC236}">
                      <a16:creationId xmlns:a16="http://schemas.microsoft.com/office/drawing/2014/main" id="{C899D828-4642-8331-E0F6-69D1A370D16B}"/>
                    </a:ext>
                  </a:extLst>
                </p:cNvPr>
                <p:cNvSpPr/>
                <p:nvPr/>
              </p:nvSpPr>
              <p:spPr>
                <a:xfrm>
                  <a:off x="6400799" y="1918284"/>
                  <a:ext cx="10709479" cy="1354846"/>
                </a:xfrm>
                <a:prstGeom prst="flowChartProcess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Hexagon 45">
                  <a:extLst>
                    <a:ext uri="{FF2B5EF4-FFF2-40B4-BE49-F238E27FC236}">
                      <a16:creationId xmlns:a16="http://schemas.microsoft.com/office/drawing/2014/main" id="{77E14FF9-5939-8EE0-7E4F-CD15CE52C9F0}"/>
                    </a:ext>
                  </a:extLst>
                </p:cNvPr>
                <p:cNvSpPr/>
                <p:nvPr/>
              </p:nvSpPr>
              <p:spPr>
                <a:xfrm>
                  <a:off x="5691670" y="1918284"/>
                  <a:ext cx="990600" cy="853965"/>
                </a:xfrm>
                <a:prstGeom prst="hexagon">
                  <a:avLst/>
                </a:prstGeom>
                <a:solidFill>
                  <a:srgbClr val="F660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extBox 6">
                  <a:extLst>
                    <a:ext uri="{FF2B5EF4-FFF2-40B4-BE49-F238E27FC236}">
                      <a16:creationId xmlns:a16="http://schemas.microsoft.com/office/drawing/2014/main" id="{9DA0A314-013B-6DC0-4E69-D4ABF003B139}"/>
                    </a:ext>
                  </a:extLst>
                </p:cNvPr>
                <p:cNvSpPr txBox="1"/>
                <p:nvPr/>
              </p:nvSpPr>
              <p:spPr>
                <a:xfrm>
                  <a:off x="5698905" y="1818142"/>
                  <a:ext cx="92983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.2</a:t>
                  </a:r>
                </a:p>
              </p:txBody>
            </p:sp>
            <p:sp>
              <p:nvSpPr>
                <p:cNvPr id="51" name="TextBox 6">
                  <a:extLst>
                    <a:ext uri="{FF2B5EF4-FFF2-40B4-BE49-F238E27FC236}">
                      <a16:creationId xmlns:a16="http://schemas.microsoft.com/office/drawing/2014/main" id="{C7DFE64B-9AA0-045A-24FF-2443C5365B9D}"/>
                    </a:ext>
                  </a:extLst>
                </p:cNvPr>
                <p:cNvSpPr txBox="1"/>
                <p:nvPr/>
              </p:nvSpPr>
              <p:spPr>
                <a:xfrm>
                  <a:off x="7152064" y="2130130"/>
                  <a:ext cx="12374170" cy="11945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วัฏจักรการทำงานของเครื่องยนต์ดีเซล 4 จังหวะ </a:t>
                  </a:r>
                  <a:b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</a:b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(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Four-Stroke Diesel Cycle) </a:t>
                  </a:r>
                </a:p>
              </p:txBody>
            </p:sp>
          </p:grpSp>
          <p:sp>
            <p:nvSpPr>
              <p:cNvPr id="44" name="Arrow: Chevron 43">
                <a:extLst>
                  <a:ext uri="{FF2B5EF4-FFF2-40B4-BE49-F238E27FC236}">
                    <a16:creationId xmlns:a16="http://schemas.microsoft.com/office/drawing/2014/main" id="{CBC67FF4-9C94-5F92-B35D-8D009B023BEE}"/>
                  </a:ext>
                </a:extLst>
              </p:cNvPr>
              <p:cNvSpPr/>
              <p:nvPr/>
            </p:nvSpPr>
            <p:spPr>
              <a:xfrm>
                <a:off x="3897592" y="1128842"/>
                <a:ext cx="445808" cy="853964"/>
              </a:xfrm>
              <a:prstGeom prst="chevron">
                <a:avLst/>
              </a:prstGeom>
              <a:solidFill>
                <a:srgbClr val="63D1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779F705-55F9-85EA-6BAD-A73E4AD9CB31}"/>
              </a:ext>
            </a:extLst>
          </p:cNvPr>
          <p:cNvGrpSpPr/>
          <p:nvPr/>
        </p:nvGrpSpPr>
        <p:grpSpPr>
          <a:xfrm>
            <a:off x="3224444" y="3924300"/>
            <a:ext cx="6607044" cy="697566"/>
            <a:chOff x="3224444" y="4284645"/>
            <a:chExt cx="6607044" cy="69756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2A2438A-150E-D40E-F11B-CA7A82E37FD2}"/>
                </a:ext>
              </a:extLst>
            </p:cNvPr>
            <p:cNvGrpSpPr/>
            <p:nvPr/>
          </p:nvGrpSpPr>
          <p:grpSpPr>
            <a:xfrm>
              <a:off x="3272852" y="4394873"/>
              <a:ext cx="6558636" cy="587338"/>
              <a:chOff x="4567416" y="4086432"/>
              <a:chExt cx="6558636" cy="587338"/>
            </a:xfrm>
          </p:grpSpPr>
          <p:sp>
            <p:nvSpPr>
              <p:cNvPr id="55" name="Flowchart: Process 54">
                <a:extLst>
                  <a:ext uri="{FF2B5EF4-FFF2-40B4-BE49-F238E27FC236}">
                    <a16:creationId xmlns:a16="http://schemas.microsoft.com/office/drawing/2014/main" id="{BFA7D770-5394-C96F-2695-0BEC860A352B}"/>
                  </a:ext>
                </a:extLst>
              </p:cNvPr>
              <p:cNvSpPr/>
              <p:nvPr/>
            </p:nvSpPr>
            <p:spPr>
              <a:xfrm>
                <a:off x="4567416" y="4086432"/>
                <a:ext cx="4270948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TextBox 10">
                <a:extLst>
                  <a:ext uri="{FF2B5EF4-FFF2-40B4-BE49-F238E27FC236}">
                    <a16:creationId xmlns:a16="http://schemas.microsoft.com/office/drawing/2014/main" id="{F75BAF71-8627-7CFA-3CCE-DB04EF6A1C90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6326288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จังหวะดูด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Intake Stroke)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06F8EEF-51A4-7914-EC51-A17F19A94CBD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58" name="Arrow: Chevron 57">
                <a:extLst>
                  <a:ext uri="{FF2B5EF4-FFF2-40B4-BE49-F238E27FC236}">
                    <a16:creationId xmlns:a16="http://schemas.microsoft.com/office/drawing/2014/main" id="{986C9538-4F9D-171B-7AF2-805B7BF40998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Arrow: Chevron 58">
                <a:extLst>
                  <a:ext uri="{FF2B5EF4-FFF2-40B4-BE49-F238E27FC236}">
                    <a16:creationId xmlns:a16="http://schemas.microsoft.com/office/drawing/2014/main" id="{A6603D1C-15AC-F322-46D1-61131981F265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61" name="TextBox 10">
            <a:extLst>
              <a:ext uri="{FF2B5EF4-FFF2-40B4-BE49-F238E27FC236}">
                <a16:creationId xmlns:a16="http://schemas.microsoft.com/office/drawing/2014/main" id="{27B45CDB-EA84-E3F6-6138-797B190BFF47}"/>
              </a:ext>
            </a:extLst>
          </p:cNvPr>
          <p:cNvSpPr txBox="1"/>
          <p:nvPr/>
        </p:nvSpPr>
        <p:spPr>
          <a:xfrm>
            <a:off x="3339750" y="4888154"/>
            <a:ext cx="14186249" cy="317160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300"/>
              </a:lnSpc>
              <a:spcBef>
                <a:spcPts val="30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จังหวะดูด (รูปที่ 2.2) หรือจังหวะไอดีของเครื่องยนต์ดีเซล เริ่มจากตำแหน่งลูกสูบอยู่ศูนย์ตายบน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Top Dead Center or TDC)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เพลาข้อเหวี่ยงเคลื่อนที่ลงสู่ศูนย์ตายล่าง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Bottom Dead Center or BDC)</a:t>
            </a:r>
            <a:r>
              <a:rPr lang="en-US" sz="16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ทำให้ลูกสูบเลื่อนลงเกิดสุญญากาศขึ้นภายในกระบอกสูบ ลิ้นไอดีถูกเปิดออก (ลิ้นไอดีเปิดก่อนศูนย์ตายบน) ส่วนลิ้นไอเสียปิด อากาศบริสุทธิ์ถูกดูดผ่านช่องลิ้นไอดีเข้ามาในกระบอกสูบ การที่อากาศสามารถไหลเข้ามาได้ก็เนื่องจากลูกสูบเคลื่อนที่ลง ทำให้ปริมาตรบนหัวลูกสูบเพิ่มขึ้นอย่างรวดเร็ว ส่งผลให้เกิดสุญญากาศบริเวณหัวลูกสูบความดันบรรยากาศภายนอกดันอากาศไปแทนที่ในกระบอกสูบ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D14A978-6F82-E65F-4970-E534285BB02A}"/>
              </a:ext>
            </a:extLst>
          </p:cNvPr>
          <p:cNvGrpSpPr/>
          <p:nvPr/>
        </p:nvGrpSpPr>
        <p:grpSpPr>
          <a:xfrm>
            <a:off x="5706151" y="8475020"/>
            <a:ext cx="11147225" cy="1212679"/>
            <a:chOff x="4930976" y="8703620"/>
            <a:chExt cx="11147225" cy="1212679"/>
          </a:xfrm>
        </p:grpSpPr>
        <p:sp>
          <p:nvSpPr>
            <p:cNvPr id="64" name="Google Shape;176;p25">
              <a:extLst>
                <a:ext uri="{FF2B5EF4-FFF2-40B4-BE49-F238E27FC236}">
                  <a16:creationId xmlns:a16="http://schemas.microsoft.com/office/drawing/2014/main" id="{A65A1F3E-354E-3CF2-562A-B9E6812CE09A}"/>
                </a:ext>
              </a:extLst>
            </p:cNvPr>
            <p:cNvSpPr/>
            <p:nvPr/>
          </p:nvSpPr>
          <p:spPr>
            <a:xfrm rot="16200000">
              <a:off x="9898249" y="3736347"/>
              <a:ext cx="1212679" cy="1114722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TextBox 10">
              <a:extLst>
                <a:ext uri="{FF2B5EF4-FFF2-40B4-BE49-F238E27FC236}">
                  <a16:creationId xmlns:a16="http://schemas.microsoft.com/office/drawing/2014/main" id="{85E4D4B9-C683-0CB5-2ADD-342E52E92DEE}"/>
                </a:ext>
              </a:extLst>
            </p:cNvPr>
            <p:cNvSpPr txBox="1"/>
            <p:nvPr/>
          </p:nvSpPr>
          <p:spPr>
            <a:xfrm>
              <a:off x="5370226" y="8866610"/>
              <a:ext cx="10388573" cy="104968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สรุป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ในจังหวะดูด ลูกสูบเคลื่อนที่ลง ลิ้นไอดีเปิด (การทำงานจริง ลิ้นไอดีเปิดก่อนศูนย์ตายบน) ลิ้นไอเสียปิด เพลาข้อเหวี่ยงหมุนไปเป็นมุมประมาณ 180 องศา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688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2EBBA-5343-40E7-813D-223BC009A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A9B9255-46BF-3A97-DBDD-F22D548840C6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F20F8DCE-D3FC-A42B-D8DA-145EEABC1861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81AA6FC-54F4-C175-2ECD-AA1838B14E84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73D4DBAC-EDD5-B2B0-71A5-95E0348B68E7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AEE5581-B72E-CE9A-949E-C416EF7B22AC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9AB921-6114-B53F-C2EB-5C44A4598839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622DC283-733B-F819-A6C9-2197020EF1C6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9E954166-BD47-4E69-7EA8-0DC16A0CB7E5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20B9A3A-0C20-B3D5-3B80-F75BDE8F0DC2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AC001E-1F0B-783D-A672-C9E49631886E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C4E71969-7BAE-76F5-8EC9-EF1891CF3A42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3FCED8FC-7C8A-AF4A-6836-D6D8B1607266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6F3AC1F6-BD11-67FC-DCD0-8B67D3A21BAA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67856E4-83D2-B704-F7C4-0843513AD6B9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332B099-A6E2-17C5-A65E-80903E3CB397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C8F414D-2212-EE86-C62B-F0D4D1CCE39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0A893103-3F6A-CA8C-55D3-EAD7EFC60AD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3294922-C625-5A3A-814B-519B580AB9A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B9BB2A7-A14E-33D4-D5C2-59D5ED869674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A1025333-7166-ED48-7DC6-41D1B069D01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1EDD6EC2-AF11-7D27-3E00-026DCC33B9A0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6236037-9E2A-5304-B70C-A8226572BAC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A790654-D31B-76A6-F1D6-E1E66B27EA8D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DC40CD2-BC62-46E9-A1F2-552CE66BD8E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5FB7F2EA-1CAC-5C64-816D-B9273FD7A7A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7C63C68-2FA0-29D9-515F-0A131FA7CE4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53DD42-7596-EF83-1574-A6F9D12A18B1}"/>
              </a:ext>
            </a:extLst>
          </p:cNvPr>
          <p:cNvGrpSpPr/>
          <p:nvPr/>
        </p:nvGrpSpPr>
        <p:grpSpPr>
          <a:xfrm>
            <a:off x="3224444" y="1028700"/>
            <a:ext cx="6607044" cy="697566"/>
            <a:chOff x="3224444" y="4284645"/>
            <a:chExt cx="6607044" cy="69756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45BCA97-1CC6-F3FB-5FBA-39CBADF461F3}"/>
                </a:ext>
              </a:extLst>
            </p:cNvPr>
            <p:cNvGrpSpPr/>
            <p:nvPr/>
          </p:nvGrpSpPr>
          <p:grpSpPr>
            <a:xfrm>
              <a:off x="3272852" y="4394873"/>
              <a:ext cx="6558636" cy="587338"/>
              <a:chOff x="4567416" y="4086432"/>
              <a:chExt cx="6558636" cy="587338"/>
            </a:xfrm>
          </p:grpSpPr>
          <p:sp>
            <p:nvSpPr>
              <p:cNvPr id="23" name="Flowchart: Process 22">
                <a:extLst>
                  <a:ext uri="{FF2B5EF4-FFF2-40B4-BE49-F238E27FC236}">
                    <a16:creationId xmlns:a16="http://schemas.microsoft.com/office/drawing/2014/main" id="{36F379AC-77B7-4020-086F-84EFFAD624A2}"/>
                  </a:ext>
                </a:extLst>
              </p:cNvPr>
              <p:cNvSpPr/>
              <p:nvPr/>
            </p:nvSpPr>
            <p:spPr>
              <a:xfrm>
                <a:off x="4567416" y="4086432"/>
                <a:ext cx="5185348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61D21D64-A9F1-440E-D42B-076AA643ABDF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6326288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จังหวะอัด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Compression Stroke)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D9C99BE-6433-037C-801D-CB7774D45CE1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7C421E3C-C118-1F33-9423-829CBD79474A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63FB36CB-4B45-280B-F474-F89FA0E0357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2" name="TextBox 10">
            <a:extLst>
              <a:ext uri="{FF2B5EF4-FFF2-40B4-BE49-F238E27FC236}">
                <a16:creationId xmlns:a16="http://schemas.microsoft.com/office/drawing/2014/main" id="{E317D0FB-4133-7751-61C0-9960BF2D0AF7}"/>
              </a:ext>
            </a:extLst>
          </p:cNvPr>
          <p:cNvSpPr txBox="1"/>
          <p:nvPr/>
        </p:nvSpPr>
        <p:spPr>
          <a:xfrm>
            <a:off x="3339750" y="1992555"/>
            <a:ext cx="14186249" cy="172841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300"/>
              </a:lnSpc>
              <a:spcBef>
                <a:spcPts val="30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จังหวะอัด (รูปที่ 2.3) ลูกสูบเคลื่อนที่ผ่านศูนย์ตายล่าง ลิ้นไอดี และลิ้นไอเสียปิดสนิท ลูกสูบเริ่มเคลื่อนที่ขึ้น อากาศภายในกระบอกสูบจึงถูกอัดให้มีปริมาตรลดลง ส่งผลให้ความดันและอุณหภูมิสูงขึ้น เพลาข้อเหวี่ยงหมุนไปเป็นมุมอีกประมาณ 180 องศา รวมเป็น 360 องศา หรือ 1 รอบ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B5F90D0-84E6-6C24-D023-E1D6F4ACF762}"/>
              </a:ext>
            </a:extLst>
          </p:cNvPr>
          <p:cNvGrpSpPr/>
          <p:nvPr/>
        </p:nvGrpSpPr>
        <p:grpSpPr>
          <a:xfrm>
            <a:off x="5334000" y="3805213"/>
            <a:ext cx="9387897" cy="6093834"/>
            <a:chOff x="3135802" y="3805213"/>
            <a:chExt cx="9387897" cy="6093834"/>
          </a:xfrm>
        </p:grpSpPr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FA1B83C5-6175-261A-8884-BEE325FB0214}"/>
                </a:ext>
              </a:extLst>
            </p:cNvPr>
            <p:cNvSpPr txBox="1"/>
            <p:nvPr/>
          </p:nvSpPr>
          <p:spPr>
            <a:xfrm>
              <a:off x="3962400" y="9444013"/>
              <a:ext cx="2819400" cy="455034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3000"/>
                </a:spcBef>
              </a:pPr>
              <a:r>
                <a:rPr lang="th-TH" sz="3600" b="1" spc="36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รูปที่ 2.2 </a:t>
              </a:r>
              <a:r>
                <a:rPr lang="th-TH" sz="3600" spc="36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จังหวะดูด</a:t>
              </a:r>
              <a:endPara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D0BBB9A-0FAA-4F6A-4A6B-32AC14271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937"/>
            <a:stretch/>
          </p:blipFill>
          <p:spPr>
            <a:xfrm>
              <a:off x="3135802" y="3805213"/>
              <a:ext cx="9387897" cy="5410199"/>
            </a:xfrm>
            <a:prstGeom prst="rect">
              <a:avLst/>
            </a:prstGeom>
          </p:spPr>
        </p:pic>
        <p:sp>
          <p:nvSpPr>
            <p:cNvPr id="45" name="TextBox 10">
              <a:extLst>
                <a:ext uri="{FF2B5EF4-FFF2-40B4-BE49-F238E27FC236}">
                  <a16:creationId xmlns:a16="http://schemas.microsoft.com/office/drawing/2014/main" id="{70EDBEB8-32AA-B7EC-9381-9FC7AFBACB9F}"/>
                </a:ext>
              </a:extLst>
            </p:cNvPr>
            <p:cNvSpPr txBox="1"/>
            <p:nvPr/>
          </p:nvSpPr>
          <p:spPr>
            <a:xfrm>
              <a:off x="8305800" y="9444013"/>
              <a:ext cx="2819400" cy="455034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3000"/>
                </a:spcBef>
              </a:pPr>
              <a:r>
                <a:rPr lang="th-TH" sz="3600" b="1" spc="36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รูปที่ 2.3 </a:t>
              </a:r>
              <a:r>
                <a:rPr lang="th-TH" sz="3600" spc="36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จังหวะอัด</a:t>
              </a:r>
              <a:endPara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72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172E74C-6D7B-BE3A-4236-1045A033AF73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F0855D-9E0D-BC76-C4A4-58C47442AA9C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9596793C-0164-47CA-0F37-058B3BDF6F57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B0D42B92-FC9B-3E15-8DCA-90FEECF72216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C9F403A-8038-FE4E-B628-8C960AE06674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C84FF7-EE7A-6D67-7384-D027F860D94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BDCD6FA-F9BE-3160-62C3-8B333DBC3E0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A0F3325-92DB-2130-79DA-46F6ACE500E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94D3D1AA-2DCC-FDCF-0BB9-A51AB1F7C05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1DF8638-7F95-E098-1A97-44F0910A656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449BC9-5A56-E7E9-9C38-2D00DD7B134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67FDA23F-8A7B-F216-8275-F0BC3CFE875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2082016D-A7C2-32A4-7023-FB288259AC3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8D4BB15-E95C-5604-B1DB-31B9FBC1317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247102E-6001-8264-44E7-B6F508378795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8BA27A77-7927-25B1-BAEB-01F7B2B0C90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D6C9707F-C6DF-1E45-1F45-748C5BC52D8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DFBE4E1-1E71-6ACF-04B4-823BF99667C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A4C3144-2A25-EBCB-A4F2-1F7EFD1EA29A}"/>
              </a:ext>
            </a:extLst>
          </p:cNvPr>
          <p:cNvGrpSpPr/>
          <p:nvPr/>
        </p:nvGrpSpPr>
        <p:grpSpPr>
          <a:xfrm>
            <a:off x="19316596" y="3913369"/>
            <a:ext cx="4876800" cy="818439"/>
            <a:chOff x="5544889" y="2495507"/>
            <a:chExt cx="4876800" cy="818439"/>
          </a:xfrm>
        </p:grpSpPr>
        <p:sp>
          <p:nvSpPr>
            <p:cNvPr id="46" name="Google Shape;176;p25">
              <a:extLst>
                <a:ext uri="{FF2B5EF4-FFF2-40B4-BE49-F238E27FC236}">
                  <a16:creationId xmlns:a16="http://schemas.microsoft.com/office/drawing/2014/main" id="{467F6099-7937-04CB-D2BD-71DF20925650}"/>
                </a:ext>
              </a:extLst>
            </p:cNvPr>
            <p:cNvSpPr/>
            <p:nvPr/>
          </p:nvSpPr>
          <p:spPr>
            <a:xfrm rot="16200000">
              <a:off x="7411790" y="628606"/>
              <a:ext cx="685799" cy="4419602"/>
            </a:xfrm>
            <a:prstGeom prst="roundRect">
              <a:avLst>
                <a:gd name="adj" fmla="val 50000"/>
              </a:avLst>
            </a:prstGeom>
            <a:solidFill>
              <a:srgbClr val="FD9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F87BB47F-6863-9509-0D93-75752E76B468}"/>
                </a:ext>
              </a:extLst>
            </p:cNvPr>
            <p:cNvSpPr txBox="1"/>
            <p:nvPr/>
          </p:nvSpPr>
          <p:spPr>
            <a:xfrm>
              <a:off x="5867401" y="2628146"/>
              <a:ext cx="4554288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185A676-2339-5979-0062-7EEEB31DA692}"/>
              </a:ext>
            </a:extLst>
          </p:cNvPr>
          <p:cNvGrpSpPr/>
          <p:nvPr/>
        </p:nvGrpSpPr>
        <p:grpSpPr>
          <a:xfrm>
            <a:off x="21115778" y="5470047"/>
            <a:ext cx="15253177" cy="4112020"/>
            <a:chOff x="4971950" y="2098280"/>
            <a:chExt cx="15253177" cy="4112020"/>
          </a:xfrm>
        </p:grpSpPr>
        <p:sp>
          <p:nvSpPr>
            <p:cNvPr id="49" name="TextBox 10">
              <a:extLst>
                <a:ext uri="{FF2B5EF4-FFF2-40B4-BE49-F238E27FC236}">
                  <a16:creationId xmlns:a16="http://schemas.microsoft.com/office/drawing/2014/main" id="{E369B9A4-088D-1228-DD08-A985A06F743E}"/>
                </a:ext>
              </a:extLst>
            </p:cNvPr>
            <p:cNvSpPr txBox="1"/>
            <p:nvPr/>
          </p:nvSpPr>
          <p:spPr>
            <a:xfrm>
              <a:off x="5533370" y="2098280"/>
              <a:ext cx="14691757" cy="198905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ตระหนักถึงคุณค่าของลูกค้า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ตามคำกล่าวที่ว่า ลูกค้าคือพระราชา สามารถนำมาใช้กับงานบริการ ลูกค้าคือผู้ที่ซื้อผลิตภัณฑ์ หากลูกค้าได้รับการบริการที่ดี จะเกิดความประทับใจ และยินดีที่จะเป็นลูกค้าอย่างถาวร</a:t>
              </a:r>
            </a:p>
            <a:p>
              <a:pPr algn="thaiDist">
                <a:lnSpc>
                  <a:spcPts val="40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สร้างความประทับใจแรก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เมื่อเข้าพบหรือให้บริการลูกค้าครั้งแรก ควรสร้างความประทับใจให้มากที่สุด หากลูกค้าเกิดความประทับใจในครั้งแรก จะทำให้เลือกที่จะซื้อสินค้าหรือใช้บริการจากพนักงานขายอีก ในทางตรงกันข้าม หากครั้งแรกพบพนักงานขายแล้วไม่เกิดความประทับใจ ก็จะไม่ซื้อสินค้าและบริการจากพนักงานขายอีกเลย</a:t>
              </a:r>
            </a:p>
            <a:p>
              <a:pPr algn="thaiDist">
                <a:lnSpc>
                  <a:spcPts val="40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สนองความต้องการของลูกค้า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หน้าที่ของธุรกิจคือ จะต้องสนองความต้องการของลูกค้าให้ได้รับความพอใจมากที่สุด หน้าที่ของพนักงานขายก็เช่นเดียวกัน จะต้องหาความต้องการของลูกค้าแล้วสนองความต้องการของลูกค้าให้มากที่สุดและดีที่สุด ซึ่งจะช่วยสร้างความประทับใจให้เกิดขึ้นได้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85E7D52-6F44-831B-A0C0-3257FF1844CC}"/>
                </a:ext>
              </a:extLst>
            </p:cNvPr>
            <p:cNvSpPr/>
            <p:nvPr/>
          </p:nvSpPr>
          <p:spPr>
            <a:xfrm>
              <a:off x="4971950" y="2098280"/>
              <a:ext cx="449272" cy="457200"/>
            </a:xfrm>
            <a:prstGeom prst="ellipse">
              <a:avLst/>
            </a:prstGeom>
            <a:solidFill>
              <a:srgbClr val="BCB8F7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40E16B7-8693-5541-9CA7-7EE1B7ABE349}"/>
                </a:ext>
              </a:extLst>
            </p:cNvPr>
            <p:cNvSpPr/>
            <p:nvPr/>
          </p:nvSpPr>
          <p:spPr>
            <a:xfrm>
              <a:off x="4971950" y="3418900"/>
              <a:ext cx="449272" cy="457200"/>
            </a:xfrm>
            <a:prstGeom prst="ellipse">
              <a:avLst/>
            </a:prstGeom>
            <a:solidFill>
              <a:srgbClr val="BCB8F7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62513C1-9D02-E9A3-5F9C-11FCA47B276C}"/>
                </a:ext>
              </a:extLst>
            </p:cNvPr>
            <p:cNvSpPr/>
            <p:nvPr/>
          </p:nvSpPr>
          <p:spPr>
            <a:xfrm>
              <a:off x="4971950" y="5753100"/>
              <a:ext cx="449272" cy="457200"/>
            </a:xfrm>
            <a:prstGeom prst="ellipse">
              <a:avLst/>
            </a:prstGeom>
            <a:solidFill>
              <a:srgbClr val="BCB8F7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F68B0750-F24C-1F88-7878-A638C504676B}"/>
              </a:ext>
            </a:extLst>
          </p:cNvPr>
          <p:cNvSpPr txBox="1"/>
          <p:nvPr/>
        </p:nvSpPr>
        <p:spPr>
          <a:xfrm>
            <a:off x="3263562" y="2057772"/>
            <a:ext cx="14186238" cy="278884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จังหวะระเบิด (รูปที่ 2.4) ลิ้นไอดีและลิ้นไอเสียยังปิดอยู่ ลูกสูบเคลื่อนที่ขึ้นเกือบถึงศูนย์ตายบน ขณะนี้อากาศภายในกระบอกสูบมีอุณหภูมิสูงมาก หัวฉีดจะฉีด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มันเชื้อเพลิงที่เป็นฝอยละอองเข้าไปในห้องเผาไหม้ ละออง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มันเชื้อเพลิงจะคลุกเคล้ากับอากาศร้อนจนระเหยเป็นไอ เกิดการระเบิดด้วยตัวเอง และเกิดการเผาไหม้ ความดันที่เกิดจากการเผาไหม้จะผลักดันลูกสูบให้เคลื่อนที่จากศูนย์ตายบนลงสู่ศูนย์ตายล่าง จังหวะนี้เป็นกำลังงานของเครื่องยนต์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850FA9A-8B34-69A5-0AD8-A822F88F6F60}"/>
              </a:ext>
            </a:extLst>
          </p:cNvPr>
          <p:cNvGrpSpPr/>
          <p:nvPr/>
        </p:nvGrpSpPr>
        <p:grpSpPr>
          <a:xfrm>
            <a:off x="18919520" y="2057772"/>
            <a:ext cx="5273876" cy="778264"/>
            <a:chOff x="3412924" y="2584660"/>
            <a:chExt cx="5273876" cy="77826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AE1B5DF-0C81-56C8-E99D-A9CC57AE2DDB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51" name="Flowchart: Process 50">
                <a:extLst>
                  <a:ext uri="{FF2B5EF4-FFF2-40B4-BE49-F238E27FC236}">
                    <a16:creationId xmlns:a16="http://schemas.microsoft.com/office/drawing/2014/main" id="{6E69C9F6-052D-30EB-F0B7-24ED7D0614EA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Arrow: Chevron 55">
                <a:extLst>
                  <a:ext uri="{FF2B5EF4-FFF2-40B4-BE49-F238E27FC236}">
                    <a16:creationId xmlns:a16="http://schemas.microsoft.com/office/drawing/2014/main" id="{D36D2272-601A-41A4-1E1C-37ED6250C2AC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4" name="TextBox 6">
              <a:extLst>
                <a:ext uri="{FF2B5EF4-FFF2-40B4-BE49-F238E27FC236}">
                  <a16:creationId xmlns:a16="http://schemas.microsoft.com/office/drawing/2014/main" id="{59F53ABA-70BC-2B8B-E9E8-EBA2FC5E2719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sp>
        <p:nvSpPr>
          <p:cNvPr id="67" name="TextBox 10">
            <a:extLst>
              <a:ext uri="{FF2B5EF4-FFF2-40B4-BE49-F238E27FC236}">
                <a16:creationId xmlns:a16="http://schemas.microsoft.com/office/drawing/2014/main" id="{AAA4A08E-7B9B-C870-C505-4D2FE030B4A4}"/>
              </a:ext>
            </a:extLst>
          </p:cNvPr>
          <p:cNvSpPr txBox="1"/>
          <p:nvPr/>
        </p:nvSpPr>
        <p:spPr>
          <a:xfrm>
            <a:off x="19521816" y="5396724"/>
            <a:ext cx="1412956" cy="147352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1.3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ลักษณะของเสื้อสูบ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E3E2690-BD54-B4E4-7B52-BC92E7B9F333}"/>
              </a:ext>
            </a:extLst>
          </p:cNvPr>
          <p:cNvGrpSpPr/>
          <p:nvPr/>
        </p:nvGrpSpPr>
        <p:grpSpPr>
          <a:xfrm>
            <a:off x="3250843" y="1028700"/>
            <a:ext cx="9869632" cy="697566"/>
            <a:chOff x="3224444" y="4284645"/>
            <a:chExt cx="9869632" cy="697566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0D2514D-B181-C6DE-498C-AD01598048A8}"/>
                </a:ext>
              </a:extLst>
            </p:cNvPr>
            <p:cNvGrpSpPr/>
            <p:nvPr/>
          </p:nvGrpSpPr>
          <p:grpSpPr>
            <a:xfrm>
              <a:off x="3272852" y="4394873"/>
              <a:ext cx="9821224" cy="587338"/>
              <a:chOff x="4567416" y="4086432"/>
              <a:chExt cx="9821224" cy="587338"/>
            </a:xfrm>
          </p:grpSpPr>
          <p:sp>
            <p:nvSpPr>
              <p:cNvPr id="74" name="Flowchart: Process 73">
                <a:extLst>
                  <a:ext uri="{FF2B5EF4-FFF2-40B4-BE49-F238E27FC236}">
                    <a16:creationId xmlns:a16="http://schemas.microsoft.com/office/drawing/2014/main" id="{A408FD1B-1BE4-F7B7-A9F6-20933419F941}"/>
                  </a:ext>
                </a:extLst>
              </p:cNvPr>
              <p:cNvSpPr/>
              <p:nvPr/>
            </p:nvSpPr>
            <p:spPr>
              <a:xfrm>
                <a:off x="4567416" y="4086432"/>
                <a:ext cx="9821224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TextBox 10">
                <a:extLst>
                  <a:ext uri="{FF2B5EF4-FFF2-40B4-BE49-F238E27FC236}">
                    <a16:creationId xmlns:a16="http://schemas.microsoft.com/office/drawing/2014/main" id="{FF59F097-196B-116A-5D1F-9CD4819F8099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9588876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จังหวะระเบิด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Expansion Stroke) </a:t>
                </a: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หรือจังหวะงาน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Power Stroke)</a:t>
                </a: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D83846F-9F95-17B8-1787-EF6877594555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72" name="Arrow: Chevron 71">
                <a:extLst>
                  <a:ext uri="{FF2B5EF4-FFF2-40B4-BE49-F238E27FC236}">
                    <a16:creationId xmlns:a16="http://schemas.microsoft.com/office/drawing/2014/main" id="{FD0914A0-7D76-FDF8-265E-5E37664C52D8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Arrow: Chevron 72">
                <a:extLst>
                  <a:ext uri="{FF2B5EF4-FFF2-40B4-BE49-F238E27FC236}">
                    <a16:creationId xmlns:a16="http://schemas.microsoft.com/office/drawing/2014/main" id="{E563A879-FA9C-2A4F-EFE0-9A1EA68669FC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59B95A0-F12F-C824-7449-C20A4BD63BB8}"/>
              </a:ext>
            </a:extLst>
          </p:cNvPr>
          <p:cNvGrpSpPr/>
          <p:nvPr/>
        </p:nvGrpSpPr>
        <p:grpSpPr>
          <a:xfrm>
            <a:off x="6201559" y="4863707"/>
            <a:ext cx="11469738" cy="1212680"/>
            <a:chOff x="4930976" y="8703619"/>
            <a:chExt cx="11469738" cy="1212680"/>
          </a:xfrm>
        </p:grpSpPr>
        <p:sp>
          <p:nvSpPr>
            <p:cNvPr id="77" name="Google Shape;176;p25">
              <a:extLst>
                <a:ext uri="{FF2B5EF4-FFF2-40B4-BE49-F238E27FC236}">
                  <a16:creationId xmlns:a16="http://schemas.microsoft.com/office/drawing/2014/main" id="{9DF8CC9E-6A37-5327-CE0C-7A3FC9553B55}"/>
                </a:ext>
              </a:extLst>
            </p:cNvPr>
            <p:cNvSpPr/>
            <p:nvPr/>
          </p:nvSpPr>
          <p:spPr>
            <a:xfrm rot="16200000">
              <a:off x="10059505" y="3575090"/>
              <a:ext cx="1212679" cy="1146973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" name="TextBox 10">
              <a:extLst>
                <a:ext uri="{FF2B5EF4-FFF2-40B4-BE49-F238E27FC236}">
                  <a16:creationId xmlns:a16="http://schemas.microsoft.com/office/drawing/2014/main" id="{AE49DDFD-1644-C388-A175-252A44CA34DE}"/>
                </a:ext>
              </a:extLst>
            </p:cNvPr>
            <p:cNvSpPr txBox="1"/>
            <p:nvPr/>
          </p:nvSpPr>
          <p:spPr>
            <a:xfrm>
              <a:off x="5370226" y="8866610"/>
              <a:ext cx="10707975" cy="104968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สรุป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ในจังหวะระเบิด หัวฉีดฉีด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ลูกสูบเคลื่อนที่ลง ลิ้นทั้งสองปิดสนิท เพลาข้อเหวี่ยงหมุนไปเป็นมุมอีกประมาณ 180 องศา รวมเป็น 540 องศา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D3F0A8F-99EB-6FD5-4C6E-DB7D953F7AC0}"/>
              </a:ext>
            </a:extLst>
          </p:cNvPr>
          <p:cNvGrpSpPr/>
          <p:nvPr/>
        </p:nvGrpSpPr>
        <p:grpSpPr>
          <a:xfrm>
            <a:off x="3250843" y="6515100"/>
            <a:ext cx="4673957" cy="697566"/>
            <a:chOff x="3224444" y="4284645"/>
            <a:chExt cx="4673957" cy="69756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E5893C9-15D7-71F1-BA9A-410653C74DA8}"/>
                </a:ext>
              </a:extLst>
            </p:cNvPr>
            <p:cNvGrpSpPr/>
            <p:nvPr/>
          </p:nvGrpSpPr>
          <p:grpSpPr>
            <a:xfrm>
              <a:off x="3272852" y="4394873"/>
              <a:ext cx="4625549" cy="587338"/>
              <a:chOff x="4567416" y="4086432"/>
              <a:chExt cx="4625549" cy="587338"/>
            </a:xfrm>
          </p:grpSpPr>
          <p:sp>
            <p:nvSpPr>
              <p:cNvPr id="86" name="Flowchart: Process 85">
                <a:extLst>
                  <a:ext uri="{FF2B5EF4-FFF2-40B4-BE49-F238E27FC236}">
                    <a16:creationId xmlns:a16="http://schemas.microsoft.com/office/drawing/2014/main" id="{808D2ABD-D515-C248-6EE7-F0C6E18A784F}"/>
                  </a:ext>
                </a:extLst>
              </p:cNvPr>
              <p:cNvSpPr/>
              <p:nvPr/>
            </p:nvSpPr>
            <p:spPr>
              <a:xfrm>
                <a:off x="4567416" y="4086432"/>
                <a:ext cx="4625549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TextBox 10">
                <a:extLst>
                  <a:ext uri="{FF2B5EF4-FFF2-40B4-BE49-F238E27FC236}">
                    <a16:creationId xmlns:a16="http://schemas.microsoft.com/office/drawing/2014/main" id="{A5324D8B-D8D4-2B75-004A-E7917FA153EF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4393201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จังหวะคาย (</a:t>
                </a:r>
                <a:r>
                  <a:rPr lang="en-US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Exhaust Stroke)</a:t>
                </a: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40903D7-8D2E-61C2-F324-878AE75CF0B0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84" name="Arrow: Chevron 83">
                <a:extLst>
                  <a:ext uri="{FF2B5EF4-FFF2-40B4-BE49-F238E27FC236}">
                    <a16:creationId xmlns:a16="http://schemas.microsoft.com/office/drawing/2014/main" id="{E6C3B950-B574-B6DC-A568-1588F3540D32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Arrow: Chevron 84">
                <a:extLst>
                  <a:ext uri="{FF2B5EF4-FFF2-40B4-BE49-F238E27FC236}">
                    <a16:creationId xmlns:a16="http://schemas.microsoft.com/office/drawing/2014/main" id="{8EAB0854-97F3-5BBE-9147-C550411212CE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88" name="TextBox 10">
            <a:extLst>
              <a:ext uri="{FF2B5EF4-FFF2-40B4-BE49-F238E27FC236}">
                <a16:creationId xmlns:a16="http://schemas.microsoft.com/office/drawing/2014/main" id="{C12158C5-ED03-C9F7-2731-2282D88ADC3A}"/>
              </a:ext>
            </a:extLst>
          </p:cNvPr>
          <p:cNvSpPr txBox="1"/>
          <p:nvPr/>
        </p:nvSpPr>
        <p:spPr>
          <a:xfrm>
            <a:off x="3263562" y="7487861"/>
            <a:ext cx="14186238" cy="278884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จังหวะคาย (รูปที่ 2.5) ลูกสูบเคลื่อนที่ลงก่อนถึงศูนย์ตายล่าง ลิ้นไอเสียถูกเปิด แก๊สไอเสียที่เกิดจากการเผาไหม้ซึ่งมีความดันสูงอยู่ จะถ่ายเทออกผ่านลิ้นไอเสียไปยังท่อไอเสียอย่างรวดเร็วเมื่อลูกสูบเคลื่อนที่ขึ้นศูนย์ตายบน แก๊สไอเสียที่ตกค้างอยู่ภายในกระบอกสูบจะถูกผลักดันด้วยลูกสูบออกไปโดยผ่านลิ้นไอเสียซึ่งยังคงเปิดอยู่ เพลาข้อเหวี่ยงหมุนไปเป็นมุมอีกประมาณ 180 องศา รวมเป็น 720 องศา หรือ 2 รอบ</a:t>
            </a:r>
          </a:p>
        </p:txBody>
      </p:sp>
    </p:spTree>
    <p:extLst>
      <p:ext uri="{BB962C8B-B14F-4D97-AF65-F5344CB8AC3E}">
        <p14:creationId xmlns:p14="http://schemas.microsoft.com/office/powerpoint/2010/main" val="378858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FFACC-60D3-A062-30C4-7A3915187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4E2E7BD-DDD3-76AA-8DDD-7B2CB8FE3B84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DF161317-14AC-EC99-3FB8-D363F5CFC06A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31AB763-82ED-D842-BD59-C32DDF600A7E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1EE2AC89-BBED-D7D7-C09E-C669C6584196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6DF7EDA2-FD26-DFA9-0DC6-39ECA8AB8C71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FE2889-D2B4-3897-D0EC-17C2E45EC6E7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0FCA3732-3243-E667-00A7-AAE6D5AC0FB2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4DC30495-FA6C-B67C-1A65-8172506D64AF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D9ECFAE-4577-6774-4447-8F5A9AEBA009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4C172D-C0F6-F1EB-6443-64B3B99B3209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8E7AEC58-6751-48D2-084B-3C79B64F7714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BE0F5166-C084-15E0-4A59-2AF25683461A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F385E705-16A5-A52B-51B5-3FD9949D2DEB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DC6C0A-1F11-B7C8-DE5A-432B5A5A87FE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8D65F38-9D8B-10D2-715E-92CEAAF475C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1010F27C-E37D-CC74-4290-2A94101FF53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92D915C3-8029-42B3-5710-5588B9EBB5C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85F4EAE-7A6B-256A-6396-E7893987538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78451E5-49E1-29A1-0512-BEEE607237C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2F92AEE3-01C2-4CA2-9284-870F9486723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67F80EFC-A8C7-2D5D-34DC-BA61A5F0B5A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B002EC6-3136-1D23-D788-010C6262C43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07C20FF-037B-EF5C-38DD-28389C1F7C4E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B0E977BD-D5E3-54A1-AC72-FAD5D585B7F6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D3CD2C8D-06BF-4439-C972-EC31135B3D1F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76FC632-3B4E-0EC9-B57F-315C5C852F6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0B4653C-B66C-0802-EE87-59CDF5E52A71}"/>
              </a:ext>
            </a:extLst>
          </p:cNvPr>
          <p:cNvGrpSpPr/>
          <p:nvPr/>
        </p:nvGrpSpPr>
        <p:grpSpPr>
          <a:xfrm>
            <a:off x="19316596" y="3913369"/>
            <a:ext cx="4876800" cy="818439"/>
            <a:chOff x="5544889" y="2495507"/>
            <a:chExt cx="4876800" cy="818439"/>
          </a:xfrm>
        </p:grpSpPr>
        <p:sp>
          <p:nvSpPr>
            <p:cNvPr id="46" name="Google Shape;176;p25">
              <a:extLst>
                <a:ext uri="{FF2B5EF4-FFF2-40B4-BE49-F238E27FC236}">
                  <a16:creationId xmlns:a16="http://schemas.microsoft.com/office/drawing/2014/main" id="{D2AE3DA2-7119-D7AF-2C42-F5B715BB0E76}"/>
                </a:ext>
              </a:extLst>
            </p:cNvPr>
            <p:cNvSpPr/>
            <p:nvPr/>
          </p:nvSpPr>
          <p:spPr>
            <a:xfrm rot="16200000">
              <a:off x="7411790" y="628606"/>
              <a:ext cx="685799" cy="4419602"/>
            </a:xfrm>
            <a:prstGeom prst="roundRect">
              <a:avLst>
                <a:gd name="adj" fmla="val 50000"/>
              </a:avLst>
            </a:prstGeom>
            <a:solidFill>
              <a:srgbClr val="FD9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054C7C2A-ECF6-0344-15CB-F30FB9C3BB54}"/>
                </a:ext>
              </a:extLst>
            </p:cNvPr>
            <p:cNvSpPr txBox="1"/>
            <p:nvPr/>
          </p:nvSpPr>
          <p:spPr>
            <a:xfrm>
              <a:off x="5867401" y="2628146"/>
              <a:ext cx="4554288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8F10B95-5023-A3F8-511E-3E483FA71B2B}"/>
              </a:ext>
            </a:extLst>
          </p:cNvPr>
          <p:cNvGrpSpPr/>
          <p:nvPr/>
        </p:nvGrpSpPr>
        <p:grpSpPr>
          <a:xfrm>
            <a:off x="558908" y="1184544"/>
            <a:ext cx="11597661" cy="8395668"/>
            <a:chOff x="5275947" y="1184544"/>
            <a:chExt cx="11597661" cy="8395668"/>
          </a:xfrm>
        </p:grpSpPr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22C2876D-D9C6-33CE-0509-CAD851081FED}"/>
                </a:ext>
              </a:extLst>
            </p:cNvPr>
            <p:cNvSpPr txBox="1"/>
            <p:nvPr/>
          </p:nvSpPr>
          <p:spPr>
            <a:xfrm>
              <a:off x="5661294" y="9029700"/>
              <a:ext cx="5225157" cy="55051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3700"/>
                </a:lnSpc>
                <a:spcBef>
                  <a:spcPts val="3000"/>
                </a:spcBef>
              </a:pPr>
              <a:r>
                <a:rPr lang="th-TH" sz="3600" b="1" spc="36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รูปที่ 2.4 </a:t>
              </a:r>
              <a:r>
                <a:rPr lang="th-TH" sz="3600" spc="36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จังหวะระเบิด</a:t>
              </a:r>
              <a:endPara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82FF4D7C-C721-ACAD-4E94-13F608673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423" r="16405" b="1852"/>
            <a:stretch/>
          </p:blipFill>
          <p:spPr>
            <a:xfrm>
              <a:off x="5275947" y="1184544"/>
              <a:ext cx="10778177" cy="7692755"/>
            </a:xfrm>
            <a:prstGeom prst="rect">
              <a:avLst/>
            </a:prstGeom>
          </p:spPr>
        </p:pic>
        <p:sp>
          <p:nvSpPr>
            <p:cNvPr id="63" name="TextBox 10">
              <a:extLst>
                <a:ext uri="{FF2B5EF4-FFF2-40B4-BE49-F238E27FC236}">
                  <a16:creationId xmlns:a16="http://schemas.microsoft.com/office/drawing/2014/main" id="{FAF6DD2D-3762-1DC2-AC4E-92E3761E77F4}"/>
                </a:ext>
              </a:extLst>
            </p:cNvPr>
            <p:cNvSpPr txBox="1"/>
            <p:nvPr/>
          </p:nvSpPr>
          <p:spPr>
            <a:xfrm>
              <a:off x="11648451" y="9029700"/>
              <a:ext cx="5225157" cy="55051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3700"/>
                </a:lnSpc>
                <a:spcBef>
                  <a:spcPts val="3000"/>
                </a:spcBef>
              </a:pPr>
              <a:r>
                <a:rPr lang="th-TH" sz="3600" b="1" spc="36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รูปที่ 2.5 </a:t>
              </a:r>
              <a:r>
                <a:rPr lang="th-TH" sz="3600" spc="36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จังหวะคาย</a:t>
              </a:r>
              <a:endPara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8" name="TextBox 10">
            <a:extLst>
              <a:ext uri="{FF2B5EF4-FFF2-40B4-BE49-F238E27FC236}">
                <a16:creationId xmlns:a16="http://schemas.microsoft.com/office/drawing/2014/main" id="{6B95928C-8D99-FBEB-7F80-C39BCED6A668}"/>
              </a:ext>
            </a:extLst>
          </p:cNvPr>
          <p:cNvSpPr txBox="1"/>
          <p:nvPr/>
        </p:nvSpPr>
        <p:spPr>
          <a:xfrm>
            <a:off x="12128605" y="1665812"/>
            <a:ext cx="5327884" cy="616263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เมื่อลิ้นไอดีและไอเสียเปิดพร้อมกันที่จุดเริ่มต้นของจังหวะดูดและจุดสิ้นสุดของจังหวะคาย สภาวะนี้เรียกว่า การทับซ้อนของลิ้นหรือโอ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แลป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Overlap)</a:t>
            </a:r>
            <a:r>
              <a:rPr lang="en-US" sz="205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2.6) ระยะเวลาที่ทับซ้อนกันช่วยเพิ่มการขับไล่แก๊ส</a:t>
            </a:r>
            <a:b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ไอเสีย เป็นกระบวนการใน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ความสะอาดแก๊สไอเสียจากกระบอกสูบ อากาศเข้าผ่านข้ามลูกสูบและลิ้นไอเสียซึ่งออกไปพร้อมกับไอเสีย จะช่วยระบายความร้อนให้กับลูกสูบและลิ้น</a:t>
            </a:r>
            <a:b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ไอเสีย เครื่องยนต์ที่ติดตั้งเทอร์โบชาร์จเจอร์จะใช้เวลาคาบเกี่ยวของลิ้นกันนานกว่า ข้อที่ได้เปรียบคือแรงดันไอดีที่สูงขึ้นและมีความเฉ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ี่อย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ของแก๊ส</a:t>
            </a:r>
          </a:p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294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66C50-F829-C4BF-8379-6FFDEACC4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D1D807D-E787-6C7C-1E58-D25BB23A0F8A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BA1CECCE-D601-C744-EB73-2BD66E4905A5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0CCFAE9-98E9-830F-BA8F-E6BDE6ADE396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1393F012-3C59-8FED-B4DE-FAD9CE6770C0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99A4B7D0-EB0E-C252-A09A-F2A415EFCD47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335BDF5-9E24-4FF2-6CC1-A26B47C9FF97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DF4B142A-3794-0922-5FED-9E9B20AAB22B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B9C5EDFB-9262-B978-FC27-C264F62240FE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FBEF1E-FD5C-FF3A-2B27-A7EBE25B051F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EF4AF1-4CA0-95B6-E36B-71F7748DFEBD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63642B74-65D8-38E3-7EEA-5DCA8AEB037E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FCFEE331-769A-DADA-E43E-9228AA0A14A2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CEBDEE52-6FDD-D13C-85B0-049271159774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3C7CACC-B1D9-84D2-A62F-4BDFD1C71600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8A3CAD5-C745-0F32-EBA1-1DAC106A37D9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6DB3DDD8-1715-0139-4CDA-ACF32BFCA61B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6B284F30-F095-D241-0084-22E620DFBAE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A578749-D715-4955-89DE-05277E955B1D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AADD6AB-C76E-DFBE-58C2-C42C752CC379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1CD5BAB7-BAE1-C724-4901-5419993CDCF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B4D60175-3510-ADB3-DE6F-45BB7A51CC81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EA6ED1B-AD76-22DD-2FE3-9BAAFC5EB1B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C420F72-D0E8-EDBE-EF3F-7F139987E806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B3CC7F95-B610-6761-8F53-1A00A7425CD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6D857E8C-B422-3010-5DD3-469DE66B37C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2CA4EB8-12E6-66B8-52A5-FAB192B6835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9299FDB-AC3E-16AB-AF96-596B8419689A}"/>
              </a:ext>
            </a:extLst>
          </p:cNvPr>
          <p:cNvGrpSpPr/>
          <p:nvPr/>
        </p:nvGrpSpPr>
        <p:grpSpPr>
          <a:xfrm>
            <a:off x="19316596" y="3913369"/>
            <a:ext cx="4876800" cy="818439"/>
            <a:chOff x="5544889" y="2495507"/>
            <a:chExt cx="4876800" cy="818439"/>
          </a:xfrm>
        </p:grpSpPr>
        <p:sp>
          <p:nvSpPr>
            <p:cNvPr id="46" name="Google Shape;176;p25">
              <a:extLst>
                <a:ext uri="{FF2B5EF4-FFF2-40B4-BE49-F238E27FC236}">
                  <a16:creationId xmlns:a16="http://schemas.microsoft.com/office/drawing/2014/main" id="{B6F1FC07-6651-083B-BEFA-083C385B45B2}"/>
                </a:ext>
              </a:extLst>
            </p:cNvPr>
            <p:cNvSpPr/>
            <p:nvPr/>
          </p:nvSpPr>
          <p:spPr>
            <a:xfrm rot="16200000">
              <a:off x="7411790" y="628606"/>
              <a:ext cx="685799" cy="4419602"/>
            </a:xfrm>
            <a:prstGeom prst="roundRect">
              <a:avLst>
                <a:gd name="adj" fmla="val 50000"/>
              </a:avLst>
            </a:prstGeom>
            <a:solidFill>
              <a:srgbClr val="FD9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6D5974D1-5C8F-39CA-1513-D5BA17871AA9}"/>
                </a:ext>
              </a:extLst>
            </p:cNvPr>
            <p:cNvSpPr txBox="1"/>
            <p:nvPr/>
          </p:nvSpPr>
          <p:spPr>
            <a:xfrm>
              <a:off x="5867401" y="2628146"/>
              <a:ext cx="4554288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66A7103D-F2C9-6046-466D-3C651F888214}"/>
              </a:ext>
            </a:extLst>
          </p:cNvPr>
          <p:cNvSpPr txBox="1"/>
          <p:nvPr/>
        </p:nvSpPr>
        <p:spPr>
          <a:xfrm>
            <a:off x="3573882" y="2779362"/>
            <a:ext cx="8460360" cy="58674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200"/>
              </a:lnSpc>
              <a:spcBef>
                <a:spcPts val="30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เมื่อการทำงานทั้ง 4 จังหวะครบ 1 กลวัตร ลิ้นไอดีจะเปิดเป็นการเริ่มกลวัตรใหม่ต่อไปและจะเกิดซ้ำๆ กันเป็นวัฏจักรเช่นนี้ตลอดไปเท่าที่เครื่องยนต์ยังทำงานอยู่ จะเห็นได้ว่าเครื่องยนต์ 4 จังหวะทำงานครบ 1 กลวัตร มีจังหวะกำลังงาน 1 ครั้งต่อการหมุนเพลาข้อเหวี่ยงทุก ๆ 2 รอบ จังหวะคาย จังหวะดูด และจังหวะอัด ไม่ส่งผลต่อกำลังของเครื่องยนต์ ดังนั้น จึงจำเป็นต้องใช้วิธีในการหมุนเครื่องยนต์ผ่านจังหวะเหล่านี้ โดยติดตั้งล้อช่วยแรงเพื่อกักเก็บพลังงานและหมุนเครื่องยนต์ต่อไปผ่านอีก 3 จังหวะโดยความเฉื่อยของมวลที่กำลังหมุน</a:t>
            </a:r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08A02628-8DEC-6D9E-0A9B-2DBFC8684B3F}"/>
              </a:ext>
            </a:extLst>
          </p:cNvPr>
          <p:cNvSpPr txBox="1"/>
          <p:nvPr/>
        </p:nvSpPr>
        <p:spPr>
          <a:xfrm>
            <a:off x="13347507" y="9227236"/>
            <a:ext cx="3486819" cy="60796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2.6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ลิ้นโอ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เวอร์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แลป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38A0830-6092-B4FC-0351-0F871618D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821" y="1028700"/>
            <a:ext cx="4252786" cy="79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1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309A5-2719-7D5D-B88D-A78DD68D8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D1EAC71A-4937-4B7F-6400-3F1518A0490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BCA944-5020-3652-DD2A-FA9D16752668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ECD7BB0-0675-F3AE-DAEB-3AA9E17DD64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6149CFD-64AF-2850-CBDE-062856E8B1B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B12657B7-1A62-1559-1AEA-FC26398B119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F4A8C6E-E46F-D271-D19A-162EDE8DDEE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52F01FF-395A-7F6C-1E29-47FF39581317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BDF7D329-94F1-83F9-0CC7-4B7FDE8CA8F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DADDE0FD-C542-EADC-D4FE-02D9F194BF1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73BA64B-EF4C-3117-6D79-450692E3EC8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93B1A20-4A52-4D80-9BC9-A9EA663EA05F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0D9FB02B-0FEC-CFAE-E952-24B2C6DEA52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B9B98633-6DCC-A0FD-3169-688BAF02C938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42F88BD-F562-7C6D-D3FC-CDF53B0DF78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60D1EAD2-4D7A-2D63-1E91-A4C5EB62BE91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D53805AA-E9D7-03FD-B1B6-E2DE825A7EA0}"/>
              </a:ext>
            </a:extLst>
          </p:cNvPr>
          <p:cNvSpPr txBox="1"/>
          <p:nvPr/>
        </p:nvSpPr>
        <p:spPr>
          <a:xfrm>
            <a:off x="3181082" y="2324100"/>
            <a:ext cx="1426871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จากรูปที่ 2.7 เป็นวัฏจักรการทำงานที่มีการเผาไหม้แบบปริมาตรคงที่เหมือนวัฏจักรออตโตผสมกับการเผาไหม้แบบความดันคงที่เหมือนวัฏจักรดีเซล จึงเรียกวัฏจักรนี้ว่า “วัฏจักรผสม” และเป็นต้นแบบของเครื่องยนต์ดีเซลหมุนเร็วที่ใช้ในปัจจุบัน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B7A4E0A-460C-5ADF-0B0F-512E80D3A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122" y="6266875"/>
            <a:ext cx="9144000" cy="2554285"/>
          </a:xfrm>
          <a:prstGeom prst="rect">
            <a:avLst/>
          </a:prstGeom>
        </p:spPr>
      </p:pic>
      <p:sp>
        <p:nvSpPr>
          <p:cNvPr id="59" name="TextBox 10">
            <a:extLst>
              <a:ext uri="{FF2B5EF4-FFF2-40B4-BE49-F238E27FC236}">
                <a16:creationId xmlns:a16="http://schemas.microsoft.com/office/drawing/2014/main" id="{529A8055-FCA6-2017-A184-32F735CA4C9D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2849DDE-1D0F-60A5-CD5F-35D4E94865BB}"/>
              </a:ext>
            </a:extLst>
          </p:cNvPr>
          <p:cNvGrpSpPr/>
          <p:nvPr/>
        </p:nvGrpSpPr>
        <p:grpSpPr>
          <a:xfrm>
            <a:off x="592577" y="-45064"/>
            <a:ext cx="17102846" cy="2673964"/>
            <a:chOff x="592577" y="-45064"/>
            <a:chExt cx="17102846" cy="267396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60CAA53-A482-EBF9-6AF5-691628560D22}"/>
                </a:ext>
              </a:extLst>
            </p:cNvPr>
            <p:cNvGrpSpPr/>
            <p:nvPr/>
          </p:nvGrpSpPr>
          <p:grpSpPr>
            <a:xfrm>
              <a:off x="592577" y="0"/>
              <a:ext cx="17102846" cy="2628900"/>
              <a:chOff x="-22215" y="0"/>
              <a:chExt cx="17102846" cy="262890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2A520A3-3E37-F836-E8AF-465FDE71BE39}"/>
                  </a:ext>
                </a:extLst>
              </p:cNvPr>
              <p:cNvSpPr/>
              <p:nvPr/>
            </p:nvSpPr>
            <p:spPr>
              <a:xfrm>
                <a:off x="1899808" y="717042"/>
                <a:ext cx="14418823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TextBox 6">
                <a:extLst>
                  <a:ext uri="{FF2B5EF4-FFF2-40B4-BE49-F238E27FC236}">
                    <a16:creationId xmlns:a16="http://schemas.microsoft.com/office/drawing/2014/main" id="{669C5FCE-6AF0-C912-F66F-41092E6DD3C0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4418823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แผนภูมิวัฏจักรการทำงาน (</a:t>
                </a:r>
                <a:r>
                  <a:rPr lang="en-US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Working Cycle Diagram)</a:t>
                </a:r>
                <a:endParaRPr lang="th-TH" sz="6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84" name="Flowchart: Delay 83">
                <a:extLst>
                  <a:ext uri="{FF2B5EF4-FFF2-40B4-BE49-F238E27FC236}">
                    <a16:creationId xmlns:a16="http://schemas.microsoft.com/office/drawing/2014/main" id="{BB8B29AE-5CFF-2D9E-CAA4-4BA02C2D88A8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6">
                <a:extLst>
                  <a:ext uri="{FF2B5EF4-FFF2-40B4-BE49-F238E27FC236}">
                    <a16:creationId xmlns:a16="http://schemas.microsoft.com/office/drawing/2014/main" id="{532EBCF7-B36E-7485-EA24-5F7081653AD9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</a:t>
                </a: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.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CE2FB03-FA9F-2352-F5EC-BC5F6BDD6130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72" name="Arrow: Chevron 71">
                <a:extLst>
                  <a:ext uri="{FF2B5EF4-FFF2-40B4-BE49-F238E27FC236}">
                    <a16:creationId xmlns:a16="http://schemas.microsoft.com/office/drawing/2014/main" id="{110CD0B5-17DC-19AE-EDCA-B8BA318C1542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Arrow: Chevron 72">
                <a:extLst>
                  <a:ext uri="{FF2B5EF4-FFF2-40B4-BE49-F238E27FC236}">
                    <a16:creationId xmlns:a16="http://schemas.microsoft.com/office/drawing/2014/main" id="{133FD042-F6CE-8B8E-5C15-53DECC09BF7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86" name="TextBox 10">
            <a:extLst>
              <a:ext uri="{FF2B5EF4-FFF2-40B4-BE49-F238E27FC236}">
                <a16:creationId xmlns:a16="http://schemas.microsoft.com/office/drawing/2014/main" id="{415A0453-943E-9602-B322-667A77AFFFD0}"/>
              </a:ext>
            </a:extLst>
          </p:cNvPr>
          <p:cNvSpPr txBox="1"/>
          <p:nvPr/>
        </p:nvSpPr>
        <p:spPr>
          <a:xfrm>
            <a:off x="3181083" y="4000500"/>
            <a:ext cx="5429517" cy="352589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3000"/>
              </a:spcBef>
            </a:pP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การเผาไหม้ในช่วงแรกเป็นแบบปริมาตรคงที่ และเผาไหม้ต่อไปแบบความดันคงที่ขณะลูกสูบเคลื่อนที่ลง การเผาไหม้ลักษณะนี้เกิดขึ้นเนื่องจากการควบคุมการฉีด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กล่าวคือการฉีด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มันเชื้อเพลิงในช่วงแรก จะฉีดเข้าห้องเผาไหม้ในปริมาณน้อยขณะที่ลูกสูบเคลื่อนที่ก่อนถึงศูนย์ตายบนประมาณ 20-30 องศา ทำให้เกิดการเผาไหม้อย่างฉับพลันเมื่อลูกสูบเคลื่อนที่ถึงศูนย์ตายบน จากนั้นจึงฉีด</a:t>
            </a:r>
            <a:r>
              <a:rPr lang="th-TH" sz="36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มันเชื้อเพลิงส่วนที่เหลือในปริมาณที่มากกว่าครั้งแรกเพื่อให้เกิดการเผาไหม้แบบความดันคงที่ 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9E4D6925-949B-BD63-E420-B6C64C724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754" y="3619500"/>
            <a:ext cx="7624091" cy="6137664"/>
          </a:xfrm>
          <a:prstGeom prst="rect">
            <a:avLst/>
          </a:prstGeom>
        </p:spPr>
      </p:pic>
      <p:sp>
        <p:nvSpPr>
          <p:cNvPr id="87" name="TextBox 10">
            <a:extLst>
              <a:ext uri="{FF2B5EF4-FFF2-40B4-BE49-F238E27FC236}">
                <a16:creationId xmlns:a16="http://schemas.microsoft.com/office/drawing/2014/main" id="{093FEC9F-013B-599F-DDF2-B13107925212}"/>
              </a:ext>
            </a:extLst>
          </p:cNvPr>
          <p:cNvSpPr txBox="1"/>
          <p:nvPr/>
        </p:nvSpPr>
        <p:spPr>
          <a:xfrm>
            <a:off x="14503776" y="5943025"/>
            <a:ext cx="3303920" cy="201987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2.7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ความสัมพันธ์ระหว่างความดัน และปริมาตร (</a:t>
            </a:r>
            <a:r>
              <a: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 - V Diagram)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ของเครื่องยนต์ดีเซลหมุนเร็ว 4 จังหวะ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8823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86" grpId="0"/>
      <p:bldP spid="87" grpId="0"/>
    </p:bldLst>
  </p:timing>
</p:sld>
</file>

<file path=ppt/theme/theme1.xml><?xml version="1.0" encoding="utf-8"?>
<a:theme xmlns:a="http://schemas.openxmlformats.org/drawingml/2006/main" name="Custom Design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12330</TotalTime>
  <Words>4639</Words>
  <Application>Microsoft Office PowerPoint</Application>
  <PresentationFormat>กำหนดเอง</PresentationFormat>
  <Paragraphs>279</Paragraphs>
  <Slides>18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18</vt:i4>
      </vt:variant>
    </vt:vector>
  </HeadingPairs>
  <TitlesOfParts>
    <vt:vector size="29" baseType="lpstr">
      <vt:lpstr>RSU</vt:lpstr>
      <vt:lpstr>Arial</vt:lpstr>
      <vt:lpstr>Calibri</vt:lpstr>
      <vt:lpstr>Roboto Black</vt:lpstr>
      <vt:lpstr>2006_iannnnnBKK</vt:lpstr>
      <vt:lpstr>TH SarabunPSK</vt:lpstr>
      <vt:lpstr>I n S e e D a n g</vt:lpstr>
      <vt:lpstr>Cloud Soft SemiBold</vt:lpstr>
      <vt:lpstr>Custom Design</vt:lpstr>
      <vt:lpstr>6_Custom Design</vt:lpstr>
      <vt:lpstr>7_Custom Design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Geometric Business Progress Report Sustainable Development Goals Presentation</dc:title>
  <dc:creator>Passakorn Pacharoen</dc:creator>
  <cp:lastModifiedBy>Warintorn</cp:lastModifiedBy>
  <cp:revision>681</cp:revision>
  <dcterms:created xsi:type="dcterms:W3CDTF">2006-08-16T00:00:00Z</dcterms:created>
  <dcterms:modified xsi:type="dcterms:W3CDTF">2025-03-22T17:31:22Z</dcterms:modified>
  <dc:identifier>DAFo_rOLUwE</dc:identifier>
</cp:coreProperties>
</file>