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28"/>
  </p:notesMasterIdLst>
  <p:sldIdLst>
    <p:sldId id="256" r:id="rId4"/>
    <p:sldId id="381" r:id="rId5"/>
    <p:sldId id="382" r:id="rId6"/>
    <p:sldId id="465" r:id="rId7"/>
    <p:sldId id="466" r:id="rId8"/>
    <p:sldId id="467" r:id="rId9"/>
    <p:sldId id="468" r:id="rId10"/>
    <p:sldId id="469" r:id="rId11"/>
    <p:sldId id="471" r:id="rId12"/>
    <p:sldId id="470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</p:sldIdLst>
  <p:sldSz cx="18288000" cy="10287000"/>
  <p:notesSz cx="6858000" cy="9144000"/>
  <p:embeddedFontLst>
    <p:embeddedFont>
      <p:font typeface="2006_iannnnnBKK" panose="020B0604020202020204" charset="0"/>
      <p:regular r:id="rId29"/>
    </p:embeddedFont>
    <p:embeddedFont>
      <p:font typeface="Cloud Soft SemiBold" panose="02000000000000000000" charset="-34"/>
      <p:bold r:id="rId30"/>
      <p:boldItalic r:id="rId31"/>
    </p:embeddedFont>
    <p:embeddedFont>
      <p:font typeface="I n S e e D a n g" panose="020B0604020202020204" charset="-34"/>
      <p:regular r:id="rId32"/>
    </p:embeddedFont>
    <p:embeddedFont>
      <p:font typeface="Roboto Black" panose="02000000000000000000" pitchFamily="2" charset="0"/>
      <p:bold r:id="rId33"/>
    </p:embeddedFont>
    <p:embeddedFont>
      <p:font typeface="TH SarabunPSK" panose="020B0500040200020003" pitchFamily="3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C3F0"/>
    <a:srgbClr val="63D1F3"/>
    <a:srgbClr val="F66099"/>
    <a:srgbClr val="B6E5EF"/>
    <a:srgbClr val="BCB8F7"/>
    <a:srgbClr val="FFE1E6"/>
    <a:srgbClr val="C0EAE9"/>
    <a:srgbClr val="9FF2FB"/>
    <a:srgbClr val="CC66FF"/>
    <a:srgbClr val="F09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7" autoAdjust="0"/>
    <p:restoredTop sz="94574" autoAdjust="0"/>
  </p:normalViewPr>
  <p:slideViewPr>
    <p:cSldViewPr>
      <p:cViewPr varScale="1">
        <p:scale>
          <a:sx n="52" d="100"/>
          <a:sy n="52" d="100"/>
        </p:scale>
        <p:origin x="1421" y="1138"/>
      </p:cViewPr>
      <p:guideLst>
        <p:guide orient="horz" pos="72"/>
        <p:guide pos="5760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495675"/>
            <a:ext cx="13041086" cy="203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โครงสร้างของเครื่องยนต์ดีเซล</a:t>
            </a:r>
          </a:p>
          <a:p>
            <a:pPr>
              <a:lnSpc>
                <a:spcPts val="7700"/>
              </a:lnSpc>
            </a:pPr>
            <a:r>
              <a:rPr lang="th-TH" sz="8000" b="1" spc="-150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spc="-150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Structure of Diesel Engine)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2BEADC-CBD5-0388-EDA0-A09CCA89CAA9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FE508A-76DF-8F9D-03CB-6A53493FCA12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4C3E7475-B0D3-FA66-7693-E4F01F764DD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AF86BA9E-D7CC-F4B1-D6D1-BE08A1524B4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7064-E477-628F-1411-CDB89A67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DC3F27F-454E-D41D-22DA-864D66CEC3D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94F3A9-1BBD-51F6-AE6D-B52AA4FA9A2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7CB99D-5E80-09BC-B315-C3EA84029C3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F7BF1A7-ABEE-9244-57B7-88F881AEFCD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0ED330-48B5-FB10-5D69-8E485DC7D21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F6BE54-63E7-C5AB-3B14-4C13009045D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1BAD56-5ACF-FB1D-5DDF-E58E478CC4A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D9C0863-CD47-8CAF-5C81-7815B0A8960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B857698-D8A3-2D36-3BFF-3C6D67B5F10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D41963-231E-159A-8D62-BB3FBA8C24E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3080CA8-5E0E-0BC4-97E8-5133D63B333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4AEB17C-0F16-6599-2230-55341F9697B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5BD8229-E571-056E-5309-8EB5B06CA0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1D1B82-C67C-AF8A-CADF-918DFEFF1DD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718B7BE-1384-B3F3-C1E8-C1D2DA5D3D0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E02F0-4C52-020C-F8C5-0E9617C96F75}"/>
              </a:ext>
            </a:extLst>
          </p:cNvPr>
          <p:cNvGrpSpPr/>
          <p:nvPr/>
        </p:nvGrpSpPr>
        <p:grpSpPr>
          <a:xfrm>
            <a:off x="3142363" y="2328012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142795-3D08-9965-6135-EB6B8A8BC828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04A7C8BA-DFAA-58C6-0929-C1F296E46A50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C398722D-BC4B-6B52-230B-56517B24FA5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DB30254-86EF-E6E5-CB7A-0660624E2DE2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FBBF0233-4F9C-D550-0366-9A5741FF31D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3526649-7846-A8A0-5B70-0232334DE03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BC9403-B1D1-0DCD-01BC-EE177B6C6C77}"/>
              </a:ext>
            </a:extLst>
          </p:cNvPr>
          <p:cNvGrpSpPr/>
          <p:nvPr/>
        </p:nvGrpSpPr>
        <p:grpSpPr>
          <a:xfrm>
            <a:off x="2880794" y="1058827"/>
            <a:ext cx="13834564" cy="954107"/>
            <a:chOff x="2971800" y="1028700"/>
            <a:chExt cx="13834564" cy="95410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77F2CD9-E785-C198-8E59-D227E7CBC91C}"/>
                </a:ext>
              </a:extLst>
            </p:cNvPr>
            <p:cNvGrpSpPr/>
            <p:nvPr/>
          </p:nvGrpSpPr>
          <p:grpSpPr>
            <a:xfrm>
              <a:off x="2971800" y="1028700"/>
              <a:ext cx="13834564" cy="954107"/>
              <a:chOff x="5691670" y="1818142"/>
              <a:chExt cx="13834564" cy="954107"/>
            </a:xfrm>
          </p:grpSpPr>
          <p:sp>
            <p:nvSpPr>
              <p:cNvPr id="79" name="Flowchart: Process 78">
                <a:extLst>
                  <a:ext uri="{FF2B5EF4-FFF2-40B4-BE49-F238E27FC236}">
                    <a16:creationId xmlns:a16="http://schemas.microsoft.com/office/drawing/2014/main" id="{A157D5E4-8492-1439-D397-528562E301F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1203107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75A79D19-1DAA-CCB9-A804-90351AC3C836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DE3983F4-E2A9-A4EC-40DE-864DF47DE2A2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5A6DEA88-A718-D873-0C07-D0426808023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2374170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ชิ้นส่วนที่เคลื่อนที่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Moving Part) 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ของเครื่องยนต์ดีเซล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C163D974-50B2-FA23-39D7-C637DBD9B28B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TextBox 10">
            <a:extLst>
              <a:ext uri="{FF2B5EF4-FFF2-40B4-BE49-F238E27FC236}">
                <a16:creationId xmlns:a16="http://schemas.microsoft.com/office/drawing/2014/main" id="{C45B6D4D-D498-1C1A-65AB-228B98930EBF}"/>
              </a:ext>
            </a:extLst>
          </p:cNvPr>
          <p:cNvSpPr txBox="1"/>
          <p:nvPr/>
        </p:nvSpPr>
        <p:spPr>
          <a:xfrm>
            <a:off x="3129938" y="3337601"/>
            <a:ext cx="14548462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500"/>
              </a:lnSpc>
              <a:spcBef>
                <a:spcPts val="3000"/>
              </a:spcBef>
            </a:pP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ลูกสูบ ทำหน้าที่รับความดันของแก๊สที่เกิดจากการเผาไหม้ส่งไปยังก้านสูบ และถ่ายเทความร้อนของแก๊สไปยังระบบระบายความร้อน ลูกสูบที่ใช้ในเครื่องยนต์ดีเซลถูกออกแบบมาเพื่อให้ทนต่อความดันและอุณหภูมิสูง ความร้อนที่เกิดจากการเผาไหม้บนหัวลูกสูบจะถูกระบายออกไปโดยผ่านแหวนลูกสูบและลูกสูบไปยังลูกสูบแล้วออกไปกับระบบระบายความร้อน ลูกสูบของเครื่องยนต์ความเร็วรอบสูงส่วนมากผลิตมาจากอะลูมิเนียมผสม เพราะมีความแข็งแรงใกล้เคียงกับลูกสูบเหล็กหล่อ  มี</a:t>
            </a:r>
            <a:r>
              <a:rPr lang="th-TH" sz="3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หนักเบา และยังระบายความร้อนได้ดี ที่ภายใต้หัวลูกสูบจะมีช่องหล่อเย็นสำหรับให้หัวฉีด</a:t>
            </a:r>
            <a:r>
              <a:rPr lang="th-TH" sz="3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มันเครื่องฉีด</a:t>
            </a:r>
            <a:r>
              <a:rPr lang="th-TH" sz="3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มันเครื่องเข้าไปเพื่อพาความร้อนจากหัวลูกสูบลงมายังอ่าง</a:t>
            </a:r>
            <a:r>
              <a:rPr lang="th-TH" sz="3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 ร่องแหวนลูกสูบตัวบนจะเคลือบด้วยเหล็กหล่อผสมเพื่อป้องกันการสึก</a:t>
            </a:r>
            <a:r>
              <a:rPr lang="th-TH" sz="3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บริเวณกระโปรงลูกสูบอาจมีการเคลือบด้วยแกรไฟต์เพื่อเพิ่มประสิทธิภาพในการป้องกันการขูดขีด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2F2F2AF-4804-7A4D-0988-73999DDB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515100"/>
            <a:ext cx="8382000" cy="3517675"/>
          </a:xfrm>
          <a:prstGeom prst="rect">
            <a:avLst/>
          </a:prstGeom>
        </p:spPr>
      </p:pic>
      <p:sp>
        <p:nvSpPr>
          <p:cNvPr id="86" name="TextBox 10">
            <a:extLst>
              <a:ext uri="{FF2B5EF4-FFF2-40B4-BE49-F238E27FC236}">
                <a16:creationId xmlns:a16="http://schemas.microsoft.com/office/drawing/2014/main" id="{FB08769F-19FF-F8B9-4882-FC475C063A06}"/>
              </a:ext>
            </a:extLst>
          </p:cNvPr>
          <p:cNvSpPr txBox="1"/>
          <p:nvPr/>
        </p:nvSpPr>
        <p:spPr>
          <a:xfrm>
            <a:off x="13431351" y="7745806"/>
            <a:ext cx="2979207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1.12 </a:t>
            </a:r>
            <a:b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ลักษณะของลูกสูบ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00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7DE7-805F-794C-25E1-95AE93F8A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B3C760F-E227-5476-0E99-A6109206949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9BA2C9-D420-C998-EBC4-5E91661F8A3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67C15A4-4E1B-4FF7-5A54-9676AF724166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D91C011-6876-DA30-CA6F-00C2F0AD2ED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2BA4BC0-80C9-81F7-9432-E941B51E7FE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D94BF43-01EE-E1C5-CF67-46B49F8FA26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6BBBDE-1DAB-3F76-B573-FB93A722F15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88B38CA-DC96-308E-7101-8E7693187A1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F7BB52F1-ED7D-0ED7-3F81-39E6EB77542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443A34-B59A-64B9-F02F-AA8D47666E5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512CF3-69EE-E607-0F48-0F2977CD63E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EBB49ED-ACBF-D725-983D-B45D7263ED9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C8ADAB7-5983-1AF5-5DE2-6CB0D8349FF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C63EF59-F37A-5E27-1287-85EF6A8E231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4E0CCFCD-201B-8D7F-21E4-2892392609E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1A0A2B-3F64-C1B2-DE92-8C94A3CDC834}"/>
              </a:ext>
            </a:extLst>
          </p:cNvPr>
          <p:cNvGrpSpPr/>
          <p:nvPr/>
        </p:nvGrpSpPr>
        <p:grpSpPr>
          <a:xfrm>
            <a:off x="3142363" y="1168565"/>
            <a:ext cx="5773036" cy="778264"/>
            <a:chOff x="3412924" y="2584660"/>
            <a:chExt cx="5773036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D6A1D2-735A-F11B-EB59-DB4C9B889AC6}"/>
                </a:ext>
              </a:extLst>
            </p:cNvPr>
            <p:cNvGrpSpPr/>
            <p:nvPr/>
          </p:nvGrpSpPr>
          <p:grpSpPr>
            <a:xfrm>
              <a:off x="3412924" y="2584660"/>
              <a:ext cx="5696839" cy="778264"/>
              <a:chOff x="3412924" y="2584660"/>
              <a:chExt cx="6250960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14FCC26F-A280-9274-0DD6-CADFF29A10EE}"/>
                  </a:ext>
                </a:extLst>
              </p:cNvPr>
              <p:cNvSpPr/>
              <p:nvPr/>
            </p:nvSpPr>
            <p:spPr>
              <a:xfrm>
                <a:off x="3839911" y="2584660"/>
                <a:ext cx="58239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339CBDB6-7C0A-1DEF-E0AE-90D2BF88C8FA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0AC2A64-076F-0BE7-1595-C1BD53183108}"/>
                </a:ext>
              </a:extLst>
            </p:cNvPr>
            <p:cNvSpPr txBox="1"/>
            <p:nvPr/>
          </p:nvSpPr>
          <p:spPr>
            <a:xfrm>
              <a:off x="4324537" y="2754279"/>
              <a:ext cx="486142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ก้านสูบ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Connecting Rod)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8B662FFB-4B51-6643-A661-3B65B194B64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C241154-6D54-9A43-D978-C0E8CE7AA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DF67512-D16B-4D78-8D4F-233228F910F7}"/>
              </a:ext>
            </a:extLst>
          </p:cNvPr>
          <p:cNvGrpSpPr/>
          <p:nvPr/>
        </p:nvGrpSpPr>
        <p:grpSpPr>
          <a:xfrm>
            <a:off x="19246916" y="1535881"/>
            <a:ext cx="8574464" cy="4628133"/>
            <a:chOff x="9496075" y="800100"/>
            <a:chExt cx="8574464" cy="4628133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93278DAD-42D7-1E50-F497-48EF29B5DCF2}"/>
                </a:ext>
              </a:extLst>
            </p:cNvPr>
            <p:cNvSpPr txBox="1"/>
            <p:nvPr/>
          </p:nvSpPr>
          <p:spPr>
            <a:xfrm>
              <a:off x="14583720" y="4046008"/>
              <a:ext cx="3486819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A0AA61-4413-6F78-0F90-40D7D306824B}"/>
                </a:ext>
              </a:extLst>
            </p:cNvPr>
            <p:cNvGrpSpPr/>
            <p:nvPr/>
          </p:nvGrpSpPr>
          <p:grpSpPr>
            <a:xfrm>
              <a:off x="9496075" y="800100"/>
              <a:ext cx="8324390" cy="3045508"/>
              <a:chOff x="9496075" y="828787"/>
              <a:chExt cx="8324390" cy="30455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9B4A0F1-5510-60C8-0518-3031B8FD6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6075" y="828787"/>
                <a:ext cx="8324390" cy="3045508"/>
              </a:xfrm>
              <a:prstGeom prst="rect">
                <a:avLst/>
              </a:prstGeom>
            </p:spPr>
          </p:pic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D068D79-BDE1-066E-8920-A4454620F34D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21A1A5F3-CA0A-BAA6-14A3-1FE25031688F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3E1A6A30-4CBF-42F1-EA8C-FCD78B14240A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87E44B44-C3DE-E9B2-A4C9-CA628650B517}"/>
                  </a:ext>
                </a:extLst>
              </p:cNvPr>
              <p:cNvSpPr txBox="1"/>
              <p:nvPr/>
            </p:nvSpPr>
            <p:spPr>
              <a:xfrm>
                <a:off x="12440041" y="2627342"/>
                <a:ext cx="1466130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EEBE227A-788B-A6A5-7E6E-6D8520C03807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7314D3C7-D20E-5045-68E9-345AC0DEF900}"/>
              </a:ext>
            </a:extLst>
          </p:cNvPr>
          <p:cNvSpPr txBox="1"/>
          <p:nvPr/>
        </p:nvSpPr>
        <p:spPr>
          <a:xfrm>
            <a:off x="3129938" y="2347001"/>
            <a:ext cx="14548462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6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ก้านสูบ ทำหน้าที่รับแรงจากลูกสูบแล้วส่งต่อให้แก่เพลาข้อเหวี่ยง ดังนั้นก้านสูบจะต้องแข็งแรงเพื่อให้ทนต่อแรงดึงและไม่หนักเกินไป ก้านสูบผลิตมาให้มีหน้าตัดเป็นรูปตัวไอ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เพื่อให้มีความแข็งแรงและ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หนักเบา ผลิตมาจากเหล็กกล้าผสมคาร์บอน ก้านสูบจะยึดอยู่กับลูกสูบและเพลาข้อเหวี่ยง ปลายด้านหนึ่ง (ปลายด้านเล็ก) จะยึดอยู่กับสลักลูกสูบ และอีกปลายหนึ่ง (ปลายด้านใหญ่) ยึดอยู่กับข้อของเพลาข้อเหวี่ยง ปลายด้านใหญ่ของก้านสูบที่ยึดกับข้อเหวี่ยงจะหมุนด้วยความเร็วสูงทำให้เกิดอุณหภูมิ ดังนั้นเพื่อป้องกันมิให้เกิดการชำรุดจากความร้อนภายในปลายด้านใหญ่ จึงต้องมีแบริงซึ่งหล่อลื่นด้วย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52276-4C3A-5DE0-4145-436EC7C9B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26" y="5375661"/>
            <a:ext cx="11730473" cy="4111239"/>
          </a:xfrm>
          <a:prstGeom prst="rect">
            <a:avLst/>
          </a:prstGeom>
        </p:spPr>
      </p:pic>
      <p:sp>
        <p:nvSpPr>
          <p:cNvPr id="86" name="TextBox 10">
            <a:extLst>
              <a:ext uri="{FF2B5EF4-FFF2-40B4-BE49-F238E27FC236}">
                <a16:creationId xmlns:a16="http://schemas.microsoft.com/office/drawing/2014/main" id="{F6B6E6E7-3470-CAD1-069B-180D5281AB08}"/>
              </a:ext>
            </a:extLst>
          </p:cNvPr>
          <p:cNvSpPr txBox="1"/>
          <p:nvPr/>
        </p:nvSpPr>
        <p:spPr>
          <a:xfrm>
            <a:off x="13686147" y="8267700"/>
            <a:ext cx="2696854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ลักษณะของก้านสูบ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67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AE056-1C9E-AFFA-44A5-2DF4CA42C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8BCA89F-1D5B-108F-6AFF-C42DE2E19936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46A41-DFC2-7493-89D3-67A57D0AA36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C7C87B-4311-F2E4-D5C8-FA3B643D2C7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CC0E9F-1B8A-C106-FFE7-5CE7A2BD53C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6DD47B5-49A6-7A1A-54E4-76B2473671E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899AE82-A9DF-7B85-97F2-77F1AAA8EF7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E84E4DB-782C-71A7-1FCA-07B420BAE7F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D61BAE0-4CB6-E281-F996-7B47791EF4D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32A5035-D133-6BEA-86F8-0B546862A5C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C217A9-5BB2-9952-99B4-8D0ABA3B695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4951BE-79C3-B40E-76D4-2CE4761845F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44F613C-FFD3-58DF-C6E2-CF363C8FE6A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564149C-F89E-85B3-88AC-C5795DCC0FE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9C6E082-9474-382B-6E48-93F56DE6B75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8CEC5C9-B547-C297-54E6-89968987B35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AB3469-7D53-CDF0-902D-C691B5D54F3E}"/>
              </a:ext>
            </a:extLst>
          </p:cNvPr>
          <p:cNvGrpSpPr/>
          <p:nvPr/>
        </p:nvGrpSpPr>
        <p:grpSpPr>
          <a:xfrm>
            <a:off x="3142363" y="1168565"/>
            <a:ext cx="5849237" cy="778264"/>
            <a:chOff x="3412924" y="2584660"/>
            <a:chExt cx="5849237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C3EC15-23D9-EDB9-5F5B-5E3471FB8436}"/>
                </a:ext>
              </a:extLst>
            </p:cNvPr>
            <p:cNvGrpSpPr/>
            <p:nvPr/>
          </p:nvGrpSpPr>
          <p:grpSpPr>
            <a:xfrm>
              <a:off x="3412924" y="2584660"/>
              <a:ext cx="5849237" cy="778264"/>
              <a:chOff x="3412924" y="2584660"/>
              <a:chExt cx="6418182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AE5F5AA3-C577-88E0-325B-B558B10D74D5}"/>
                  </a:ext>
                </a:extLst>
              </p:cNvPr>
              <p:cNvSpPr/>
              <p:nvPr/>
            </p:nvSpPr>
            <p:spPr>
              <a:xfrm>
                <a:off x="3839911" y="2584660"/>
                <a:ext cx="5991195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533D15B9-769C-44B7-7F67-FBE617FA905F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C7CA07CF-03FE-14AE-4936-7B71F66A4BAA}"/>
                </a:ext>
              </a:extLst>
            </p:cNvPr>
            <p:cNvSpPr txBox="1"/>
            <p:nvPr/>
          </p:nvSpPr>
          <p:spPr>
            <a:xfrm>
              <a:off x="4324537" y="2754279"/>
              <a:ext cx="486142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เพลาข้อเหวี่ยง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Crankshaft)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BD973C05-468E-0CBC-1174-1A30DF547325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54421F6-1CC1-8944-B17B-85C631DCC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7EC3050-04E1-6894-118D-1E6A56BEAD6A}"/>
              </a:ext>
            </a:extLst>
          </p:cNvPr>
          <p:cNvGrpSpPr/>
          <p:nvPr/>
        </p:nvGrpSpPr>
        <p:grpSpPr>
          <a:xfrm>
            <a:off x="19246916" y="1535881"/>
            <a:ext cx="8574464" cy="4628133"/>
            <a:chOff x="9496075" y="800100"/>
            <a:chExt cx="8574464" cy="4628133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65315B4C-9D12-99CA-CEB2-9157A5CDEC91}"/>
                </a:ext>
              </a:extLst>
            </p:cNvPr>
            <p:cNvSpPr txBox="1"/>
            <p:nvPr/>
          </p:nvSpPr>
          <p:spPr>
            <a:xfrm>
              <a:off x="14583720" y="4046008"/>
              <a:ext cx="3486819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FC4884-3827-48E1-EA67-8B14619816DA}"/>
                </a:ext>
              </a:extLst>
            </p:cNvPr>
            <p:cNvGrpSpPr/>
            <p:nvPr/>
          </p:nvGrpSpPr>
          <p:grpSpPr>
            <a:xfrm>
              <a:off x="9496075" y="800100"/>
              <a:ext cx="8324390" cy="3045508"/>
              <a:chOff x="9496075" y="828787"/>
              <a:chExt cx="8324390" cy="30455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301109C-B3BA-2D98-81B4-DA257BB97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6075" y="828787"/>
                <a:ext cx="8324390" cy="3045508"/>
              </a:xfrm>
              <a:prstGeom prst="rect">
                <a:avLst/>
              </a:prstGeom>
            </p:spPr>
          </p:pic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1D8FE54-57FA-F65A-F8ED-B17EFF809E82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9E20FEF4-A7B0-40F9-9800-9F1EB20D3908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63E0E769-8E5F-4219-4A80-29CA4D3F86B8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EF634CC5-8157-A3AD-CEF5-549A1E855A25}"/>
                  </a:ext>
                </a:extLst>
              </p:cNvPr>
              <p:cNvSpPr txBox="1"/>
              <p:nvPr/>
            </p:nvSpPr>
            <p:spPr>
              <a:xfrm>
                <a:off x="12440041" y="2627342"/>
                <a:ext cx="1466130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E98CA87F-E375-F5A9-7CEE-CFC1A372D98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B50068EA-DBBE-DB57-AA97-3165D98C22A4}"/>
              </a:ext>
            </a:extLst>
          </p:cNvPr>
          <p:cNvSpPr txBox="1"/>
          <p:nvPr/>
        </p:nvSpPr>
        <p:spPr>
          <a:xfrm>
            <a:off x="3129938" y="2347001"/>
            <a:ext cx="14548462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เพลาข้อเหวี่ยง (รูปที่ 1.16) มีหน้าที่รับกำลังจากลูกสูบโดยผ่านก้านสูบแล้วเปลี่ยนการเคลื่อนที่จากแนวตรงเป็นการเคลื่อนที่ในทางหมุนที่เพลาข้อเหวี่ยง เพลาข้อเหวี่ยงผลิตมาจากเหล็กกล้าที่มีคาร์บอนสูงและผ่านการชุบแข็ง ทำให้มีความแข็งแรงทนทานต่อการเสียดสีสูง ข้อหลักของเพลาข้อเหวี่ยงรองรับด้วยแบริง แต่ละข้อหลักจะมีแขนเพลาข้อเหวี่ยงประกอบอยู่ และมี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หนักถ่วงประกอบอยู่เพื่อลดแรงความไม่สมดุลของการหมุนของเพลาข้อเหวี่ยง ในขณะที่เครื่องยนต์ทำงาน เพลาข้อเหวี่ยงจะมีรู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มันเพื่อใช้ส่ง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มันหล่อลื่นให้กับข้อหลัก แบริงก้านสูบ และสลักก้านสูบ ลักษณะของเพลาข้อเหวี่ยง</a:t>
            </a:r>
          </a:p>
        </p:txBody>
      </p:sp>
      <p:sp>
        <p:nvSpPr>
          <p:cNvPr id="86" name="TextBox 10">
            <a:extLst>
              <a:ext uri="{FF2B5EF4-FFF2-40B4-BE49-F238E27FC236}">
                <a16:creationId xmlns:a16="http://schemas.microsoft.com/office/drawing/2014/main" id="{1EA02F61-2111-449C-E61A-E81196C10326}"/>
              </a:ext>
            </a:extLst>
          </p:cNvPr>
          <p:cNvSpPr txBox="1"/>
          <p:nvPr/>
        </p:nvSpPr>
        <p:spPr>
          <a:xfrm>
            <a:off x="12618531" y="6938491"/>
            <a:ext cx="2696854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ลักษณะของเพลาข้อเหวี่ยง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9AA57-8F09-923D-DA81-407DFB85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31" y="5609191"/>
            <a:ext cx="6614536" cy="40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8931-CD2B-2DD8-2068-11F62A34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08066B6-E725-B047-87C2-9F289E984FB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AB4CBD-358D-75FD-A13A-437B0B2A8FA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0A62CC-35B6-DAF1-C5BE-3EC69261736E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A77E51E-3CC5-1EF5-255E-FFD365103A4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8CB98356-FC14-C0A0-61CE-C05AB03E15C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CCEA44C-4C07-2B32-83A0-800A6800FB3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3160D6-F3B0-43C5-DFD5-6D95FC737CA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4E0082D-65E8-4287-DE05-048A775E3DC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9691C36-B6A4-FD3A-ACF6-6201C84BA9B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E91260B-0153-5FFB-C6EB-6EFDDF361D2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AE0C6E-91D1-3527-A1E3-6BE5FB942FF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5572F68-0793-B80A-69B4-52F8BD4DA11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93E5603-8168-9461-111D-E616F99DD14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533351-C97A-E58E-642C-14EA74C6F66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147E1A6F-BDF7-68D1-2278-23EFADAEF41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217694-AAFF-BC12-1662-377222A19147}"/>
              </a:ext>
            </a:extLst>
          </p:cNvPr>
          <p:cNvGrpSpPr/>
          <p:nvPr/>
        </p:nvGrpSpPr>
        <p:grpSpPr>
          <a:xfrm>
            <a:off x="3142363" y="1168565"/>
            <a:ext cx="5011038" cy="778264"/>
            <a:chOff x="3412924" y="2584660"/>
            <a:chExt cx="5011038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B5F3AB-6238-E7D0-8DFC-D069AEFC0405}"/>
                </a:ext>
              </a:extLst>
            </p:cNvPr>
            <p:cNvGrpSpPr/>
            <p:nvPr/>
          </p:nvGrpSpPr>
          <p:grpSpPr>
            <a:xfrm>
              <a:off x="3412924" y="2584660"/>
              <a:ext cx="4858638" cy="778264"/>
              <a:chOff x="3412924" y="2584660"/>
              <a:chExt cx="5331229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4B42D75B-33A8-E9E2-7CB9-3DD128327D5C}"/>
                  </a:ext>
                </a:extLst>
              </p:cNvPr>
              <p:cNvSpPr/>
              <p:nvPr/>
            </p:nvSpPr>
            <p:spPr>
              <a:xfrm>
                <a:off x="3839911" y="2584660"/>
                <a:ext cx="4904242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0E22FA42-E25A-DE3C-1EAA-5708CC21DE0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07C20702-B95F-A116-D390-1D2A68D89029}"/>
                </a:ext>
              </a:extLst>
            </p:cNvPr>
            <p:cNvSpPr txBox="1"/>
            <p:nvPr/>
          </p:nvSpPr>
          <p:spPr>
            <a:xfrm>
              <a:off x="4324537" y="2754279"/>
              <a:ext cx="4099425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ล้อช่วยแรง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Flywheel)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7E6622E3-A136-5A22-88B7-7CA2632029CC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E01075A-83DC-24C2-3DC6-1761D3A47C58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75A2A3B3-EB03-A169-38AD-E41585ACAF60}"/>
              </a:ext>
            </a:extLst>
          </p:cNvPr>
          <p:cNvSpPr txBox="1"/>
          <p:nvPr/>
        </p:nvSpPr>
        <p:spPr>
          <a:xfrm>
            <a:off x="3129938" y="2247900"/>
            <a:ext cx="14548462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ล้อช่วยแรง (รูปที่ 1.17) ทำหน้าที่ให้เครื่องยนต์มีความเร็วสม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ํ่าเ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สมอ โดยล้อช่วยแรงจะเก็บพลังงานไว้ เมื่อเพลาข้อเหวี่ยงถูกหมุนเร็วขึ้น และจะคายพลังงานออกมาเมื่อเพลาข้อเหวี่ยงหมุนช้าลง ล้อช่วยแรงผลิตมาจากเหล็กหล่อและจะยึดติดที่ด้านท้ายกับเพลาข้อเหวี่ยงด้วยโบ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พลังงานที่ลูกสูบส่งให้เพลาข้อเหวี่ยงนั้นไม่สม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ํ่าเ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สมอ โดยจะส่งมากสุดในจังหวะงาน และจะน้อยสุดหรือไม่มีเลยในจังหวะอื่น การที่เพลาข้อเหวี่ยงรับแรงไม่สม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ํ่าเ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สมอนี้เป็นเหตุให้ความเร็วรอบของเครื่องยนต์ช้าบ้าง เร็วบ้าง ดังนั้นจึงต้องมีล้อช่วยแรง ที่ขอบของล้อช่วยแรงจะทำฟันเฟืองไว้เพื่อช่วยการติดเครื่องยนต์ โดยเฟืองของมอเตอร์สตาร์ตจะเลื่อนออกมาขบกับเฟืองของล้อช่วยแรง ที่ผิวด้านหลังของล้อช่วยแรงต้องเจียระไนให้เรียบ เพราะเป็นส่วนหนึ่งของการส่งต่อกำลัง (เกียร์ธรรมดา) โดยแผ่นคลัตช์จะถูกกดอยู่ด้านหลังของล้อช่วยแรง สำหรับในรถยนต์ที่ใช้เกียร์อัตโนมัติล้อช่วยแรงจะมี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หนักเบาและจะใช้ชุดทอร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์ก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เวอร์เต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อร์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760A7-16D1-6854-B49C-A93E31760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89" y="6108425"/>
            <a:ext cx="11223211" cy="3840690"/>
          </a:xfrm>
          <a:prstGeom prst="rect">
            <a:avLst/>
          </a:prstGeom>
        </p:spPr>
      </p:pic>
      <p:sp>
        <p:nvSpPr>
          <p:cNvPr id="86" name="TextBox 10">
            <a:extLst>
              <a:ext uri="{FF2B5EF4-FFF2-40B4-BE49-F238E27FC236}">
                <a16:creationId xmlns:a16="http://schemas.microsoft.com/office/drawing/2014/main" id="{B71B4ADF-D7C1-A0C7-3120-E724D11B5E1E}"/>
              </a:ext>
            </a:extLst>
          </p:cNvPr>
          <p:cNvSpPr txBox="1"/>
          <p:nvPr/>
        </p:nvSpPr>
        <p:spPr>
          <a:xfrm>
            <a:off x="14173200" y="6592072"/>
            <a:ext cx="350520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</a:t>
            </a:r>
            <a:b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ล้อช่วยแรงของเกียร์ธรรมดา และชุดทอร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์ก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เวอร์เต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์ข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องเกียร์อัตโนมัติ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41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F607-2B25-BF4F-B871-FC7FA5FC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B052AF6-D768-4546-1BEC-DAD4A4721A2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AC3392-CE5B-1C07-12D0-68792DECB08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66584D-FB62-40A7-FD17-7D3D613B55E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B72AF40-7994-009B-AD64-78B922BC62B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7BA2453-A733-5F4C-977C-C6FDFABF56A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67F3AB-A9C6-A99D-2EDD-7F46AA98A5D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ED88D5-88AD-9CE1-D288-B0DC1DAA14BC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7321DE9-A6CE-0938-D222-13B155FD2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70DEEE2-53E0-2E27-599B-7F2F6CE4992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DD220A1-A4E2-687B-D244-F5949EE3300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0ABE51B-3F39-7F14-262D-66FB907F897A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446CCF5A-AD5B-8D6A-1E5F-92085626F9B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829F4E9-9FF1-1D32-6B8E-66F7FCB8258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138DFF1-4FCE-5988-B1BD-866FC373E7A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98A65744-BE2F-2CAF-8C00-5D9D20EFD79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7FAAED-E507-EBC7-F01A-8EF41883EA36}"/>
              </a:ext>
            </a:extLst>
          </p:cNvPr>
          <p:cNvGrpSpPr/>
          <p:nvPr/>
        </p:nvGrpSpPr>
        <p:grpSpPr>
          <a:xfrm>
            <a:off x="685800" y="1168565"/>
            <a:ext cx="5381115" cy="778264"/>
            <a:chOff x="3412924" y="2584660"/>
            <a:chExt cx="5381115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029662-142F-81E6-4918-56BCDF311F60}"/>
                </a:ext>
              </a:extLst>
            </p:cNvPr>
            <p:cNvGrpSpPr/>
            <p:nvPr/>
          </p:nvGrpSpPr>
          <p:grpSpPr>
            <a:xfrm>
              <a:off x="3412924" y="2584660"/>
              <a:ext cx="5381114" cy="778264"/>
              <a:chOff x="3412924" y="2584660"/>
              <a:chExt cx="5904525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F9EE34D0-E623-79F8-7EC7-20F2A204F499}"/>
                  </a:ext>
                </a:extLst>
              </p:cNvPr>
              <p:cNvSpPr/>
              <p:nvPr/>
            </p:nvSpPr>
            <p:spPr>
              <a:xfrm>
                <a:off x="3839909" y="2584660"/>
                <a:ext cx="5477540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5BFB1A89-8C9A-12BF-F681-D15DB6DDD4E0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B8EEB148-9F71-2800-31F3-FDDE171A822C}"/>
                </a:ext>
              </a:extLst>
            </p:cNvPr>
            <p:cNvSpPr txBox="1"/>
            <p:nvPr/>
          </p:nvSpPr>
          <p:spPr>
            <a:xfrm>
              <a:off x="4324537" y="2754279"/>
              <a:ext cx="4469502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กลไกยกลิ้น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Valve Train)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5B7C76FB-587B-926C-42CE-E078A5F83952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1CED4F2-E00F-3C08-31DD-EFE0C49A24E5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F7A176B1-F3EF-EEAC-4087-B7B0FE273119}"/>
              </a:ext>
            </a:extLst>
          </p:cNvPr>
          <p:cNvSpPr txBox="1"/>
          <p:nvPr/>
        </p:nvSpPr>
        <p:spPr>
          <a:xfrm>
            <a:off x="673374" y="2247900"/>
            <a:ext cx="16852625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กลไกยกลิ้นจะติดตั้งอยู่ด้านหน้าของเครื่องยนต์ มีหน้าที่หลักคือบังคับการปิดเปิดของลิ้นไอดีและไอเสีย นอกจากนี้ ยังบังคับการทำงานของปั๊ม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ปั๊มสุญญากาศ และปั๊ม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 ในเครื่องยนต์ดีเซลมีการใช้กลไกยกลิ้นอยู่ 4 แบบ คือ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5574E8-6255-C975-8CA4-E7BE44BEDF8F}"/>
              </a:ext>
            </a:extLst>
          </p:cNvPr>
          <p:cNvGrpSpPr/>
          <p:nvPr/>
        </p:nvGrpSpPr>
        <p:grpSpPr>
          <a:xfrm>
            <a:off x="676275" y="3563412"/>
            <a:ext cx="5867400" cy="587338"/>
            <a:chOff x="7391400" y="4297991"/>
            <a:chExt cx="5867400" cy="5873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ACC103-0CEC-1725-DCF7-4334903A2B05}"/>
                </a:ext>
              </a:extLst>
            </p:cNvPr>
            <p:cNvGrpSpPr/>
            <p:nvPr/>
          </p:nvGrpSpPr>
          <p:grpSpPr>
            <a:xfrm>
              <a:off x="7620000" y="4297991"/>
              <a:ext cx="5638800" cy="587338"/>
              <a:chOff x="4372740" y="4086432"/>
              <a:chExt cx="5638800" cy="587338"/>
            </a:xfrm>
          </p:grpSpPr>
          <p:sp>
            <p:nvSpPr>
              <p:cNvPr id="5" name="Flowchart: Process 4">
                <a:extLst>
                  <a:ext uri="{FF2B5EF4-FFF2-40B4-BE49-F238E27FC236}">
                    <a16:creationId xmlns:a16="http://schemas.microsoft.com/office/drawing/2014/main" id="{182A0F3A-3655-9AA7-2091-9D7C48BBBE91}"/>
                  </a:ext>
                </a:extLst>
              </p:cNvPr>
              <p:cNvSpPr/>
              <p:nvPr/>
            </p:nvSpPr>
            <p:spPr>
              <a:xfrm>
                <a:off x="4372740" y="4086432"/>
                <a:ext cx="5638800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8EC648FB-1A42-5C36-325A-651A4D99A2F0}"/>
                  </a:ext>
                </a:extLst>
              </p:cNvPr>
              <p:cNvSpPr txBox="1"/>
              <p:nvPr/>
            </p:nvSpPr>
            <p:spPr>
              <a:xfrm>
                <a:off x="4709796" y="4216570"/>
                <a:ext cx="530174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แบบใช้สายพาน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Timing Belt Type) 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09C227-9E35-4957-27CA-672A6B6A605E}"/>
                </a:ext>
              </a:extLst>
            </p:cNvPr>
            <p:cNvSpPr/>
            <p:nvPr/>
          </p:nvSpPr>
          <p:spPr>
            <a:xfrm>
              <a:off x="7391400" y="436274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/>
                <a:t>1</a:t>
              </a:r>
              <a:endParaRPr lang="th-TH" sz="28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B6A902-F990-AE1C-EA36-B9DAA85A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73315"/>
            <a:ext cx="7387342" cy="4892423"/>
          </a:xfrm>
          <a:prstGeom prst="rect">
            <a:avLst/>
          </a:prstGeom>
        </p:spPr>
      </p:pic>
      <p:sp>
        <p:nvSpPr>
          <p:cNvPr id="86" name="TextBox 10">
            <a:extLst>
              <a:ext uri="{FF2B5EF4-FFF2-40B4-BE49-F238E27FC236}">
                <a16:creationId xmlns:a16="http://schemas.microsoft.com/office/drawing/2014/main" id="{875FDF6B-6B6F-4489-AFA7-9A47175B99BC}"/>
              </a:ext>
            </a:extLst>
          </p:cNvPr>
          <p:cNvSpPr txBox="1"/>
          <p:nvPr/>
        </p:nvSpPr>
        <p:spPr>
          <a:xfrm>
            <a:off x="6715329" y="8420100"/>
            <a:ext cx="2831952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กลไกยกลิ้นแบบใช้สายพาน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67788-ED21-CDE8-AABB-7E56FFCBA025}"/>
              </a:ext>
            </a:extLst>
          </p:cNvPr>
          <p:cNvGrpSpPr/>
          <p:nvPr/>
        </p:nvGrpSpPr>
        <p:grpSpPr>
          <a:xfrm>
            <a:off x="10300187" y="3563412"/>
            <a:ext cx="5867400" cy="587338"/>
            <a:chOff x="7391400" y="4297991"/>
            <a:chExt cx="5867400" cy="5873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890B3C-1FEA-61D5-FE16-98665B26B4C0}"/>
                </a:ext>
              </a:extLst>
            </p:cNvPr>
            <p:cNvGrpSpPr/>
            <p:nvPr/>
          </p:nvGrpSpPr>
          <p:grpSpPr>
            <a:xfrm>
              <a:off x="7620000" y="4297991"/>
              <a:ext cx="5638800" cy="587338"/>
              <a:chOff x="4372740" y="4086432"/>
              <a:chExt cx="5638800" cy="587338"/>
            </a:xfrm>
          </p:grpSpPr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7A4FDCC3-5926-0E5C-1A50-0C531E6E5D1E}"/>
                  </a:ext>
                </a:extLst>
              </p:cNvPr>
              <p:cNvSpPr/>
              <p:nvPr/>
            </p:nvSpPr>
            <p:spPr>
              <a:xfrm>
                <a:off x="4372740" y="4086432"/>
                <a:ext cx="5301744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55994D40-251C-3490-A83B-52461914E53B}"/>
                  </a:ext>
                </a:extLst>
              </p:cNvPr>
              <p:cNvSpPr txBox="1"/>
              <p:nvPr/>
            </p:nvSpPr>
            <p:spPr>
              <a:xfrm>
                <a:off x="4709796" y="4216570"/>
                <a:ext cx="530174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แบบใช้เฟือง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Timing Gear Type) 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BEADCD-27EF-C9D1-8A2D-2035FF150D9E}"/>
                </a:ext>
              </a:extLst>
            </p:cNvPr>
            <p:cNvSpPr/>
            <p:nvPr/>
          </p:nvSpPr>
          <p:spPr>
            <a:xfrm>
              <a:off x="7391400" y="436274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FFBBED-7625-7BA4-CBD9-FC3BF9434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382291"/>
            <a:ext cx="6071276" cy="4282601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id="{3BA38ABC-D0A5-1FA8-8B1B-A48AA4F1CFD9}"/>
              </a:ext>
            </a:extLst>
          </p:cNvPr>
          <p:cNvSpPr txBox="1"/>
          <p:nvPr/>
        </p:nvSpPr>
        <p:spPr>
          <a:xfrm>
            <a:off x="14020800" y="8420100"/>
            <a:ext cx="2971837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กลไกยกลิ้นแบบใช้เฟือง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B94CC3-0CEF-AB50-9BBC-642DC6A4CFE0}"/>
              </a:ext>
            </a:extLst>
          </p:cNvPr>
          <p:cNvCxnSpPr>
            <a:cxnSpLocks/>
          </p:cNvCxnSpPr>
          <p:nvPr/>
        </p:nvCxnSpPr>
        <p:spPr>
          <a:xfrm flipV="1">
            <a:off x="8915400" y="3464950"/>
            <a:ext cx="0" cy="449795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A36C-15CE-A9DA-9483-E297E126A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CA32821-DCF4-2828-0CA0-DB342A962CA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76E4F-D0F2-7DCC-5BA6-E49BBF3DFE3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A9C5759-3319-F65D-0AAA-B4ABC74B7AE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56DF9BF2-721A-379B-D11D-35BB005A39B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293A2685-5E87-33D5-2AAD-0A0BA1A72D8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2A80A5-C4C1-4251-E939-C7A73691922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BBDA3C-4164-5F75-3685-A5993C8FC72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63B7163-723D-D6E2-455A-5857240200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DE31A2E-4000-6BB7-00BE-DD463BF7197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55564F-EFF1-0E5E-6F5E-43C9D9CBF68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05A0963-9911-D405-F552-A659BE7D906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C53C449-047D-70DA-4D99-E2DCC69E444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1ABF40A-F876-E3CC-F0FE-B51D38E5DB9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B8A2CEF-861D-5667-26CA-9C46A501C18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6B86FD4-83FD-FD28-63AF-03CB32C265F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69060442-7900-10F1-0D29-6399BE727E9B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F34F8BC-9E92-DB43-8048-4D566EAEE607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8B094C-E2F2-E105-9FA4-9DEC0AE8BF8A}"/>
              </a:ext>
            </a:extLst>
          </p:cNvPr>
          <p:cNvGrpSpPr/>
          <p:nvPr/>
        </p:nvGrpSpPr>
        <p:grpSpPr>
          <a:xfrm>
            <a:off x="676275" y="1242212"/>
            <a:ext cx="5867400" cy="587338"/>
            <a:chOff x="7391400" y="4297991"/>
            <a:chExt cx="5867400" cy="5873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7957F2F-C0E5-B183-0CEA-A07A60576905}"/>
                </a:ext>
              </a:extLst>
            </p:cNvPr>
            <p:cNvGrpSpPr/>
            <p:nvPr/>
          </p:nvGrpSpPr>
          <p:grpSpPr>
            <a:xfrm>
              <a:off x="7620000" y="4297991"/>
              <a:ext cx="5638800" cy="587338"/>
              <a:chOff x="4372740" y="4086432"/>
              <a:chExt cx="5638800" cy="587338"/>
            </a:xfrm>
          </p:grpSpPr>
          <p:sp>
            <p:nvSpPr>
              <p:cNvPr id="5" name="Flowchart: Process 4">
                <a:extLst>
                  <a:ext uri="{FF2B5EF4-FFF2-40B4-BE49-F238E27FC236}">
                    <a16:creationId xmlns:a16="http://schemas.microsoft.com/office/drawing/2014/main" id="{1F5BFA55-4F3C-1090-E413-56AFD53FDB3F}"/>
                  </a:ext>
                </a:extLst>
              </p:cNvPr>
              <p:cNvSpPr/>
              <p:nvPr/>
            </p:nvSpPr>
            <p:spPr>
              <a:xfrm>
                <a:off x="4372740" y="4086432"/>
                <a:ext cx="5638800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D442551C-AFCB-54A5-6966-EE227379322C}"/>
                  </a:ext>
                </a:extLst>
              </p:cNvPr>
              <p:cNvSpPr txBox="1"/>
              <p:nvPr/>
            </p:nvSpPr>
            <p:spPr>
              <a:xfrm>
                <a:off x="4709796" y="4216570"/>
                <a:ext cx="530174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แบบใช้สายพาน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Timing Belt Type) 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F11062-4A43-4AAA-BD05-0DBEC19D952D}"/>
                </a:ext>
              </a:extLst>
            </p:cNvPr>
            <p:cNvSpPr/>
            <p:nvPr/>
          </p:nvSpPr>
          <p:spPr>
            <a:xfrm>
              <a:off x="7391400" y="436274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86" name="TextBox 10">
            <a:extLst>
              <a:ext uri="{FF2B5EF4-FFF2-40B4-BE49-F238E27FC236}">
                <a16:creationId xmlns:a16="http://schemas.microsoft.com/office/drawing/2014/main" id="{F4407457-1133-BD99-02DB-47A35654E87A}"/>
              </a:ext>
            </a:extLst>
          </p:cNvPr>
          <p:cNvSpPr txBox="1"/>
          <p:nvPr/>
        </p:nvSpPr>
        <p:spPr>
          <a:xfrm>
            <a:off x="1014468" y="8420100"/>
            <a:ext cx="724852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กลไกยกลิ้นแบบใช้เฟืองและโซ่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ISUZU 4JK1)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A91EDE-CBCF-7204-68AD-B91A6FDBC9D0}"/>
              </a:ext>
            </a:extLst>
          </p:cNvPr>
          <p:cNvGrpSpPr/>
          <p:nvPr/>
        </p:nvGrpSpPr>
        <p:grpSpPr>
          <a:xfrm>
            <a:off x="10300187" y="3343672"/>
            <a:ext cx="5867400" cy="587338"/>
            <a:chOff x="7391400" y="4297991"/>
            <a:chExt cx="5867400" cy="5873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B16935-1423-8A6A-BF6D-01CEBFCE420B}"/>
                </a:ext>
              </a:extLst>
            </p:cNvPr>
            <p:cNvGrpSpPr/>
            <p:nvPr/>
          </p:nvGrpSpPr>
          <p:grpSpPr>
            <a:xfrm>
              <a:off x="7620000" y="4297991"/>
              <a:ext cx="5638800" cy="587338"/>
              <a:chOff x="4372740" y="4086432"/>
              <a:chExt cx="5638800" cy="587338"/>
            </a:xfrm>
          </p:grpSpPr>
          <p:sp>
            <p:nvSpPr>
              <p:cNvPr id="16" name="Flowchart: Process 15">
                <a:extLst>
                  <a:ext uri="{FF2B5EF4-FFF2-40B4-BE49-F238E27FC236}">
                    <a16:creationId xmlns:a16="http://schemas.microsoft.com/office/drawing/2014/main" id="{BB405587-440A-ED3E-3594-A2CCCC497D62}"/>
                  </a:ext>
                </a:extLst>
              </p:cNvPr>
              <p:cNvSpPr/>
              <p:nvPr/>
            </p:nvSpPr>
            <p:spPr>
              <a:xfrm>
                <a:off x="4372740" y="4086432"/>
                <a:ext cx="5301744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DBC5388B-D373-CD26-12C2-56496BBB85C7}"/>
                  </a:ext>
                </a:extLst>
              </p:cNvPr>
              <p:cNvSpPr txBox="1"/>
              <p:nvPr/>
            </p:nvSpPr>
            <p:spPr>
              <a:xfrm>
                <a:off x="4709796" y="4216570"/>
                <a:ext cx="530174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แบบใช้เฟือง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Timing Gear Type) 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C8DECA-D1C0-252C-B7AC-B78BF1B17A25}"/>
                </a:ext>
              </a:extLst>
            </p:cNvPr>
            <p:cNvSpPr/>
            <p:nvPr/>
          </p:nvSpPr>
          <p:spPr>
            <a:xfrm>
              <a:off x="7391400" y="436274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E932641F-26BF-F393-C77E-22DD095C2C29}"/>
              </a:ext>
            </a:extLst>
          </p:cNvPr>
          <p:cNvSpPr txBox="1"/>
          <p:nvPr/>
        </p:nvSpPr>
        <p:spPr>
          <a:xfrm>
            <a:off x="11506200" y="8029788"/>
            <a:ext cx="487680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กลไกยกลิ้นแบบใช้เฟืองและสายพาน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TOYOTA 2KD)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319CF-01C7-A585-8045-CC46B6E95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501"/>
            <a:ext cx="8530307" cy="6034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803436-DCE6-F828-0F88-0DB77C10F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08" y="4305300"/>
            <a:ext cx="8966212" cy="35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7064-E477-628F-1411-CDB89A67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DC3F27F-454E-D41D-22DA-864D66CEC3D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94F3A9-1BBD-51F6-AE6D-B52AA4FA9A2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7CB99D-5E80-09BC-B315-C3EA84029C3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F7BF1A7-ABEE-9244-57B7-88F881AEFCD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0ED330-48B5-FB10-5D69-8E485DC7D21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F6BE54-63E7-C5AB-3B14-4C13009045D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1BAD56-5ACF-FB1D-5DDF-E58E478CC4A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D9C0863-CD47-8CAF-5C81-7815B0A8960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B857698-D8A3-2D36-3BFF-3C6D67B5F10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D41963-231E-159A-8D62-BB3FBA8C24E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3080CA8-5E0E-0BC4-97E8-5133D63B333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4AEB17C-0F16-6599-2230-55341F9697B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5BD8229-E571-056E-5309-8EB5B06CA0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1D1B82-C67C-AF8A-CADF-918DFEFF1DD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718B7BE-1384-B3F3-C1E8-C1D2DA5D3D0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E02F0-4C52-020C-F8C5-0E9617C96F75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142795-3D08-9965-6135-EB6B8A8BC828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04A7C8BA-DFAA-58C6-0929-C1F296E46A50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C398722D-BC4B-6B52-230B-56517B24FA5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DB30254-86EF-E6E5-CB7A-0660624E2DE2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FBBF0233-4F9C-D550-0366-9A5741FF31D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3526649-7846-A8A0-5B70-0232334DE03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BC9403-B1D1-0DCD-01BC-EE177B6C6C77}"/>
              </a:ext>
            </a:extLst>
          </p:cNvPr>
          <p:cNvGrpSpPr/>
          <p:nvPr/>
        </p:nvGrpSpPr>
        <p:grpSpPr>
          <a:xfrm>
            <a:off x="2880794" y="2204500"/>
            <a:ext cx="13834564" cy="954107"/>
            <a:chOff x="2971800" y="1028700"/>
            <a:chExt cx="13834564" cy="95410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77F2CD9-E785-C198-8E59-D227E7CBC91C}"/>
                </a:ext>
              </a:extLst>
            </p:cNvPr>
            <p:cNvGrpSpPr/>
            <p:nvPr/>
          </p:nvGrpSpPr>
          <p:grpSpPr>
            <a:xfrm>
              <a:off x="2971800" y="1028700"/>
              <a:ext cx="13834564" cy="954107"/>
              <a:chOff x="5691670" y="1818142"/>
              <a:chExt cx="13834564" cy="954107"/>
            </a:xfrm>
          </p:grpSpPr>
          <p:sp>
            <p:nvSpPr>
              <p:cNvPr id="79" name="Flowchart: Process 78">
                <a:extLst>
                  <a:ext uri="{FF2B5EF4-FFF2-40B4-BE49-F238E27FC236}">
                    <a16:creationId xmlns:a16="http://schemas.microsoft.com/office/drawing/2014/main" id="{A157D5E4-8492-1439-D397-528562E301F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387767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75A79D19-1DAA-CCB9-A804-90351AC3C836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DE3983F4-E2A9-A4EC-40DE-864DF47DE2A2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</a:p>
            </p:txBody>
          </p:sp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5A6DEA88-A718-D873-0C07-D0426808023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2374170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ระบบเชื้อเพลิง 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C163D974-50B2-FA23-39D7-C637DBD9B28B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142C189-3A63-7AD5-911E-2FFBD8417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17" y="4507508"/>
            <a:ext cx="3697905" cy="38816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EC15D3-FD0B-5A2F-DC1F-D3C05ACF7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6"/>
          <a:stretch/>
        </p:blipFill>
        <p:spPr>
          <a:xfrm>
            <a:off x="7543247" y="4369547"/>
            <a:ext cx="4506922" cy="3887005"/>
          </a:xfrm>
          <a:prstGeom prst="rect">
            <a:avLst/>
          </a:prstGeom>
        </p:spPr>
      </p:pic>
      <p:sp>
        <p:nvSpPr>
          <p:cNvPr id="86" name="TextBox 10">
            <a:extLst>
              <a:ext uri="{FF2B5EF4-FFF2-40B4-BE49-F238E27FC236}">
                <a16:creationId xmlns:a16="http://schemas.microsoft.com/office/drawing/2014/main" id="{FB08769F-19FF-F8B9-4882-FC475C063A06}"/>
              </a:ext>
            </a:extLst>
          </p:cNvPr>
          <p:cNvSpPr txBox="1"/>
          <p:nvPr/>
        </p:nvSpPr>
        <p:spPr>
          <a:xfrm>
            <a:off x="3352947" y="8616488"/>
            <a:ext cx="3486818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ลักษณะปั๊มฉีด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มันเชื้อเพลิงแบบแถวเรียง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51CAD1BB-B3B9-0093-06AF-DE19236A5D62}"/>
              </a:ext>
            </a:extLst>
          </p:cNvPr>
          <p:cNvSpPr txBox="1"/>
          <p:nvPr/>
        </p:nvSpPr>
        <p:spPr>
          <a:xfrm>
            <a:off x="7848600" y="8616488"/>
            <a:ext cx="396240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1.23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ลักษณะปั๊มฉีด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5B7E3BF6-FB38-AE60-AA62-A09A18456644}"/>
              </a:ext>
            </a:extLst>
          </p:cNvPr>
          <p:cNvSpPr txBox="1"/>
          <p:nvPr/>
        </p:nvSpPr>
        <p:spPr>
          <a:xfrm>
            <a:off x="13030012" y="8420100"/>
            <a:ext cx="396240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1.24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มันเชื้อเพลิงเครื่องยนต์ดีเซลแบบอิเล็กทรอนิกส์ธรรมดา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E6410C-8E5D-8C71-DB6A-2825F5196CA9}"/>
              </a:ext>
            </a:extLst>
          </p:cNvPr>
          <p:cNvGrpSpPr/>
          <p:nvPr/>
        </p:nvGrpSpPr>
        <p:grpSpPr>
          <a:xfrm>
            <a:off x="3200389" y="3447313"/>
            <a:ext cx="6781811" cy="781787"/>
            <a:chOff x="3200389" y="3447313"/>
            <a:chExt cx="6781811" cy="7817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388724-BD30-6457-87AD-E0CB5E54048E}"/>
                </a:ext>
              </a:extLst>
            </p:cNvPr>
            <p:cNvGrpSpPr/>
            <p:nvPr/>
          </p:nvGrpSpPr>
          <p:grpSpPr>
            <a:xfrm>
              <a:off x="3272852" y="3571503"/>
              <a:ext cx="6709348" cy="657597"/>
              <a:chOff x="4567416" y="4086432"/>
              <a:chExt cx="6709348" cy="657597"/>
            </a:xfrm>
          </p:grpSpPr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9C236443-8E55-8063-1819-B7B83E202073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594734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2054937-88CE-62BF-4C3A-3721ED5EF401}"/>
                  </a:ext>
                </a:extLst>
              </p:cNvPr>
              <p:cNvSpPr txBox="1"/>
              <p:nvPr/>
            </p:nvSpPr>
            <p:spPr>
              <a:xfrm>
                <a:off x="4789744" y="4286829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ปั๊มฉีด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Injection Pump)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7B7BCE-8F1B-99FE-7B8A-BFBE1DCCBA51}"/>
                </a:ext>
              </a:extLst>
            </p:cNvPr>
            <p:cNvGrpSpPr/>
            <p:nvPr/>
          </p:nvGrpSpPr>
          <p:grpSpPr>
            <a:xfrm rot="5400000">
              <a:off x="3138061" y="3509641"/>
              <a:ext cx="367312" cy="242656"/>
              <a:chOff x="3164552" y="4338614"/>
              <a:chExt cx="367312" cy="24265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1341E06-831B-3AA5-93AD-F42DAA7007A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0FF58F46-ED9A-3756-0978-3E8C509967C6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590335-E05B-C3F6-7E03-4093F8236F2C}"/>
              </a:ext>
            </a:extLst>
          </p:cNvPr>
          <p:cNvGrpSpPr/>
          <p:nvPr/>
        </p:nvGrpSpPr>
        <p:grpSpPr>
          <a:xfrm>
            <a:off x="592577" y="-45064"/>
            <a:ext cx="16078200" cy="2673964"/>
            <a:chOff x="592577" y="-45064"/>
            <a:chExt cx="16078200" cy="26739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4D4666-FCA3-0F16-78CA-14E2F9B8A662}"/>
                </a:ext>
              </a:extLst>
            </p:cNvPr>
            <p:cNvGrpSpPr/>
            <p:nvPr/>
          </p:nvGrpSpPr>
          <p:grpSpPr>
            <a:xfrm>
              <a:off x="592577" y="0"/>
              <a:ext cx="16078200" cy="2628900"/>
              <a:chOff x="-22215" y="0"/>
              <a:chExt cx="16078200" cy="26289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DF0E865-2D7B-F474-04ED-AD9D8AD75A7D}"/>
                  </a:ext>
                </a:extLst>
              </p:cNvPr>
              <p:cNvSpPr/>
              <p:nvPr/>
            </p:nvSpPr>
            <p:spPr>
              <a:xfrm>
                <a:off x="1899808" y="717042"/>
                <a:ext cx="1135380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16439215-6A0D-50E6-CE8C-05CFD76EA0E1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394177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ชิ้นส่วนระบบต่าง ๆ ของเครื่องยนต์ดีเซล</a:t>
                </a:r>
              </a:p>
            </p:txBody>
          </p:sp>
          <p:sp>
            <p:nvSpPr>
              <p:cNvPr id="6" name="Flowchart: Delay 5">
                <a:extLst>
                  <a:ext uri="{FF2B5EF4-FFF2-40B4-BE49-F238E27FC236}">
                    <a16:creationId xmlns:a16="http://schemas.microsoft.com/office/drawing/2014/main" id="{4B8FA13D-132F-A284-7039-BEF81A12A6A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6C3377-750E-B255-99D0-B7440865D81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4CFC27-9CBD-BCF0-7A41-4CBD1D602FE6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CA544B7-D889-11DD-EF85-7A24089E08D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9CB31E36-FFD3-5F25-720E-11FD8CE3CC33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9A339A3-8CCD-C106-0126-FC82D2FB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0"/>
          <a:stretch/>
        </p:blipFill>
        <p:spPr>
          <a:xfrm>
            <a:off x="12652116" y="4369547"/>
            <a:ext cx="4511432" cy="38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A36C-15CE-A9DA-9483-E297E126A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CA32821-DCF4-2828-0CA0-DB342A962CA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76E4F-D0F2-7DCC-5BA6-E49BBF3DFE3D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A9C5759-3319-F65D-0AAA-B4ABC74B7AE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56DF9BF2-721A-379B-D11D-35BB005A39B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293A2685-5E87-33D5-2AAD-0A0BA1A72D8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2A80A5-C4C1-4251-E939-C7A73691922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BBDA3C-4164-5F75-3685-A5993C8FC72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63B7163-723D-D6E2-455A-5857240200C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DE31A2E-4000-6BB7-00BE-DD463BF7197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55564F-EFF1-0E5E-6F5E-43C9D9CBF68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05A0963-9911-D405-F552-A659BE7D9064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C53C449-047D-70DA-4D99-E2DCC69E444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1ABF40A-F876-E3CC-F0FE-B51D38E5DB9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B8A2CEF-861D-5667-26CA-9C46A501C18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6B86FD4-83FD-FD28-63AF-03CB32C265F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69060442-7900-10F1-0D29-6399BE727E9B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F34F8BC-9E92-DB43-8048-4D566EAEE607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10">
            <a:extLst>
              <a:ext uri="{FF2B5EF4-FFF2-40B4-BE49-F238E27FC236}">
                <a16:creationId xmlns:a16="http://schemas.microsoft.com/office/drawing/2014/main" id="{F4407457-1133-BD99-02DB-47A35654E87A}"/>
              </a:ext>
            </a:extLst>
          </p:cNvPr>
          <p:cNvSpPr txBox="1"/>
          <p:nvPr/>
        </p:nvSpPr>
        <p:spPr>
          <a:xfrm>
            <a:off x="938127" y="4610100"/>
            <a:ext cx="2600325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ลักษณะของหัวฉีดแบบเดือย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509832-55BA-B180-8995-FE16DA6FC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17"/>
          <a:stretch/>
        </p:blipFill>
        <p:spPr>
          <a:xfrm>
            <a:off x="763245" y="1943907"/>
            <a:ext cx="3394828" cy="2522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97B0E-CF85-EBD8-9838-E60EA5D8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4"/>
          <a:stretch/>
        </p:blipFill>
        <p:spPr>
          <a:xfrm>
            <a:off x="1123429" y="5676900"/>
            <a:ext cx="2419953" cy="2759576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28B0B3BF-65C5-8C11-2446-DB01D4A6F5E4}"/>
              </a:ext>
            </a:extLst>
          </p:cNvPr>
          <p:cNvSpPr txBox="1"/>
          <p:nvPr/>
        </p:nvSpPr>
        <p:spPr>
          <a:xfrm>
            <a:off x="5478315" y="4610100"/>
            <a:ext cx="2600325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1.27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ลักษณะของหัวฉีดแบบรู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4AFCB92-CED6-6A98-34C3-F5F4DF8805D4}"/>
              </a:ext>
            </a:extLst>
          </p:cNvPr>
          <p:cNvSpPr txBox="1"/>
          <p:nvPr/>
        </p:nvSpPr>
        <p:spPr>
          <a:xfrm>
            <a:off x="868324" y="8547899"/>
            <a:ext cx="2600325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หัวฉีดอิเล็กทรอนิกส์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แบบใช้โซล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ินอยด์</a:t>
            </a:r>
            <a:endParaRPr lang="th-TH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01C5CAF9-DE07-5FD3-5DAA-AA2671DC6CE8}"/>
              </a:ext>
            </a:extLst>
          </p:cNvPr>
          <p:cNvSpPr txBox="1"/>
          <p:nvPr/>
        </p:nvSpPr>
        <p:spPr>
          <a:xfrm>
            <a:off x="5453472" y="8547899"/>
            <a:ext cx="2648714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หัวฉีดอิเล็กทรอนิกส์แบบเพ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ียโ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ซอีเล็กทริก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866281-573F-DF81-A510-63E7674A2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1" r="-2414"/>
          <a:stretch/>
        </p:blipFill>
        <p:spPr>
          <a:xfrm>
            <a:off x="5215772" y="1943907"/>
            <a:ext cx="3394828" cy="25221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F0D3D21-DA5B-C645-294C-6C069678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74" y="2134319"/>
            <a:ext cx="7925659" cy="5153163"/>
          </a:xfrm>
          <a:prstGeom prst="rect">
            <a:avLst/>
          </a:prstGeom>
        </p:spPr>
      </p:pic>
      <p:sp>
        <p:nvSpPr>
          <p:cNvPr id="46" name="TextBox 10">
            <a:extLst>
              <a:ext uri="{FF2B5EF4-FFF2-40B4-BE49-F238E27FC236}">
                <a16:creationId xmlns:a16="http://schemas.microsoft.com/office/drawing/2014/main" id="{AB0F7C90-1158-D946-3496-615F241F6AD5}"/>
              </a:ext>
            </a:extLst>
          </p:cNvPr>
          <p:cNvSpPr txBox="1"/>
          <p:nvPr/>
        </p:nvSpPr>
        <p:spPr>
          <a:xfrm>
            <a:off x="11914714" y="7658100"/>
            <a:ext cx="4319213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1.30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กรอง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มันเชื้อเพลิงและหม้อดัก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อยู่เป็นชุดเดียวกัน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0DC183-465D-AD39-613A-881FCAEFD628}"/>
              </a:ext>
            </a:extLst>
          </p:cNvPr>
          <p:cNvGrpSpPr/>
          <p:nvPr/>
        </p:nvGrpSpPr>
        <p:grpSpPr>
          <a:xfrm>
            <a:off x="734584" y="1051565"/>
            <a:ext cx="6733016" cy="739135"/>
            <a:chOff x="734584" y="1051565"/>
            <a:chExt cx="6733016" cy="7391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BDB265-20AA-E8E3-619E-716957CD11D1}"/>
                </a:ext>
              </a:extLst>
            </p:cNvPr>
            <p:cNvGrpSpPr/>
            <p:nvPr/>
          </p:nvGrpSpPr>
          <p:grpSpPr>
            <a:xfrm>
              <a:off x="795747" y="1155864"/>
              <a:ext cx="6671853" cy="634836"/>
              <a:chOff x="4567416" y="4086431"/>
              <a:chExt cx="6671853" cy="634836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0850B244-24F7-5406-3FD0-C67791A16359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400485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39A04CFD-225B-9329-0F70-21A74265AA7C}"/>
                  </a:ext>
                </a:extLst>
              </p:cNvPr>
              <p:cNvSpPr txBox="1"/>
              <p:nvPr/>
            </p:nvSpPr>
            <p:spPr>
              <a:xfrm>
                <a:off x="4752249" y="4264067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Injection Nozzle)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C72A6E-F011-24A7-A6A4-FB20774C6A53}"/>
                </a:ext>
              </a:extLst>
            </p:cNvPr>
            <p:cNvGrpSpPr/>
            <p:nvPr/>
          </p:nvGrpSpPr>
          <p:grpSpPr>
            <a:xfrm rot="5400000">
              <a:off x="672256" y="1113893"/>
              <a:ext cx="367312" cy="242656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2C83EDBE-7C82-7D17-090D-D20F83998D8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CD9EA28C-2EEB-7213-DF71-B6B2CA50B25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3DEC8-7970-27F3-ECE0-70F1BCF9C7AE}"/>
              </a:ext>
            </a:extLst>
          </p:cNvPr>
          <p:cNvGrpSpPr/>
          <p:nvPr/>
        </p:nvGrpSpPr>
        <p:grpSpPr>
          <a:xfrm>
            <a:off x="10465836" y="1051565"/>
            <a:ext cx="6755364" cy="739135"/>
            <a:chOff x="10465836" y="1051565"/>
            <a:chExt cx="6755364" cy="73913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E74807-7E29-08EC-57EC-0462B632F492}"/>
                </a:ext>
              </a:extLst>
            </p:cNvPr>
            <p:cNvGrpSpPr/>
            <p:nvPr/>
          </p:nvGrpSpPr>
          <p:grpSpPr>
            <a:xfrm>
              <a:off x="10516222" y="1155225"/>
              <a:ext cx="6704978" cy="635475"/>
              <a:chOff x="4567416" y="4086431"/>
              <a:chExt cx="6704978" cy="635475"/>
            </a:xfrm>
          </p:grpSpPr>
          <p:sp>
            <p:nvSpPr>
              <p:cNvPr id="42" name="Flowchart: Process 41">
                <a:extLst>
                  <a:ext uri="{FF2B5EF4-FFF2-40B4-BE49-F238E27FC236}">
                    <a16:creationId xmlns:a16="http://schemas.microsoft.com/office/drawing/2014/main" id="{7E33628C-3C74-55AF-299D-CEBB78BE86D2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5028578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D051972D-9544-3E47-BA68-1A007F45CBEA}"/>
                  </a:ext>
                </a:extLst>
              </p:cNvPr>
              <p:cNvSpPr txBox="1"/>
              <p:nvPr/>
            </p:nvSpPr>
            <p:spPr>
              <a:xfrm>
                <a:off x="4785374" y="4264706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กรอง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มันเชื้อเพลิงและหม้อดัก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0CB5BE4-74D0-EDD3-5ECE-86F0432B3605}"/>
                </a:ext>
              </a:extLst>
            </p:cNvPr>
            <p:cNvGrpSpPr/>
            <p:nvPr/>
          </p:nvGrpSpPr>
          <p:grpSpPr>
            <a:xfrm rot="5400000">
              <a:off x="10403508" y="1113893"/>
              <a:ext cx="367312" cy="242656"/>
              <a:chOff x="3164552" y="4338614"/>
              <a:chExt cx="367312" cy="242656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9ADB34B4-8DCB-D618-000F-14F38A953CA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BE70801E-EE75-3B9B-67B0-043E852723C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EE6D28-D6A1-527C-026B-405FA48F1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8"/>
          <a:stretch/>
        </p:blipFill>
        <p:spPr>
          <a:xfrm>
            <a:off x="5273990" y="5676900"/>
            <a:ext cx="2936228" cy="27595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FDD541-8C56-0915-A220-5743C460B50E}"/>
              </a:ext>
            </a:extLst>
          </p:cNvPr>
          <p:cNvCxnSpPr>
            <a:cxnSpLocks/>
          </p:cNvCxnSpPr>
          <p:nvPr/>
        </p:nvCxnSpPr>
        <p:spPr>
          <a:xfrm flipV="1">
            <a:off x="9107752" y="1051565"/>
            <a:ext cx="99997" cy="8713137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3" grpId="0"/>
      <p:bldP spid="25" grpId="0"/>
      <p:bldP spid="26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0003-8BCD-A870-11A6-49C6A830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A51B774-9499-35FF-746F-DC7CE4825E36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B5DCE0-B838-2874-60AC-D88E246DDBC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01C3E75-5544-8BE1-5BD7-6B49ABAB4FED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3B0B8B0-6F62-58FD-5B53-A921B7F2EF2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482ABFD-45A2-D2B4-0082-6A43E26A87E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A2428ED-B88A-D4B4-7418-A9A94B655D0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7669D7D-50C8-62A2-221B-F0CA15676B0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C27039C-31E1-1664-0967-93C5CD3C095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390918D-375F-E534-9476-02BDC503B10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7A22324-8D7E-94BC-7A31-B220B158132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D131855-29B8-BDC6-42D4-4C8EFB50EFD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15A49D0-195D-942B-7FDA-A2931623ECC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B5B73-1A57-E186-AE08-D388EEEC49E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81B63E3-EB5E-28EF-3EBF-34F3C6E14FC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50D8DA7-3E5C-9033-847A-89A82D3A0A3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445F104E-EC1E-8309-3C4B-5A3E3B03F82D}"/>
              </a:ext>
            </a:extLst>
          </p:cNvPr>
          <p:cNvSpPr txBox="1"/>
          <p:nvPr/>
        </p:nvSpPr>
        <p:spPr>
          <a:xfrm>
            <a:off x="1763367" y="2556003"/>
            <a:ext cx="14536876" cy="14352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ท่อคอมมอน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หรือราง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มันจะติดตั้งในเครื่องยนต์ดีเซลแบบคอมมอน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มีหน้าที่เก็บรักษาความดัน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มันเชื้อเพลิงที่ส่งมาจากปั๊ม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และจ่าย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มันเชื้อเพลิงไปที่หัวฉีดของแต่ละกระบอกสูบความดันในท่อประมาณ 25-180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MPa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ที่ท่อคอมมอน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จะมีเซนเซอร์ความดัน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มันเชื้อเพลิงในท่อคอมมอน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และลิ้น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จํากั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ดความดัน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 limiter valve)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ในเครื่องยนต์บางรุ่นจะมีลิ้นควบคุมความดัน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 discharge valve)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และวาล์วลดการกระเพื่อมของ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Flow damper)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ท่อคอมมอน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1.31)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6CDB0C-28AD-516B-46B2-64C244E7B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2C4436-0AF9-05F3-EF4B-65283CF6318B}"/>
              </a:ext>
            </a:extLst>
          </p:cNvPr>
          <p:cNvGrpSpPr/>
          <p:nvPr/>
        </p:nvGrpSpPr>
        <p:grpSpPr>
          <a:xfrm>
            <a:off x="19246916" y="1535881"/>
            <a:ext cx="8574464" cy="4628133"/>
            <a:chOff x="9496075" y="800100"/>
            <a:chExt cx="8574464" cy="4628133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4B4190EF-A3CD-0344-27CA-61696350B9B1}"/>
                </a:ext>
              </a:extLst>
            </p:cNvPr>
            <p:cNvSpPr txBox="1"/>
            <p:nvPr/>
          </p:nvSpPr>
          <p:spPr>
            <a:xfrm>
              <a:off x="14583720" y="4046008"/>
              <a:ext cx="3486819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07C860E-8901-C6A3-7394-71892366BB02}"/>
                </a:ext>
              </a:extLst>
            </p:cNvPr>
            <p:cNvGrpSpPr/>
            <p:nvPr/>
          </p:nvGrpSpPr>
          <p:grpSpPr>
            <a:xfrm>
              <a:off x="9496075" y="800100"/>
              <a:ext cx="8324390" cy="3045508"/>
              <a:chOff x="9496075" y="828787"/>
              <a:chExt cx="8324390" cy="30455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2C1E0EE-342C-259A-C28F-56CB6C76E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6075" y="828787"/>
                <a:ext cx="8324390" cy="3045508"/>
              </a:xfrm>
              <a:prstGeom prst="rect">
                <a:avLst/>
              </a:prstGeom>
            </p:spPr>
          </p:pic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93C8B56-F68C-3E95-1CE6-DAC9F5C3155E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E4F55C4C-AF85-2E3A-140D-A0A3102E0463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3328D75F-7E99-B146-0192-48AC6C4F7430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4CD3F839-6A3C-941E-32A7-2C29CEA18613}"/>
                  </a:ext>
                </a:extLst>
              </p:cNvPr>
              <p:cNvSpPr txBox="1"/>
              <p:nvPr/>
            </p:nvSpPr>
            <p:spPr>
              <a:xfrm>
                <a:off x="12440041" y="2627342"/>
                <a:ext cx="1466130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8196300D-BECF-2D6B-3E44-A9F2E85D6416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064C501B-C956-23AD-5F8F-350D7731306E}"/>
              </a:ext>
            </a:extLst>
          </p:cNvPr>
          <p:cNvSpPr txBox="1"/>
          <p:nvPr/>
        </p:nvSpPr>
        <p:spPr>
          <a:xfrm>
            <a:off x="12345410" y="6770494"/>
            <a:ext cx="3186622" cy="10668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ลักษณะของท่อคอมมอน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FB4FC-64EB-E79A-3680-7DB2F99C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335010"/>
            <a:ext cx="9834492" cy="3505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5B9F98-3249-183B-061F-DB69F1F5360C}"/>
              </a:ext>
            </a:extLst>
          </p:cNvPr>
          <p:cNvGrpSpPr/>
          <p:nvPr/>
        </p:nvGrpSpPr>
        <p:grpSpPr>
          <a:xfrm>
            <a:off x="1708219" y="1573981"/>
            <a:ext cx="6727001" cy="705925"/>
            <a:chOff x="740599" y="1037278"/>
            <a:chExt cx="6727001" cy="7059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7ED16D-E0AD-1643-F942-2A62A830B73B}"/>
                </a:ext>
              </a:extLst>
            </p:cNvPr>
            <p:cNvGrpSpPr/>
            <p:nvPr/>
          </p:nvGrpSpPr>
          <p:grpSpPr>
            <a:xfrm>
              <a:off x="795747" y="1155865"/>
              <a:ext cx="6671853" cy="587338"/>
              <a:chOff x="4567416" y="4086432"/>
              <a:chExt cx="6671853" cy="587338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DC2981E0-456E-293A-E260-799B2CC6961D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4919253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141EAC6F-7B95-7D9E-B0DC-9EBA6287632A}"/>
                  </a:ext>
                </a:extLst>
              </p:cNvPr>
              <p:cNvSpPr txBox="1"/>
              <p:nvPr/>
            </p:nvSpPr>
            <p:spPr>
              <a:xfrm>
                <a:off x="4752249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ท่อคอมมอน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เรล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Common Rail)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A06DE6A-06CD-977E-C96D-272C7B48870E}"/>
                </a:ext>
              </a:extLst>
            </p:cNvPr>
            <p:cNvGrpSpPr/>
            <p:nvPr/>
          </p:nvGrpSpPr>
          <p:grpSpPr>
            <a:xfrm rot="5400000">
              <a:off x="678271" y="1099606"/>
              <a:ext cx="367312" cy="242656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9E9F08B9-7614-F4CD-328E-C35A103F281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Arrow: Chevron 6">
                <a:extLst>
                  <a:ext uri="{FF2B5EF4-FFF2-40B4-BE49-F238E27FC236}">
                    <a16:creationId xmlns:a16="http://schemas.microsoft.com/office/drawing/2014/main" id="{54F6A2B3-EA70-F809-C5EC-3CE7C99BD9E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75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7064-E477-628F-1411-CDB89A67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DC3F27F-454E-D41D-22DA-864D66CEC3D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94F3A9-1BBD-51F6-AE6D-B52AA4FA9A2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7CB99D-5E80-09BC-B315-C3EA84029C3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F7BF1A7-ABEE-9244-57B7-88F881AEFCD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0ED330-48B5-FB10-5D69-8E485DC7D21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F6BE54-63E7-C5AB-3B14-4C13009045D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1BAD56-5ACF-FB1D-5DDF-E58E478CC4A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D9C0863-CD47-8CAF-5C81-7815B0A8960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B857698-D8A3-2D36-3BFF-3C6D67B5F10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D41963-231E-159A-8D62-BB3FBA8C24E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3080CA8-5E0E-0BC4-97E8-5133D63B333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4AEB17C-0F16-6599-2230-55341F9697B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5BD8229-E571-056E-5309-8EB5B06CA0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1D1B82-C67C-AF8A-CADF-918DFEFF1DD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718B7BE-1384-B3F3-C1E8-C1D2DA5D3D0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E02F0-4C52-020C-F8C5-0E9617C96F75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142795-3D08-9965-6135-EB6B8A8BC828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04A7C8BA-DFAA-58C6-0929-C1F296E46A50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C398722D-BC4B-6B52-230B-56517B24FA57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DB30254-86EF-E6E5-CB7A-0660624E2DE2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FBBF0233-4F9C-D550-0366-9A5741FF31D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3526649-7846-A8A0-5B70-0232334DE03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BC9403-B1D1-0DCD-01BC-EE177B6C6C77}"/>
              </a:ext>
            </a:extLst>
          </p:cNvPr>
          <p:cNvGrpSpPr/>
          <p:nvPr/>
        </p:nvGrpSpPr>
        <p:grpSpPr>
          <a:xfrm>
            <a:off x="2880794" y="1155865"/>
            <a:ext cx="4843185" cy="954107"/>
            <a:chOff x="2971800" y="1028700"/>
            <a:chExt cx="4843185" cy="95410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77F2CD9-E785-C198-8E59-D227E7CBC91C}"/>
                </a:ext>
              </a:extLst>
            </p:cNvPr>
            <p:cNvGrpSpPr/>
            <p:nvPr/>
          </p:nvGrpSpPr>
          <p:grpSpPr>
            <a:xfrm>
              <a:off x="2971800" y="1028700"/>
              <a:ext cx="4843185" cy="954107"/>
              <a:chOff x="5691670" y="1818142"/>
              <a:chExt cx="4843185" cy="954107"/>
            </a:xfrm>
          </p:grpSpPr>
          <p:sp>
            <p:nvSpPr>
              <p:cNvPr id="79" name="Flowchart: Process 78">
                <a:extLst>
                  <a:ext uri="{FF2B5EF4-FFF2-40B4-BE49-F238E27FC236}">
                    <a16:creationId xmlns:a16="http://schemas.microsoft.com/office/drawing/2014/main" id="{A157D5E4-8492-1439-D397-528562E301F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322543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75A79D19-1DAA-CCB9-A804-90351AC3C836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DE3983F4-E2A9-A4EC-40DE-864DF47DE2A2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5A6DEA88-A718-D873-0C07-D04268080237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338279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ระบบไฟฟ้า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C163D974-50B2-FA23-39D7-C637DBD9B28B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6" name="TextBox 10">
            <a:extLst>
              <a:ext uri="{FF2B5EF4-FFF2-40B4-BE49-F238E27FC236}">
                <a16:creationId xmlns:a16="http://schemas.microsoft.com/office/drawing/2014/main" id="{FB08769F-19FF-F8B9-4882-FC475C063A06}"/>
              </a:ext>
            </a:extLst>
          </p:cNvPr>
          <p:cNvSpPr txBox="1"/>
          <p:nvPr/>
        </p:nvSpPr>
        <p:spPr>
          <a:xfrm>
            <a:off x="12322927" y="4069014"/>
            <a:ext cx="3486818" cy="5123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ลักษณะหัวเผา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20496D-14CA-1B0F-043B-65A703D8A1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19" y="1091064"/>
            <a:ext cx="5907240" cy="2811508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EDDB3639-860F-F189-78FE-B09D5CC6A3F8}"/>
              </a:ext>
            </a:extLst>
          </p:cNvPr>
          <p:cNvSpPr txBox="1"/>
          <p:nvPr/>
        </p:nvSpPr>
        <p:spPr>
          <a:xfrm>
            <a:off x="6324600" y="9387720"/>
            <a:ext cx="8229600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อัลเทอร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์เนเต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อร์ และปั๊มสุญญากาศของเครื่องยนต์ดีเซล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A7ECEE0-B773-246A-507B-65C12488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95" y="5328493"/>
            <a:ext cx="12545382" cy="38181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81FF4F-6FC9-2AB3-0EC7-9B7F294D4C51}"/>
              </a:ext>
            </a:extLst>
          </p:cNvPr>
          <p:cNvGrpSpPr/>
          <p:nvPr/>
        </p:nvGrpSpPr>
        <p:grpSpPr>
          <a:xfrm>
            <a:off x="3074062" y="4381500"/>
            <a:ext cx="6755738" cy="705925"/>
            <a:chOff x="3074062" y="4479666"/>
            <a:chExt cx="6755738" cy="7059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F4677E-22A3-DD23-61FC-A34C773B7598}"/>
                </a:ext>
              </a:extLst>
            </p:cNvPr>
            <p:cNvGrpSpPr/>
            <p:nvPr/>
          </p:nvGrpSpPr>
          <p:grpSpPr>
            <a:xfrm>
              <a:off x="3124200" y="4598253"/>
              <a:ext cx="6705600" cy="587338"/>
              <a:chOff x="4567416" y="4086432"/>
              <a:chExt cx="6705600" cy="587338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E3797173-B88D-4EB9-A277-4B7670D457BB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6096000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56D099BD-05F5-09FE-FAD6-89FD0311C3C9}"/>
                  </a:ext>
                </a:extLst>
              </p:cNvPr>
              <p:cNvSpPr txBox="1"/>
              <p:nvPr/>
            </p:nvSpPr>
            <p:spPr>
              <a:xfrm>
                <a:off x="4785996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อัลเทอร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์เนเต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อร์ หรือ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ได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ชาร์จ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Alternator)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0FD88D-BE78-0D4F-6408-6D42AA0DFCEC}"/>
                </a:ext>
              </a:extLst>
            </p:cNvPr>
            <p:cNvGrpSpPr/>
            <p:nvPr/>
          </p:nvGrpSpPr>
          <p:grpSpPr>
            <a:xfrm rot="5400000">
              <a:off x="3011734" y="4541994"/>
              <a:ext cx="367312" cy="242656"/>
              <a:chOff x="3164552" y="4338614"/>
              <a:chExt cx="367312" cy="242656"/>
            </a:xfrm>
          </p:grpSpPr>
          <p:sp>
            <p:nvSpPr>
              <p:cNvPr id="3" name="Arrow: Chevron 2">
                <a:extLst>
                  <a:ext uri="{FF2B5EF4-FFF2-40B4-BE49-F238E27FC236}">
                    <a16:creationId xmlns:a16="http://schemas.microsoft.com/office/drawing/2014/main" id="{246BD4C0-68A3-5E43-5036-A7191FEFE33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00E26A75-E251-BAC1-9A61-05DA19B6F79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CB0602-9F42-1678-A4CF-11FB604B6BBD}"/>
              </a:ext>
            </a:extLst>
          </p:cNvPr>
          <p:cNvGrpSpPr/>
          <p:nvPr/>
        </p:nvGrpSpPr>
        <p:grpSpPr>
          <a:xfrm>
            <a:off x="8881889" y="1196731"/>
            <a:ext cx="6739111" cy="698268"/>
            <a:chOff x="8881889" y="1196731"/>
            <a:chExt cx="6739111" cy="6982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388724-BD30-6457-87AD-E0CB5E54048E}"/>
                </a:ext>
              </a:extLst>
            </p:cNvPr>
            <p:cNvGrpSpPr/>
            <p:nvPr/>
          </p:nvGrpSpPr>
          <p:grpSpPr>
            <a:xfrm>
              <a:off x="8937038" y="1307661"/>
              <a:ext cx="6683962" cy="587338"/>
              <a:chOff x="4567417" y="4086432"/>
              <a:chExt cx="6683962" cy="587338"/>
            </a:xfrm>
          </p:grpSpPr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9C236443-8E55-8063-1819-B7B83E202073}"/>
                  </a:ext>
                </a:extLst>
              </p:cNvPr>
              <p:cNvSpPr/>
              <p:nvPr/>
            </p:nvSpPr>
            <p:spPr>
              <a:xfrm>
                <a:off x="4567417" y="4086432"/>
                <a:ext cx="3102562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2054937-88CE-62BF-4C3A-3721ED5EF401}"/>
                  </a:ext>
                </a:extLst>
              </p:cNvPr>
              <p:cNvSpPr txBox="1"/>
              <p:nvPr/>
            </p:nvSpPr>
            <p:spPr>
              <a:xfrm>
                <a:off x="4764359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หัวเผา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Glow Plug)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D29646-7EAB-CD01-523B-DCB569930810}"/>
                </a:ext>
              </a:extLst>
            </p:cNvPr>
            <p:cNvGrpSpPr/>
            <p:nvPr/>
          </p:nvGrpSpPr>
          <p:grpSpPr>
            <a:xfrm rot="5400000">
              <a:off x="8819561" y="1259059"/>
              <a:ext cx="367312" cy="242656"/>
              <a:chOff x="3164552" y="4338614"/>
              <a:chExt cx="367312" cy="242656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9F66504C-2AD0-465F-E156-8026A3FAFF13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C9208E09-D506-768C-89E4-5D1582622FB9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39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800101"/>
            <a:ext cx="19207498" cy="1658687"/>
            <a:chOff x="0" y="80010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71700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48590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CC60E-3F41-35D8-2769-F2506B90C29F}"/>
              </a:ext>
            </a:extLst>
          </p:cNvPr>
          <p:cNvGrpSpPr/>
          <p:nvPr/>
        </p:nvGrpSpPr>
        <p:grpSpPr>
          <a:xfrm>
            <a:off x="-1359703" y="3144587"/>
            <a:ext cx="20313585" cy="7790113"/>
            <a:chOff x="-1359703" y="3144587"/>
            <a:chExt cx="20313585" cy="77901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0E5039-5F6F-779D-C061-8E476D2AC9A6}"/>
                </a:ext>
              </a:extLst>
            </p:cNvPr>
            <p:cNvGrpSpPr/>
            <p:nvPr/>
          </p:nvGrpSpPr>
          <p:grpSpPr>
            <a:xfrm>
              <a:off x="-1359703" y="3144587"/>
              <a:ext cx="9970303" cy="7790113"/>
              <a:chOff x="-1359703" y="3144587"/>
              <a:chExt cx="9970303" cy="779011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5E3F3F-9021-3125-E310-1698AFF4DC89}"/>
                  </a:ext>
                </a:extLst>
              </p:cNvPr>
              <p:cNvSpPr/>
              <p:nvPr/>
            </p:nvSpPr>
            <p:spPr>
              <a:xfrm>
                <a:off x="-1359703" y="3238500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BA8B494-D09E-1F12-9303-9D1DED024A5D}"/>
                  </a:ext>
                </a:extLst>
              </p:cNvPr>
              <p:cNvSpPr/>
              <p:nvPr/>
            </p:nvSpPr>
            <p:spPr>
              <a:xfrm>
                <a:off x="1027481" y="4762500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C31A595-5A2F-7208-008B-EFDABC30B872}"/>
                  </a:ext>
                </a:extLst>
              </p:cNvPr>
              <p:cNvSpPr/>
              <p:nvPr/>
            </p:nvSpPr>
            <p:spPr>
              <a:xfrm>
                <a:off x="1027481" y="560378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51" name="TextBox 10">
                <a:extLst>
                  <a:ext uri="{FF2B5EF4-FFF2-40B4-BE49-F238E27FC236}">
                    <a16:creationId xmlns:a16="http://schemas.microsoft.com/office/drawing/2014/main" id="{C2686860-173B-0015-5D3A-E81512E09F2B}"/>
                  </a:ext>
                </a:extLst>
              </p:cNvPr>
              <p:cNvSpPr txBox="1"/>
              <p:nvPr/>
            </p:nvSpPr>
            <p:spPr>
              <a:xfrm>
                <a:off x="1600200" y="4838700"/>
                <a:ext cx="6604136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24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โครงสร้างของเครื่องยนต์ดีเซล</a:t>
                </a:r>
              </a:p>
              <a:p>
                <a:pPr>
                  <a:lnSpc>
                    <a:spcPts val="4000"/>
                  </a:lnSpc>
                  <a:spcBef>
                    <a:spcPts val="24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ชิ้นส่วนระบบต่าง ๆ ของเครื่องยนต์ดีเซล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1478B13-1029-373B-1951-782DAE05F43D}"/>
                  </a:ext>
                </a:extLst>
              </p:cNvPr>
              <p:cNvGrpSpPr/>
              <p:nvPr/>
            </p:nvGrpSpPr>
            <p:grpSpPr>
              <a:xfrm>
                <a:off x="2514600" y="3144587"/>
                <a:ext cx="3741236" cy="990477"/>
                <a:chOff x="3048000" y="3144587"/>
                <a:chExt cx="3741236" cy="990477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3BE8C54-489A-CA99-ACEC-2D7CD6C7F23A}"/>
                    </a:ext>
                  </a:extLst>
                </p:cNvPr>
                <p:cNvSpPr/>
                <p:nvPr/>
              </p:nvSpPr>
              <p:spPr>
                <a:xfrm>
                  <a:off x="3048000" y="3227350"/>
                  <a:ext cx="3535947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E39D247A-23FA-3FA8-7205-306DD1ECAACC}"/>
                    </a:ext>
                  </a:extLst>
                </p:cNvPr>
                <p:cNvSpPr txBox="1"/>
                <p:nvPr/>
              </p:nvSpPr>
              <p:spPr>
                <a:xfrm>
                  <a:off x="3253290" y="3144587"/>
                  <a:ext cx="353594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B02638-CE5D-B546-8266-F3B33FDFEF6E}"/>
                </a:ext>
              </a:extLst>
            </p:cNvPr>
            <p:cNvGrpSpPr/>
            <p:nvPr/>
          </p:nvGrpSpPr>
          <p:grpSpPr>
            <a:xfrm>
              <a:off x="8983579" y="3157510"/>
              <a:ext cx="9970303" cy="7777190"/>
              <a:chOff x="8983579" y="3157510"/>
              <a:chExt cx="9970303" cy="777719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901D23-3A1E-B1CB-ABE7-AE682DA57C44}"/>
                  </a:ext>
                </a:extLst>
              </p:cNvPr>
              <p:cNvSpPr/>
              <p:nvPr/>
            </p:nvSpPr>
            <p:spPr>
              <a:xfrm>
                <a:off x="8983579" y="3238500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TextBox 10">
                <a:extLst>
                  <a:ext uri="{FF2B5EF4-FFF2-40B4-BE49-F238E27FC236}">
                    <a16:creationId xmlns:a16="http://schemas.microsoft.com/office/drawing/2014/main" id="{96C8A930-CA9F-CD67-7660-18588534C629}"/>
                  </a:ext>
                </a:extLst>
              </p:cNvPr>
              <p:cNvSpPr txBox="1"/>
              <p:nvPr/>
            </p:nvSpPr>
            <p:spPr>
              <a:xfrm>
                <a:off x="10666663" y="4838700"/>
                <a:ext cx="6604136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900"/>
                  </a:lnSpc>
                  <a:spcBef>
                    <a:spcPts val="1200"/>
                  </a:spcBef>
                </a:pPr>
                <a:r>
                  <a:rPr lang="th-TH" sz="39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อธิบายเกี่ยวกับโครงสร้างและหลักการทำงานของเครื่องยนต์ดีเซลเพื่อการใช้งานและบำรุงรักษาได้</a:t>
                </a:r>
              </a:p>
              <a:p>
                <a:pPr>
                  <a:lnSpc>
                    <a:spcPts val="3900"/>
                  </a:lnSpc>
                  <a:spcBef>
                    <a:spcPts val="1200"/>
                  </a:spcBef>
                </a:pPr>
                <a:r>
                  <a:rPr lang="th-TH" sz="39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ใช้เครื่องมือและอุปกรณ์เพื่อตรวจสอบและวิเคราะห์สภาพชิ้นส่วนเครื่องยนต์ดีเซลได้</a:t>
                </a:r>
              </a:p>
              <a:p>
                <a:pPr>
                  <a:lnSpc>
                    <a:spcPts val="3900"/>
                  </a:lnSpc>
                  <a:spcBef>
                    <a:spcPts val="1200"/>
                  </a:spcBef>
                </a:pPr>
                <a:r>
                  <a:rPr lang="th-TH" sz="39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มีเจตคติและกิจนิสัยที่ดีในการปฏิบัติงานด้วยความละเอียด รอบคอบ และปลอดภัย</a:t>
                </a:r>
              </a:p>
              <a:p>
                <a:pPr>
                  <a:lnSpc>
                    <a:spcPts val="3900"/>
                  </a:lnSpc>
                  <a:spcBef>
                    <a:spcPts val="1200"/>
                  </a:spcBef>
                </a:pPr>
                <a:r>
                  <a:rPr lang="th-TH" sz="39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ประยุกต์ใช้ความรู้เรื่องโครงสร้างเครื่องยนต์ดีเซลเพื่อการวินิจฉัยปัญหาและบำรุงรักษาได้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795372C-D9C9-4079-44E3-32D8F46FBEC6}"/>
                  </a:ext>
                </a:extLst>
              </p:cNvPr>
              <p:cNvSpPr/>
              <p:nvPr/>
            </p:nvSpPr>
            <p:spPr>
              <a:xfrm>
                <a:off x="10093944" y="4762500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C09FBB-A691-89DC-FAF4-5E42DB4E3E12}"/>
                  </a:ext>
                </a:extLst>
              </p:cNvPr>
              <p:cNvSpPr/>
              <p:nvPr/>
            </p:nvSpPr>
            <p:spPr>
              <a:xfrm>
                <a:off x="10093944" y="638586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2BF1F1C-24B2-9DC5-6854-F9295B4A36B3}"/>
                  </a:ext>
                </a:extLst>
              </p:cNvPr>
              <p:cNvSpPr/>
              <p:nvPr/>
            </p:nvSpPr>
            <p:spPr>
              <a:xfrm>
                <a:off x="10093944" y="756836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8290A7A-6189-CBCB-B1CC-08B41037718D}"/>
                  </a:ext>
                </a:extLst>
              </p:cNvPr>
              <p:cNvSpPr/>
              <p:nvPr/>
            </p:nvSpPr>
            <p:spPr>
              <a:xfrm>
                <a:off x="10093944" y="870253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2E43CEB-1FE0-22E9-C2BC-279BA5F37361}"/>
                  </a:ext>
                </a:extLst>
              </p:cNvPr>
              <p:cNvGrpSpPr/>
              <p:nvPr/>
            </p:nvGrpSpPr>
            <p:grpSpPr>
              <a:xfrm>
                <a:off x="11144050" y="3157510"/>
                <a:ext cx="4934150" cy="977554"/>
                <a:chOff x="11067850" y="3157510"/>
                <a:chExt cx="4934150" cy="97755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CE3B823-E51D-A78D-8AF0-82904D62483B}"/>
                    </a:ext>
                  </a:extLst>
                </p:cNvPr>
                <p:cNvSpPr/>
                <p:nvPr/>
              </p:nvSpPr>
              <p:spPr>
                <a:xfrm>
                  <a:off x="11067850" y="3227350"/>
                  <a:ext cx="4934150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F9DF5612-5F50-50A0-90F2-8F5CC6B613DE}"/>
                    </a:ext>
                  </a:extLst>
                </p:cNvPr>
                <p:cNvSpPr txBox="1"/>
                <p:nvPr/>
              </p:nvSpPr>
              <p:spPr>
                <a:xfrm>
                  <a:off x="11336314" y="3157510"/>
                  <a:ext cx="4458411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DDF1-FB2B-D00D-FCEE-A7DFAB5C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F7A8D097-BAA3-6C09-62C3-C407A6A1238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54BE0-A7BC-E50B-97AB-D176D1CEDB9B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85810C-61E7-FE31-E989-3E3024336106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7906D7DA-72B8-5707-52A0-C6DA604E1AF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6CF4BAAB-386E-62EC-3950-6025C1DF969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391E00-0444-B543-6320-B30B4DA398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FC0F422-D290-CDCD-55F9-2B258595423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E3095FD-A853-360B-307C-6012ED9B1E5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98BF93A-2E42-300E-35E5-5F3941CF275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304315F-1264-01A6-48D0-151FB6EA734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AB0D53-7C59-CC80-3FA3-75D9E1075D0A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E3E48BA-F6F0-3D13-7DF5-31649F3D2BE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7525868-A656-859D-420F-DDB78FDCEDE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3E8A588-24CB-6B91-16D7-AE40FB9C122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E8BB5077-39F5-2051-24C7-9012C54982CF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0BBA24-6701-469A-F819-4B430107E7A3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AFCC45-BF7B-5454-7BC4-8EB68AF0CDCA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394F035F-1EA4-69FC-E0B0-88D19C3959B8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D764A383-3067-F09C-8124-2AF5B208DFD9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C9A34BF-D981-8716-7C8A-D26DC2210B0B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435492BC-5CF9-016A-0421-DC11EE7CCE33}"/>
              </a:ext>
            </a:extLst>
          </p:cNvPr>
          <p:cNvSpPr txBox="1"/>
          <p:nvPr/>
        </p:nvSpPr>
        <p:spPr>
          <a:xfrm>
            <a:off x="12958505" y="5409231"/>
            <a:ext cx="4262696" cy="3468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อ่าง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มันเครื่องจะติดตั้งอยู่ตอนล่างสุดของเครื่องยนต์และประกอบติดกับเสื้อสูบด้วยโบ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อ่าง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มันเครื่องทำหน้าที่เก็บ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มันเครื่องเพื่อส่งไปยังส่วนต่าง ๆ ของเครื่องยนต์ที่ต้องการหล่อลื่น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4C8C4B80-153F-C35E-417F-EE10E1AA2DB4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316E601-B7A1-88F1-8068-F76A96FD2EDA}"/>
              </a:ext>
            </a:extLst>
          </p:cNvPr>
          <p:cNvGrpSpPr/>
          <p:nvPr/>
        </p:nvGrpSpPr>
        <p:grpSpPr>
          <a:xfrm>
            <a:off x="2880794" y="1155865"/>
            <a:ext cx="13834564" cy="954107"/>
            <a:chOff x="2971800" y="1028700"/>
            <a:chExt cx="13834564" cy="95410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C2B465-937B-A076-6C36-5105115D3C4D}"/>
                </a:ext>
              </a:extLst>
            </p:cNvPr>
            <p:cNvGrpSpPr/>
            <p:nvPr/>
          </p:nvGrpSpPr>
          <p:grpSpPr>
            <a:xfrm>
              <a:off x="2971800" y="1028700"/>
              <a:ext cx="13834564" cy="954107"/>
              <a:chOff x="5691670" y="1818142"/>
              <a:chExt cx="13834564" cy="954107"/>
            </a:xfrm>
          </p:grpSpPr>
          <p:sp>
            <p:nvSpPr>
              <p:cNvPr id="79" name="Flowchart: Process 78">
                <a:extLst>
                  <a:ext uri="{FF2B5EF4-FFF2-40B4-BE49-F238E27FC236}">
                    <a16:creationId xmlns:a16="http://schemas.microsoft.com/office/drawing/2014/main" id="{DE603FB4-631F-EBC3-CFAA-3813982812D9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3572877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22455336-4CC6-6C81-D87C-5115A30CC20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8FC9432B-E308-FB27-E44F-379C1A3770B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2.3</a:t>
                </a:r>
              </a:p>
            </p:txBody>
          </p:sp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F8FC80B1-40DF-3880-0671-D6973D362C90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2374170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ระบบหล่อลื่น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9C2A68B8-1C99-3712-66EA-8CABD8560B5C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CE90AB5C-21EF-A9AE-AD5D-52D1F6D3C8B4}"/>
              </a:ext>
            </a:extLst>
          </p:cNvPr>
          <p:cNvSpPr txBox="1"/>
          <p:nvPr/>
        </p:nvSpPr>
        <p:spPr>
          <a:xfrm>
            <a:off x="3376094" y="9310082"/>
            <a:ext cx="8229600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อุปกรณ์หล่อเย็น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มันเครื่องของเครื่องยนต์ดีเซล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19530-51F9-10B1-5C67-0AAAA7A1C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84" y="3429696"/>
            <a:ext cx="9020474" cy="55218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964417E-F516-381A-9A39-8C5F4A118D6F}"/>
              </a:ext>
            </a:extLst>
          </p:cNvPr>
          <p:cNvGrpSpPr/>
          <p:nvPr/>
        </p:nvGrpSpPr>
        <p:grpSpPr>
          <a:xfrm>
            <a:off x="3074062" y="2349994"/>
            <a:ext cx="6755738" cy="736106"/>
            <a:chOff x="3074062" y="2349994"/>
            <a:chExt cx="6755738" cy="7361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A178FA-9635-3E48-6BF2-748DCDD25AC6}"/>
                </a:ext>
              </a:extLst>
            </p:cNvPr>
            <p:cNvGrpSpPr/>
            <p:nvPr/>
          </p:nvGrpSpPr>
          <p:grpSpPr>
            <a:xfrm>
              <a:off x="3124200" y="2452531"/>
              <a:ext cx="6705600" cy="633569"/>
              <a:chOff x="4567416" y="4086431"/>
              <a:chExt cx="6705600" cy="633569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1F936B46-26C3-3D8D-DA83-38246EB1DB94}"/>
                  </a:ext>
                </a:extLst>
              </p:cNvPr>
              <p:cNvSpPr/>
              <p:nvPr/>
            </p:nvSpPr>
            <p:spPr>
              <a:xfrm>
                <a:off x="4567416" y="4086431"/>
                <a:ext cx="6096000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C4FF873E-35F3-C635-6425-DB1298FB0DB3}"/>
                  </a:ext>
                </a:extLst>
              </p:cNvPr>
              <p:cNvSpPr txBox="1"/>
              <p:nvPr/>
            </p:nvSpPr>
            <p:spPr>
              <a:xfrm>
                <a:off x="4785996" y="426280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อุปกรณ์หล่อเย็น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มันเครื่อง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Oil Cooler)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2C0596-1670-8079-0D5E-C0DC53C94770}"/>
                </a:ext>
              </a:extLst>
            </p:cNvPr>
            <p:cNvGrpSpPr/>
            <p:nvPr/>
          </p:nvGrpSpPr>
          <p:grpSpPr>
            <a:xfrm rot="5400000">
              <a:off x="3011734" y="2412322"/>
              <a:ext cx="367312" cy="242656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4E3515A3-FBB2-3973-AE2D-1B3E41741D7D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16BCB72D-F1BD-5596-3670-4B540ABC79B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3519C6-F6F8-EBA2-686C-4C17EB10DF6A}"/>
              </a:ext>
            </a:extLst>
          </p:cNvPr>
          <p:cNvGrpSpPr/>
          <p:nvPr/>
        </p:nvGrpSpPr>
        <p:grpSpPr>
          <a:xfrm>
            <a:off x="12908366" y="4437575"/>
            <a:ext cx="4770034" cy="739099"/>
            <a:chOff x="12908366" y="4437575"/>
            <a:chExt cx="4770034" cy="739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B8BF2C-674C-255C-CA1C-17F4542771AD}"/>
                </a:ext>
              </a:extLst>
            </p:cNvPr>
            <p:cNvGrpSpPr/>
            <p:nvPr/>
          </p:nvGrpSpPr>
          <p:grpSpPr>
            <a:xfrm>
              <a:off x="12958504" y="4556161"/>
              <a:ext cx="4719896" cy="620513"/>
              <a:chOff x="4567417" y="4086431"/>
              <a:chExt cx="4719896" cy="620513"/>
            </a:xfrm>
          </p:grpSpPr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E9EF2501-99CD-D6A2-76CE-EE65FFDA2BAE}"/>
                  </a:ext>
                </a:extLst>
              </p:cNvPr>
              <p:cNvSpPr/>
              <p:nvPr/>
            </p:nvSpPr>
            <p:spPr>
              <a:xfrm>
                <a:off x="4567417" y="4086431"/>
                <a:ext cx="3957896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42EE8A0-F811-8410-9E36-C49F22AB3966}"/>
                  </a:ext>
                </a:extLst>
              </p:cNvPr>
              <p:cNvSpPr txBox="1"/>
              <p:nvPr/>
            </p:nvSpPr>
            <p:spPr>
              <a:xfrm>
                <a:off x="4785996" y="4250383"/>
                <a:ext cx="4501317" cy="4565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อ่าง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มันเครื่อง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Oil Pan) 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E6103A-3F00-A270-7815-1C4C116C2CD6}"/>
                </a:ext>
              </a:extLst>
            </p:cNvPr>
            <p:cNvGrpSpPr/>
            <p:nvPr/>
          </p:nvGrpSpPr>
          <p:grpSpPr>
            <a:xfrm rot="5400000">
              <a:off x="12846038" y="4499903"/>
              <a:ext cx="367312" cy="242656"/>
              <a:chOff x="3164552" y="4338614"/>
              <a:chExt cx="367312" cy="24265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5600F7F3-A545-AD78-100C-227A26D1F46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EAF60F50-E939-48BB-E53A-72672D844E59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070E0C-6858-9F96-F88D-7ABFF25293C8}"/>
              </a:ext>
            </a:extLst>
          </p:cNvPr>
          <p:cNvCxnSpPr>
            <a:cxnSpLocks/>
          </p:cNvCxnSpPr>
          <p:nvPr/>
        </p:nvCxnSpPr>
        <p:spPr>
          <a:xfrm flipV="1">
            <a:off x="12192000" y="3828823"/>
            <a:ext cx="60993" cy="589926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F3B-1926-2669-8F9D-7FB55D852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E567E6DF-7D5C-7BC9-9001-87818D20A61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31C76-950C-D915-5543-EB738694340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317D9-0D6A-CB74-1C60-1C32CFB1E4F4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7F2B551C-0896-1AE1-4536-BC78850B6DB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C7F7C15-05BD-43FF-E176-2151AC7D2A4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3FAB4DA-252B-E7FE-F258-D29C675B074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45037D0-355D-540C-10F7-00C9221DF7D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5D133EE4-D149-42DA-C365-97D1C4A6FEF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7873F00C-E120-55E9-4F6D-CCEE38DC690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3E79889-80E4-C53C-7F5D-6D060DC2F12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BEE1EBA-F96C-CB54-2D4B-1D944E3918DA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A57CF05-DCDC-621B-582D-0BC59494333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D756C02-3356-914B-264D-32E26206E19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394C48E-E112-A53B-6308-986FC495E97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F9BC1F2-59F4-597B-F0EF-85FFCDC4153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B92836-A01A-3EE6-AF2F-8739782E8C80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BA99ED-CAC9-499A-A559-34AB9788AE0A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45B13292-019B-7C83-8FC5-AF245F7801B4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D2D268AF-6254-20AC-A795-673E07979360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4CFF9D7F-9582-8479-8160-AB32781C8F79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3A14384E-7396-1224-D177-A43DE63A38B5}"/>
              </a:ext>
            </a:extLst>
          </p:cNvPr>
          <p:cNvSpPr txBox="1"/>
          <p:nvPr/>
        </p:nvSpPr>
        <p:spPr>
          <a:xfrm>
            <a:off x="762001" y="3409465"/>
            <a:ext cx="7271836" cy="3468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ทำหน้าที่อัดอากาศเข้าสู่กระบอกสูบด้วยความดัน และมวลของอากาศที่มากกว่าแรงดูดจากการเลื่อนลงของลูกสูบ โดยจะช่วยรักษาปริมาณอากาศให้คงที่เพื่อให้เพียงพอกับความต้องการของเครื่องยนต์ที่ความเร็วรอบสูงซึ่งจะช่วยเพิ่มสมรรถนะของเครื่องยนต์ และช่วยให้การเผาไหม้มีประสิทธิภาพยิ่งขึ้น เทอร์โบชาร์จเจอร์จะติดตั้งต่อจากท่อร่วมไอเสีย มีลักษณะเหมือนหอยโข่งจะประกอบด้วยล้อกังหัน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Turbine)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และล้ออัด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Compressor) (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1.37)  ทั้ง  2 ส่วนจะติดตั้งบนแกนเพลาทั้งสองข้าง และหมุนพร้อมกันตลอดเวลา มีระบบหล่อลื่นแกนเพลาด้วย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มันหล่อลื่นที่ไหลเวียนจากเครื่องยนต์ เทอร์โบชาร์จเจอร์ที่ติดตั้งในเครื่องยนต์ดีเซลมีด้วยกัน 2 ชนิด คือ เทอร์โบชาร์จเจอร์ธรรมดา และเทอร์โบชาร์จเจอร์แปรผัน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67F87EA-A22B-3333-747A-60EB91D3875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65414E9-C3AB-BAFC-7C49-D83F755ED7AB}"/>
              </a:ext>
            </a:extLst>
          </p:cNvPr>
          <p:cNvGrpSpPr/>
          <p:nvPr/>
        </p:nvGrpSpPr>
        <p:grpSpPr>
          <a:xfrm>
            <a:off x="518595" y="1155865"/>
            <a:ext cx="13834564" cy="954107"/>
            <a:chOff x="2971800" y="1028700"/>
            <a:chExt cx="13834564" cy="95410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4E63FD3-E6C7-AB64-038F-4A941917900E}"/>
                </a:ext>
              </a:extLst>
            </p:cNvPr>
            <p:cNvGrpSpPr/>
            <p:nvPr/>
          </p:nvGrpSpPr>
          <p:grpSpPr>
            <a:xfrm>
              <a:off x="2971800" y="1028700"/>
              <a:ext cx="13834564" cy="954107"/>
              <a:chOff x="5691670" y="1818142"/>
              <a:chExt cx="13834564" cy="954107"/>
            </a:xfrm>
          </p:grpSpPr>
          <p:sp>
            <p:nvSpPr>
              <p:cNvPr id="79" name="Flowchart: Process 78">
                <a:extLst>
                  <a:ext uri="{FF2B5EF4-FFF2-40B4-BE49-F238E27FC236}">
                    <a16:creationId xmlns:a16="http://schemas.microsoft.com/office/drawing/2014/main" id="{FBFE62D5-D514-4451-A202-E6F05059F0E8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4715876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06ACC229-0DAF-59EC-B2E4-FBF8C789CFDE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11DA3127-083D-6037-A8F6-6001D445964A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2.4</a:t>
                </a:r>
              </a:p>
            </p:txBody>
          </p:sp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id="{99D023B7-3D67-59C8-62F2-5BAC3572977E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2374170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ระบบไอดีและไอเสีย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45C7D10B-E792-B09E-6041-0BFFB50DD47A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AFE5170-74C2-8C90-A56D-8CE3834B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90" y="1255750"/>
            <a:ext cx="9541202" cy="7042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E095A-F043-9262-F6BC-73DB014F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77" y="-1719413"/>
            <a:ext cx="4679048" cy="280076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B48476E-9488-39AB-6ABD-B5AA74EFE520}"/>
              </a:ext>
            </a:extLst>
          </p:cNvPr>
          <p:cNvSpPr txBox="1"/>
          <p:nvPr/>
        </p:nvSpPr>
        <p:spPr>
          <a:xfrm>
            <a:off x="20398928" y="1495761"/>
            <a:ext cx="2837981" cy="14250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ชนิดของเทอร์โบชาร์จเจอร์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4261609F-A0BF-3A02-4612-0381F82526F0}"/>
              </a:ext>
            </a:extLst>
          </p:cNvPr>
          <p:cNvSpPr txBox="1"/>
          <p:nvPr/>
        </p:nvSpPr>
        <p:spPr>
          <a:xfrm>
            <a:off x="9448800" y="8635538"/>
            <a:ext cx="7391400" cy="1017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ส่วนประกอบของเทอร์โบชาร์จเจอร์แบบธรรมดา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B9F12D-34B9-37DD-4120-F2375D931DA1}"/>
              </a:ext>
            </a:extLst>
          </p:cNvPr>
          <p:cNvGrpSpPr/>
          <p:nvPr/>
        </p:nvGrpSpPr>
        <p:grpSpPr>
          <a:xfrm>
            <a:off x="711863" y="2333945"/>
            <a:ext cx="6755737" cy="705925"/>
            <a:chOff x="711863" y="2333945"/>
            <a:chExt cx="6755737" cy="7059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29F7DD-199D-946B-6693-0C9B620FA813}"/>
                </a:ext>
              </a:extLst>
            </p:cNvPr>
            <p:cNvGrpSpPr/>
            <p:nvPr/>
          </p:nvGrpSpPr>
          <p:grpSpPr>
            <a:xfrm>
              <a:off x="762000" y="2452532"/>
              <a:ext cx="6705600" cy="587338"/>
              <a:chOff x="4567415" y="4086432"/>
              <a:chExt cx="6705600" cy="587338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C3E5602F-56F6-90AB-73BD-583DCD3F95E7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41019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74065F41-41E3-1F26-9B7B-C517D79B6A46}"/>
                  </a:ext>
                </a:extLst>
              </p:cNvPr>
              <p:cNvSpPr txBox="1"/>
              <p:nvPr/>
            </p:nvSpPr>
            <p:spPr>
              <a:xfrm>
                <a:off x="4785995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เทอร์โบชาร์จเจอร์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Turbo Charger)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03593E9-5870-BE41-2E91-4E04163EC3DD}"/>
                </a:ext>
              </a:extLst>
            </p:cNvPr>
            <p:cNvGrpSpPr/>
            <p:nvPr/>
          </p:nvGrpSpPr>
          <p:grpSpPr>
            <a:xfrm rot="5400000">
              <a:off x="649535" y="2396273"/>
              <a:ext cx="367312" cy="242656"/>
              <a:chOff x="3164552" y="4338614"/>
              <a:chExt cx="367312" cy="242656"/>
            </a:xfrm>
          </p:grpSpPr>
          <p:sp>
            <p:nvSpPr>
              <p:cNvPr id="3" name="Arrow: Chevron 2">
                <a:extLst>
                  <a:ext uri="{FF2B5EF4-FFF2-40B4-BE49-F238E27FC236}">
                    <a16:creationId xmlns:a16="http://schemas.microsoft.com/office/drawing/2014/main" id="{D4EFEF34-6A4D-F2F7-C310-5B226961959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D9232B7E-8DE3-9249-33E2-3236EF3067FD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A98A-1641-9538-B6DC-5298D308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5D230F2-3BAF-B8BD-E639-964B4A94B5A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6655F-C5E8-60E3-915D-9E0DB759EEE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D6BD11-9D0C-A88E-C170-178DCBFEC13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3BFDD47-71EE-BEA7-E8E9-3408601D139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A3CA588-8CEC-379E-9D21-AC68E23E9D6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DA3241-E683-3925-94A1-BE8D4034BDE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B8B46C-1C0F-5EFF-3491-74C124B92D3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5054AAE-0203-2076-7737-143BDF336F5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5F73DD5E-1ED7-E64A-C402-5BA0AD39564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821EC6E-21F0-5C77-B992-B29B40FECB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1EAA66-38AC-E497-B453-CBDFD2162677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6728C251-1D7A-80DD-E574-1B8D06EB0DB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2CD55726-0E36-BCF1-0C42-24DECB3C773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4DBFEAF-E699-FAD7-3B4D-765D27FEDC9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DF93D231-C4A7-E30E-789A-E9A8324D3D86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457EE-3DF6-3171-0CD6-E7723BE17B7F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86F833-FBD0-8FF0-2FE3-CB3898B14042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46C45B32-CCD3-3EF8-4A59-D369F4DF18BA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724478FC-44B0-7AF8-C9F5-950ECB35D6C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B056DAF-0902-E15F-ACF4-EF10D9D3DC7F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F1420BC8-1272-D719-3482-298D49F758D0}"/>
              </a:ext>
            </a:extLst>
          </p:cNvPr>
          <p:cNvSpPr txBox="1"/>
          <p:nvPr/>
        </p:nvSpPr>
        <p:spPr>
          <a:xfrm>
            <a:off x="19406002" y="2767866"/>
            <a:ext cx="7271836" cy="3468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ทำหน้าที่อัดอากาศเข้าสู่กระบอกสูบด้วยความดัน และมวลของอากาศที่มากกว่าแรงดูดจากการเลื่อนลงของลูกสูบ โดยจะช่วยรักษาปริมาณอากาศให้คงที่เพื่อให้เพียงพอกับความต้องการของเครื่องยนต์ที่ความเร็วรอบสูงซึ่งจะช่วยเพิ่มสมรรถนะของเครื่องยนต์ และช่วยให้การเผาไหม้มีประสิทธิภาพยิ่งขึ้น เทอร์โบชาร์จเจอร์จะติดตั้งต่อจากท่อร่วมไอเสีย มีลักษณะเหมือนหอยโข่งจะประกอบด้วยล้อกังหัน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Turbine)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และล้ออัด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Compressor) (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1.37)  ทั้ง  2 ส่วนจะติดตั้งบนแกนเพลาทั้งสองข้าง และหมุนพร้อมกันตลอดเวลา มีระบบหล่อลื่นแกนเพลาด้วย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มันหล่อลื่นที่ไหลเวียนจากเครื่องยนต์ เทอร์โบชาร์จเจอร์ที่ติดตั้งในเครื่องยนต์ดีเซลมีด้วยกัน 2 ชนิด คือ เทอร์โบชาร์จเจอร์ธรรมดา และเทอร์โบชาร์จเจอร์แปรผัน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93CFC216-B947-FDD4-43C9-D0C14BD00B20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93ED1-49CB-AAED-1A36-ADE27A21E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77" y="-1719413"/>
            <a:ext cx="4679048" cy="280076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0AB4E7F3-FF01-EC67-0B70-FAD45593F237}"/>
              </a:ext>
            </a:extLst>
          </p:cNvPr>
          <p:cNvSpPr txBox="1"/>
          <p:nvPr/>
        </p:nvSpPr>
        <p:spPr>
          <a:xfrm>
            <a:off x="20398928" y="1495761"/>
            <a:ext cx="2837981" cy="14250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ชนิดของเทอร์โบชาร์จเจอร์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0F645793-EF21-25ED-232A-646453759A24}"/>
              </a:ext>
            </a:extLst>
          </p:cNvPr>
          <p:cNvSpPr txBox="1"/>
          <p:nvPr/>
        </p:nvSpPr>
        <p:spPr>
          <a:xfrm>
            <a:off x="2184341" y="7300000"/>
            <a:ext cx="4724400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1.38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เรือนลิ้นเร่งอิเล็กทรอนิกส์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7BB72-EEE1-44AE-27BC-605951F4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3" y="2239325"/>
            <a:ext cx="8012837" cy="4727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34682B-4168-BD15-F7E3-1B920F826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47" y="3884074"/>
            <a:ext cx="8329753" cy="4690908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id="{4052A48F-91B6-3C66-37E6-35B27C9602C5}"/>
              </a:ext>
            </a:extLst>
          </p:cNvPr>
          <p:cNvSpPr txBox="1"/>
          <p:nvPr/>
        </p:nvSpPr>
        <p:spPr>
          <a:xfrm>
            <a:off x="11963400" y="8887339"/>
            <a:ext cx="4724400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อินเตอร์คูลเลอร์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E13C8B-C9A0-3926-9C7E-55CA0C606F97}"/>
              </a:ext>
            </a:extLst>
          </p:cNvPr>
          <p:cNvGrpSpPr/>
          <p:nvPr/>
        </p:nvGrpSpPr>
        <p:grpSpPr>
          <a:xfrm>
            <a:off x="706853" y="1214913"/>
            <a:ext cx="6760747" cy="728187"/>
            <a:chOff x="706853" y="1214913"/>
            <a:chExt cx="6760747" cy="7281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132C6C-A003-7478-7A5F-766CACC46C99}"/>
                </a:ext>
              </a:extLst>
            </p:cNvPr>
            <p:cNvGrpSpPr/>
            <p:nvPr/>
          </p:nvGrpSpPr>
          <p:grpSpPr>
            <a:xfrm>
              <a:off x="762000" y="1333500"/>
              <a:ext cx="6705600" cy="609600"/>
              <a:chOff x="4567415" y="4086432"/>
              <a:chExt cx="6705600" cy="609600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1F988A82-D650-BAEC-749A-C7FE88D576C5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33399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F182052F-1B7B-45DC-3E21-E74C29EA70B6}"/>
                  </a:ext>
                </a:extLst>
              </p:cNvPr>
              <p:cNvSpPr txBox="1"/>
              <p:nvPr/>
            </p:nvSpPr>
            <p:spPr>
              <a:xfrm>
                <a:off x="4785995" y="4238832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เรือนลิ้นเร่งควบคุมด้วยอิเล็กทรอนิกส์ 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00A20B-906C-C321-414A-6E875515E0EA}"/>
                </a:ext>
              </a:extLst>
            </p:cNvPr>
            <p:cNvGrpSpPr/>
            <p:nvPr/>
          </p:nvGrpSpPr>
          <p:grpSpPr>
            <a:xfrm rot="5400000">
              <a:off x="644525" y="1277241"/>
              <a:ext cx="367312" cy="242656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4A64DA0C-D5A9-9544-AAC3-D208FAC6613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7EB262B-4EB1-61FB-B428-36A4F7CC8C6D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C620B-A931-A564-877A-8FD8922ED34C}"/>
              </a:ext>
            </a:extLst>
          </p:cNvPr>
          <p:cNvGrpSpPr/>
          <p:nvPr/>
        </p:nvGrpSpPr>
        <p:grpSpPr>
          <a:xfrm>
            <a:off x="9398662" y="2802252"/>
            <a:ext cx="6755738" cy="705925"/>
            <a:chOff x="9398662" y="2802252"/>
            <a:chExt cx="6755738" cy="7059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5003CE-1594-F357-048C-3D4FF7F6C2CD}"/>
                </a:ext>
              </a:extLst>
            </p:cNvPr>
            <p:cNvGrpSpPr/>
            <p:nvPr/>
          </p:nvGrpSpPr>
          <p:grpSpPr>
            <a:xfrm>
              <a:off x="9448799" y="2920839"/>
              <a:ext cx="6705601" cy="587338"/>
              <a:chOff x="4567415" y="4086432"/>
              <a:chExt cx="6705601" cy="587338"/>
            </a:xfrm>
          </p:grpSpPr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838549D-5CBB-6232-A35A-F964C55474D2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6172201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AB6BD6AA-A1B8-7249-B1A7-7813100166AB}"/>
                  </a:ext>
                </a:extLst>
              </p:cNvPr>
              <p:cNvSpPr txBox="1"/>
              <p:nvPr/>
            </p:nvSpPr>
            <p:spPr>
              <a:xfrm>
                <a:off x="4785996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อุปกรณ์หล่อเย็นอากาศหรืออินเตอร์คูลเลอร์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Inter Cooler)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E9A3FE-AD8B-7D94-F434-BB2E16B5B922}"/>
                </a:ext>
              </a:extLst>
            </p:cNvPr>
            <p:cNvGrpSpPr/>
            <p:nvPr/>
          </p:nvGrpSpPr>
          <p:grpSpPr>
            <a:xfrm rot="5400000">
              <a:off x="9336334" y="2864580"/>
              <a:ext cx="367312" cy="242656"/>
              <a:chOff x="3164552" y="4338614"/>
              <a:chExt cx="367312" cy="242656"/>
            </a:xfrm>
          </p:grpSpPr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E3A9CEE4-1B6F-F98C-E4A6-249B293197C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C3529502-69D5-6322-714A-9F4297326DA3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01A01C-6381-72B9-D274-D335BFA4C381}"/>
              </a:ext>
            </a:extLst>
          </p:cNvPr>
          <p:cNvCxnSpPr>
            <a:cxnSpLocks/>
          </p:cNvCxnSpPr>
          <p:nvPr/>
        </p:nvCxnSpPr>
        <p:spPr>
          <a:xfrm flipH="1" flipV="1">
            <a:off x="9016560" y="1181100"/>
            <a:ext cx="38783" cy="8424387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4AED8-4654-C15A-172C-E45CE867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FF73733B-516B-3D2B-5AAA-4E3579333317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555633-BFA1-9DF5-E0A9-E6C5A541F7F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416D394-EB3E-8FB1-AD53-8FE2FF81D46E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E864D4F-CCD3-37E2-F8CD-2F8919AE379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A415BDE-8BCB-1266-CEA9-D9E6B146087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09D3F7E-48AD-BD9E-394B-4AA6C9D938B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6D33173-7AA9-7B29-1637-DAC09A7D556E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C7A30EE-2089-8CB9-D076-9E77575512F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E967074-F74E-BEE2-FDEB-000D4A9FDC2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2771BAF-7AC3-723E-7BF2-84BFE8F6F7B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7604E17-7747-E5FD-FD35-A939CC292932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BEC5620-3543-2F3E-FACF-E23B16B30EF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7C80B91-ECD3-E695-6AAE-5A8F60E84F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5F1355E-EDFF-04FB-6D4B-06127AB9F53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EDA08EA-7C68-6D0C-9623-0E3384E3DA8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B2DF24-782C-F370-AA6C-47E4EE22982C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A3E80C-1507-4874-0E86-E7D101BCDAE8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B5A25DCB-D0D0-39D6-33DC-936F709D674D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72D77A93-55C3-1C07-E6F4-D503797ADD79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9FECD10-E263-2BFB-1145-FD2A90B96F8D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78857211-E438-FB96-D68E-D95BE7019C66}"/>
              </a:ext>
            </a:extLst>
          </p:cNvPr>
          <p:cNvSpPr txBox="1"/>
          <p:nvPr/>
        </p:nvSpPr>
        <p:spPr>
          <a:xfrm>
            <a:off x="19406002" y="2767866"/>
            <a:ext cx="7271836" cy="3468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ทำหน้าที่อัดอากาศเข้าสู่กระบอกสูบด้วยความดัน และมวลของอากาศที่มากกว่าแรงดูดจากการเลื่อนลงของลูกสูบ โดยจะช่วยรักษาปริมาณอากาศให้คงที่เพื่อให้เพียงพอกับความต้องการของเครื่องยนต์ที่ความเร็วรอบสูงซึ่งจะช่วยเพิ่มสมรรถนะของเครื่องยนต์ และช่วยให้การเผาไหม้มีประสิทธิภาพยิ่งขึ้น เทอร์โบชาร์จเจอร์จะติดตั้งต่อจากท่อร่วมไอเสีย มีลักษณะเหมือนหอยโข่งจะประกอบด้วยล้อกังหัน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Turbine)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และล้ออัด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Compressor) (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1.37)  ทั้ง  2 ส่วนจะติดตั้งบนแกนเพลาทั้งสองข้าง และหมุนพร้อมกันตลอดเวลา มีระบบหล่อลื่นแกนเพลาด้วย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มันหล่อลื่นที่ไหลเวียนจากเครื่องยนต์ เทอร์โบชาร์จเจอร์ที่ติดตั้งในเครื่องยนต์ดีเซลมีด้วยกัน 2 ชนิด คือ เทอร์โบชาร์จเจอร์ธรรมดา และเทอร์โบชาร์จเจอร์แปรผัน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0F944BB6-F177-F67E-1A8E-975BBE7A016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2C225-6A9A-1821-B3CE-08C0DCD2D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77" y="-1719413"/>
            <a:ext cx="4679048" cy="280076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EE616649-2235-5BF4-3996-74FBC111F2B1}"/>
              </a:ext>
            </a:extLst>
          </p:cNvPr>
          <p:cNvSpPr txBox="1"/>
          <p:nvPr/>
        </p:nvSpPr>
        <p:spPr>
          <a:xfrm>
            <a:off x="20398928" y="1495761"/>
            <a:ext cx="2837981" cy="14250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ชนิดของเทอร์โบชาร์จเจอร์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EDB8295-F117-3619-F6A9-96C8BBA1CBA3}"/>
              </a:ext>
            </a:extLst>
          </p:cNvPr>
          <p:cNvSpPr txBox="1"/>
          <p:nvPr/>
        </p:nvSpPr>
        <p:spPr>
          <a:xfrm>
            <a:off x="1377211" y="8593989"/>
            <a:ext cx="5807866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1.40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อุปกรณ์ระบายความร้อนแก๊สไอเสีย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2C51F60-4E20-685E-676B-34ED66E52626}"/>
              </a:ext>
            </a:extLst>
          </p:cNvPr>
          <p:cNvSpPr txBox="1"/>
          <p:nvPr/>
        </p:nvSpPr>
        <p:spPr>
          <a:xfrm>
            <a:off x="10820424" y="8592161"/>
            <a:ext cx="6052890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1.41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มอเตอร์หมุนเวียนแก๊สไอเสียกลับคืน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623D50-7647-7D65-4647-F80EF0147A13}"/>
              </a:ext>
            </a:extLst>
          </p:cNvPr>
          <p:cNvGrpSpPr/>
          <p:nvPr/>
        </p:nvGrpSpPr>
        <p:grpSpPr>
          <a:xfrm>
            <a:off x="832797" y="2723395"/>
            <a:ext cx="7701603" cy="912352"/>
            <a:chOff x="4971950" y="2098280"/>
            <a:chExt cx="7701603" cy="912352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5A8D6710-A345-820D-1343-0E9C61E73643}"/>
                </a:ext>
              </a:extLst>
            </p:cNvPr>
            <p:cNvSpPr txBox="1"/>
            <p:nvPr/>
          </p:nvSpPr>
          <p:spPr>
            <a:xfrm>
              <a:off x="5533370" y="2098280"/>
              <a:ext cx="7140183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อุปกรณ์ระบายความร้อนแก๊สไอเสีย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Exhaust Gas Recirculation Cooler 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EGR Cooler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DF8D18-54E5-F525-2FC4-AEF54ABF655B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052B20B-B579-CFEF-422E-1E92750F0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53" y="3967751"/>
            <a:ext cx="5954824" cy="436836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BECC19C-9D22-88F6-9190-CF617E1C1628}"/>
              </a:ext>
            </a:extLst>
          </p:cNvPr>
          <p:cNvGrpSpPr/>
          <p:nvPr/>
        </p:nvGrpSpPr>
        <p:grpSpPr>
          <a:xfrm>
            <a:off x="10018506" y="2723395"/>
            <a:ext cx="7701603" cy="912352"/>
            <a:chOff x="4971950" y="2098280"/>
            <a:chExt cx="7701603" cy="912352"/>
          </a:xfrm>
        </p:grpSpPr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985A57D9-0B87-1518-98CA-D740EA0CFD4E}"/>
                </a:ext>
              </a:extLst>
            </p:cNvPr>
            <p:cNvSpPr txBox="1"/>
            <p:nvPr/>
          </p:nvSpPr>
          <p:spPr>
            <a:xfrm>
              <a:off x="5533370" y="2098280"/>
              <a:ext cx="7140183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มอเตอร์หมุนเวียนแก๊สไอเสียกลับคืน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Exhaust Gas Recirculation Motor 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EGR Motor) 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F7D89C-0D8B-185D-621A-FC5FBBFFE171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B1EF6CC-A515-E845-D6EE-4D5003C6D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985421"/>
            <a:ext cx="8251187" cy="432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A7E79B-D0EF-5D78-F5D0-A8E6B33226A3}"/>
              </a:ext>
            </a:extLst>
          </p:cNvPr>
          <p:cNvGrpSpPr/>
          <p:nvPr/>
        </p:nvGrpSpPr>
        <p:grpSpPr>
          <a:xfrm>
            <a:off x="711469" y="1081347"/>
            <a:ext cx="6756131" cy="1090353"/>
            <a:chOff x="711469" y="1081347"/>
            <a:chExt cx="6756131" cy="10903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341498-4536-4C57-2946-32742D12F5E5}"/>
                </a:ext>
              </a:extLst>
            </p:cNvPr>
            <p:cNvGrpSpPr/>
            <p:nvPr/>
          </p:nvGrpSpPr>
          <p:grpSpPr>
            <a:xfrm>
              <a:off x="762000" y="1181100"/>
              <a:ext cx="6705600" cy="990600"/>
              <a:chOff x="4567415" y="4086432"/>
              <a:chExt cx="6705600" cy="990600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877004FA-BD30-63C8-035A-A7E471890386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6096000" cy="9906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2CE2D67A-4D63-FD92-56CF-F902DA968A0B}"/>
                  </a:ext>
                </a:extLst>
              </p:cNvPr>
              <p:cNvSpPr txBox="1"/>
              <p:nvPr/>
            </p:nvSpPr>
            <p:spPr>
              <a:xfrm>
                <a:off x="4785995" y="4216570"/>
                <a:ext cx="648702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อุปกรณ์ระบบหมุนเวียนแก๊สไอเสียกลับคืน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Exhaust Gas Recirculation 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 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EGR)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6134C-E85E-D235-20FB-471251B23FB6}"/>
                </a:ext>
              </a:extLst>
            </p:cNvPr>
            <p:cNvGrpSpPr/>
            <p:nvPr/>
          </p:nvGrpSpPr>
          <p:grpSpPr>
            <a:xfrm rot="5400000">
              <a:off x="649141" y="1143675"/>
              <a:ext cx="367312" cy="242656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BDBF2493-1822-FBB7-8B83-7DD958A6BCA4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80D38CA2-B1C5-A719-69E7-63C777F5EF37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7B69DF-7B04-6BF2-B66C-B259972F7B75}"/>
              </a:ext>
            </a:extLst>
          </p:cNvPr>
          <p:cNvCxnSpPr>
            <a:cxnSpLocks/>
          </p:cNvCxnSpPr>
          <p:nvPr/>
        </p:nvCxnSpPr>
        <p:spPr>
          <a:xfrm flipV="1">
            <a:off x="8667750" y="1227683"/>
            <a:ext cx="80490" cy="8106817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0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58658-B0E7-05FB-6ADA-EBBEE91CE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C30D73A-DB1E-C11D-6977-1F4581A4F45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D4D126-F86D-1204-DF7E-806B6725A98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C0CA8B-023D-620E-3273-04A65B61743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4E9E49C-C4DA-4210-31F5-B581BD50B2A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60BED74-54D7-4504-2CC5-4014E6E76B5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2F520A5-1903-EE43-CF8E-FD9B451B0D6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046C99F-BF21-6E4C-64A1-664F4DF8F6B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D3920C5-A510-8C06-4587-1F3A25B0160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E98FD85-1385-6BB2-1ED7-64ABCB165D1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17F5E6-84BE-BCB3-8716-858C296202A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E32AAD-DBAD-EB8F-0D4C-10BA4BE82B8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2043EF9-5794-420A-2B17-0D66B550405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E9683EC7-66B1-9C10-7875-252614ABD7F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4A3B828-9A32-A2F7-89C5-84850B799C6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C04A0A3-846F-4BC1-EEFD-E002016A635D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CE2B34-E3B3-05E5-B849-AE7594F4263A}"/>
              </a:ext>
            </a:extLst>
          </p:cNvPr>
          <p:cNvGrpSpPr/>
          <p:nvPr/>
        </p:nvGrpSpPr>
        <p:grpSpPr>
          <a:xfrm>
            <a:off x="19137768" y="6778453"/>
            <a:ext cx="3722232" cy="778264"/>
            <a:chOff x="3412924" y="2584660"/>
            <a:chExt cx="3722232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1510BAC-ACA2-D963-4C5A-965394EBAF3D}"/>
                </a:ext>
              </a:extLst>
            </p:cNvPr>
            <p:cNvGrpSpPr/>
            <p:nvPr/>
          </p:nvGrpSpPr>
          <p:grpSpPr>
            <a:xfrm>
              <a:off x="3412924" y="2584660"/>
              <a:ext cx="3722232" cy="778264"/>
              <a:chOff x="3412924" y="2584660"/>
              <a:chExt cx="408428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3333EDAE-4D8D-0FDE-723F-9B7F7E0A21BB}"/>
                  </a:ext>
                </a:extLst>
              </p:cNvPr>
              <p:cNvSpPr/>
              <p:nvPr/>
            </p:nvSpPr>
            <p:spPr>
              <a:xfrm>
                <a:off x="3839910" y="2584660"/>
                <a:ext cx="365730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A1573527-2CFB-7339-7FD5-F1AE21CF38A3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3163464E-7283-3CBB-9904-4E6D680240EA}"/>
                </a:ext>
              </a:extLst>
            </p:cNvPr>
            <p:cNvSpPr txBox="1"/>
            <p:nvPr/>
          </p:nvSpPr>
          <p:spPr>
            <a:xfrm>
              <a:off x="4324538" y="2754279"/>
              <a:ext cx="2810616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ลูกสูบ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Piston)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715234F0-337D-8A54-46FB-F4F2B0CF1722}"/>
              </a:ext>
            </a:extLst>
          </p:cNvPr>
          <p:cNvSpPr txBox="1"/>
          <p:nvPr/>
        </p:nvSpPr>
        <p:spPr>
          <a:xfrm>
            <a:off x="3080904" y="2589831"/>
            <a:ext cx="8349096" cy="34680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เครื่องฟอกไอเสียเชิงเร่งปฏิกิริยา (รูปที่ 1.42) หรือเรียกสั้น ๆ ว่า แคตตา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ติก ติดตั้งต่อจากเทอร์โบชาร์จเจอร์ มีหน้าที่แปรสภาพสารที่เป็นอันตรายออกจากแก๊สไอเสีย สารที่เป็นอันตรายในแก๊ส</a:t>
            </a:r>
            <a:b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ไอเสียของเครื่องยนต์ประกอบไปด้วยคาร์บอนมอนอกไซด์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ไฮโดรคาร์บอน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HC)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และไนโตรเจนออกไซด์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NO2)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เมื่อแก๊สไอเสียไหลผ่านแคตตา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ติกก็จะถูกแปรสภาพจากแก๊สไอเสียให้กลายเป็น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H2O</a:t>
            </a:r>
            <a:r>
              <a:rPr lang="en-US" sz="14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ซึ่งอยู่ในสถานะเป็นไอ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ไนโตรเจน (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Nitrogen</a:t>
            </a:r>
            <a:r>
              <a:rPr lang="en-US" sz="3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N2) </a:t>
            </a:r>
            <a:r>
              <a:rPr lang="th-TH" sz="3600" spc="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และคาร์บอนไดออกไซด์</a:t>
            </a:r>
            <a:r>
              <a:rPr lang="th-TH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Carbon</a:t>
            </a:r>
            <a:r>
              <a:rPr lang="en-US" sz="2800" spc="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dioxide</a:t>
            </a:r>
            <a:r>
              <a:rPr lang="en-US" sz="2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CO2)</a:t>
            </a:r>
            <a:r>
              <a:rPr lang="en-US" sz="28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สารดังกล่าวจะไม่เป็นอันตรายต่อสิ่งมีชีวิต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AF77661-FC5B-7EE3-3FB7-860EB5A8D0F8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B818D-3781-8403-911A-658F047A5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77" y="-1719413"/>
            <a:ext cx="4679048" cy="280076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E91F1BEB-F3B1-9D03-0DBF-AC6C9ADAB5C6}"/>
              </a:ext>
            </a:extLst>
          </p:cNvPr>
          <p:cNvSpPr txBox="1"/>
          <p:nvPr/>
        </p:nvSpPr>
        <p:spPr>
          <a:xfrm>
            <a:off x="20398928" y="1495761"/>
            <a:ext cx="2837981" cy="142507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1.36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ชนิดของเทอร์โบชาร์จเจอร์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B517559-EAA7-68B5-0227-27B90EA3D6AD}"/>
              </a:ext>
            </a:extLst>
          </p:cNvPr>
          <p:cNvSpPr txBox="1"/>
          <p:nvPr/>
        </p:nvSpPr>
        <p:spPr>
          <a:xfrm>
            <a:off x="12420600" y="9237541"/>
            <a:ext cx="5655466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1.42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ลักษณะของแคตตา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ไล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30E0F-784F-A6E0-4691-8CBC8C6AE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7" y="2400300"/>
            <a:ext cx="5399902" cy="66072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5692BF-1690-C7A7-36F7-518504AA3159}"/>
              </a:ext>
            </a:extLst>
          </p:cNvPr>
          <p:cNvGrpSpPr/>
          <p:nvPr/>
        </p:nvGrpSpPr>
        <p:grpSpPr>
          <a:xfrm>
            <a:off x="3025756" y="1062513"/>
            <a:ext cx="8861443" cy="1185387"/>
            <a:chOff x="3025756" y="1062513"/>
            <a:chExt cx="8861443" cy="11853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93C72F-BDE8-4CD7-3DF1-CC121601E107}"/>
                </a:ext>
              </a:extLst>
            </p:cNvPr>
            <p:cNvGrpSpPr/>
            <p:nvPr/>
          </p:nvGrpSpPr>
          <p:grpSpPr>
            <a:xfrm>
              <a:off x="3080904" y="1181100"/>
              <a:ext cx="8806295" cy="1066800"/>
              <a:chOff x="4567414" y="4086432"/>
              <a:chExt cx="8806295" cy="1066800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68A573BE-5BF5-A0F4-35D2-36636AC1A74F}"/>
                  </a:ext>
                </a:extLst>
              </p:cNvPr>
              <p:cNvSpPr/>
              <p:nvPr/>
            </p:nvSpPr>
            <p:spPr>
              <a:xfrm>
                <a:off x="4567414" y="4086432"/>
                <a:ext cx="8806295" cy="10668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4148584C-B1D7-16E7-CA0D-901A04EC76DE}"/>
                  </a:ext>
                </a:extLst>
              </p:cNvPr>
              <p:cNvSpPr txBox="1"/>
              <p:nvPr/>
            </p:nvSpPr>
            <p:spPr>
              <a:xfrm>
                <a:off x="4753091" y="4216570"/>
                <a:ext cx="854441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เครื่องฟอกไอเสียเชิงเร่งปฏิกิริยาหรือแคตตา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ไล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ติกคอน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เวอร์เต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อร์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Catalytic Converter or CAT)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A71A3CA-D205-44EF-504B-72636649E28C}"/>
                </a:ext>
              </a:extLst>
            </p:cNvPr>
            <p:cNvGrpSpPr/>
            <p:nvPr/>
          </p:nvGrpSpPr>
          <p:grpSpPr>
            <a:xfrm rot="5400000">
              <a:off x="2963428" y="1124841"/>
              <a:ext cx="367312" cy="242656"/>
              <a:chOff x="3164552" y="4338614"/>
              <a:chExt cx="367312" cy="242656"/>
            </a:xfrm>
          </p:grpSpPr>
          <p:sp>
            <p:nvSpPr>
              <p:cNvPr id="3" name="Arrow: Chevron 2">
                <a:extLst>
                  <a:ext uri="{FF2B5EF4-FFF2-40B4-BE49-F238E27FC236}">
                    <a16:creationId xmlns:a16="http://schemas.microsoft.com/office/drawing/2014/main" id="{A8869B14-E298-0BBE-AC48-B1F466F3D0A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159F2CAE-8874-3D1A-358C-6FBC81E6EA9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47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50E58D-D6E2-428D-977B-7C4F35FF6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602" y="2321211"/>
            <a:ext cx="8610600" cy="7420750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7BEA828-FE6B-91E2-C5F4-A9C2B1B00E12}"/>
              </a:ext>
            </a:extLst>
          </p:cNvPr>
          <p:cNvSpPr txBox="1"/>
          <p:nvPr/>
        </p:nvSpPr>
        <p:spPr>
          <a:xfrm>
            <a:off x="13051339" y="4067854"/>
            <a:ext cx="2819400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โครงสร้างของเครื่องยนต์ดีเซลแบบธรรมดา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ECE63E-7FBD-4DDA-5E03-1C4496219B66}"/>
              </a:ext>
            </a:extLst>
          </p:cNvPr>
          <p:cNvGrpSpPr/>
          <p:nvPr/>
        </p:nvGrpSpPr>
        <p:grpSpPr>
          <a:xfrm>
            <a:off x="592577" y="-45064"/>
            <a:ext cx="16078200" cy="2673964"/>
            <a:chOff x="592577" y="-45064"/>
            <a:chExt cx="16078200" cy="26739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9D59AD-57A2-C93E-2A16-412473DB840F}"/>
                </a:ext>
              </a:extLst>
            </p:cNvPr>
            <p:cNvGrpSpPr/>
            <p:nvPr/>
          </p:nvGrpSpPr>
          <p:grpSpPr>
            <a:xfrm>
              <a:off x="592577" y="0"/>
              <a:ext cx="16078200" cy="2628900"/>
              <a:chOff x="-22215" y="0"/>
              <a:chExt cx="16078200" cy="26289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6B1944-B560-D986-C2DA-0EF2AB682FB4}"/>
                  </a:ext>
                </a:extLst>
              </p:cNvPr>
              <p:cNvSpPr/>
              <p:nvPr/>
            </p:nvSpPr>
            <p:spPr>
              <a:xfrm>
                <a:off x="1899808" y="717042"/>
                <a:ext cx="8851031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8072F984-860B-ABEA-293D-FD8438604B04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394177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โครงสร้างของเครื่องยนต์ดีเซล</a:t>
                </a:r>
              </a:p>
            </p:txBody>
          </p:sp>
          <p:sp>
            <p:nvSpPr>
              <p:cNvPr id="2" name="Flowchart: Delay 1">
                <a:extLst>
                  <a:ext uri="{FF2B5EF4-FFF2-40B4-BE49-F238E27FC236}">
                    <a16:creationId xmlns:a16="http://schemas.microsoft.com/office/drawing/2014/main" id="{9491F7C5-AFCA-D12E-C62B-88ABE6ACB9DC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628CBAFD-62D7-2ED8-42E6-81A0ADE4CD05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E3465B-CF4C-56EB-0EED-1A86A8E905F6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51C5F184-DDDB-E111-3C7D-9FD3BA2C7D2E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C80DF5D0-5DDA-F52A-5101-1619F2DF62D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3D5001F4-15C9-F853-BCC9-5240478CA2C6}"/>
              </a:ext>
            </a:extLst>
          </p:cNvPr>
          <p:cNvSpPr txBox="1"/>
          <p:nvPr/>
        </p:nvSpPr>
        <p:spPr>
          <a:xfrm>
            <a:off x="3519430" y="1875406"/>
            <a:ext cx="13656459" cy="334556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เครื่องยนต์ดีเซลเป็นเครื่องยนต์สันดาปภายในที่มีการจุดระเบิดโดยการอัดตัวของอากาศ ซึ่งเปลี่ยนพลังงานทางเคมีของเชื้อเพลิงให้เป็นพลังงานกล เครื่องยนต์ดีเซลมีการใช้งานกันอย่างแพร่หลาย เช่น เรือรถบรรทุก รถยนต์นั่ง รถแทรกเตอร์ เครื่องยนต์ดีเซลตั้งชื่อเพื่อให้เกียรติ ดร.รูดอ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ล์ฟ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ดีเซล (</a:t>
            </a:r>
            <a:r>
              <a:rPr lang="en-US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Dr.Rudolf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Diesel)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วิศวกรชาวเยอรมัน ที่คิดค้นเครื่องยนต์ดีเซลในปี พ.ศ. 2440 หรือ กว่า 100 ปีมาแล้ว</a:t>
            </a:r>
          </a:p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โครงสร้างของเครื่องยนต์ คือ ส่วนประกอบสำคัญที่อยู่กับที่ทั้งหมดและนำมายึดเครื่องยนต์เข้าด้วยกันให้เป็นรูปร่างเดียวกัน หน้าที่ของโครงสร้างก็คือ ยึดและเป็นที่ติดตั้งส่วนประกอบที่เคลื่อนที่ ขณะเดียวกันก็ต้านทานแรงที่เกิดจากการทำงานของเครื่องยนต์ โครงสร้างของเครื่องยนต์ดีเซลต้องออกแบบและใช้วัสดุที่แข็งแรงกว่าของเครื่องยนต์แก๊สโซลีนมาก เพราะเครื่องยนต์ดีเซลต้องทนต่อกำลังดันที่เกิดจากการเผาไหม้เชื้อเพลิง และแรงเฉื่อยจากการเคลื่อนที่ของลูกสูบ ก้านสูบ และเพลาข้อเหวี่ยง ซึ่งมีทิศทางและปริมาณการเปลี่ยนแปลงอยู่ตลอดเวลา โครงสร้างของเครื่องยนต์สามารถแบ่งตามชิ้นส่วนได้ 2 แบบ คือ ชิ้นส่วนที่อยู่กับที่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Stationary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Part)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และชิ้นส่วนที่เคลื่อนที่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Moving Part)	</a:t>
            </a:r>
            <a:endParaRPr lang="th-TH" sz="40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CF2CB-9CF2-9507-5353-4FFA4E0C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19" y="1263248"/>
            <a:ext cx="11695365" cy="8413598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FA1B83C5-6175-261A-8884-BEE325FB0214}"/>
              </a:ext>
            </a:extLst>
          </p:cNvPr>
          <p:cNvSpPr txBox="1"/>
          <p:nvPr/>
        </p:nvSpPr>
        <p:spPr>
          <a:xfrm>
            <a:off x="13977084" y="2654137"/>
            <a:ext cx="2819400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โครงสร้างของเครื่องยนต์ดีเซลแบบคอมมอน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7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71E6FA-610C-791A-B707-B068255B02A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2BFD25C0-2DE2-A126-C6EF-55875E3CA235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4E1FE0D-4812-4B24-415E-410B45BFD3B3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CABF17DC-71D4-4401-E080-C43AE513A05E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F0855D-9E0D-BC76-C4A4-58C47442AA9C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596793C-0164-47CA-0F37-058B3BDF6F57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B0D42B92-FC9B-3E15-8DCA-90FEECF72216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C9F403A-8038-FE4E-B628-8C960AE06674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DD2DE4-2460-C648-865D-169AB9445C0F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203BBF6F-C473-8D03-8926-E51A61659EF6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70FB0A3-07FF-BD49-5A94-4287346807E7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91BF185-CB06-B39D-5742-60F4DAAEF3C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85A676-2339-5979-0062-7EEEB31DA692}"/>
              </a:ext>
            </a:extLst>
          </p:cNvPr>
          <p:cNvGrpSpPr/>
          <p:nvPr/>
        </p:nvGrpSpPr>
        <p:grpSpPr>
          <a:xfrm>
            <a:off x="21115778" y="5470047"/>
            <a:ext cx="15253177" cy="4112020"/>
            <a:chOff x="4971950" y="2098280"/>
            <a:chExt cx="15253177" cy="4112020"/>
          </a:xfrm>
        </p:grpSpPr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E369B9A4-088D-1228-DD08-A985A06F743E}"/>
                </a:ext>
              </a:extLst>
            </p:cNvPr>
            <p:cNvSpPr txBox="1"/>
            <p:nvPr/>
          </p:nvSpPr>
          <p:spPr>
            <a:xfrm>
              <a:off x="5533370" y="2098280"/>
              <a:ext cx="14691757" cy="198905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ตระหนักถึงคุณค่าของลูกค้า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ตามคำกล่าวที่ว่า ลูกค้าคือพระราชา สามารถนำมาใช้กับงานบริการ ลูกค้าคือผู้ที่ซื้อผลิตภัณฑ์ หากลูกค้าได้รับการบริการที่ดี จะเกิดความประทับใจ และยินดีที่จะเป็นลูกค้าอย่างถาวร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สร้างความประทับใจแรก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เมื่อเข้าพบหรือให้บริการลูกค้าครั้งแรก ควรสร้างความประทับใจให้มากที่สุด หากลูกค้าเกิดความประทับใจในครั้งแรก จะทำให้เลือกที่จะซื้อสินค้าหรือใช้บริการจากพนักงานขายอีก ในทางตรงกันข้าม หากครั้งแรกพบพนักงานขายแล้วไม่เกิดความประทับใจ ก็จะไม่ซื้อสินค้าและบริการจากพนักงานขายอีกเลย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สนองความต้องการของลูกค้า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หน้าที่ของธุรกิจคือ จะต้องสนองความต้องการของลูกค้าให้ได้รับความพอใจมากที่สุด หน้าที่ของพนักงานขายก็เช่นเดียวกัน จะต้องหาความต้องการของลูกค้าแล้วสนองความต้องการของลูกค้าให้มากที่สุดและดีที่สุด ซึ่งจะช่วยสร้างความประทับใจให้เกิดขึ้นได้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85E7D52-6F44-831B-A0C0-3257FF1844CC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0E16B7-8693-5541-9CA7-7EE1B7ABE349}"/>
                </a:ext>
              </a:extLst>
            </p:cNvPr>
            <p:cNvSpPr/>
            <p:nvPr/>
          </p:nvSpPr>
          <p:spPr>
            <a:xfrm>
              <a:off x="4971950" y="34189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62513C1-9D02-E9A3-5F9C-11FCA47B276C}"/>
                </a:ext>
              </a:extLst>
            </p:cNvPr>
            <p:cNvSpPr/>
            <p:nvPr/>
          </p:nvSpPr>
          <p:spPr>
            <a:xfrm>
              <a:off x="4971950" y="57531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68B0750-F24C-1F88-7878-A638C504676B}"/>
              </a:ext>
            </a:extLst>
          </p:cNvPr>
          <p:cNvSpPr txBox="1"/>
          <p:nvPr/>
        </p:nvSpPr>
        <p:spPr>
          <a:xfrm>
            <a:off x="3237163" y="3435140"/>
            <a:ext cx="14186238" cy="32976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เสื้อสูบเครื่องยนต์ดีเซลผลิตมาจากเหล็กหล่อธรรมดาหรือเหล็กหล่อพิเศษ ที่ผนังส่วนนอกจะมีขอบสันเพื่อเพิ่มความแข็งแรงและระบายความร้อน ส่วนภายในจะมีปลอกสูบ (รูปที่ 1.4) ที่สามารถถอดเปลี่ยนได้ รอบ ๆ ปลอกสูบจะมีช่องทางเดินของ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หล่อเย็นและช่องผ่านของ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 ในปัจจุบันเสื้อสูบได้ถูกออกแบบให้มีโลหะผสมพิเศษ ซึ่งทนต่อการสึก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สูงและหล่อเป็นหน่วยเดียวกันกับเสื้อสูบ ดังนั้น จึงไม่จำเป็นต้องมีปลอกสูบ ส่วนด้านบนของเสื้อสูบจะถูกผนึกด้วยฝาสูบ โดยมีปะเก็นกั้นอยู่ระหว่างกลาง ภายในเสื้อสูบจะติดตั้งลูกสูบและก้านสูบ ส่วนด้านล่างจะเป็นห้องของเพลาข้อเหวี่ยงและมีอ่าง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มันเครื่องปิดอยู่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50FA9A-8B34-69A5-0AD8-A822F88F6F60}"/>
              </a:ext>
            </a:extLst>
          </p:cNvPr>
          <p:cNvGrpSpPr/>
          <p:nvPr/>
        </p:nvGrpSpPr>
        <p:grpSpPr>
          <a:xfrm>
            <a:off x="3412924" y="2400300"/>
            <a:ext cx="5273876" cy="778264"/>
            <a:chOff x="3412924" y="2584660"/>
            <a:chExt cx="5273876" cy="7782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E1B5DF-0C81-56C8-E99D-A9CC57AE2DD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6E69C9F6-052D-30EB-F0B7-24ED7D0614EA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Arrow: Chevron 55">
                <a:extLst>
                  <a:ext uri="{FF2B5EF4-FFF2-40B4-BE49-F238E27FC236}">
                    <a16:creationId xmlns:a16="http://schemas.microsoft.com/office/drawing/2014/main" id="{D36D2272-601A-41A4-1E1C-37ED6250C2AC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TextBox 6">
              <a:extLst>
                <a:ext uri="{FF2B5EF4-FFF2-40B4-BE49-F238E27FC236}">
                  <a16:creationId xmlns:a16="http://schemas.microsoft.com/office/drawing/2014/main" id="{59F53ABA-70BC-2B8B-E9E8-EBA2FC5E2719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AD8F2F-C387-C881-4C74-67F3B3306DA2}"/>
              </a:ext>
            </a:extLst>
          </p:cNvPr>
          <p:cNvGrpSpPr/>
          <p:nvPr/>
        </p:nvGrpSpPr>
        <p:grpSpPr>
          <a:xfrm>
            <a:off x="2971800" y="1028700"/>
            <a:ext cx="13834564" cy="954107"/>
            <a:chOff x="2971800" y="1028700"/>
            <a:chExt cx="13834564" cy="9541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EDA75A6-36AB-693F-9308-20A949343971}"/>
                </a:ext>
              </a:extLst>
            </p:cNvPr>
            <p:cNvGrpSpPr/>
            <p:nvPr/>
          </p:nvGrpSpPr>
          <p:grpSpPr>
            <a:xfrm>
              <a:off x="2971800" y="1028700"/>
              <a:ext cx="13834564" cy="954107"/>
              <a:chOff x="5691670" y="1818142"/>
              <a:chExt cx="13834564" cy="954107"/>
            </a:xfrm>
          </p:grpSpPr>
          <p:sp>
            <p:nvSpPr>
              <p:cNvPr id="42" name="Flowchart: Process 41">
                <a:extLst>
                  <a:ext uri="{FF2B5EF4-FFF2-40B4-BE49-F238E27FC236}">
                    <a16:creationId xmlns:a16="http://schemas.microsoft.com/office/drawing/2014/main" id="{B23669E6-2386-0CC2-77B0-770C6B2ED8C8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1262587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AF1B449A-C7F6-941B-84C7-3D802C63ED6D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4A8B0E72-D87D-0DFE-D978-2F32364FF48B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4D626E0C-4C9B-C0FB-5ABA-0F0B238A0F03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12374170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ชิ้นส่วนที่อยู่กับที่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Stationary Part) 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ของเครื่องยนต์ดีเซล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EEB617A5-E454-D67E-EB09-65076656A1DA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531DAEF-7074-D474-E01E-892A1F7E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27" y="6845502"/>
            <a:ext cx="4148252" cy="32976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9D9AC6-54EF-BCEA-BA20-BC70E94A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71" y="6591300"/>
            <a:ext cx="7847435" cy="3500295"/>
          </a:xfrm>
          <a:prstGeom prst="rect">
            <a:avLst/>
          </a:prstGeom>
        </p:spPr>
      </p:pic>
      <p:sp>
        <p:nvSpPr>
          <p:cNvPr id="67" name="TextBox 10">
            <a:extLst>
              <a:ext uri="{FF2B5EF4-FFF2-40B4-BE49-F238E27FC236}">
                <a16:creationId xmlns:a16="http://schemas.microsoft.com/office/drawing/2014/main" id="{AAA4A08E-7B9B-C870-C505-4D2FE030B4A4}"/>
              </a:ext>
            </a:extLst>
          </p:cNvPr>
          <p:cNvSpPr txBox="1"/>
          <p:nvPr/>
        </p:nvSpPr>
        <p:spPr>
          <a:xfrm>
            <a:off x="15577225" y="7383089"/>
            <a:ext cx="1412956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ลักษณะของเสื้อสูบ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85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FACC-60D3-A062-30C4-7A3915187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E2E7BD-DDD3-76AA-8DDD-7B2CB8FE3B84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DF161317-14AC-EC99-3FB8-D363F5CFC06A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31AB763-82ED-D842-BD59-C32DDF600A7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EE2AC89-BBED-D7D7-C09E-C669C6584196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DF7EDA2-FD26-DFA9-0DC6-39ECA8AB8C7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E2889-D2B4-3897-D0EC-17C2E45EC6E7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0FCA3732-3243-E667-00A7-AAE6D5AC0FB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DC30495-FA6C-B67C-1A65-8172506D64AF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9ECFAE-4577-6774-4447-8F5A9AEBA009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4C172D-C0F6-F1EB-6443-64B3B99B3209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8E7AEC58-6751-48D2-084B-3C79B64F7714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BE0F5166-C084-15E0-4A59-2AF25683461A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F385E705-16A5-A52B-51B5-3FD9949D2DEB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DC6C0A-1F11-B7C8-DE5A-432B5A5A87FE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D65F38-9D8B-10D2-715E-92CEAAF475C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010F27C-E37D-CC74-4290-2A94101FF53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2D915C3-8029-42B3-5710-5588B9EBB5C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85F4EAE-7A6B-256A-6396-E789398753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78451E5-49E1-29A1-0512-BEEE607237C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2F92AEE3-01C2-4CA2-9284-870F9486723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67F80EFC-A8C7-2D5D-34DC-BA61A5F0B5A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B002EC6-3136-1D23-D788-010C6262C43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07C20FF-037B-EF5C-38DD-28389C1F7C4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0E977BD-D5E3-54A1-AC72-FAD5D585B7F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3CD2C8D-06BF-4439-C972-EC31135B3D1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76FC632-3B4E-0EC9-B57F-315C5C852F6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B4653C-B66C-0802-EE87-59CDF5E52A71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D2AE3DA2-7119-D7AF-2C42-F5B715BB0E76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054C7C2A-ECF6-0344-15CB-F30FB9C3BB54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65D955D-283B-2F9B-FDD8-22DC14332405}"/>
              </a:ext>
            </a:extLst>
          </p:cNvPr>
          <p:cNvGrpSpPr/>
          <p:nvPr/>
        </p:nvGrpSpPr>
        <p:grpSpPr>
          <a:xfrm>
            <a:off x="785735" y="4681599"/>
            <a:ext cx="6758065" cy="538101"/>
            <a:chOff x="4971950" y="2098280"/>
            <a:chExt cx="6758065" cy="538101"/>
          </a:xfrm>
        </p:grpSpPr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EF3FA303-5C70-DA59-0DC5-684FDD34301A}"/>
                </a:ext>
              </a:extLst>
            </p:cNvPr>
            <p:cNvSpPr txBox="1"/>
            <p:nvPr/>
          </p:nvSpPr>
          <p:spPr>
            <a:xfrm>
              <a:off x="5533371" y="2190832"/>
              <a:ext cx="6196644" cy="44554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ปลอกสูบแบบเปียก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Wet cylinder liner)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BD77173-4CBE-EA02-9B75-492EFA797195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8CEB2ED-A4F2-06A9-FC67-A3307359A174}"/>
              </a:ext>
            </a:extLst>
          </p:cNvPr>
          <p:cNvSpPr txBox="1"/>
          <p:nvPr/>
        </p:nvSpPr>
        <p:spPr>
          <a:xfrm>
            <a:off x="762001" y="1336997"/>
            <a:ext cx="13563600" cy="311587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ผิวโลหะด้านในปลอกสูบ (</a:t>
            </a:r>
            <a:r>
              <a:rPr lang="en-US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Cylinder</a:t>
            </a:r>
            <a:r>
              <a:rPr lang="en-US" sz="39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liners) 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จะได้รับทั้งการเสียดสีจากแหวนลูกสูบและความร้อนที่เกิดจากการเผาไหม้ นอกจากนี้ ยังได้รับแรงเบียดข้างจากลูกสูบอีก ดังนั้นปลอกสูบจึงถูกออกแบบมาให้ทนทานต่อการสึก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และระบายความร้อนได้อย่างเพียงพอ ปลอกสูบส่วนมากผลิตมาจากเหล็กหล่อผสมซึ่งมีส่วนผสมของนิกเกิลและแมงกานีสรวมอยู่ด้วย ผิวภายในปลอกสูบจะถูกขัดอย่างประณีตให้เป็นรอยตื้น ๆ ตัดกัน 120 องศา (รูปที่ 1.4) หรือบางแบบจะใช้กระบวนการชุบให้ผิวมีรูพรุน ลักษณะดังกล่าวมีไว้เพื่อเป็นที่เก็บ</a:t>
            </a:r>
            <a:r>
              <a:rPr lang="th-TH" sz="39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9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 ปลอกสูบที่ใช้งานทั่วไป มี 2 ชนิด คือ</a:t>
            </a: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F2DA73D5-3305-B02F-8A11-BD50D1466131}"/>
              </a:ext>
            </a:extLst>
          </p:cNvPr>
          <p:cNvSpPr txBox="1"/>
          <p:nvPr/>
        </p:nvSpPr>
        <p:spPr>
          <a:xfrm>
            <a:off x="15120024" y="6591300"/>
            <a:ext cx="2710776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ลักษณะของปลอกสูบ และผิวขัดด้านในปลอกสูบ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49C9D-B737-78F7-3652-9F465C5A9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600" y="1005766"/>
            <a:ext cx="3248800" cy="5379867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22C2876D-D9C6-33CE-0509-CAD851081FED}"/>
              </a:ext>
            </a:extLst>
          </p:cNvPr>
          <p:cNvSpPr txBox="1"/>
          <p:nvPr/>
        </p:nvSpPr>
        <p:spPr>
          <a:xfrm>
            <a:off x="912920" y="9410700"/>
            <a:ext cx="5225157" cy="55051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ลักษณะปลอกสูบแบบเปียก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1E0848-9A08-80C9-1F40-095921331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3" y="5513209"/>
            <a:ext cx="5665361" cy="35860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0C779F-564F-404F-964B-28AB36FF1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20" y="5509141"/>
            <a:ext cx="7229485" cy="3596759"/>
          </a:xfrm>
          <a:prstGeom prst="rect">
            <a:avLst/>
          </a:prstGeom>
        </p:spPr>
      </p:pic>
      <p:sp>
        <p:nvSpPr>
          <p:cNvPr id="55" name="TextBox 10">
            <a:extLst>
              <a:ext uri="{FF2B5EF4-FFF2-40B4-BE49-F238E27FC236}">
                <a16:creationId xmlns:a16="http://schemas.microsoft.com/office/drawing/2014/main" id="{A45050A5-FB81-7076-7A15-DD632AC107B1}"/>
              </a:ext>
            </a:extLst>
          </p:cNvPr>
          <p:cNvSpPr txBox="1"/>
          <p:nvPr/>
        </p:nvSpPr>
        <p:spPr>
          <a:xfrm>
            <a:off x="8256883" y="9284774"/>
            <a:ext cx="5225157" cy="55051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ลักษณะปลอกสูบแบบแห้ง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68E30F-C22A-C5FD-6E3E-835F120909DB}"/>
              </a:ext>
            </a:extLst>
          </p:cNvPr>
          <p:cNvGrpSpPr/>
          <p:nvPr/>
        </p:nvGrpSpPr>
        <p:grpSpPr>
          <a:xfrm>
            <a:off x="7993071" y="4686389"/>
            <a:ext cx="6713529" cy="1676311"/>
            <a:chOff x="4971950" y="2098280"/>
            <a:chExt cx="6713529" cy="1676311"/>
          </a:xfrm>
        </p:grpSpPr>
        <p:sp>
          <p:nvSpPr>
            <p:cNvPr id="60" name="TextBox 10">
              <a:extLst>
                <a:ext uri="{FF2B5EF4-FFF2-40B4-BE49-F238E27FC236}">
                  <a16:creationId xmlns:a16="http://schemas.microsoft.com/office/drawing/2014/main" id="{2B46ECC3-3A15-447D-6601-BD48A131E3C7}"/>
                </a:ext>
              </a:extLst>
            </p:cNvPr>
            <p:cNvSpPr txBox="1"/>
            <p:nvPr/>
          </p:nvSpPr>
          <p:spPr>
            <a:xfrm>
              <a:off x="5505350" y="2176198"/>
              <a:ext cx="6180129" cy="159839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ปลอกสูบแบบแห้ง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Dry cylinder  liner) 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E84B703-244A-8830-2153-5B0626E2F644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94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7" grpId="0"/>
      <p:bldP spid="19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6C50-F829-C4BF-8379-6FFDEACC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1D807D-E787-6C7C-1E58-D25BB23A0F8A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BA1CECCE-D601-C744-EB73-2BD66E4905A5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0CCFAE9-98E9-830F-BA8F-E6BDE6ADE396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393F012-3C59-8FED-B4DE-FAD9CE6770C0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9A4B7D0-EB0E-C252-A09A-F2A415EFCD47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5BDF5-9E24-4FF2-6CC1-A26B47C9FF97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DF4B142A-3794-0922-5FED-9E9B20AAB22B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B9C5EDFB-9262-B978-FC27-C264F62240FE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FBEF1E-FD5C-FF3A-2B27-A7EBE25B051F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EF4AF1-4CA0-95B6-E36B-71F7748DFEBD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63642B74-65D8-38E3-7EEA-5DCA8AEB037E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CFEE331-769A-DADA-E43E-9228AA0A14A2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CEBDEE52-6FDD-D13C-85B0-049271159774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7CACC-B1D9-84D2-A62F-4BDFD1C71600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8A3CAD5-C745-0F32-EBA1-1DAC106A37D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DB3DDD8-1715-0139-4CDA-ACF32BFCA61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6B284F30-F095-D241-0084-22E620DFBAE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578749-D715-4955-89DE-05277E955B1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ADD6AB-C76E-DFBE-58C2-C42C752CC37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CD5BAB7-BAE1-C724-4901-5419993CDCF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4D60175-3510-ADB3-DE6F-45BB7A51CC8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EA6ED1B-AD76-22DD-2FE3-9BAAFC5EB1B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C420F72-D0E8-EDBE-EF3F-7F139987E80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3CC7F95-B610-6761-8F53-1A00A7425CD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D857E8C-B422-3010-5DD3-469DE66B37C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2CA4EB8-12E6-66B8-52A5-FAB192B6835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299FDB-AC3E-16AB-AF96-596B8419689A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B6F1FC07-6651-083B-BEFA-083C385B45B2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6D5974D1-5C8F-39CA-1513-D5BA17871AA9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6A7103D-F2C9-6046-466D-3C651F888214}"/>
              </a:ext>
            </a:extLst>
          </p:cNvPr>
          <p:cNvSpPr txBox="1"/>
          <p:nvPr/>
        </p:nvSpPr>
        <p:spPr>
          <a:xfrm>
            <a:off x="3237163" y="2247900"/>
            <a:ext cx="14288837" cy="31403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ฝาสูบ (รูปที่ 1.7) จะติดตั้งอยู่บนเสื้อสูบและมีปะเก็นกั้นกลาง ฝาสูบทำหน้าที่ปิดส่วนบนของกระบอกสูบ โครงสร้างภายในฝาสูบของเครื่องยนต์ดีเซลจะซับซ้อนมาก โดยออกแบบไว้สำหรับติดตั้งหัวฉีด ลิ้น กระเดื่องกดลิ้น หัวเผา และห้องเผาไหม้ (เครื่องยนต์ที่มีห้องเผาไหม้ช่วย) การออกแบบฝาสูบจะต้องให้มีความแข็งแรงทนทานต่อความดันในการเผาไหม้และความร้อนที่เกิดจากการเผาไหม้ในกระบอกสูบ ฝาสูบจะต้องแข็งแรงและมีการระบายความร้อนเป็นอย่างดี เพื่อเป็นการป้องกันอุณหภูมิที่สูงเกินไป ถ้าการระบายความร้อนไม่ดี จะส่งผลให้ฝาสูบเกิดการบิดตัวหรือแตกร้าวได้ ด้วยเหตุนี้ฝาสูบจึงต้องผลิตมาจากเหล็กหล่อผสมหรือโลหะผสมอะลูมิเนียม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113D76-3896-4564-B276-F879BE9A91C8}"/>
              </a:ext>
            </a:extLst>
          </p:cNvPr>
          <p:cNvGrpSpPr/>
          <p:nvPr/>
        </p:nvGrpSpPr>
        <p:grpSpPr>
          <a:xfrm>
            <a:off x="3412924" y="1181100"/>
            <a:ext cx="5273876" cy="778264"/>
            <a:chOff x="3412924" y="2584660"/>
            <a:chExt cx="5273876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F45BDB-210E-F9A6-A23F-B802ECA79D4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FE1C01D3-1E9E-2319-9B77-8D985C2A1F5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33127CD3-0F87-3016-A759-818DCC05617E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68F9BBA-AC94-C2E2-D0DB-679479278B3B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ฝาสูบ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Head) </a:t>
              </a:r>
            </a:p>
          </p:txBody>
        </p:sp>
      </p:grpSp>
      <p:sp>
        <p:nvSpPr>
          <p:cNvPr id="44" name="TextBox 10">
            <a:extLst>
              <a:ext uri="{FF2B5EF4-FFF2-40B4-BE49-F238E27FC236}">
                <a16:creationId xmlns:a16="http://schemas.microsoft.com/office/drawing/2014/main" id="{08A02628-8DEC-6D9E-0A9B-2DBFC8684B3F}"/>
              </a:ext>
            </a:extLst>
          </p:cNvPr>
          <p:cNvSpPr txBox="1"/>
          <p:nvPr/>
        </p:nvSpPr>
        <p:spPr>
          <a:xfrm>
            <a:off x="11403009" y="7194387"/>
            <a:ext cx="3486819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ลักษณะฝาสูบของเครื่องยนต์ที่เพลาลูกเบี้ยวอยู่เหนือสูบ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OHC)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C0E2872-9F8B-7436-3AD0-B8F68AEA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42" y="5372100"/>
            <a:ext cx="6672557" cy="45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38E01-83A6-46A0-7D0A-7F5080D2F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5" y="6182209"/>
            <a:ext cx="5920794" cy="3609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CCDC0-5EAE-8D5D-4858-0F50F294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57" y="5674803"/>
            <a:ext cx="6686230" cy="4078858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10FE80-17DA-CCBC-739B-8DD2C791B15F}"/>
              </a:ext>
            </a:extLst>
          </p:cNvPr>
          <p:cNvGrpSpPr/>
          <p:nvPr/>
        </p:nvGrpSpPr>
        <p:grpSpPr>
          <a:xfrm>
            <a:off x="862209" y="1086131"/>
            <a:ext cx="7407476" cy="778264"/>
            <a:chOff x="3412924" y="2584660"/>
            <a:chExt cx="7407476" cy="7782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20A009-0191-EF5D-79B7-0B1070B2C8E1}"/>
                </a:ext>
              </a:extLst>
            </p:cNvPr>
            <p:cNvGrpSpPr/>
            <p:nvPr/>
          </p:nvGrpSpPr>
          <p:grpSpPr>
            <a:xfrm>
              <a:off x="3412924" y="2584660"/>
              <a:ext cx="7407475" cy="778264"/>
              <a:chOff x="3412924" y="2584660"/>
              <a:chExt cx="8127988" cy="853964"/>
            </a:xfrm>
          </p:grpSpPr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374C9BAF-5396-DBDD-4BBB-5CD6AA8EF01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7701004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1CF1CAA3-48EB-7137-7CDA-B75BE84B0B5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0EB7B05D-7E5D-C60F-DC11-97D0A105E4B2}"/>
                </a:ext>
              </a:extLst>
            </p:cNvPr>
            <p:cNvSpPr txBox="1"/>
            <p:nvPr/>
          </p:nvSpPr>
          <p:spPr>
            <a:xfrm>
              <a:off x="4324538" y="2754279"/>
              <a:ext cx="6495862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ห้องเผาไหม้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Combustion Chamber)</a:t>
              </a: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D53805AA-E9D7-03FD-B1B6-E2DE825A7EA0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B7A4E0A-460C-5ADF-0B0F-512E80D3A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30BC66-1C33-46E0-8675-6E2CEA8C3728}"/>
              </a:ext>
            </a:extLst>
          </p:cNvPr>
          <p:cNvGrpSpPr/>
          <p:nvPr/>
        </p:nvGrpSpPr>
        <p:grpSpPr>
          <a:xfrm>
            <a:off x="11181494" y="1181100"/>
            <a:ext cx="6777558" cy="3301555"/>
            <a:chOff x="228600" y="6498502"/>
            <a:chExt cx="6777558" cy="3301555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84075162-C92B-0CD2-64A6-81ED632A7E07}"/>
                </a:ext>
              </a:extLst>
            </p:cNvPr>
            <p:cNvSpPr txBox="1"/>
            <p:nvPr/>
          </p:nvSpPr>
          <p:spPr>
            <a:xfrm>
              <a:off x="294754" y="9178496"/>
              <a:ext cx="6711404" cy="62156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61BC902-3766-E02B-F7A1-BEE2AF53697E}"/>
                </a:ext>
              </a:extLst>
            </p:cNvPr>
            <p:cNvGrpSpPr/>
            <p:nvPr/>
          </p:nvGrpSpPr>
          <p:grpSpPr>
            <a:xfrm>
              <a:off x="228600" y="6498502"/>
              <a:ext cx="6777558" cy="2479594"/>
              <a:chOff x="9496075" y="828787"/>
              <a:chExt cx="8324390" cy="30455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41E7CE3-D772-E972-446F-388AB480B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6075" y="828787"/>
                <a:ext cx="8324390" cy="3045508"/>
              </a:xfrm>
              <a:prstGeom prst="rect">
                <a:avLst/>
              </a:prstGeom>
            </p:spPr>
          </p:pic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BBE4671-41B4-203D-D450-AB35086D65C6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8361EAAD-80F7-6E67-A754-1A124FEB0233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C764F661-C2C6-59CE-E63D-C2CD8AFDFB92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7FD7C3-6A42-80FC-7E36-3818F0646FE6}"/>
                  </a:ext>
                </a:extLst>
              </p:cNvPr>
              <p:cNvSpPr txBox="1"/>
              <p:nvPr/>
            </p:nvSpPr>
            <p:spPr>
              <a:xfrm>
                <a:off x="12440040" y="2627342"/>
                <a:ext cx="1548403" cy="4579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06E3C7E-5607-7A0E-7E76-984FCC059F80}"/>
              </a:ext>
            </a:extLst>
          </p:cNvPr>
          <p:cNvGrpSpPr/>
          <p:nvPr/>
        </p:nvGrpSpPr>
        <p:grpSpPr>
          <a:xfrm>
            <a:off x="1559378" y="4469596"/>
            <a:ext cx="3799808" cy="1664504"/>
            <a:chOff x="4571999" y="4086432"/>
            <a:chExt cx="3799808" cy="1664504"/>
          </a:xfrm>
        </p:grpSpPr>
        <p:sp>
          <p:nvSpPr>
            <p:cNvPr id="62" name="Flowchart: Process 61">
              <a:extLst>
                <a:ext uri="{FF2B5EF4-FFF2-40B4-BE49-F238E27FC236}">
                  <a16:creationId xmlns:a16="http://schemas.microsoft.com/office/drawing/2014/main" id="{CF7C6EB2-DBD2-FF5E-F170-1107828C3A4A}"/>
                </a:ext>
              </a:extLst>
            </p:cNvPr>
            <p:cNvSpPr/>
            <p:nvPr/>
          </p:nvSpPr>
          <p:spPr>
            <a:xfrm>
              <a:off x="4571999" y="4086432"/>
              <a:ext cx="3672897" cy="1458181"/>
            </a:xfrm>
            <a:prstGeom prst="flowChartProcess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CAAC5586-AB27-E97E-FBCE-63BB4544B5C5}"/>
                </a:ext>
              </a:extLst>
            </p:cNvPr>
            <p:cNvSpPr txBox="1"/>
            <p:nvPr/>
          </p:nvSpPr>
          <p:spPr>
            <a:xfrm>
              <a:off x="4709797" y="4216569"/>
              <a:ext cx="3662010" cy="153436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3000"/>
                </a:spcBef>
              </a:pPr>
              <a:r>
                <a:rPr lang="th-TH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ห้องเผาไหม้แบบล่วงหน้า </a:t>
              </a:r>
              <a:br>
                <a:rPr lang="th-TH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Pre-combustion Chamber Type)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4E398F-FE34-F4BE-6C43-A1C59422C224}"/>
              </a:ext>
            </a:extLst>
          </p:cNvPr>
          <p:cNvGrpSpPr/>
          <p:nvPr/>
        </p:nvGrpSpPr>
        <p:grpSpPr>
          <a:xfrm>
            <a:off x="8765057" y="4801015"/>
            <a:ext cx="7447057" cy="815938"/>
            <a:chOff x="4572000" y="4086432"/>
            <a:chExt cx="7447057" cy="815938"/>
          </a:xfrm>
        </p:grpSpPr>
        <p:sp>
          <p:nvSpPr>
            <p:cNvPr id="65" name="Flowchart: Process 64">
              <a:extLst>
                <a:ext uri="{FF2B5EF4-FFF2-40B4-BE49-F238E27FC236}">
                  <a16:creationId xmlns:a16="http://schemas.microsoft.com/office/drawing/2014/main" id="{E7E96B76-E23C-D08D-65E4-70FFE56F8B4B}"/>
                </a:ext>
              </a:extLst>
            </p:cNvPr>
            <p:cNvSpPr/>
            <p:nvPr/>
          </p:nvSpPr>
          <p:spPr>
            <a:xfrm>
              <a:off x="4572000" y="4086432"/>
              <a:ext cx="7447057" cy="645376"/>
            </a:xfrm>
            <a:prstGeom prst="flowChartProcess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AF58548-C170-34EC-D17F-BA0B66F0323D}"/>
                </a:ext>
              </a:extLst>
            </p:cNvPr>
            <p:cNvSpPr txBox="1"/>
            <p:nvPr/>
          </p:nvSpPr>
          <p:spPr>
            <a:xfrm>
              <a:off x="4709796" y="4216570"/>
              <a:ext cx="7309261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ห้องเผาไหม้แบบหมุนวน (</a:t>
              </a:r>
              <a:r>
                <a: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Swirl Chamber Type)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5D6AA4E-B67B-7995-5D8B-ADA4D5EDC44C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440278" y="3043017"/>
            <a:ext cx="1821466" cy="24849"/>
          </a:xfrm>
          <a:prstGeom prst="straightConnector1">
            <a:avLst/>
          </a:prstGeom>
          <a:ln w="63500">
            <a:solidFill>
              <a:srgbClr val="F6609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810BCCB-03DF-6333-D098-B73BE1A7B390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5359186" y="3429957"/>
            <a:ext cx="3405871" cy="1693746"/>
          </a:xfrm>
          <a:prstGeom prst="bentConnector3">
            <a:avLst>
              <a:gd name="adj1" fmla="val 33779"/>
            </a:avLst>
          </a:prstGeom>
          <a:ln w="63500">
            <a:solidFill>
              <a:srgbClr val="F6609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2B9727-0A00-AA74-6BB7-C21C28C95BD0}"/>
              </a:ext>
            </a:extLst>
          </p:cNvPr>
          <p:cNvGrpSpPr/>
          <p:nvPr/>
        </p:nvGrpSpPr>
        <p:grpSpPr>
          <a:xfrm>
            <a:off x="7261744" y="2552700"/>
            <a:ext cx="3764512" cy="1512362"/>
            <a:chOff x="4572000" y="4086432"/>
            <a:chExt cx="3764512" cy="1512362"/>
          </a:xfrm>
        </p:grpSpPr>
        <p:sp>
          <p:nvSpPr>
            <p:cNvPr id="25" name="Flowchart: Process 24">
              <a:extLst>
                <a:ext uri="{FF2B5EF4-FFF2-40B4-BE49-F238E27FC236}">
                  <a16:creationId xmlns:a16="http://schemas.microsoft.com/office/drawing/2014/main" id="{B2DBC810-4063-5FE1-BC51-112F8594A754}"/>
                </a:ext>
              </a:extLst>
            </p:cNvPr>
            <p:cNvSpPr/>
            <p:nvPr/>
          </p:nvSpPr>
          <p:spPr>
            <a:xfrm>
              <a:off x="4572000" y="4086432"/>
              <a:ext cx="3764512" cy="1030331"/>
            </a:xfrm>
            <a:prstGeom prst="flowChartProcess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E5F24FBA-715A-7982-B189-450C42D817BD}"/>
                </a:ext>
              </a:extLst>
            </p:cNvPr>
            <p:cNvSpPr txBox="1"/>
            <p:nvPr/>
          </p:nvSpPr>
          <p:spPr>
            <a:xfrm>
              <a:off x="4709796" y="4216569"/>
              <a:ext cx="3626715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3000"/>
                </a:spcBef>
              </a:pPr>
              <a:r>
                <a:rPr lang="th-TH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ห้องเผาไหม้แบบโดยตรง (</a:t>
              </a:r>
              <a:r>
                <a: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Direct Injection Type)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297A59-1737-2864-E153-398D4E3C7AB2}"/>
              </a:ext>
            </a:extLst>
          </p:cNvPr>
          <p:cNvCxnSpPr>
            <a:cxnSpLocks/>
          </p:cNvCxnSpPr>
          <p:nvPr/>
        </p:nvCxnSpPr>
        <p:spPr>
          <a:xfrm>
            <a:off x="3354957" y="3609886"/>
            <a:ext cx="0" cy="871613"/>
          </a:xfrm>
          <a:prstGeom prst="straightConnector1">
            <a:avLst/>
          </a:prstGeom>
          <a:ln w="63500">
            <a:solidFill>
              <a:srgbClr val="F6609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2C85B-4CDD-364E-7286-DA2196ECF85E}"/>
              </a:ext>
            </a:extLst>
          </p:cNvPr>
          <p:cNvGrpSpPr/>
          <p:nvPr/>
        </p:nvGrpSpPr>
        <p:grpSpPr>
          <a:xfrm>
            <a:off x="1025627" y="2415074"/>
            <a:ext cx="4658661" cy="1382225"/>
            <a:chOff x="5544889" y="2422580"/>
            <a:chExt cx="5501898" cy="1382225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FD480D5-5991-4DC1-0957-7EC190D7C40D}"/>
                </a:ext>
              </a:extLst>
            </p:cNvPr>
            <p:cNvSpPr/>
            <p:nvPr/>
          </p:nvSpPr>
          <p:spPr>
            <a:xfrm rot="16200000">
              <a:off x="7604725" y="362744"/>
              <a:ext cx="1382225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19DF115-0B1E-FFAB-BDF5-E1AC6F7EC47A}"/>
                </a:ext>
              </a:extLst>
            </p:cNvPr>
            <p:cNvSpPr txBox="1"/>
            <p:nvPr/>
          </p:nvSpPr>
          <p:spPr>
            <a:xfrm>
              <a:off x="582722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ห้องเผาไหม้ที่นิยมใช้ในเครื่องยนต์ดีเซล มีดังนี้</a:t>
              </a:r>
            </a:p>
          </p:txBody>
        </p:sp>
      </p:grpSp>
      <p:sp>
        <p:nvSpPr>
          <p:cNvPr id="46" name="TextBox 10">
            <a:extLst>
              <a:ext uri="{FF2B5EF4-FFF2-40B4-BE49-F238E27FC236}">
                <a16:creationId xmlns:a16="http://schemas.microsoft.com/office/drawing/2014/main" id="{65A50C89-D957-EC8E-7B1F-6F1DA6C0C882}"/>
              </a:ext>
            </a:extLst>
          </p:cNvPr>
          <p:cNvSpPr txBox="1"/>
          <p:nvPr/>
        </p:nvSpPr>
        <p:spPr>
          <a:xfrm>
            <a:off x="5463322" y="6527946"/>
            <a:ext cx="2478160" cy="107501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ลักษณะของห้องเผาไหม้แบบล่วงหน้า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2478D76B-2D51-061B-C07D-1FACBC019C17}"/>
              </a:ext>
            </a:extLst>
          </p:cNvPr>
          <p:cNvSpPr txBox="1"/>
          <p:nvPr/>
        </p:nvSpPr>
        <p:spPr>
          <a:xfrm>
            <a:off x="14617864" y="6034213"/>
            <a:ext cx="2478160" cy="107501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1.11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ลักษณะของห้องเผาไหม้แบบหมุนวน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12540</TotalTime>
  <Words>5806</Words>
  <Application>Microsoft Office PowerPoint</Application>
  <PresentationFormat>กำหนดเอง</PresentationFormat>
  <Paragraphs>369</Paragraphs>
  <Slides>24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5" baseType="lpstr">
      <vt:lpstr>TH SarabunPSK</vt:lpstr>
      <vt:lpstr>Roboto Black</vt:lpstr>
      <vt:lpstr>Arial</vt:lpstr>
      <vt:lpstr>I n S e e D a n g</vt:lpstr>
      <vt:lpstr>Cloud Soft SemiBold</vt:lpstr>
      <vt:lpstr>2006_iannnnnBKK</vt:lpstr>
      <vt:lpstr>Calibri</vt:lpstr>
      <vt:lpstr>RSU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680</cp:revision>
  <dcterms:created xsi:type="dcterms:W3CDTF">2006-08-16T00:00:00Z</dcterms:created>
  <dcterms:modified xsi:type="dcterms:W3CDTF">2025-03-22T17:29:55Z</dcterms:modified>
  <dc:identifier>DAFo_rOLUwE</dc:identifier>
</cp:coreProperties>
</file>