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  <p:sldMasterId id="2147483692" r:id="rId2"/>
    <p:sldMasterId id="2147483694" r:id="rId3"/>
  </p:sldMasterIdLst>
  <p:notesMasterIdLst>
    <p:notesMasterId r:id="rId13"/>
  </p:notesMasterIdLst>
  <p:sldIdLst>
    <p:sldId id="256" r:id="rId4"/>
    <p:sldId id="381" r:id="rId5"/>
    <p:sldId id="382" r:id="rId6"/>
    <p:sldId id="471" r:id="rId7"/>
    <p:sldId id="465" r:id="rId8"/>
    <p:sldId id="490" r:id="rId9"/>
    <p:sldId id="491" r:id="rId10"/>
    <p:sldId id="492" r:id="rId11"/>
    <p:sldId id="467" r:id="rId12"/>
  </p:sldIdLst>
  <p:sldSz cx="18288000" cy="10287000"/>
  <p:notesSz cx="6858000" cy="9144000"/>
  <p:embeddedFontLst>
    <p:embeddedFont>
      <p:font typeface="2006_iannnnnBKK" panose="020B0604020202020204" charset="0"/>
      <p:regular r:id="rId14"/>
    </p:embeddedFont>
    <p:embeddedFont>
      <p:font typeface="Cloud Soft SemiBold" panose="02000000000000000000" charset="-34"/>
      <p:bold r:id="rId15"/>
      <p:boldItalic r:id="rId16"/>
    </p:embeddedFont>
    <p:embeddedFont>
      <p:font typeface="I n S e e D a n g" panose="020B0604020202020204" charset="-34"/>
      <p:regular r:id="rId17"/>
    </p:embeddedFont>
    <p:embeddedFont>
      <p:font typeface="Roboto Black" panose="02000000000000000000" pitchFamily="2" charset="0"/>
      <p:bold r:id="rId18"/>
    </p:embeddedFont>
    <p:embeddedFont>
      <p:font typeface="TH SarabunPSK" panose="020B0500040200020003" pitchFamily="34" charset="-34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" userDrawn="1">
          <p15:clr>
            <a:srgbClr val="FDE53C"/>
          </p15:clr>
        </p15:guide>
        <p15:guide id="2" pos="5760" userDrawn="1">
          <p15:clr>
            <a:srgbClr val="FDE53C"/>
          </p15:clr>
        </p15:guide>
        <p15:guide id="3" pos="9024" userDrawn="1">
          <p15:clr>
            <a:srgbClr val="FDE53C"/>
          </p15:clr>
        </p15:guide>
        <p15:guide id="4" pos="11520" userDrawn="1">
          <p15:clr>
            <a:srgbClr val="FDE53C"/>
          </p15:clr>
        </p15:guide>
        <p15:guide id="5" orient="horz" pos="2151" userDrawn="1">
          <p15:clr>
            <a:srgbClr val="FDE53C"/>
          </p15:clr>
        </p15:guide>
        <p15:guide id="6" orient="horz" pos="3144" userDrawn="1">
          <p15:clr>
            <a:srgbClr val="FDE53C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E6"/>
    <a:srgbClr val="FEBEDB"/>
    <a:srgbClr val="FE8ABE"/>
    <a:srgbClr val="34C3F0"/>
    <a:srgbClr val="63D1F3"/>
    <a:srgbClr val="F66099"/>
    <a:srgbClr val="B6E5EF"/>
    <a:srgbClr val="BCB8F7"/>
    <a:srgbClr val="C0EAE9"/>
    <a:srgbClr val="9F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7" autoAdjust="0"/>
    <p:restoredTop sz="94574" autoAdjust="0"/>
  </p:normalViewPr>
  <p:slideViewPr>
    <p:cSldViewPr snapToGrid="0">
      <p:cViewPr varScale="1">
        <p:scale>
          <a:sx n="52" d="100"/>
          <a:sy n="52" d="100"/>
        </p:scale>
        <p:origin x="29" y="72"/>
      </p:cViewPr>
      <p:guideLst>
        <p:guide orient="horz" pos="42"/>
        <p:guide pos="5760"/>
        <p:guide pos="9024"/>
        <p:guide pos="11520"/>
        <p:guide orient="horz" pos="2151"/>
        <p:guide orient="horz" pos="3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BB38-700C-4312-ACE9-35C42C9D5098}" type="datetimeFigureOut">
              <a:rPr lang="th-TH" smtClean="0"/>
              <a:t>23/03/68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75D3-CAE6-437A-AFD3-CDF3F5993B9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56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410700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469A2-2154-6773-9887-33336DDA55C0}"/>
              </a:ext>
            </a:extLst>
          </p:cNvPr>
          <p:cNvSpPr/>
          <p:nvPr userDrawn="1"/>
        </p:nvSpPr>
        <p:spPr>
          <a:xfrm>
            <a:off x="609600" y="1943100"/>
            <a:ext cx="17678400" cy="7848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F56989-C955-455B-5E5E-42E1C10AF7F5}"/>
              </a:ext>
            </a:extLst>
          </p:cNvPr>
          <p:cNvSpPr/>
          <p:nvPr userDrawn="1"/>
        </p:nvSpPr>
        <p:spPr>
          <a:xfrm>
            <a:off x="2514600" y="0"/>
            <a:ext cx="15773400" cy="10287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-76200" y="1"/>
            <a:ext cx="184404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25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534C2D8E-753B-286D-8D90-BD927044BB1F}"/>
              </a:ext>
            </a:extLst>
          </p:cNvPr>
          <p:cNvSpPr/>
          <p:nvPr userDrawn="1"/>
        </p:nvSpPr>
        <p:spPr>
          <a:xfrm>
            <a:off x="0" y="495301"/>
            <a:ext cx="3048000" cy="97917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4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1E2289-BAE5-93A2-3651-8B9163B523DE}"/>
              </a:ext>
            </a:extLst>
          </p:cNvPr>
          <p:cNvGrpSpPr/>
          <p:nvPr userDrawn="1"/>
        </p:nvGrpSpPr>
        <p:grpSpPr>
          <a:xfrm>
            <a:off x="11963400" y="10934700"/>
            <a:ext cx="6000751" cy="2819400"/>
            <a:chOff x="6458816" y="318792"/>
            <a:chExt cx="5774995" cy="2819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77843E-CE18-3966-78CA-3CF4BC43DC0A}"/>
                </a:ext>
              </a:extLst>
            </p:cNvPr>
            <p:cNvSpPr/>
            <p:nvPr/>
          </p:nvSpPr>
          <p:spPr>
            <a:xfrm>
              <a:off x="6706317" y="318792"/>
              <a:ext cx="5279995" cy="2819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C224037-F8B3-F540-2660-B1C13F182CF2}"/>
                </a:ext>
              </a:extLst>
            </p:cNvPr>
            <p:cNvSpPr txBox="1"/>
            <p:nvPr/>
          </p:nvSpPr>
          <p:spPr>
            <a:xfrm>
              <a:off x="6458816" y="623592"/>
              <a:ext cx="5774995" cy="2359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7200" b="1" dirty="0">
                  <a:solidFill>
                    <a:schemeClr val="bg1"/>
                  </a:solidFill>
                  <a:latin typeface="+mn-lt"/>
                  <a:cs typeface="2006_iannnnnBKK" panose="02000000000000000000" pitchFamily="2" charset="0"/>
                </a:rPr>
                <a:t>Marketer Personality Development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1FAE3FC-2C58-49B2-EFE6-A9D4DE535B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7"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3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 b="10215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6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B6C7C5-3C56-5ECC-E93D-83791295D2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5" r="48565"/>
          <a:stretch/>
        </p:blipFill>
        <p:spPr>
          <a:xfrm>
            <a:off x="1" y="495300"/>
            <a:ext cx="2538649" cy="979170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84581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1F5860-4136-8632-E656-598F5DE7EC59}"/>
              </a:ext>
            </a:extLst>
          </p:cNvPr>
          <p:cNvSpPr/>
          <p:nvPr/>
        </p:nvSpPr>
        <p:spPr>
          <a:xfrm>
            <a:off x="0" y="6362700"/>
            <a:ext cx="18288000" cy="3924300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30878B-C356-34D0-F3D1-BE188D618ED4}"/>
              </a:ext>
            </a:extLst>
          </p:cNvPr>
          <p:cNvGrpSpPr/>
          <p:nvPr/>
        </p:nvGrpSpPr>
        <p:grpSpPr>
          <a:xfrm>
            <a:off x="7747973" y="10728992"/>
            <a:ext cx="11322570" cy="1199556"/>
            <a:chOff x="8002807" y="10514384"/>
            <a:chExt cx="10896600" cy="119955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68AD928-2D22-F082-8628-BC638470C53F}"/>
                </a:ext>
              </a:extLst>
            </p:cNvPr>
            <p:cNvSpPr/>
            <p:nvPr/>
          </p:nvSpPr>
          <p:spPr>
            <a:xfrm>
              <a:off x="8002807" y="10514384"/>
              <a:ext cx="10896600" cy="11995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803609CD-1701-396E-83C3-1F9E12D6D11B}"/>
                </a:ext>
              </a:extLst>
            </p:cNvPr>
            <p:cNvSpPr txBox="1"/>
            <p:nvPr/>
          </p:nvSpPr>
          <p:spPr>
            <a:xfrm>
              <a:off x="8099649" y="10617486"/>
              <a:ext cx="10203543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8500" dirty="0">
                  <a:latin typeface="2006_iannnnnBKK" panose="02000000000000000000" pitchFamily="2" charset="0"/>
                  <a:cs typeface="2006_iannnnnBKK" panose="02000000000000000000" pitchFamily="2" charset="0"/>
                </a:rPr>
                <a:t>Marketer Personality Development</a:t>
              </a:r>
              <a:endParaRPr lang="en-US" sz="8500" b="1" dirty="0">
                <a:solidFill>
                  <a:srgbClr val="192954"/>
                </a:solidFill>
                <a:latin typeface="2006_iannnnnBKK" panose="02000000000000000000" pitchFamily="2" charset="0"/>
                <a:cs typeface="2006_iannnnnBKK" panose="02000000000000000000" pitchFamily="2" charset="0"/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FB77C7E-4074-55A8-1466-4EF30DCB7255}"/>
              </a:ext>
            </a:extLst>
          </p:cNvPr>
          <p:cNvSpPr/>
          <p:nvPr/>
        </p:nvSpPr>
        <p:spPr>
          <a:xfrm>
            <a:off x="19119858" y="1295989"/>
            <a:ext cx="12302424" cy="24696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176;p25">
            <a:extLst>
              <a:ext uri="{FF2B5EF4-FFF2-40B4-BE49-F238E27FC236}">
                <a16:creationId xmlns:a16="http://schemas.microsoft.com/office/drawing/2014/main" id="{1647B281-678F-60C9-8AC3-8AB52FC8C821}"/>
              </a:ext>
            </a:extLst>
          </p:cNvPr>
          <p:cNvSpPr/>
          <p:nvPr/>
        </p:nvSpPr>
        <p:spPr>
          <a:xfrm>
            <a:off x="20040600" y="5656983"/>
            <a:ext cx="3148536" cy="2401006"/>
          </a:xfrm>
          <a:prstGeom prst="roundRect">
            <a:avLst>
              <a:gd name="adj" fmla="val 50000"/>
            </a:avLst>
          </a:prstGeom>
          <a:solidFill>
            <a:srgbClr val="FDA7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978E7BB-7786-FD4E-D785-ABCB0DE7F57A}"/>
              </a:ext>
            </a:extLst>
          </p:cNvPr>
          <p:cNvSpPr txBox="1"/>
          <p:nvPr/>
        </p:nvSpPr>
        <p:spPr>
          <a:xfrm>
            <a:off x="16602143" y="-3543300"/>
            <a:ext cx="47243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th-TH" sz="8000" b="1" dirty="0">
                <a:latin typeface="RSU" panose="02000506040000020003" pitchFamily="2" charset="-34"/>
                <a:cs typeface="RSU" panose="02000506040000020003" pitchFamily="2" charset="-34"/>
              </a:rPr>
              <a:t>198221638</a:t>
            </a:r>
            <a:endParaRPr lang="en-US" sz="80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5C16BB53-5051-41C3-8AC9-6F5D8334273F}"/>
              </a:ext>
            </a:extLst>
          </p:cNvPr>
          <p:cNvSpPr txBox="1"/>
          <p:nvPr/>
        </p:nvSpPr>
        <p:spPr>
          <a:xfrm>
            <a:off x="4549027" y="7800668"/>
            <a:ext cx="13041086" cy="1048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งานสายพานไท</a:t>
            </a:r>
            <a:r>
              <a:rPr lang="th-TH" sz="8000" b="1" dirty="0" err="1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มิง</a:t>
            </a:r>
            <a:endParaRPr lang="th-TH" sz="8000" b="1" spc="-150" dirty="0">
              <a:solidFill>
                <a:schemeClr val="bg1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D9CC4E-3363-B078-CFB9-8E2C27605BB8}"/>
              </a:ext>
            </a:extLst>
          </p:cNvPr>
          <p:cNvSpPr txBox="1"/>
          <p:nvPr/>
        </p:nvSpPr>
        <p:spPr>
          <a:xfrm>
            <a:off x="20040600" y="-789714"/>
            <a:ext cx="3148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145939723</a:t>
            </a:r>
            <a:endParaRPr lang="en-US" sz="40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7" name="Chord 16">
            <a:extLst>
              <a:ext uri="{FF2B5EF4-FFF2-40B4-BE49-F238E27FC236}">
                <a16:creationId xmlns:a16="http://schemas.microsoft.com/office/drawing/2014/main" id="{BB832565-4A74-6AFE-97A7-730349C0FEEF}"/>
              </a:ext>
            </a:extLst>
          </p:cNvPr>
          <p:cNvSpPr/>
          <p:nvPr/>
        </p:nvSpPr>
        <p:spPr>
          <a:xfrm>
            <a:off x="19070543" y="5143500"/>
            <a:ext cx="5161057" cy="5161057"/>
          </a:xfrm>
          <a:prstGeom prst="chor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6E5BA3-DCA1-96BA-7CED-94C77947A6BE}"/>
              </a:ext>
            </a:extLst>
          </p:cNvPr>
          <p:cNvGrpSpPr/>
          <p:nvPr/>
        </p:nvGrpSpPr>
        <p:grpSpPr>
          <a:xfrm>
            <a:off x="697887" y="5878124"/>
            <a:ext cx="4283538" cy="4348675"/>
            <a:chOff x="697887" y="5878124"/>
            <a:chExt cx="4283538" cy="4348675"/>
          </a:xfrm>
        </p:grpSpPr>
        <p:sp>
          <p:nvSpPr>
            <p:cNvPr id="20" name="Flowchart: Delay 19">
              <a:extLst>
                <a:ext uri="{FF2B5EF4-FFF2-40B4-BE49-F238E27FC236}">
                  <a16:creationId xmlns:a16="http://schemas.microsoft.com/office/drawing/2014/main" id="{A965E83B-D054-691F-5504-0A0AAC7D51B6}"/>
                </a:ext>
              </a:extLst>
            </p:cNvPr>
            <p:cNvSpPr/>
            <p:nvPr/>
          </p:nvSpPr>
          <p:spPr>
            <a:xfrm rot="5400000">
              <a:off x="697887" y="6362701"/>
              <a:ext cx="3352800" cy="3352800"/>
            </a:xfrm>
            <a:prstGeom prst="flowChartDelay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571500" dir="15480000" sx="95000" sy="95000" rotWithShape="0">
                <a:prstClr val="black">
                  <a:alpha val="37000"/>
                </a:prstClr>
              </a:outerShd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94CDA87C-2D65-B5A3-4276-3B508FE17F55}"/>
                </a:ext>
              </a:extLst>
            </p:cNvPr>
            <p:cNvSpPr txBox="1"/>
            <p:nvPr/>
          </p:nvSpPr>
          <p:spPr>
            <a:xfrm>
              <a:off x="697887" y="8572500"/>
              <a:ext cx="3352800" cy="16542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th-TH" sz="22000" b="1" dirty="0">
                  <a:solidFill>
                    <a:srgbClr val="C00000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3</a:t>
              </a:r>
              <a:endParaRPr lang="en-US" sz="220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45B8257-0331-B2A4-F396-031D06728C4A}"/>
                </a:ext>
              </a:extLst>
            </p:cNvPr>
            <p:cNvGrpSpPr/>
            <p:nvPr/>
          </p:nvGrpSpPr>
          <p:grpSpPr>
            <a:xfrm rot="454332">
              <a:off x="2240461" y="5878124"/>
              <a:ext cx="2740964" cy="1067282"/>
              <a:chOff x="596630" y="6013685"/>
              <a:chExt cx="2740964" cy="106728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96B26B-B0FC-D845-97B4-F9AFD9212057}"/>
                  </a:ext>
                </a:extLst>
              </p:cNvPr>
              <p:cNvSpPr/>
              <p:nvPr/>
            </p:nvSpPr>
            <p:spPr>
              <a:xfrm rot="20733411">
                <a:off x="596630" y="6268722"/>
                <a:ext cx="2116233" cy="81224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6">
                <a:extLst>
                  <a:ext uri="{FF2B5EF4-FFF2-40B4-BE49-F238E27FC236}">
                    <a16:creationId xmlns:a16="http://schemas.microsoft.com/office/drawing/2014/main" id="{D9008BEE-17BF-47E3-BF6D-E1E76051C467}"/>
                  </a:ext>
                </a:extLst>
              </p:cNvPr>
              <p:cNvSpPr txBox="1"/>
              <p:nvPr/>
            </p:nvSpPr>
            <p:spPr>
              <a:xfrm rot="20717805">
                <a:off x="777206" y="6013685"/>
                <a:ext cx="256038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บทเรียนที่</a:t>
                </a:r>
                <a:endPara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EB40DA5-1E5D-12EB-A225-AA2F6BF7E896}"/>
                </a:ext>
              </a:extLst>
            </p:cNvPr>
            <p:cNvGrpSpPr/>
            <p:nvPr/>
          </p:nvGrpSpPr>
          <p:grpSpPr>
            <a:xfrm rot="5400000">
              <a:off x="778720" y="6576839"/>
              <a:ext cx="709177" cy="468501"/>
              <a:chOff x="3164552" y="4338614"/>
              <a:chExt cx="367312" cy="242656"/>
            </a:xfrm>
          </p:grpSpPr>
          <p:sp>
            <p:nvSpPr>
              <p:cNvPr id="5" name="Arrow: Chevron 4">
                <a:extLst>
                  <a:ext uri="{FF2B5EF4-FFF2-40B4-BE49-F238E27FC236}">
                    <a16:creationId xmlns:a16="http://schemas.microsoft.com/office/drawing/2014/main" id="{7036C765-7B8C-4EFB-FBE2-E3D7E7CD03E6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74F797ED-90F7-E98D-9F9F-E626A31019B0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9CB08-F301-E99B-D4E5-C473C8ECB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9938EE2-6AB3-7637-92DD-BF44AF040F96}"/>
              </a:ext>
            </a:extLst>
          </p:cNvPr>
          <p:cNvSpPr/>
          <p:nvPr/>
        </p:nvSpPr>
        <p:spPr>
          <a:xfrm>
            <a:off x="-13452854" y="1361011"/>
            <a:ext cx="10203543" cy="10203543"/>
          </a:xfrm>
          <a:prstGeom prst="ellipse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69F9DD60-6169-57A0-CB47-481D0D392A57}"/>
              </a:ext>
            </a:extLst>
          </p:cNvPr>
          <p:cNvSpPr txBox="1"/>
          <p:nvPr/>
        </p:nvSpPr>
        <p:spPr>
          <a:xfrm>
            <a:off x="-140201" y="-4152900"/>
            <a:ext cx="1020354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6000" dirty="0">
                <a:solidFill>
                  <a:schemeClr val="bg1"/>
                </a:solidFill>
                <a:latin typeface="2006_iannnnnBKK" panose="02000000000000000000" pitchFamily="2" charset="0"/>
                <a:cs typeface="2006_iannnnnBKK" panose="02000000000000000000" pitchFamily="2" charset="0"/>
              </a:rPr>
              <a:t>Marketer Personality Development</a:t>
            </a:r>
            <a:endParaRPr lang="en-US" sz="6000" b="1" dirty="0">
              <a:solidFill>
                <a:schemeClr val="bg1"/>
              </a:solidFill>
              <a:latin typeface="2006_iannnnnBKK" panose="02000000000000000000" pitchFamily="2" charset="0"/>
              <a:cs typeface="2006_iannnnnBKK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6604A1-32E5-2857-3538-53533EDA5441}"/>
              </a:ext>
            </a:extLst>
          </p:cNvPr>
          <p:cNvSpPr/>
          <p:nvPr/>
        </p:nvSpPr>
        <p:spPr>
          <a:xfrm>
            <a:off x="12220577" y="10934700"/>
            <a:ext cx="5486400" cy="281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F0DEE4-A672-FE2E-E384-924DA6AE06F6}"/>
              </a:ext>
            </a:extLst>
          </p:cNvPr>
          <p:cNvSpPr txBox="1"/>
          <p:nvPr/>
        </p:nvSpPr>
        <p:spPr>
          <a:xfrm>
            <a:off x="11963400" y="11239500"/>
            <a:ext cx="6000751" cy="2359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b="1" dirty="0">
                <a:solidFill>
                  <a:schemeClr val="bg1"/>
                </a:solidFill>
                <a:latin typeface="+mn-lt"/>
                <a:cs typeface="2006_iannnnnBKK" panose="02000000000000000000" pitchFamily="2" charset="0"/>
              </a:rPr>
              <a:t>Marketer Personality 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1C042-77FC-4E2F-3D49-EDDAF33EB05F}"/>
              </a:ext>
            </a:extLst>
          </p:cNvPr>
          <p:cNvSpPr txBox="1"/>
          <p:nvPr/>
        </p:nvSpPr>
        <p:spPr>
          <a:xfrm>
            <a:off x="14678077" y="-1605325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199370025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BFFD58-1AFF-A7C5-D458-8239D185B157}"/>
              </a:ext>
            </a:extLst>
          </p:cNvPr>
          <p:cNvSpPr txBox="1"/>
          <p:nvPr/>
        </p:nvSpPr>
        <p:spPr>
          <a:xfrm>
            <a:off x="5703635" y="-1607144"/>
            <a:ext cx="826509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 Soft SemiBold" panose="02000000000000000000" pitchFamily="50" charset="-34"/>
                <a:cs typeface="Cloud Soft SemiBold" panose="02000000000000000000" pitchFamily="50" charset="-34"/>
              </a:rPr>
              <a:t>PERSONALITY DEVELOPMENT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8D5348-7566-6D2F-68B9-C4242114ECFA}"/>
              </a:ext>
            </a:extLst>
          </p:cNvPr>
          <p:cNvGrpSpPr/>
          <p:nvPr/>
        </p:nvGrpSpPr>
        <p:grpSpPr>
          <a:xfrm>
            <a:off x="0" y="741107"/>
            <a:ext cx="19207498" cy="1658687"/>
            <a:chOff x="0" y="800101"/>
            <a:chExt cx="19207498" cy="1658687"/>
          </a:xfrm>
        </p:grpSpPr>
        <p:sp>
          <p:nvSpPr>
            <p:cNvPr id="3" name="Google Shape;176;p25">
              <a:extLst>
                <a:ext uri="{FF2B5EF4-FFF2-40B4-BE49-F238E27FC236}">
                  <a16:creationId xmlns:a16="http://schemas.microsoft.com/office/drawing/2014/main" id="{110D9278-4C59-7B84-F4BB-81A6FBA2B8A8}"/>
                </a:ext>
              </a:extLst>
            </p:cNvPr>
            <p:cNvSpPr/>
            <p:nvPr/>
          </p:nvSpPr>
          <p:spPr>
            <a:xfrm rot="5400000">
              <a:off x="10031705" y="-6717005"/>
              <a:ext cx="1658687" cy="16692899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50000"/>
                <a:alpha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015223-74D0-81ED-255A-ECB19EBF4972}"/>
                </a:ext>
              </a:extLst>
            </p:cNvPr>
            <p:cNvSpPr txBox="1"/>
            <p:nvPr/>
          </p:nvSpPr>
          <p:spPr>
            <a:xfrm>
              <a:off x="0" y="1485900"/>
              <a:ext cx="18288000" cy="9617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120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PSL YaowarajSP" panose="02020603050405020304" pitchFamily="18" charset="-34"/>
                </a:rPr>
                <a:t>Diesel Engine Job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CBB40B7-48D2-86D0-733E-3ACAC99ACB1C}"/>
              </a:ext>
            </a:extLst>
          </p:cNvPr>
          <p:cNvGrpSpPr/>
          <p:nvPr/>
        </p:nvGrpSpPr>
        <p:grpSpPr>
          <a:xfrm>
            <a:off x="-1359703" y="2891912"/>
            <a:ext cx="20313585" cy="7790113"/>
            <a:chOff x="-1359703" y="2891912"/>
            <a:chExt cx="20313585" cy="77901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45E3F3F-9021-3125-E310-1698AFF4DC89}"/>
                </a:ext>
              </a:extLst>
            </p:cNvPr>
            <p:cNvSpPr/>
            <p:nvPr/>
          </p:nvSpPr>
          <p:spPr>
            <a:xfrm>
              <a:off x="-1359703" y="2985825"/>
              <a:ext cx="9970303" cy="7696200"/>
            </a:xfrm>
            <a:prstGeom prst="rect">
              <a:avLst/>
            </a:pr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1478B13-1029-373B-1951-782DAE05F43D}"/>
                </a:ext>
              </a:extLst>
            </p:cNvPr>
            <p:cNvGrpSpPr/>
            <p:nvPr/>
          </p:nvGrpSpPr>
          <p:grpSpPr>
            <a:xfrm>
              <a:off x="2514600" y="2891912"/>
              <a:ext cx="3741236" cy="990477"/>
              <a:chOff x="3048000" y="3144587"/>
              <a:chExt cx="3741236" cy="990477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3BE8C54-489A-CA99-ACEC-2D7CD6C7F23A}"/>
                  </a:ext>
                </a:extLst>
              </p:cNvPr>
              <p:cNvSpPr/>
              <p:nvPr/>
            </p:nvSpPr>
            <p:spPr>
              <a:xfrm>
                <a:off x="3048000" y="3227350"/>
                <a:ext cx="3535947" cy="90771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TextBox 6">
                <a:extLst>
                  <a:ext uri="{FF2B5EF4-FFF2-40B4-BE49-F238E27FC236}">
                    <a16:creationId xmlns:a16="http://schemas.microsoft.com/office/drawing/2014/main" id="{E39D247A-23FA-3FA8-7205-306DD1ECAACC}"/>
                  </a:ext>
                </a:extLst>
              </p:cNvPr>
              <p:cNvSpPr txBox="1"/>
              <p:nvPr/>
            </p:nvSpPr>
            <p:spPr>
              <a:xfrm>
                <a:off x="3253290" y="3144587"/>
                <a:ext cx="353594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สาระการเรียนรู้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2901D23-3A1E-B1CB-ABE7-AE682DA57C44}"/>
                </a:ext>
              </a:extLst>
            </p:cNvPr>
            <p:cNvSpPr/>
            <p:nvPr/>
          </p:nvSpPr>
          <p:spPr>
            <a:xfrm>
              <a:off x="8983579" y="2985825"/>
              <a:ext cx="9970303" cy="7696200"/>
            </a:xfrm>
            <a:prstGeom prst="rect">
              <a:avLst/>
            </a:pr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2E43CEB-1FE0-22E9-C2BC-279BA5F37361}"/>
                </a:ext>
              </a:extLst>
            </p:cNvPr>
            <p:cNvGrpSpPr/>
            <p:nvPr/>
          </p:nvGrpSpPr>
          <p:grpSpPr>
            <a:xfrm>
              <a:off x="11144050" y="2904835"/>
              <a:ext cx="4934150" cy="977554"/>
              <a:chOff x="11067850" y="3157510"/>
              <a:chExt cx="4934150" cy="977554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CE3B823-E51D-A78D-8AF0-82904D62483B}"/>
                  </a:ext>
                </a:extLst>
              </p:cNvPr>
              <p:cNvSpPr/>
              <p:nvPr/>
            </p:nvSpPr>
            <p:spPr>
              <a:xfrm>
                <a:off x="11067850" y="3227350"/>
                <a:ext cx="4934150" cy="90771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TextBox 6">
                <a:extLst>
                  <a:ext uri="{FF2B5EF4-FFF2-40B4-BE49-F238E27FC236}">
                    <a16:creationId xmlns:a16="http://schemas.microsoft.com/office/drawing/2014/main" id="{F9DF5612-5F50-50A0-90F2-8F5CC6B613DE}"/>
                  </a:ext>
                </a:extLst>
              </p:cNvPr>
              <p:cNvSpPr txBox="1"/>
              <p:nvPr/>
            </p:nvSpPr>
            <p:spPr>
              <a:xfrm>
                <a:off x="11336314" y="3157510"/>
                <a:ext cx="445841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จุดประสงค์การเรียนรู้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EB30FEF-0639-9871-3C02-BA2A67EBDB4A}"/>
                </a:ext>
              </a:extLst>
            </p:cNvPr>
            <p:cNvGrpSpPr/>
            <p:nvPr/>
          </p:nvGrpSpPr>
          <p:grpSpPr>
            <a:xfrm>
              <a:off x="490651" y="4128825"/>
              <a:ext cx="7792500" cy="4403249"/>
              <a:chOff x="-7335300" y="4246813"/>
              <a:chExt cx="7792500" cy="4403249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D2149C2-1181-152B-8265-7F199AE9862A}"/>
                  </a:ext>
                </a:extLst>
              </p:cNvPr>
              <p:cNvSpPr/>
              <p:nvPr/>
            </p:nvSpPr>
            <p:spPr>
              <a:xfrm>
                <a:off x="-7335300" y="4246813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1</a:t>
                </a:r>
                <a:endParaRPr lang="th-TH" sz="3400" dirty="0"/>
              </a:p>
            </p:txBody>
          </p:sp>
          <p:sp>
            <p:nvSpPr>
              <p:cNvPr id="26" name="TextBox 10">
                <a:extLst>
                  <a:ext uri="{FF2B5EF4-FFF2-40B4-BE49-F238E27FC236}">
                    <a16:creationId xmlns:a16="http://schemas.microsoft.com/office/drawing/2014/main" id="{115E6B48-6AC1-30DF-6941-80D9F020AD93}"/>
                  </a:ext>
                </a:extLst>
              </p:cNvPr>
              <p:cNvSpPr txBox="1"/>
              <p:nvPr/>
            </p:nvSpPr>
            <p:spPr>
              <a:xfrm>
                <a:off x="-6719655" y="4315493"/>
                <a:ext cx="7176855" cy="43345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ส่วนประกอบของระบบกลไกลิ้นแบบใช้สายพานไท</a:t>
                </a:r>
                <a:r>
                  <a:rPr lang="th-TH" sz="34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endParaRPr lang="th-TH" sz="34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ขั้นตอนถอดสายพานไท</a:t>
                </a:r>
                <a:r>
                  <a:rPr lang="th-TH" sz="34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endParaRPr lang="th-TH" sz="34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การตรวจสอบสภาพชิ้นส่วน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ขั้นตอนประกอบสายพานไท</a:t>
                </a:r>
                <a:r>
                  <a:rPr lang="th-TH" sz="34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endParaRPr lang="th-TH" sz="34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6BD6BE4-CD7B-5FF9-AF9F-AFC0FEEE3389}"/>
                  </a:ext>
                </a:extLst>
              </p:cNvPr>
              <p:cNvSpPr/>
              <p:nvPr/>
            </p:nvSpPr>
            <p:spPr>
              <a:xfrm>
                <a:off x="-7335300" y="4924045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2</a:t>
                </a:r>
                <a:endParaRPr lang="th-TH" sz="3400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C060163-EB36-24E0-4900-FD0465844D37}"/>
                  </a:ext>
                </a:extLst>
              </p:cNvPr>
              <p:cNvSpPr/>
              <p:nvPr/>
            </p:nvSpPr>
            <p:spPr>
              <a:xfrm>
                <a:off x="-7335300" y="5625179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3</a:t>
                </a:r>
                <a:endParaRPr lang="th-TH" sz="3400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52EC412-1CF0-5068-E2D4-FDA986A6045F}"/>
                  </a:ext>
                </a:extLst>
              </p:cNvPr>
              <p:cNvSpPr/>
              <p:nvPr/>
            </p:nvSpPr>
            <p:spPr>
              <a:xfrm>
                <a:off x="-7335300" y="6270961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4</a:t>
                </a:r>
                <a:endParaRPr lang="th-TH" sz="3400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B0D7296-8F86-0FDF-EC74-EE9256CD2686}"/>
                </a:ext>
              </a:extLst>
            </p:cNvPr>
            <p:cNvGrpSpPr/>
            <p:nvPr/>
          </p:nvGrpSpPr>
          <p:grpSpPr>
            <a:xfrm>
              <a:off x="9626601" y="4128825"/>
              <a:ext cx="8268911" cy="5468558"/>
              <a:chOff x="596901" y="4246813"/>
              <a:chExt cx="8268911" cy="546855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BBA8B494-D09E-1F12-9303-9D1DED024A5D}"/>
                  </a:ext>
                </a:extLst>
              </p:cNvPr>
              <p:cNvSpPr/>
              <p:nvPr/>
            </p:nvSpPr>
            <p:spPr>
              <a:xfrm>
                <a:off x="596901" y="4246813"/>
                <a:ext cx="389766" cy="38976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3000" dirty="0"/>
                  <a:t>1</a:t>
                </a:r>
                <a:endParaRPr lang="th-TH" sz="3000" dirty="0"/>
              </a:p>
            </p:txBody>
          </p:sp>
          <p:sp>
            <p:nvSpPr>
              <p:cNvPr id="51" name="TextBox 10">
                <a:extLst>
                  <a:ext uri="{FF2B5EF4-FFF2-40B4-BE49-F238E27FC236}">
                    <a16:creationId xmlns:a16="http://schemas.microsoft.com/office/drawing/2014/main" id="{C2686860-173B-0015-5D3A-E81512E09F2B}"/>
                  </a:ext>
                </a:extLst>
              </p:cNvPr>
              <p:cNvSpPr txBox="1"/>
              <p:nvPr/>
            </p:nvSpPr>
            <p:spPr>
              <a:xfrm>
                <a:off x="1072845" y="4315493"/>
                <a:ext cx="7792967" cy="43345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2900"/>
                  </a:lnSpc>
                  <a:spcBef>
                    <a:spcPts val="9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อธิบายเกี่ยวกับส่วนประกอบของระบบกลไกลิ้นแบบใช้สายพานไท</a:t>
                </a:r>
                <a:r>
                  <a:rPr lang="th-TH" sz="32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เพื่อเข้าใจหลักการทำงานได้</a:t>
                </a:r>
              </a:p>
              <a:p>
                <a:pPr>
                  <a:lnSpc>
                    <a:spcPts val="2900"/>
                  </a:lnSpc>
                  <a:spcBef>
                    <a:spcPts val="9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อธิบายเกี่ยวกับความสำคัญของการบำรุงรักษาสายพานไท</a:t>
                </a:r>
                <a:r>
                  <a:rPr lang="th-TH" sz="32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เพื่อยืดอายุการใช้งานได้</a:t>
                </a:r>
              </a:p>
              <a:p>
                <a:pPr>
                  <a:lnSpc>
                    <a:spcPts val="2900"/>
                  </a:lnSpc>
                  <a:spcBef>
                    <a:spcPts val="9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ใช้เครื่องมือและอุปกรณ์เพื่อถอดประกอบสายพานไท</a:t>
                </a:r>
                <a:r>
                  <a:rPr lang="th-TH" sz="32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ได้อย่างถูกต้อง</a:t>
                </a:r>
              </a:p>
              <a:p>
                <a:pPr>
                  <a:lnSpc>
                    <a:spcPts val="2900"/>
                  </a:lnSpc>
                  <a:spcBef>
                    <a:spcPts val="9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ใช้เทคนิคการปรับตั้งเพื่อให้สายพานไท</a:t>
                </a:r>
                <a:r>
                  <a:rPr lang="th-TH" sz="32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ทำงานได้อย่างมีประสิทธิภาพ</a:t>
                </a:r>
              </a:p>
              <a:p>
                <a:pPr>
                  <a:lnSpc>
                    <a:spcPts val="2900"/>
                  </a:lnSpc>
                  <a:spcBef>
                    <a:spcPts val="9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มีเจตคติและกิจนิสัยที่ดีในการปฏิบัติงานด้วยความละเอียด รอบคอบ และคำนึงถึงความปลอดภัย</a:t>
                </a:r>
              </a:p>
              <a:p>
                <a:pPr>
                  <a:lnSpc>
                    <a:spcPts val="2900"/>
                  </a:lnSpc>
                  <a:spcBef>
                    <a:spcPts val="9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ประยุกต์ใช้ความรู้เรื่องขั้นตอนการตรวจสอบเพื่อวิเคราะห์สภาพของสายพานไท</a:t>
                </a:r>
                <a:r>
                  <a:rPr lang="th-TH" sz="32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ได้</a:t>
                </a:r>
              </a:p>
              <a:p>
                <a:pPr>
                  <a:lnSpc>
                    <a:spcPts val="2900"/>
                  </a:lnSpc>
                  <a:spcBef>
                    <a:spcPts val="9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ะยุกต์ใช้ความรู้เรื่องขั้นตอนการตรวจสอบเพื่อวิเคราะห์สภาพของลูกกลิ้งกดสายพานและลูกปืนเฟืองสะพานได้ถูกต้อง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26A878A-E784-C593-9EAF-2821CD00D591}"/>
                  </a:ext>
                </a:extLst>
              </p:cNvPr>
              <p:cNvSpPr/>
              <p:nvPr/>
            </p:nvSpPr>
            <p:spPr>
              <a:xfrm>
                <a:off x="596901" y="5090038"/>
                <a:ext cx="389766" cy="38976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3000" dirty="0"/>
                  <a:t>2</a:t>
                </a:r>
                <a:endParaRPr lang="th-TH" sz="3000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5AE938-051F-51CD-BF87-3CBC0071A35E}"/>
                  </a:ext>
                </a:extLst>
              </p:cNvPr>
              <p:cNvSpPr/>
              <p:nvPr/>
            </p:nvSpPr>
            <p:spPr>
              <a:xfrm>
                <a:off x="596901" y="5926913"/>
                <a:ext cx="389766" cy="38976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3000" dirty="0"/>
                  <a:t>3</a:t>
                </a:r>
                <a:endParaRPr lang="th-TH" sz="3000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8997B39-46CE-6256-1A64-3EE322365D23}"/>
                  </a:ext>
                </a:extLst>
              </p:cNvPr>
              <p:cNvSpPr/>
              <p:nvPr/>
            </p:nvSpPr>
            <p:spPr>
              <a:xfrm>
                <a:off x="596901" y="6766555"/>
                <a:ext cx="389766" cy="38976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3000" dirty="0"/>
                  <a:t>4</a:t>
                </a:r>
                <a:endParaRPr lang="th-TH" sz="3000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5F23347-8FEC-BF5C-D316-4860B82FA813}"/>
                  </a:ext>
                </a:extLst>
              </p:cNvPr>
              <p:cNvSpPr/>
              <p:nvPr/>
            </p:nvSpPr>
            <p:spPr>
              <a:xfrm>
                <a:off x="596901" y="7630155"/>
                <a:ext cx="389766" cy="38976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3000" dirty="0"/>
                  <a:t>5</a:t>
                </a:r>
                <a:endParaRPr lang="th-TH" sz="3000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4A353B9-A5B4-7D80-D731-4CB70688A671}"/>
                  </a:ext>
                </a:extLst>
              </p:cNvPr>
              <p:cNvSpPr/>
              <p:nvPr/>
            </p:nvSpPr>
            <p:spPr>
              <a:xfrm>
                <a:off x="596901" y="8490580"/>
                <a:ext cx="389766" cy="38976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3000" dirty="0"/>
                  <a:t>6</a:t>
                </a:r>
                <a:endParaRPr lang="th-TH" sz="3000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30BACFF-4E75-190E-8E79-7E68F0960ABA}"/>
                  </a:ext>
                </a:extLst>
              </p:cNvPr>
              <p:cNvSpPr/>
              <p:nvPr/>
            </p:nvSpPr>
            <p:spPr>
              <a:xfrm>
                <a:off x="596901" y="9325605"/>
                <a:ext cx="389766" cy="389766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3000" dirty="0"/>
                  <a:t>7</a:t>
                </a:r>
                <a:endParaRPr lang="th-TH" sz="3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29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172E74C-6D7B-BE3A-4236-1045A033AF73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76;p25">
            <a:extLst>
              <a:ext uri="{FF2B5EF4-FFF2-40B4-BE49-F238E27FC236}">
                <a16:creationId xmlns:a16="http://schemas.microsoft.com/office/drawing/2014/main" id="{BF42182E-5483-940A-A1A1-2A6F2B55FAAC}"/>
              </a:ext>
            </a:extLst>
          </p:cNvPr>
          <p:cNvSpPr/>
          <p:nvPr/>
        </p:nvSpPr>
        <p:spPr>
          <a:xfrm rot="16200000">
            <a:off x="12410902" y="-7375911"/>
            <a:ext cx="1025923" cy="10118673"/>
          </a:xfrm>
          <a:prstGeom prst="roundRect">
            <a:avLst>
              <a:gd name="adj" fmla="val 50000"/>
            </a:avLst>
          </a:prstGeom>
          <a:solidFill>
            <a:srgbClr val="05BE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C84FF7-EE7A-6D67-7384-D027F860D94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BDCD6FA-F9BE-3160-62C3-8B333DBC3E0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A0F3325-92DB-2130-79DA-46F6ACE500E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94D3D1AA-2DCC-FDCF-0BB9-A51AB1F7C05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1DF8638-7F95-E098-1A97-44F0910A656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449BC9-5A56-E7E9-9C38-2D00DD7B134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67FDA23F-8A7B-F216-8275-F0BC3CFE875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2082016D-A7C2-32A4-7023-FB288259AC3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8D4BB15-E95C-5604-B1DB-31B9FBC1317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247102E-6001-8264-44E7-B6F508378795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8BA27A77-7927-25B1-BAEB-01F7B2B0C90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D6C9707F-C6DF-1E45-1F45-748C5BC52D8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DFBE4E1-1E71-6ACF-04B4-823BF99667C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A4C3144-2A25-EBCB-A4F2-1F7EFD1EA29A}"/>
              </a:ext>
            </a:extLst>
          </p:cNvPr>
          <p:cNvGrpSpPr/>
          <p:nvPr/>
        </p:nvGrpSpPr>
        <p:grpSpPr>
          <a:xfrm>
            <a:off x="22135996" y="-371120"/>
            <a:ext cx="4876800" cy="818439"/>
            <a:chOff x="5544889" y="2495507"/>
            <a:chExt cx="4876800" cy="818439"/>
          </a:xfrm>
        </p:grpSpPr>
        <p:sp>
          <p:nvSpPr>
            <p:cNvPr id="46" name="Google Shape;176;p25">
              <a:extLst>
                <a:ext uri="{FF2B5EF4-FFF2-40B4-BE49-F238E27FC236}">
                  <a16:creationId xmlns:a16="http://schemas.microsoft.com/office/drawing/2014/main" id="{467F6099-7937-04CB-D2BD-71DF20925650}"/>
                </a:ext>
              </a:extLst>
            </p:cNvPr>
            <p:cNvSpPr/>
            <p:nvPr/>
          </p:nvSpPr>
          <p:spPr>
            <a:xfrm rot="16200000">
              <a:off x="7411790" y="628606"/>
              <a:ext cx="685799" cy="4419602"/>
            </a:xfrm>
            <a:prstGeom prst="roundRect">
              <a:avLst>
                <a:gd name="adj" fmla="val 50000"/>
              </a:avLst>
            </a:prstGeom>
            <a:solidFill>
              <a:srgbClr val="FD9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F87BB47F-6863-9509-0D93-75752E76B468}"/>
                </a:ext>
              </a:extLst>
            </p:cNvPr>
            <p:cNvSpPr txBox="1"/>
            <p:nvPr/>
          </p:nvSpPr>
          <p:spPr>
            <a:xfrm>
              <a:off x="5867401" y="2628146"/>
              <a:ext cx="4554288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F86D719-4A0B-1990-0F36-40A9DA4DD4F2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8" name="Google Shape;176;p25">
              <a:extLst>
                <a:ext uri="{FF2B5EF4-FFF2-40B4-BE49-F238E27FC236}">
                  <a16:creationId xmlns:a16="http://schemas.microsoft.com/office/drawing/2014/main" id="{1DA4A72C-36C9-0E92-A199-03A0C60D0CEB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995CC74-9EF6-7B02-917D-6245E47CE922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544B6279-128F-5A80-A022-3C8ADD4B2874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7" name="TextBox 10">
            <a:extLst>
              <a:ext uri="{FF2B5EF4-FFF2-40B4-BE49-F238E27FC236}">
                <a16:creationId xmlns:a16="http://schemas.microsoft.com/office/drawing/2014/main" id="{47BEA828-FE6B-91E2-C5F4-A9C2B1B00E12}"/>
              </a:ext>
            </a:extLst>
          </p:cNvPr>
          <p:cNvSpPr txBox="1"/>
          <p:nvPr/>
        </p:nvSpPr>
        <p:spPr>
          <a:xfrm>
            <a:off x="11169889" y="9198450"/>
            <a:ext cx="4958641" cy="55631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3.1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การส่งกำลังของสายพานไท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C1D96F-D1ED-5691-A7DC-329672E4516F}"/>
              </a:ext>
            </a:extLst>
          </p:cNvPr>
          <p:cNvGrpSpPr/>
          <p:nvPr/>
        </p:nvGrpSpPr>
        <p:grpSpPr>
          <a:xfrm>
            <a:off x="20619846" y="7595880"/>
            <a:ext cx="13834564" cy="1506546"/>
            <a:chOff x="2971800" y="2316912"/>
            <a:chExt cx="13834564" cy="1506546"/>
          </a:xfrm>
        </p:grpSpPr>
        <p:sp>
          <p:nvSpPr>
            <p:cNvPr id="27" name="Flowchart: Merge 26">
              <a:extLst>
                <a:ext uri="{FF2B5EF4-FFF2-40B4-BE49-F238E27FC236}">
                  <a16:creationId xmlns:a16="http://schemas.microsoft.com/office/drawing/2014/main" id="{340B9C3F-10AE-D978-C360-6579733842B9}"/>
                </a:ext>
              </a:extLst>
            </p:cNvPr>
            <p:cNvSpPr/>
            <p:nvPr/>
          </p:nvSpPr>
          <p:spPr>
            <a:xfrm>
              <a:off x="3376896" y="2415968"/>
              <a:ext cx="609600" cy="1347969"/>
            </a:xfrm>
            <a:prstGeom prst="flowChartMerg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39EE7C7-6B57-02B5-D79D-8FED05CBF4BA}"/>
                </a:ext>
              </a:extLst>
            </p:cNvPr>
            <p:cNvGrpSpPr/>
            <p:nvPr/>
          </p:nvGrpSpPr>
          <p:grpSpPr>
            <a:xfrm>
              <a:off x="2971800" y="2316912"/>
              <a:ext cx="13834564" cy="1506546"/>
              <a:chOff x="2971800" y="1028700"/>
              <a:chExt cx="13834564" cy="150654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5DE0340-01F0-0A43-0BBC-AF795A445B42}"/>
                  </a:ext>
                </a:extLst>
              </p:cNvPr>
              <p:cNvGrpSpPr/>
              <p:nvPr/>
            </p:nvGrpSpPr>
            <p:grpSpPr>
              <a:xfrm>
                <a:off x="2971800" y="1028700"/>
                <a:ext cx="13834564" cy="1506546"/>
                <a:chOff x="5691670" y="1818142"/>
                <a:chExt cx="13834564" cy="1506546"/>
              </a:xfrm>
            </p:grpSpPr>
            <p:sp>
              <p:nvSpPr>
                <p:cNvPr id="22" name="Flowchart: Process 21">
                  <a:extLst>
                    <a:ext uri="{FF2B5EF4-FFF2-40B4-BE49-F238E27FC236}">
                      <a16:creationId xmlns:a16="http://schemas.microsoft.com/office/drawing/2014/main" id="{F6B40156-704C-D777-E56C-5CE4FC0674C9}"/>
                    </a:ext>
                  </a:extLst>
                </p:cNvPr>
                <p:cNvSpPr/>
                <p:nvPr/>
              </p:nvSpPr>
              <p:spPr>
                <a:xfrm>
                  <a:off x="6400799" y="1918284"/>
                  <a:ext cx="7749071" cy="1354846"/>
                </a:xfrm>
                <a:prstGeom prst="flowChartProcess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Hexagon 22">
                  <a:extLst>
                    <a:ext uri="{FF2B5EF4-FFF2-40B4-BE49-F238E27FC236}">
                      <a16:creationId xmlns:a16="http://schemas.microsoft.com/office/drawing/2014/main" id="{E61BF42B-5B17-8482-5912-384FF9935998}"/>
                    </a:ext>
                  </a:extLst>
                </p:cNvPr>
                <p:cNvSpPr/>
                <p:nvPr/>
              </p:nvSpPr>
              <p:spPr>
                <a:xfrm>
                  <a:off x="5691670" y="1918284"/>
                  <a:ext cx="990600" cy="853965"/>
                </a:xfrm>
                <a:prstGeom prst="hexagon">
                  <a:avLst/>
                </a:prstGeom>
                <a:solidFill>
                  <a:srgbClr val="F660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6">
                  <a:extLst>
                    <a:ext uri="{FF2B5EF4-FFF2-40B4-BE49-F238E27FC236}">
                      <a16:creationId xmlns:a16="http://schemas.microsoft.com/office/drawing/2014/main" id="{A21F208E-1552-5E6A-9C1E-3E2714048CC2}"/>
                    </a:ext>
                  </a:extLst>
                </p:cNvPr>
                <p:cNvSpPr txBox="1"/>
                <p:nvPr/>
              </p:nvSpPr>
              <p:spPr>
                <a:xfrm>
                  <a:off x="5698905" y="1818142"/>
                  <a:ext cx="92983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.</a:t>
                  </a: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  <p:sp>
              <p:nvSpPr>
                <p:cNvPr id="25" name="TextBox 6">
                  <a:extLst>
                    <a:ext uri="{FF2B5EF4-FFF2-40B4-BE49-F238E27FC236}">
                      <a16:creationId xmlns:a16="http://schemas.microsoft.com/office/drawing/2014/main" id="{846955D4-FD70-5D98-5E9F-5D407969999D}"/>
                    </a:ext>
                  </a:extLst>
                </p:cNvPr>
                <p:cNvSpPr txBox="1"/>
                <p:nvPr/>
              </p:nvSpPr>
              <p:spPr>
                <a:xfrm>
                  <a:off x="7152064" y="2130130"/>
                  <a:ext cx="12374170" cy="11945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ความสัมพันธ์ระหว่างอัตราส่วน</a:t>
                  </a:r>
                  <a:b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</a:b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การอัดกับความดันในกระบอกสูบ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5B942765-86D3-AF70-4E6E-45617C63804C}"/>
                  </a:ext>
                </a:extLst>
              </p:cNvPr>
              <p:cNvSpPr/>
              <p:nvPr/>
            </p:nvSpPr>
            <p:spPr>
              <a:xfrm>
                <a:off x="3897592" y="1128842"/>
                <a:ext cx="445808" cy="853964"/>
              </a:xfrm>
              <a:prstGeom prst="chevron">
                <a:avLst/>
              </a:prstGeom>
              <a:solidFill>
                <a:srgbClr val="63D1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E6B12D1-A529-0836-1908-E0BEA7FA27DE}"/>
              </a:ext>
            </a:extLst>
          </p:cNvPr>
          <p:cNvGrpSpPr/>
          <p:nvPr/>
        </p:nvGrpSpPr>
        <p:grpSpPr>
          <a:xfrm>
            <a:off x="592577" y="-45064"/>
            <a:ext cx="17102846" cy="2673964"/>
            <a:chOff x="592577" y="-45064"/>
            <a:chExt cx="17102846" cy="267396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6CA7410-4FAF-D2E8-4766-8E9DB072A466}"/>
                </a:ext>
              </a:extLst>
            </p:cNvPr>
            <p:cNvGrpSpPr/>
            <p:nvPr/>
          </p:nvGrpSpPr>
          <p:grpSpPr>
            <a:xfrm>
              <a:off x="592577" y="0"/>
              <a:ext cx="17102846" cy="2628900"/>
              <a:chOff x="-22215" y="0"/>
              <a:chExt cx="17102846" cy="262890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FF6BE05-9A0C-26C6-DDD5-39AA1C52AF30}"/>
                  </a:ext>
                </a:extLst>
              </p:cNvPr>
              <p:cNvSpPr/>
              <p:nvPr/>
            </p:nvSpPr>
            <p:spPr>
              <a:xfrm>
                <a:off x="1899810" y="717042"/>
                <a:ext cx="8907903" cy="1911858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TextBox 6">
                <a:extLst>
                  <a:ext uri="{FF2B5EF4-FFF2-40B4-BE49-F238E27FC236}">
                    <a16:creationId xmlns:a16="http://schemas.microsoft.com/office/drawing/2014/main" id="{D9578C1E-F42E-F4ED-C6BC-00C6CD9626E8}"/>
                  </a:ext>
                </a:extLst>
              </p:cNvPr>
              <p:cNvSpPr txBox="1"/>
              <p:nvPr/>
            </p:nvSpPr>
            <p:spPr>
              <a:xfrm>
                <a:off x="2661808" y="1006661"/>
                <a:ext cx="14418823" cy="162223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6200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ส่วนประกอบของระบบกลไกลิ้น</a:t>
                </a:r>
              </a:p>
              <a:p>
                <a:pPr>
                  <a:lnSpc>
                    <a:spcPts val="6200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แบบใช้สายพานไท</a:t>
                </a:r>
                <a:r>
                  <a:rPr lang="th-TH" sz="60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มิง</a:t>
                </a:r>
                <a:endParaRPr lang="th-TH" sz="6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63" name="Flowchart: Delay 62">
                <a:extLst>
                  <a:ext uri="{FF2B5EF4-FFF2-40B4-BE49-F238E27FC236}">
                    <a16:creationId xmlns:a16="http://schemas.microsoft.com/office/drawing/2014/main" id="{ECBA46C3-171F-33BA-391F-DBA104446FBF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TextBox 6">
                <a:extLst>
                  <a:ext uri="{FF2B5EF4-FFF2-40B4-BE49-F238E27FC236}">
                    <a16:creationId xmlns:a16="http://schemas.microsoft.com/office/drawing/2014/main" id="{80D14072-1B54-AFA2-ABF0-FEAD25CA8159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</a:t>
                </a: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.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D1A06B5-366C-7055-44AC-196416C9FB0E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59" name="Arrow: Chevron 58">
                <a:extLst>
                  <a:ext uri="{FF2B5EF4-FFF2-40B4-BE49-F238E27FC236}">
                    <a16:creationId xmlns:a16="http://schemas.microsoft.com/office/drawing/2014/main" id="{565C78BF-EA6A-11BA-95F5-4CE2C680240A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Arrow: Chevron 59">
                <a:extLst>
                  <a:ext uri="{FF2B5EF4-FFF2-40B4-BE49-F238E27FC236}">
                    <a16:creationId xmlns:a16="http://schemas.microsoft.com/office/drawing/2014/main" id="{E785A02B-055A-3E94-91AE-6909B596C882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65" name="TextBox 10">
            <a:extLst>
              <a:ext uri="{FF2B5EF4-FFF2-40B4-BE49-F238E27FC236}">
                <a16:creationId xmlns:a16="http://schemas.microsoft.com/office/drawing/2014/main" id="{0A970916-3CF3-B6C0-195B-4FF0DFC57775}"/>
              </a:ext>
            </a:extLst>
          </p:cNvPr>
          <p:cNvSpPr txBox="1"/>
          <p:nvPr/>
        </p:nvSpPr>
        <p:spPr>
          <a:xfrm>
            <a:off x="3339751" y="3208394"/>
            <a:ext cx="5870027" cy="534159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300"/>
              </a:lnSpc>
              <a:spcBef>
                <a:spcPts val="30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สายพานไท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Timing belt)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หรือสายพานเครื่องยนต์ ทำหน้าที่ถ่ายทอดกำลังจากเครื่องยนต์ผ่านเฟืองเพลาข้อเหวี่ยงไปยังเฟืองปั๊ม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และเฟืองเพลาลูกเบี้ยว เพื่อให้การทำงานสัมพันธ์กัน  การส่งกำลังของสายพานไท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(รูปที่ 3.1) 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F54A3A8-A2B1-7A24-2874-C3617AA8C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307" y="2782826"/>
            <a:ext cx="7742910" cy="61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309A5-2719-7D5D-B88D-A78DD68D8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D1EAC71A-4937-4B7F-6400-3F1518A0490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BCA944-5020-3652-DD2A-FA9D16752668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ECD7BB0-0675-F3AE-DAEB-3AA9E17DD64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6149CFD-64AF-2850-CBDE-062856E8B1B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B12657B7-1A62-1559-1AEA-FC26398B119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F4A8C6E-E46F-D271-D19A-162EDE8DDEE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52F01FF-395A-7F6C-1E29-47FF39581317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BDF7D329-94F1-83F9-0CC7-4B7FDE8CA8F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DADDE0FD-C542-EADC-D4FE-02D9F194BF1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73BA64B-EF4C-3117-6D79-450692E3EC8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93B1A20-4A52-4D80-9BC9-A9EA663EA05F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0D9FB02B-0FEC-CFAE-E952-24B2C6DEA52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B9B98633-6DCC-A0FD-3169-688BAF02C938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42F88BD-F562-7C6D-D3FC-CDF53B0DF78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60D1EAD2-4D7A-2D63-1E91-A4C5EB62BE91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B7A4E0A-460C-5ADF-0B0F-512E80D3A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122" y="6266875"/>
            <a:ext cx="9144000" cy="2554285"/>
          </a:xfrm>
          <a:prstGeom prst="rect">
            <a:avLst/>
          </a:prstGeom>
        </p:spPr>
      </p:pic>
      <p:sp>
        <p:nvSpPr>
          <p:cNvPr id="59" name="TextBox 10">
            <a:extLst>
              <a:ext uri="{FF2B5EF4-FFF2-40B4-BE49-F238E27FC236}">
                <a16:creationId xmlns:a16="http://schemas.microsoft.com/office/drawing/2014/main" id="{529A8055-FCA6-2017-A184-32F735CA4C9D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2849DDE-1D0F-60A5-CD5F-35D4E94865BB}"/>
              </a:ext>
            </a:extLst>
          </p:cNvPr>
          <p:cNvGrpSpPr/>
          <p:nvPr/>
        </p:nvGrpSpPr>
        <p:grpSpPr>
          <a:xfrm>
            <a:off x="592577" y="-45064"/>
            <a:ext cx="13633090" cy="2673964"/>
            <a:chOff x="592577" y="-45064"/>
            <a:chExt cx="13633090" cy="267396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60CAA53-A482-EBF9-6AF5-691628560D22}"/>
                </a:ext>
              </a:extLst>
            </p:cNvPr>
            <p:cNvGrpSpPr/>
            <p:nvPr/>
          </p:nvGrpSpPr>
          <p:grpSpPr>
            <a:xfrm>
              <a:off x="592577" y="0"/>
              <a:ext cx="13633090" cy="2628900"/>
              <a:chOff x="-22215" y="0"/>
              <a:chExt cx="13633090" cy="262890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2A520A3-3E37-F836-E8AF-465FDE71BE39}"/>
                  </a:ext>
                </a:extLst>
              </p:cNvPr>
              <p:cNvSpPr/>
              <p:nvPr/>
            </p:nvSpPr>
            <p:spPr>
              <a:xfrm>
                <a:off x="1899809" y="717042"/>
                <a:ext cx="7843602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TextBox 6">
                <a:extLst>
                  <a:ext uri="{FF2B5EF4-FFF2-40B4-BE49-F238E27FC236}">
                    <a16:creationId xmlns:a16="http://schemas.microsoft.com/office/drawing/2014/main" id="{669C5FCE-6AF0-C912-F66F-41092E6DD3C0}"/>
                  </a:ext>
                </a:extLst>
              </p:cNvPr>
              <p:cNvSpPr txBox="1"/>
              <p:nvPr/>
            </p:nvSpPr>
            <p:spPr>
              <a:xfrm>
                <a:off x="2661809" y="839320"/>
                <a:ext cx="10949066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ขั้นตอนถอดสายพานไท</a:t>
                </a:r>
                <a:r>
                  <a:rPr lang="th-TH" sz="60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มิง</a:t>
                </a:r>
                <a:endParaRPr lang="th-TH" sz="6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84" name="Flowchart: Delay 83">
                <a:extLst>
                  <a:ext uri="{FF2B5EF4-FFF2-40B4-BE49-F238E27FC236}">
                    <a16:creationId xmlns:a16="http://schemas.microsoft.com/office/drawing/2014/main" id="{BB8B29AE-5CFF-2D9E-CAA4-4BA02C2D88A8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6">
                <a:extLst>
                  <a:ext uri="{FF2B5EF4-FFF2-40B4-BE49-F238E27FC236}">
                    <a16:creationId xmlns:a16="http://schemas.microsoft.com/office/drawing/2014/main" id="{532EBCF7-B36E-7485-EA24-5F7081653AD9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</a:t>
                </a: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.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CE2FB03-FA9F-2352-F5EC-BC5F6BDD6130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72" name="Arrow: Chevron 71">
                <a:extLst>
                  <a:ext uri="{FF2B5EF4-FFF2-40B4-BE49-F238E27FC236}">
                    <a16:creationId xmlns:a16="http://schemas.microsoft.com/office/drawing/2014/main" id="{110CD0B5-17DC-19AE-EDCA-B8BA318C1542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Arrow: Chevron 72">
                <a:extLst>
                  <a:ext uri="{FF2B5EF4-FFF2-40B4-BE49-F238E27FC236}">
                    <a16:creationId xmlns:a16="http://schemas.microsoft.com/office/drawing/2014/main" id="{133FD042-F6CE-8B8E-5C15-53DECC09BF7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48C5A3B4-E991-1703-A090-CCB17B810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47" y="1865242"/>
            <a:ext cx="15045022" cy="7704716"/>
          </a:xfrm>
          <a:prstGeom prst="rect">
            <a:avLst/>
          </a:prstGeom>
        </p:spPr>
      </p:pic>
      <p:sp>
        <p:nvSpPr>
          <p:cNvPr id="87" name="TextBox 10">
            <a:extLst>
              <a:ext uri="{FF2B5EF4-FFF2-40B4-BE49-F238E27FC236}">
                <a16:creationId xmlns:a16="http://schemas.microsoft.com/office/drawing/2014/main" id="{093FEC9F-013B-599F-DDF2-B13107925212}"/>
              </a:ext>
            </a:extLst>
          </p:cNvPr>
          <p:cNvSpPr txBox="1"/>
          <p:nvPr/>
        </p:nvSpPr>
        <p:spPr>
          <a:xfrm>
            <a:off x="11330921" y="8616488"/>
            <a:ext cx="4070743" cy="930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3.2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ระบบกลไกยกลิ้นแบบสายพานไท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TOYOTA 2L-II)</a:t>
            </a: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D111D92A-FE4E-18AB-D93D-98BCBBAE17A4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3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9D678-300F-4995-4CFB-7B703AA73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733A8710-AA20-90C1-0AA1-2FC461D5F79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065503-E9CD-1754-A008-849CCC7F6DCD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464CCE03-AB3D-4DF3-8809-4D0CE3A55FC2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D7AF18BF-8268-1A99-D82E-C5DEC60665E3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4A09A38-78A0-633C-8D50-740DBAE50153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CF3D54-3D79-20A4-F32B-ABACB8B89B86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D940C7A0-99B7-9A5B-32C7-4491D8645743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FBC5BC10-CAA0-4E4F-28B3-76B185D04E21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4E622B93-3423-5D41-0E4F-1951B1967260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BB6B92-BCF1-F763-CC1B-56CD9384CEC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C841E17-7393-11F5-955F-6EAEC840A2D7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F79514C9-72A0-F707-8628-7736169B3AA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F0EBF9DE-B4DA-DFFB-73E1-58B66A43A3D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C9D3702-7161-ED65-3641-52BECC2BC2B4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38AC087-0486-14E6-9375-79E3EC7707F1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91F58B6A-E263-B5D7-A860-9970052B8EE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06E854B4-6BF5-5CC0-A5E7-ED17FAD8E9D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420AAC9-DAA5-F5E1-6331-C8478A4040E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EB187E-3A6E-0877-6043-C9EDFD3AD108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3031C893-4653-267A-3392-6C77BDF0FF3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1A1BC085-3D57-106A-64E7-7108C5CAE89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C79817A-78A7-9BB8-0C69-F2CA3760086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A08AFD-DF47-9D51-9002-5220BABA4944}"/>
              </a:ext>
            </a:extLst>
          </p:cNvPr>
          <p:cNvGrpSpPr/>
          <p:nvPr/>
        </p:nvGrpSpPr>
        <p:grpSpPr>
          <a:xfrm>
            <a:off x="2857556" y="-2419881"/>
            <a:ext cx="13834564" cy="1506546"/>
            <a:chOff x="2971800" y="2316912"/>
            <a:chExt cx="13834564" cy="1506546"/>
          </a:xfrm>
        </p:grpSpPr>
        <p:sp>
          <p:nvSpPr>
            <p:cNvPr id="24" name="Flowchart: Merge 23">
              <a:extLst>
                <a:ext uri="{FF2B5EF4-FFF2-40B4-BE49-F238E27FC236}">
                  <a16:creationId xmlns:a16="http://schemas.microsoft.com/office/drawing/2014/main" id="{106D54E5-247A-D830-0260-354B909BF270}"/>
                </a:ext>
              </a:extLst>
            </p:cNvPr>
            <p:cNvSpPr/>
            <p:nvPr/>
          </p:nvSpPr>
          <p:spPr>
            <a:xfrm>
              <a:off x="3376896" y="2415968"/>
              <a:ext cx="609600" cy="1347969"/>
            </a:xfrm>
            <a:prstGeom prst="flowChartMerg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7575C26-D7C9-1EF7-5480-11DEE0673881}"/>
                </a:ext>
              </a:extLst>
            </p:cNvPr>
            <p:cNvGrpSpPr/>
            <p:nvPr/>
          </p:nvGrpSpPr>
          <p:grpSpPr>
            <a:xfrm>
              <a:off x="2971800" y="2316912"/>
              <a:ext cx="13834564" cy="1506546"/>
              <a:chOff x="2971800" y="1028700"/>
              <a:chExt cx="13834564" cy="1506546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23A9816-03DC-252E-E42B-F5236458BB3C}"/>
                  </a:ext>
                </a:extLst>
              </p:cNvPr>
              <p:cNvGrpSpPr/>
              <p:nvPr/>
            </p:nvGrpSpPr>
            <p:grpSpPr>
              <a:xfrm>
                <a:off x="2971800" y="1028700"/>
                <a:ext cx="13834564" cy="1506546"/>
                <a:chOff x="5691670" y="1818142"/>
                <a:chExt cx="13834564" cy="1506546"/>
              </a:xfrm>
            </p:grpSpPr>
            <p:sp>
              <p:nvSpPr>
                <p:cNvPr id="45" name="Flowchart: Process 44">
                  <a:extLst>
                    <a:ext uri="{FF2B5EF4-FFF2-40B4-BE49-F238E27FC236}">
                      <a16:creationId xmlns:a16="http://schemas.microsoft.com/office/drawing/2014/main" id="{C899D828-4642-8331-E0F6-69D1A370D16B}"/>
                    </a:ext>
                  </a:extLst>
                </p:cNvPr>
                <p:cNvSpPr/>
                <p:nvPr/>
              </p:nvSpPr>
              <p:spPr>
                <a:xfrm>
                  <a:off x="6400799" y="1918284"/>
                  <a:ext cx="10709479" cy="1354846"/>
                </a:xfrm>
                <a:prstGeom prst="flowChartProcess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Hexagon 45">
                  <a:extLst>
                    <a:ext uri="{FF2B5EF4-FFF2-40B4-BE49-F238E27FC236}">
                      <a16:creationId xmlns:a16="http://schemas.microsoft.com/office/drawing/2014/main" id="{77E14FF9-5939-8EE0-7E4F-CD15CE52C9F0}"/>
                    </a:ext>
                  </a:extLst>
                </p:cNvPr>
                <p:cNvSpPr/>
                <p:nvPr/>
              </p:nvSpPr>
              <p:spPr>
                <a:xfrm>
                  <a:off x="5691670" y="1918284"/>
                  <a:ext cx="990600" cy="853965"/>
                </a:xfrm>
                <a:prstGeom prst="hexagon">
                  <a:avLst/>
                </a:prstGeom>
                <a:solidFill>
                  <a:srgbClr val="F660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extBox 6">
                  <a:extLst>
                    <a:ext uri="{FF2B5EF4-FFF2-40B4-BE49-F238E27FC236}">
                      <a16:creationId xmlns:a16="http://schemas.microsoft.com/office/drawing/2014/main" id="{9DA0A314-013B-6DC0-4E69-D4ABF003B139}"/>
                    </a:ext>
                  </a:extLst>
                </p:cNvPr>
                <p:cNvSpPr txBox="1"/>
                <p:nvPr/>
              </p:nvSpPr>
              <p:spPr>
                <a:xfrm>
                  <a:off x="5698905" y="1818142"/>
                  <a:ext cx="92983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.2</a:t>
                  </a:r>
                </a:p>
              </p:txBody>
            </p:sp>
            <p:sp>
              <p:nvSpPr>
                <p:cNvPr id="51" name="TextBox 6">
                  <a:extLst>
                    <a:ext uri="{FF2B5EF4-FFF2-40B4-BE49-F238E27FC236}">
                      <a16:creationId xmlns:a16="http://schemas.microsoft.com/office/drawing/2014/main" id="{C7DFE64B-9AA0-045A-24FF-2443C5365B9D}"/>
                    </a:ext>
                  </a:extLst>
                </p:cNvPr>
                <p:cNvSpPr txBox="1"/>
                <p:nvPr/>
              </p:nvSpPr>
              <p:spPr>
                <a:xfrm>
                  <a:off x="7152064" y="2130130"/>
                  <a:ext cx="12374170" cy="11945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วัฏจักรการทำงานของเครื่องยนต์ดีเซล 4 จังหวะ </a:t>
                  </a:r>
                  <a:b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</a:b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(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Four-Stroke Diesel Cycle) </a:t>
                  </a:r>
                </a:p>
              </p:txBody>
            </p:sp>
          </p:grpSp>
          <p:sp>
            <p:nvSpPr>
              <p:cNvPr id="44" name="Arrow: Chevron 43">
                <a:extLst>
                  <a:ext uri="{FF2B5EF4-FFF2-40B4-BE49-F238E27FC236}">
                    <a16:creationId xmlns:a16="http://schemas.microsoft.com/office/drawing/2014/main" id="{CBC67FF4-9C94-5F92-B35D-8D009B023BEE}"/>
                  </a:ext>
                </a:extLst>
              </p:cNvPr>
              <p:cNvSpPr/>
              <p:nvPr/>
            </p:nvSpPr>
            <p:spPr>
              <a:xfrm>
                <a:off x="3897592" y="1128842"/>
                <a:ext cx="445808" cy="853964"/>
              </a:xfrm>
              <a:prstGeom prst="chevron">
                <a:avLst/>
              </a:prstGeom>
              <a:solidFill>
                <a:srgbClr val="63D1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779F705-55F9-85EA-6BAD-A73E4AD9CB31}"/>
              </a:ext>
            </a:extLst>
          </p:cNvPr>
          <p:cNvGrpSpPr/>
          <p:nvPr/>
        </p:nvGrpSpPr>
        <p:grpSpPr>
          <a:xfrm>
            <a:off x="3224444" y="1164741"/>
            <a:ext cx="3626061" cy="697566"/>
            <a:chOff x="3224444" y="4284645"/>
            <a:chExt cx="3626061" cy="69756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2A2438A-150E-D40E-F11B-CA7A82E37FD2}"/>
                </a:ext>
              </a:extLst>
            </p:cNvPr>
            <p:cNvGrpSpPr/>
            <p:nvPr/>
          </p:nvGrpSpPr>
          <p:grpSpPr>
            <a:xfrm>
              <a:off x="3272852" y="4394873"/>
              <a:ext cx="3577653" cy="587338"/>
              <a:chOff x="4567416" y="4086432"/>
              <a:chExt cx="3577653" cy="587338"/>
            </a:xfrm>
          </p:grpSpPr>
          <p:sp>
            <p:nvSpPr>
              <p:cNvPr id="55" name="Flowchart: Process 54">
                <a:extLst>
                  <a:ext uri="{FF2B5EF4-FFF2-40B4-BE49-F238E27FC236}">
                    <a16:creationId xmlns:a16="http://schemas.microsoft.com/office/drawing/2014/main" id="{BFA7D770-5394-C96F-2695-0BEC860A352B}"/>
                  </a:ext>
                </a:extLst>
              </p:cNvPr>
              <p:cNvSpPr/>
              <p:nvPr/>
            </p:nvSpPr>
            <p:spPr>
              <a:xfrm>
                <a:off x="4567416" y="4086432"/>
                <a:ext cx="3413698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TextBox 10">
                <a:extLst>
                  <a:ext uri="{FF2B5EF4-FFF2-40B4-BE49-F238E27FC236}">
                    <a16:creationId xmlns:a16="http://schemas.microsoft.com/office/drawing/2014/main" id="{F75BAF71-8627-7CFA-3CCE-DB04EF6A1C90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3345305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การถอดสายพานไท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endParaRPr lang="en-US" sz="38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06F8EEF-51A4-7914-EC51-A17F19A94CBD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58" name="Arrow: Chevron 57">
                <a:extLst>
                  <a:ext uri="{FF2B5EF4-FFF2-40B4-BE49-F238E27FC236}">
                    <a16:creationId xmlns:a16="http://schemas.microsoft.com/office/drawing/2014/main" id="{986C9538-4F9D-171B-7AF2-805B7BF40998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Arrow: Chevron 58">
                <a:extLst>
                  <a:ext uri="{FF2B5EF4-FFF2-40B4-BE49-F238E27FC236}">
                    <a16:creationId xmlns:a16="http://schemas.microsoft.com/office/drawing/2014/main" id="{A6603D1C-15AC-F322-46D1-61131981F265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D14A978-6F82-E65F-4970-E534285BB02A}"/>
              </a:ext>
            </a:extLst>
          </p:cNvPr>
          <p:cNvGrpSpPr/>
          <p:nvPr/>
        </p:nvGrpSpPr>
        <p:grpSpPr>
          <a:xfrm>
            <a:off x="19212601" y="6093078"/>
            <a:ext cx="11147225" cy="1212679"/>
            <a:chOff x="4930976" y="8703620"/>
            <a:chExt cx="11147225" cy="1212679"/>
          </a:xfrm>
        </p:grpSpPr>
        <p:sp>
          <p:nvSpPr>
            <p:cNvPr id="64" name="Google Shape;176;p25">
              <a:extLst>
                <a:ext uri="{FF2B5EF4-FFF2-40B4-BE49-F238E27FC236}">
                  <a16:creationId xmlns:a16="http://schemas.microsoft.com/office/drawing/2014/main" id="{A65A1F3E-354E-3CF2-562A-B9E6812CE09A}"/>
                </a:ext>
              </a:extLst>
            </p:cNvPr>
            <p:cNvSpPr/>
            <p:nvPr/>
          </p:nvSpPr>
          <p:spPr>
            <a:xfrm rot="16200000">
              <a:off x="9898249" y="3736347"/>
              <a:ext cx="1212679" cy="1114722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TextBox 10">
              <a:extLst>
                <a:ext uri="{FF2B5EF4-FFF2-40B4-BE49-F238E27FC236}">
                  <a16:creationId xmlns:a16="http://schemas.microsoft.com/office/drawing/2014/main" id="{85E4D4B9-C683-0CB5-2ADD-342E52E92DEE}"/>
                </a:ext>
              </a:extLst>
            </p:cNvPr>
            <p:cNvSpPr txBox="1"/>
            <p:nvPr/>
          </p:nvSpPr>
          <p:spPr>
            <a:xfrm>
              <a:off x="5370226" y="8866610"/>
              <a:ext cx="10388573" cy="104968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สรุป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ในจังหวะดูด ลูกสูบเคลื่อนที่ลง ลิ้นไอดีเปิด (การทำงานจริง ลิ้นไอดีเปิดก่อนศูนย์ตายบน) ลิ้นไอเสียปิด เพลาข้อเหวี่ยงหมุนไปเป็นมุมประมาณ 180 องศา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A5F6FC4-4879-D1F5-ED92-7B7826E6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15" y="1576333"/>
            <a:ext cx="7210028" cy="6256515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8F77DEC6-A51F-C38D-E544-CD62159EDBBD}"/>
              </a:ext>
            </a:extLst>
          </p:cNvPr>
          <p:cNvGrpSpPr/>
          <p:nvPr/>
        </p:nvGrpSpPr>
        <p:grpSpPr>
          <a:xfrm>
            <a:off x="3270430" y="2178187"/>
            <a:ext cx="6826071" cy="3894232"/>
            <a:chOff x="4971950" y="2074468"/>
            <a:chExt cx="6826071" cy="3894232"/>
          </a:xfrm>
        </p:grpSpPr>
        <p:sp>
          <p:nvSpPr>
            <p:cNvPr id="67" name="TextBox 10">
              <a:extLst>
                <a:ext uri="{FF2B5EF4-FFF2-40B4-BE49-F238E27FC236}">
                  <a16:creationId xmlns:a16="http://schemas.microsoft.com/office/drawing/2014/main" id="{07DCBC86-F555-6F49-D260-A8B29B8874C5}"/>
                </a:ext>
              </a:extLst>
            </p:cNvPr>
            <p:cNvSpPr txBox="1"/>
            <p:nvPr/>
          </p:nvSpPr>
          <p:spPr>
            <a:xfrm>
              <a:off x="5533371" y="2098280"/>
              <a:ext cx="6264650" cy="912352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ถอดหัวเผาออก เพื่อให้หมุนเครื่องยนต์ได้ง่าย</a:t>
              </a: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ถอดสายพานขับและ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ฟลู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อิด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คัปปลิ้ง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ถอดพูลเลย์เพลาข้อเหวี่ยง</a:t>
              </a: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ฝาครอบสายพานและถอดฝาครอบสายพาน</a:t>
              </a:r>
            </a:p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ถอดแผ่นกั้นสายพานไท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endPara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65DC841-DDD2-5939-658A-EDE3DB8AAA42}"/>
                </a:ext>
              </a:extLst>
            </p:cNvPr>
            <p:cNvSpPr/>
            <p:nvPr/>
          </p:nvSpPr>
          <p:spPr>
            <a:xfrm>
              <a:off x="4971950" y="20744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EF69B4F-94FA-F51F-3207-020D51CED35C}"/>
                </a:ext>
              </a:extLst>
            </p:cNvPr>
            <p:cNvSpPr/>
            <p:nvPr/>
          </p:nvSpPr>
          <p:spPr>
            <a:xfrm>
              <a:off x="4971950" y="2824882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46CC054-B56E-0D20-57FF-411C46937B98}"/>
                </a:ext>
              </a:extLst>
            </p:cNvPr>
            <p:cNvSpPr/>
            <p:nvPr/>
          </p:nvSpPr>
          <p:spPr>
            <a:xfrm>
              <a:off x="4971950" y="3523506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5B35489-224A-CA43-6654-07A5A42F8CF2}"/>
                </a:ext>
              </a:extLst>
            </p:cNvPr>
            <p:cNvSpPr/>
            <p:nvPr/>
          </p:nvSpPr>
          <p:spPr>
            <a:xfrm>
              <a:off x="4971950" y="4266746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95F5DD8-602A-B329-C2C9-C360B73E0BA3}"/>
                </a:ext>
              </a:extLst>
            </p:cNvPr>
            <p:cNvSpPr/>
            <p:nvPr/>
          </p:nvSpPr>
          <p:spPr>
            <a:xfrm>
              <a:off x="4971950" y="5511500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63C51A8-98EE-33CB-90E3-59E9C160B50A}"/>
              </a:ext>
            </a:extLst>
          </p:cNvPr>
          <p:cNvGrpSpPr/>
          <p:nvPr/>
        </p:nvGrpSpPr>
        <p:grpSpPr>
          <a:xfrm>
            <a:off x="3270430" y="6358459"/>
            <a:ext cx="7229267" cy="3199084"/>
            <a:chOff x="4971950" y="2074468"/>
            <a:chExt cx="7229267" cy="319908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5D2A4B4-206B-0DE9-6C15-D2BB9E3BEA6D}"/>
                </a:ext>
              </a:extLst>
            </p:cNvPr>
            <p:cNvSpPr/>
            <p:nvPr/>
          </p:nvSpPr>
          <p:spPr>
            <a:xfrm>
              <a:off x="4971950" y="20744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9D0DE2FA-60F1-CCD8-89B4-537B9646CAAD}"/>
                </a:ext>
              </a:extLst>
            </p:cNvPr>
            <p:cNvSpPr txBox="1"/>
            <p:nvPr/>
          </p:nvSpPr>
          <p:spPr>
            <a:xfrm>
              <a:off x="5533370" y="2110979"/>
              <a:ext cx="6667847" cy="3162573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8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ลท์พูล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เลย์เพลาข้อเหวี่ยงกลับตำแหน่งเดิม หมุนเครื่องยนต์ตามทิศทางการหมุนโดยให้สูบที่ 1 อยู่ในตำแหน่งศูนย์ตายบนหรืออัดสุด ตรวจสอบตำแหน่งเครื่องหมายที่ฟันเฟืองกับ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เสื้อสูบ (รูปที่ 3.3) (เครื่องยนต์ในแต่ละรุ่นจะมีตำแหน่งเครื่องหมายที่แตกต่างกันไป)</a:t>
              </a:r>
            </a:p>
          </p:txBody>
        </p:sp>
      </p:grpSp>
      <p:sp>
        <p:nvSpPr>
          <p:cNvPr id="61" name="TextBox 10">
            <a:extLst>
              <a:ext uri="{FF2B5EF4-FFF2-40B4-BE49-F238E27FC236}">
                <a16:creationId xmlns:a16="http://schemas.microsoft.com/office/drawing/2014/main" id="{785B9E45-392D-3653-DA38-A124662456B9}"/>
              </a:ext>
            </a:extLst>
          </p:cNvPr>
          <p:cNvSpPr txBox="1"/>
          <p:nvPr/>
        </p:nvSpPr>
        <p:spPr>
          <a:xfrm>
            <a:off x="12113942" y="8070852"/>
            <a:ext cx="4070743" cy="930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3.3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ตำแหน่งเครื่องหมายสูบที่ 1 อัดสุด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688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30086-5332-1AA4-E3A4-FE59946EE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98EA74-87F9-1737-11BB-CB1AB4BF038F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6" name="Google Shape;176;p25">
              <a:extLst>
                <a:ext uri="{FF2B5EF4-FFF2-40B4-BE49-F238E27FC236}">
                  <a16:creationId xmlns:a16="http://schemas.microsoft.com/office/drawing/2014/main" id="{CB150588-DC86-4303-DBAF-52BC248982B3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CF32E2F-312D-DB86-F55E-5E6975AEBC1E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24774043-D9DE-D376-C130-4E0B89D7C058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64ADBF0F-C9C8-FD13-0018-89D8D1E6D5D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AD8373-D64F-4B3D-321E-9FF23DF8ABC2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4D996673-0AEB-513A-5B85-ABF44CEF9606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59FF414F-6778-10A0-F833-90BDC84E7C01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FCE8E81-3617-4C4B-0C72-0B1AAB43C572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CF4166-E421-FC02-92A5-D89241D81B78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1F007CDE-F865-3C46-512F-A32B5EAEEF8B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36F396EB-B939-7E2C-3686-4A60FA4F469F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BF92350C-B81A-FB32-B76E-CC312BFD1906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9D28AB7-A989-8221-0929-6B751CEF9872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2B63A4F-7B94-91E7-B681-9BC0A5E86DAB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E2D5BA14-7EF4-9340-D818-ECE48E5A9C2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35981A0-CA74-6375-87F8-A030FD18592D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07F340E-5186-C3C1-9DDB-F6F4CA363067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52B3C76-135F-D80E-94B1-B8A71F5A0892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81C8BD5F-309B-26B3-01E7-B9C684CCF7D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8A15866C-C753-85FC-E78D-4E9F1F9C525D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682F525-9F75-4AC1-8783-095242E9E793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78BE0EF-9349-8F1F-BFB8-964D759ED4B8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94A7773A-25BC-9071-AACB-39EEB4593DC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659F1598-277F-7C89-28AB-DEE2768B25C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3C95D152-4EF4-CAE2-C013-060E3065D44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9A745A0-AAFD-7AF3-1F5F-1B35708C0BD8}"/>
              </a:ext>
            </a:extLst>
          </p:cNvPr>
          <p:cNvGrpSpPr/>
          <p:nvPr/>
        </p:nvGrpSpPr>
        <p:grpSpPr>
          <a:xfrm>
            <a:off x="3270430" y="1267848"/>
            <a:ext cx="8676731" cy="3207716"/>
            <a:chOff x="4971950" y="2074468"/>
            <a:chExt cx="8676731" cy="3207716"/>
          </a:xfrm>
        </p:grpSpPr>
        <p:sp>
          <p:nvSpPr>
            <p:cNvPr id="51" name="TextBox 10">
              <a:extLst>
                <a:ext uri="{FF2B5EF4-FFF2-40B4-BE49-F238E27FC236}">
                  <a16:creationId xmlns:a16="http://schemas.microsoft.com/office/drawing/2014/main" id="{20144A22-27C6-AB4D-5AF4-00990B4A9CEE}"/>
                </a:ext>
              </a:extLst>
            </p:cNvPr>
            <p:cNvSpPr txBox="1"/>
            <p:nvPr/>
          </p:nvSpPr>
          <p:spPr>
            <a:xfrm>
              <a:off x="5533371" y="2113269"/>
              <a:ext cx="8115310" cy="316891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ถอดสายพานไท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endPara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7.1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คลายโบ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ลูกกลิ้งกดสายพาน (รูปที่ 3.4) จากนั้นใช้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ไขควงดันลูกกลิ้งกดสายพาน (ควรใช้ผ้ารอง) ถอยหลังให้สุดแล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็วล็อ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กโบล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ไว้ชั่วคราว (รูปที่ 3.5) เมื่อถอดสายพานออกแล้ว ให้คลายโบ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เพื่อไม่ให้สปริงดึงลูกกลิ้งกดสายพานเกิดความล้า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</a:t>
              </a:r>
              <a:endPara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D1581E3-E3F0-1925-4A46-062E0C877384}"/>
                </a:ext>
              </a:extLst>
            </p:cNvPr>
            <p:cNvSpPr/>
            <p:nvPr/>
          </p:nvSpPr>
          <p:spPr>
            <a:xfrm>
              <a:off x="4971950" y="20744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</p:grpSp>
      <p:sp>
        <p:nvSpPr>
          <p:cNvPr id="61" name="TextBox 10">
            <a:extLst>
              <a:ext uri="{FF2B5EF4-FFF2-40B4-BE49-F238E27FC236}">
                <a16:creationId xmlns:a16="http://schemas.microsoft.com/office/drawing/2014/main" id="{95F8387E-3979-EB71-A4CF-580F6026D42E}"/>
              </a:ext>
            </a:extLst>
          </p:cNvPr>
          <p:cNvSpPr txBox="1"/>
          <p:nvPr/>
        </p:nvSpPr>
        <p:spPr>
          <a:xfrm>
            <a:off x="12142106" y="5411546"/>
            <a:ext cx="5786352" cy="45963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3.4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ตำแหน่งโบ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ยึดลูกกลิ้งกดสายพาน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F13195-D402-A00C-A4E5-86F53D2BE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977" y="1165012"/>
            <a:ext cx="5429546" cy="3981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2ADEE5-FD4E-34ED-A8BD-76CCA64DC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062" y="4829808"/>
            <a:ext cx="3914977" cy="492879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40AEDC36-8C7E-A107-C4B7-C2CA38BF2F5F}"/>
              </a:ext>
            </a:extLst>
          </p:cNvPr>
          <p:cNvSpPr txBox="1"/>
          <p:nvPr/>
        </p:nvSpPr>
        <p:spPr>
          <a:xfrm>
            <a:off x="8027712" y="5050037"/>
            <a:ext cx="2492251" cy="106618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3.5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ดันลูกกลิ้งกดสายพานถอยหลัง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9CB77B24-D236-AD80-A285-9FFE66E41572}"/>
              </a:ext>
            </a:extLst>
          </p:cNvPr>
          <p:cNvSpPr txBox="1"/>
          <p:nvPr/>
        </p:nvSpPr>
        <p:spPr>
          <a:xfrm>
            <a:off x="9697365" y="7150330"/>
            <a:ext cx="6110909" cy="182587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th-TH" sz="4000" b="1" spc="36" dirty="0">
                <a:solidFill>
                  <a:schemeClr val="accent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7.2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ถอดสายพานไท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ออก กรณีใช้สายพานเส้นเดิม (ทำเครื่องหมาย) ระวังอย่าให้สายพานโดน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มันหล่อลื่น </a:t>
            </a:r>
          </a:p>
        </p:txBody>
      </p:sp>
    </p:spTree>
    <p:extLst>
      <p:ext uri="{BB962C8B-B14F-4D97-AF65-F5344CB8AC3E}">
        <p14:creationId xmlns:p14="http://schemas.microsoft.com/office/powerpoint/2010/main" val="131186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309A5-2719-7D5D-B88D-A78DD68D8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D1EAC71A-4937-4B7F-6400-3F1518A0490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BCA944-5020-3652-DD2A-FA9D16752668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ECD7BB0-0675-F3AE-DAEB-3AA9E17DD64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6149CFD-64AF-2850-CBDE-062856E8B1B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B12657B7-1A62-1559-1AEA-FC26398B119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F4A8C6E-E46F-D271-D19A-162EDE8DDEE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52F01FF-395A-7F6C-1E29-47FF39581317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BDF7D329-94F1-83F9-0CC7-4B7FDE8CA8F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DADDE0FD-C542-EADC-D4FE-02D9F194BF1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73BA64B-EF4C-3117-6D79-450692E3EC8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93B1A20-4A52-4D80-9BC9-A9EA663EA05F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0D9FB02B-0FEC-CFAE-E952-24B2C6DEA52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B9B98633-6DCC-A0FD-3169-688BAF02C938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42F88BD-F562-7C6D-D3FC-CDF53B0DF78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60D1EAD2-4D7A-2D63-1E91-A4C5EB62BE91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B7A4E0A-460C-5ADF-0B0F-512E80D3A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122" y="6266875"/>
            <a:ext cx="9144000" cy="2554285"/>
          </a:xfrm>
          <a:prstGeom prst="rect">
            <a:avLst/>
          </a:prstGeom>
        </p:spPr>
      </p:pic>
      <p:sp>
        <p:nvSpPr>
          <p:cNvPr id="59" name="TextBox 10">
            <a:extLst>
              <a:ext uri="{FF2B5EF4-FFF2-40B4-BE49-F238E27FC236}">
                <a16:creationId xmlns:a16="http://schemas.microsoft.com/office/drawing/2014/main" id="{529A8055-FCA6-2017-A184-32F735CA4C9D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2849DDE-1D0F-60A5-CD5F-35D4E94865BB}"/>
              </a:ext>
            </a:extLst>
          </p:cNvPr>
          <p:cNvGrpSpPr/>
          <p:nvPr/>
        </p:nvGrpSpPr>
        <p:grpSpPr>
          <a:xfrm>
            <a:off x="592577" y="-45064"/>
            <a:ext cx="13633090" cy="2673964"/>
            <a:chOff x="592577" y="-45064"/>
            <a:chExt cx="13633090" cy="267396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60CAA53-A482-EBF9-6AF5-691628560D22}"/>
                </a:ext>
              </a:extLst>
            </p:cNvPr>
            <p:cNvGrpSpPr/>
            <p:nvPr/>
          </p:nvGrpSpPr>
          <p:grpSpPr>
            <a:xfrm>
              <a:off x="592577" y="0"/>
              <a:ext cx="13633090" cy="2628900"/>
              <a:chOff x="-22215" y="0"/>
              <a:chExt cx="13633090" cy="262890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2A520A3-3E37-F836-E8AF-465FDE71BE39}"/>
                  </a:ext>
                </a:extLst>
              </p:cNvPr>
              <p:cNvSpPr/>
              <p:nvPr/>
            </p:nvSpPr>
            <p:spPr>
              <a:xfrm>
                <a:off x="1899809" y="717042"/>
                <a:ext cx="8218356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TextBox 6">
                <a:extLst>
                  <a:ext uri="{FF2B5EF4-FFF2-40B4-BE49-F238E27FC236}">
                    <a16:creationId xmlns:a16="http://schemas.microsoft.com/office/drawing/2014/main" id="{669C5FCE-6AF0-C912-F66F-41092E6DD3C0}"/>
                  </a:ext>
                </a:extLst>
              </p:cNvPr>
              <p:cNvSpPr txBox="1"/>
              <p:nvPr/>
            </p:nvSpPr>
            <p:spPr>
              <a:xfrm>
                <a:off x="2661809" y="839320"/>
                <a:ext cx="10949066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การตรวจสอบสภาพชิ้นส่วน</a:t>
                </a:r>
              </a:p>
            </p:txBody>
          </p:sp>
          <p:sp>
            <p:nvSpPr>
              <p:cNvPr id="84" name="Flowchart: Delay 83">
                <a:extLst>
                  <a:ext uri="{FF2B5EF4-FFF2-40B4-BE49-F238E27FC236}">
                    <a16:creationId xmlns:a16="http://schemas.microsoft.com/office/drawing/2014/main" id="{BB8B29AE-5CFF-2D9E-CAA4-4BA02C2D88A8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6">
                <a:extLst>
                  <a:ext uri="{FF2B5EF4-FFF2-40B4-BE49-F238E27FC236}">
                    <a16:creationId xmlns:a16="http://schemas.microsoft.com/office/drawing/2014/main" id="{532EBCF7-B36E-7485-EA24-5F7081653AD9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3.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CE2FB03-FA9F-2352-F5EC-BC5F6BDD6130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72" name="Arrow: Chevron 71">
                <a:extLst>
                  <a:ext uri="{FF2B5EF4-FFF2-40B4-BE49-F238E27FC236}">
                    <a16:creationId xmlns:a16="http://schemas.microsoft.com/office/drawing/2014/main" id="{110CD0B5-17DC-19AE-EDCA-B8BA318C1542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Arrow: Chevron 72">
                <a:extLst>
                  <a:ext uri="{FF2B5EF4-FFF2-40B4-BE49-F238E27FC236}">
                    <a16:creationId xmlns:a16="http://schemas.microsoft.com/office/drawing/2014/main" id="{133FD042-F6CE-8B8E-5C15-53DECC09BF7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87" name="TextBox 10">
            <a:extLst>
              <a:ext uri="{FF2B5EF4-FFF2-40B4-BE49-F238E27FC236}">
                <a16:creationId xmlns:a16="http://schemas.microsoft.com/office/drawing/2014/main" id="{093FEC9F-013B-599F-DDF2-B13107925212}"/>
              </a:ext>
            </a:extLst>
          </p:cNvPr>
          <p:cNvSpPr txBox="1"/>
          <p:nvPr/>
        </p:nvSpPr>
        <p:spPr>
          <a:xfrm>
            <a:off x="10574739" y="4797717"/>
            <a:ext cx="2766507" cy="103912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3.7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ตรวจลูกกลิ้งกดสายพาน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D111D92A-FE4E-18AB-D93D-98BCBBAE17A4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D5F434-ED0D-F2B8-C6D1-8A60EA509DAA}"/>
              </a:ext>
            </a:extLst>
          </p:cNvPr>
          <p:cNvGrpSpPr/>
          <p:nvPr/>
        </p:nvGrpSpPr>
        <p:grpSpPr>
          <a:xfrm>
            <a:off x="3270430" y="2425104"/>
            <a:ext cx="14178121" cy="1514620"/>
            <a:chOff x="4971950" y="2074468"/>
            <a:chExt cx="14178121" cy="1514620"/>
          </a:xfrm>
        </p:grpSpPr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8F51E30A-FFAE-FBCD-DEED-004D4D811D26}"/>
                </a:ext>
              </a:extLst>
            </p:cNvPr>
            <p:cNvSpPr txBox="1"/>
            <p:nvPr/>
          </p:nvSpPr>
          <p:spPr>
            <a:xfrm>
              <a:off x="5533371" y="2113269"/>
              <a:ext cx="13616700" cy="147581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ตรวจสอบลูกกลิ้งกดสายพานและลูกปืนเฟืองสะพาน ตรวจสอบความคล่องตัวของลูกกลิ้งกดสายพาน (รูปที่ 3.7) และลูกปืนเฟืองสะพาน (รูปที่ 3.8) โดยใช้มือหมุนถ้ามีการขัดตัวหรือมีเสียงดังให้เปลี่ยนใหม่ (ปกติจะเปลี่ยนพร้อมสายพาน)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B6B0EAC-D701-9BC6-426C-AB043252DEC0}"/>
                </a:ext>
              </a:extLst>
            </p:cNvPr>
            <p:cNvSpPr/>
            <p:nvPr/>
          </p:nvSpPr>
          <p:spPr>
            <a:xfrm>
              <a:off x="4971950" y="20744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54E19D8-58E5-4B07-B082-DC51B95D6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9"/>
          <a:stretch/>
        </p:blipFill>
        <p:spPr>
          <a:xfrm>
            <a:off x="4968867" y="4208255"/>
            <a:ext cx="5282159" cy="3809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C534BC-4D80-DCDE-2211-8DC98CB6A0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325" y="3900756"/>
            <a:ext cx="2874550" cy="341805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26EF4C0E-41EE-8476-E000-F651A7654CE9}"/>
              </a:ext>
            </a:extLst>
          </p:cNvPr>
          <p:cNvSpPr txBox="1"/>
          <p:nvPr/>
        </p:nvSpPr>
        <p:spPr>
          <a:xfrm>
            <a:off x="12949857" y="7503737"/>
            <a:ext cx="4813485" cy="4075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3.8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ตรวจสอบลูกปืนเฟืองสะพาน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7A6093-C40F-D30D-0FB0-5F8DD9BDE91B}"/>
              </a:ext>
            </a:extLst>
          </p:cNvPr>
          <p:cNvGrpSpPr/>
          <p:nvPr/>
        </p:nvGrpSpPr>
        <p:grpSpPr>
          <a:xfrm>
            <a:off x="3270430" y="8505488"/>
            <a:ext cx="9471209" cy="1257300"/>
            <a:chOff x="4971950" y="2074468"/>
            <a:chExt cx="9471209" cy="1257300"/>
          </a:xfrm>
        </p:grpSpPr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8CE646EB-8ABF-C886-1EEC-9DA499767514}"/>
                </a:ext>
              </a:extLst>
            </p:cNvPr>
            <p:cNvSpPr txBox="1"/>
            <p:nvPr/>
          </p:nvSpPr>
          <p:spPr>
            <a:xfrm>
              <a:off x="5533371" y="2113269"/>
              <a:ext cx="8909788" cy="121849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ตรวจสอบสายพานไท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ถ้าสายพานมีสภาพให้เปลี่ยนสายพาน (ควรเปลี่ยนสายพาน เมื่อครบกำหนดเวลาการใช้งาน)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40822CC-F9D0-F41F-4D59-43E57DE02D43}"/>
                </a:ext>
              </a:extLst>
            </p:cNvPr>
            <p:cNvSpPr/>
            <p:nvPr/>
          </p:nvSpPr>
          <p:spPr>
            <a:xfrm>
              <a:off x="4971950" y="20744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046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EB33D-104E-94AD-CCCB-04DD09F40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51633D4A-C6AD-AB7D-190A-4EEC4B41ED9E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E54477-BDAD-1A2B-0430-0CE74EAC5C08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43AFB8D-01B1-AE88-7BF9-328853BDE3D1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A05039FF-7D00-A3CA-0D5A-F9A23CEF0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137402B5-8297-AF37-D01E-460A3ED9CE5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BA8F0F2-74D6-F28E-8843-36C830BA59CC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A5C8D09-4E39-7B21-6D63-B75E09E8AB7D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032283D7-BBD9-F93C-E2EC-91D709276938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46AA7197-3D7A-551B-E923-DA9E23EC0E11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447E33A-54DC-9F4E-A4F8-4DC742A7CB9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D8EF8D4-3602-FA86-9A0B-A326BC73869E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D0D09B2D-A760-2C90-EAE6-0CFF93A6ADD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132C1BC2-3D23-89BE-114D-038353732381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1E44860-0A1B-B9AD-E09E-E6B61F840F82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A06BB47D-705C-5D6A-8470-F6564750F8EB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C255C220-5281-E317-CEC2-C29ABD4174FA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F859308-BE52-0F7B-6620-24DB4DFB76BB}"/>
              </a:ext>
            </a:extLst>
          </p:cNvPr>
          <p:cNvGrpSpPr/>
          <p:nvPr/>
        </p:nvGrpSpPr>
        <p:grpSpPr>
          <a:xfrm>
            <a:off x="592577" y="-45064"/>
            <a:ext cx="13633090" cy="2673964"/>
            <a:chOff x="592577" y="-45064"/>
            <a:chExt cx="13633090" cy="2673964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0151FE9-FAFF-7E9F-54E5-7A4A53393021}"/>
                </a:ext>
              </a:extLst>
            </p:cNvPr>
            <p:cNvGrpSpPr/>
            <p:nvPr/>
          </p:nvGrpSpPr>
          <p:grpSpPr>
            <a:xfrm>
              <a:off x="592577" y="0"/>
              <a:ext cx="13633090" cy="2628900"/>
              <a:chOff x="-22215" y="0"/>
              <a:chExt cx="13633090" cy="262890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CB8C7E8-678B-E951-3F5D-8336ADE15A87}"/>
                  </a:ext>
                </a:extLst>
              </p:cNvPr>
              <p:cNvSpPr/>
              <p:nvPr/>
            </p:nvSpPr>
            <p:spPr>
              <a:xfrm>
                <a:off x="1899808" y="717042"/>
                <a:ext cx="8909788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TextBox 6">
                <a:extLst>
                  <a:ext uri="{FF2B5EF4-FFF2-40B4-BE49-F238E27FC236}">
                    <a16:creationId xmlns:a16="http://schemas.microsoft.com/office/drawing/2014/main" id="{1F8517F6-298B-7F50-3544-6B40D3EB8E54}"/>
                  </a:ext>
                </a:extLst>
              </p:cNvPr>
              <p:cNvSpPr txBox="1"/>
              <p:nvPr/>
            </p:nvSpPr>
            <p:spPr>
              <a:xfrm>
                <a:off x="2661809" y="839320"/>
                <a:ext cx="10949066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ขั้นตอนประกอบสายพานไท</a:t>
                </a:r>
                <a:r>
                  <a:rPr lang="th-TH" sz="6000" b="1" dirty="0" err="1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มิง</a:t>
                </a:r>
                <a:endParaRPr lang="th-TH" sz="6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84" name="Flowchart: Delay 83">
                <a:extLst>
                  <a:ext uri="{FF2B5EF4-FFF2-40B4-BE49-F238E27FC236}">
                    <a16:creationId xmlns:a16="http://schemas.microsoft.com/office/drawing/2014/main" id="{EF977874-2F3B-E73C-C5E2-A50093056507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TextBox 6">
                <a:extLst>
                  <a:ext uri="{FF2B5EF4-FFF2-40B4-BE49-F238E27FC236}">
                    <a16:creationId xmlns:a16="http://schemas.microsoft.com/office/drawing/2014/main" id="{DCB27435-033A-E7E0-BA0F-DD1FA1092522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4.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8F5D8FC-D740-368D-5C45-146589E70314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72" name="Arrow: Chevron 71">
                <a:extLst>
                  <a:ext uri="{FF2B5EF4-FFF2-40B4-BE49-F238E27FC236}">
                    <a16:creationId xmlns:a16="http://schemas.microsoft.com/office/drawing/2014/main" id="{04E0ABDC-B3FD-3C36-FCCC-A9ADCBB815F7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Arrow: Chevron 72">
                <a:extLst>
                  <a:ext uri="{FF2B5EF4-FFF2-40B4-BE49-F238E27FC236}">
                    <a16:creationId xmlns:a16="http://schemas.microsoft.com/office/drawing/2014/main" id="{D52B0BC7-8495-8A2C-B174-C6DAB61FCCCC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ADB73442-16E1-2890-32B5-9CDC74B3473F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C35E4B-58C2-F6DB-A6AF-B68745F53C2E}"/>
              </a:ext>
            </a:extLst>
          </p:cNvPr>
          <p:cNvGrpSpPr/>
          <p:nvPr/>
        </p:nvGrpSpPr>
        <p:grpSpPr>
          <a:xfrm>
            <a:off x="3270430" y="3295659"/>
            <a:ext cx="9471209" cy="1188088"/>
            <a:chOff x="4971950" y="2074468"/>
            <a:chExt cx="9471209" cy="1188088"/>
          </a:xfrm>
        </p:grpSpPr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865A323B-EC79-70CB-F7A4-E1FAB00EDE4D}"/>
                </a:ext>
              </a:extLst>
            </p:cNvPr>
            <p:cNvSpPr txBox="1"/>
            <p:nvPr/>
          </p:nvSpPr>
          <p:spPr>
            <a:xfrm>
              <a:off x="5533371" y="2113269"/>
              <a:ext cx="8909788" cy="1149287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จัดตำแหน่งเครื่องหมายของเฟืองต่าง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ๆ ให้ตรงกัน 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ดันลูกกลิ้งกดสายพานถอยหลัง และขันโบ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ให้แน่นชั่วคราว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612160B-8E7A-709A-2277-67782B6DD0A3}"/>
                </a:ext>
              </a:extLst>
            </p:cNvPr>
            <p:cNvSpPr/>
            <p:nvPr/>
          </p:nvSpPr>
          <p:spPr>
            <a:xfrm>
              <a:off x="4971950" y="20744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120CF60-77F8-177E-F31D-51956B876CFC}"/>
                </a:ext>
              </a:extLst>
            </p:cNvPr>
            <p:cNvSpPr/>
            <p:nvPr/>
          </p:nvSpPr>
          <p:spPr>
            <a:xfrm>
              <a:off x="4971950" y="2724370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D3616484-C39B-24A1-2880-BCACB22D0992}"/>
              </a:ext>
            </a:extLst>
          </p:cNvPr>
          <p:cNvSpPr txBox="1"/>
          <p:nvPr/>
        </p:nvSpPr>
        <p:spPr>
          <a:xfrm>
            <a:off x="13069200" y="5121397"/>
            <a:ext cx="4504824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3.11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ประกอบสายพานไท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เข้ากับเฟืองเพลาข้อเหวี่ยง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972A6-CFF9-1855-1C77-670106ED9F67}"/>
              </a:ext>
            </a:extLst>
          </p:cNvPr>
          <p:cNvGrpSpPr/>
          <p:nvPr/>
        </p:nvGrpSpPr>
        <p:grpSpPr>
          <a:xfrm>
            <a:off x="3224444" y="2260142"/>
            <a:ext cx="4155989" cy="697566"/>
            <a:chOff x="3224444" y="4284645"/>
            <a:chExt cx="4155989" cy="6975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946A535-DDF8-AB2D-CEFE-E184A0A30F9D}"/>
                </a:ext>
              </a:extLst>
            </p:cNvPr>
            <p:cNvGrpSpPr/>
            <p:nvPr/>
          </p:nvGrpSpPr>
          <p:grpSpPr>
            <a:xfrm>
              <a:off x="3272851" y="4394873"/>
              <a:ext cx="4107582" cy="587338"/>
              <a:chOff x="4567415" y="4086432"/>
              <a:chExt cx="4107582" cy="587338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F0076361-3522-9F45-6D95-E1CB3F5359C2}"/>
                  </a:ext>
                </a:extLst>
              </p:cNvPr>
              <p:cNvSpPr/>
              <p:nvPr/>
            </p:nvSpPr>
            <p:spPr>
              <a:xfrm>
                <a:off x="4567415" y="4086432"/>
                <a:ext cx="3953449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extBox 10">
                <a:extLst>
                  <a:ext uri="{FF2B5EF4-FFF2-40B4-BE49-F238E27FC236}">
                    <a16:creationId xmlns:a16="http://schemas.microsoft.com/office/drawing/2014/main" id="{0E2F5318-FCBD-1770-F3F5-A85BBF5691EF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3875233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การประกอบสายพานไท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endParaRPr lang="en-US" sz="38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D30C836-9CA9-C26C-23B1-21A99D0CE5F1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13" name="Arrow: Chevron 12">
                <a:extLst>
                  <a:ext uri="{FF2B5EF4-FFF2-40B4-BE49-F238E27FC236}">
                    <a16:creationId xmlns:a16="http://schemas.microsoft.com/office/drawing/2014/main" id="{43DBBCA1-E5A9-95F0-7423-A546143BFE15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Arrow: Chevron 16">
                <a:extLst>
                  <a:ext uri="{FF2B5EF4-FFF2-40B4-BE49-F238E27FC236}">
                    <a16:creationId xmlns:a16="http://schemas.microsoft.com/office/drawing/2014/main" id="{B650F5F9-9F21-C67E-6AC0-4EB74D914AD2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9CD84AC-5274-9340-7D4A-0E100AF4D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316" y="-190801"/>
            <a:ext cx="6648669" cy="59145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E78D543-0F61-2B17-831A-DDC001971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1099" y="1022515"/>
            <a:ext cx="4504824" cy="39163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AE01D0-B102-B7A0-E6C6-408D904E6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46" y="4767372"/>
            <a:ext cx="3640761" cy="4183585"/>
          </a:xfrm>
          <a:prstGeom prst="rect">
            <a:avLst/>
          </a:prstGeom>
        </p:spPr>
      </p:pic>
      <p:sp>
        <p:nvSpPr>
          <p:cNvPr id="29" name="TextBox 10">
            <a:extLst>
              <a:ext uri="{FF2B5EF4-FFF2-40B4-BE49-F238E27FC236}">
                <a16:creationId xmlns:a16="http://schemas.microsoft.com/office/drawing/2014/main" id="{0C0D0560-1457-5A44-E6AB-50697111087D}"/>
              </a:ext>
            </a:extLst>
          </p:cNvPr>
          <p:cNvSpPr txBox="1"/>
          <p:nvPr/>
        </p:nvSpPr>
        <p:spPr>
          <a:xfrm>
            <a:off x="3478158" y="9130505"/>
            <a:ext cx="3824056" cy="43945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3.12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ประกอบสายพานเข้ากับเฟืองปั๊ม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2B7D719-E461-C9C8-6BCE-675CC61D3323}"/>
              </a:ext>
            </a:extLst>
          </p:cNvPr>
          <p:cNvGrpSpPr/>
          <p:nvPr/>
        </p:nvGrpSpPr>
        <p:grpSpPr>
          <a:xfrm>
            <a:off x="7670980" y="6551161"/>
            <a:ext cx="9471209" cy="2933116"/>
            <a:chOff x="4971950" y="2074468"/>
            <a:chExt cx="9471209" cy="2933116"/>
          </a:xfrm>
        </p:grpSpPr>
        <p:sp>
          <p:nvSpPr>
            <p:cNvPr id="43" name="TextBox 10">
              <a:extLst>
                <a:ext uri="{FF2B5EF4-FFF2-40B4-BE49-F238E27FC236}">
                  <a16:creationId xmlns:a16="http://schemas.microsoft.com/office/drawing/2014/main" id="{95DD2DAE-1C70-4227-BE88-5B97BDE733EA}"/>
                </a:ext>
              </a:extLst>
            </p:cNvPr>
            <p:cNvSpPr txBox="1"/>
            <p:nvPr/>
          </p:nvSpPr>
          <p:spPr>
            <a:xfrm>
              <a:off x="5533371" y="2113269"/>
              <a:ext cx="8909788" cy="289431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ประกอบสายพานไท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เข้ากับเฟืองเพลาข้อเหวี่ยงเป็นลำดับแรก (รูปที่ 3.11) ใช้ประแจเพื่อจัดเครื่องหมายที่เฟืองปั๊ม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มันเชื้อเพลิงให้ตรง (รูปที่ 3.12) จากนั้นดึงสายพานให้ตึงแล้วนำมาคล้องกับเฟืองปั๊ม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และเฟืองเพลาลูกเบี้ยว สุดท้ายคล้องกับลูกกลิ้งกดสายพาน (กรณีใช้สายพานเส้นเดิมให้จัดเครื่องหมาย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ทิศทางการหมุนที่ทำไว้ในขั้นตอนถอดให้ตรงตำแหน่ง)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4ED5433-8D6F-A044-8EF1-65B9FD7C2B7A}"/>
                </a:ext>
              </a:extLst>
            </p:cNvPr>
            <p:cNvSpPr/>
            <p:nvPr/>
          </p:nvSpPr>
          <p:spPr>
            <a:xfrm>
              <a:off x="4971950" y="20744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2337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172E74C-6D7B-BE3A-4236-1045A033AF73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F0855D-9E0D-BC76-C4A4-58C47442AA9C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9596793C-0164-47CA-0F37-058B3BDF6F57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B0D42B92-FC9B-3E15-8DCA-90FEECF72216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C9F403A-8038-FE4E-B628-8C960AE06674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C84FF7-EE7A-6D67-7384-D027F860D94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BDCD6FA-F9BE-3160-62C3-8B333DBC3E0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A0F3325-92DB-2130-79DA-46F6ACE500E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94D3D1AA-2DCC-FDCF-0BB9-A51AB1F7C05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1DF8638-7F95-E098-1A97-44F0910A656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449BC9-5A56-E7E9-9C38-2D00DD7B134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67FDA23F-8A7B-F216-8275-F0BC3CFE875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2082016D-A7C2-32A4-7023-FB288259AC3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8D4BB15-E95C-5604-B1DB-31B9FBC1317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247102E-6001-8264-44E7-B6F508378795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8BA27A77-7927-25B1-BAEB-01F7B2B0C90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D6C9707F-C6DF-1E45-1F45-748C5BC52D8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DFBE4E1-1E71-6ACF-04B4-823BF99667C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A4C3144-2A25-EBCB-A4F2-1F7EFD1EA29A}"/>
              </a:ext>
            </a:extLst>
          </p:cNvPr>
          <p:cNvGrpSpPr/>
          <p:nvPr/>
        </p:nvGrpSpPr>
        <p:grpSpPr>
          <a:xfrm>
            <a:off x="19316596" y="3913369"/>
            <a:ext cx="4876800" cy="818439"/>
            <a:chOff x="5544889" y="2495507"/>
            <a:chExt cx="4876800" cy="818439"/>
          </a:xfrm>
        </p:grpSpPr>
        <p:sp>
          <p:nvSpPr>
            <p:cNvPr id="46" name="Google Shape;176;p25">
              <a:extLst>
                <a:ext uri="{FF2B5EF4-FFF2-40B4-BE49-F238E27FC236}">
                  <a16:creationId xmlns:a16="http://schemas.microsoft.com/office/drawing/2014/main" id="{467F6099-7937-04CB-D2BD-71DF20925650}"/>
                </a:ext>
              </a:extLst>
            </p:cNvPr>
            <p:cNvSpPr/>
            <p:nvPr/>
          </p:nvSpPr>
          <p:spPr>
            <a:xfrm rot="16200000">
              <a:off x="7411790" y="628606"/>
              <a:ext cx="685799" cy="4419602"/>
            </a:xfrm>
            <a:prstGeom prst="roundRect">
              <a:avLst>
                <a:gd name="adj" fmla="val 50000"/>
              </a:avLst>
            </a:prstGeom>
            <a:solidFill>
              <a:srgbClr val="FD9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F87BB47F-6863-9509-0D93-75752E76B468}"/>
                </a:ext>
              </a:extLst>
            </p:cNvPr>
            <p:cNvSpPr txBox="1"/>
            <p:nvPr/>
          </p:nvSpPr>
          <p:spPr>
            <a:xfrm>
              <a:off x="5867401" y="2628146"/>
              <a:ext cx="4554288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185A676-2339-5979-0062-7EEEB31DA692}"/>
              </a:ext>
            </a:extLst>
          </p:cNvPr>
          <p:cNvGrpSpPr/>
          <p:nvPr/>
        </p:nvGrpSpPr>
        <p:grpSpPr>
          <a:xfrm>
            <a:off x="21115778" y="5470047"/>
            <a:ext cx="15253177" cy="4112020"/>
            <a:chOff x="4971950" y="2098280"/>
            <a:chExt cx="15253177" cy="4112020"/>
          </a:xfrm>
        </p:grpSpPr>
        <p:sp>
          <p:nvSpPr>
            <p:cNvPr id="49" name="TextBox 10">
              <a:extLst>
                <a:ext uri="{FF2B5EF4-FFF2-40B4-BE49-F238E27FC236}">
                  <a16:creationId xmlns:a16="http://schemas.microsoft.com/office/drawing/2014/main" id="{E369B9A4-088D-1228-DD08-A985A06F743E}"/>
                </a:ext>
              </a:extLst>
            </p:cNvPr>
            <p:cNvSpPr txBox="1"/>
            <p:nvPr/>
          </p:nvSpPr>
          <p:spPr>
            <a:xfrm>
              <a:off x="5533370" y="2098280"/>
              <a:ext cx="14691757" cy="198905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ตระหนักถึงคุณค่าของลูกค้า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ตามคำกล่าวที่ว่า ลูกค้าคือพระราชา สามารถนำมาใช้กับงานบริการ ลูกค้าคือผู้ที่ซื้อผลิตภัณฑ์ หากลูกค้าได้รับการบริการที่ดี จะเกิดความประทับใจ และยินดีที่จะเป็นลูกค้าอย่างถาวร</a:t>
              </a:r>
            </a:p>
            <a:p>
              <a:pPr algn="thaiDist">
                <a:lnSpc>
                  <a:spcPts val="40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สร้างความประทับใจแรก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เมื่อเข้าพบหรือให้บริการลูกค้าครั้งแรก ควรสร้างความประทับใจให้มากที่สุด หากลูกค้าเกิดความประทับใจในครั้งแรก จะทำให้เลือกที่จะซื้อสินค้าหรือใช้บริการจากพนักงานขายอีก ในทางตรงกันข้าม หากครั้งแรกพบพนักงานขายแล้วไม่เกิดความประทับใจ ก็จะไม่ซื้อสินค้าและบริการจากพนักงานขายอีกเลย</a:t>
              </a:r>
            </a:p>
            <a:p>
              <a:pPr algn="thaiDist">
                <a:lnSpc>
                  <a:spcPts val="40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สนองความต้องการของลูกค้า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หน้าที่ของธุรกิจคือ จะต้องสนองความต้องการของลูกค้าให้ได้รับความพอใจมากที่สุด หน้าที่ของพนักงานขายก็เช่นเดียวกัน จะต้องหาความต้องการของลูกค้าแล้วสนองความต้องการของลูกค้าให้มากที่สุดและดีที่สุด ซึ่งจะช่วยสร้างความประทับใจให้เกิดขึ้นได้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85E7D52-6F44-831B-A0C0-3257FF1844CC}"/>
                </a:ext>
              </a:extLst>
            </p:cNvPr>
            <p:cNvSpPr/>
            <p:nvPr/>
          </p:nvSpPr>
          <p:spPr>
            <a:xfrm>
              <a:off x="4971950" y="2098280"/>
              <a:ext cx="449272" cy="457200"/>
            </a:xfrm>
            <a:prstGeom prst="ellipse">
              <a:avLst/>
            </a:prstGeom>
            <a:solidFill>
              <a:srgbClr val="BCB8F7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40E16B7-8693-5541-9CA7-7EE1B7ABE349}"/>
                </a:ext>
              </a:extLst>
            </p:cNvPr>
            <p:cNvSpPr/>
            <p:nvPr/>
          </p:nvSpPr>
          <p:spPr>
            <a:xfrm>
              <a:off x="4971950" y="3418900"/>
              <a:ext cx="449272" cy="457200"/>
            </a:xfrm>
            <a:prstGeom prst="ellipse">
              <a:avLst/>
            </a:prstGeom>
            <a:solidFill>
              <a:srgbClr val="BCB8F7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62513C1-9D02-E9A3-5F9C-11FCA47B276C}"/>
                </a:ext>
              </a:extLst>
            </p:cNvPr>
            <p:cNvSpPr/>
            <p:nvPr/>
          </p:nvSpPr>
          <p:spPr>
            <a:xfrm>
              <a:off x="4971950" y="5753100"/>
              <a:ext cx="449272" cy="457200"/>
            </a:xfrm>
            <a:prstGeom prst="ellipse">
              <a:avLst/>
            </a:prstGeom>
            <a:solidFill>
              <a:srgbClr val="BCB8F7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850FA9A-8B34-69A5-0AD8-A822F88F6F60}"/>
              </a:ext>
            </a:extLst>
          </p:cNvPr>
          <p:cNvGrpSpPr/>
          <p:nvPr/>
        </p:nvGrpSpPr>
        <p:grpSpPr>
          <a:xfrm>
            <a:off x="18919520" y="2057772"/>
            <a:ext cx="5273876" cy="778264"/>
            <a:chOff x="3412924" y="2584660"/>
            <a:chExt cx="5273876" cy="77826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AE1B5DF-0C81-56C8-E99D-A9CC57AE2DDB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51" name="Flowchart: Process 50">
                <a:extLst>
                  <a:ext uri="{FF2B5EF4-FFF2-40B4-BE49-F238E27FC236}">
                    <a16:creationId xmlns:a16="http://schemas.microsoft.com/office/drawing/2014/main" id="{6E69C9F6-052D-30EB-F0B7-24ED7D0614EA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Arrow: Chevron 55">
                <a:extLst>
                  <a:ext uri="{FF2B5EF4-FFF2-40B4-BE49-F238E27FC236}">
                    <a16:creationId xmlns:a16="http://schemas.microsoft.com/office/drawing/2014/main" id="{D36D2272-601A-41A4-1E1C-37ED6250C2AC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4" name="TextBox 6">
              <a:extLst>
                <a:ext uri="{FF2B5EF4-FFF2-40B4-BE49-F238E27FC236}">
                  <a16:creationId xmlns:a16="http://schemas.microsoft.com/office/drawing/2014/main" id="{59F53ABA-70BC-2B8B-E9E8-EBA2FC5E2719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13FEC56-96B8-FE3F-9C56-4DC241A16E7D}"/>
              </a:ext>
            </a:extLst>
          </p:cNvPr>
          <p:cNvGrpSpPr/>
          <p:nvPr/>
        </p:nvGrpSpPr>
        <p:grpSpPr>
          <a:xfrm>
            <a:off x="3212031" y="1402693"/>
            <a:ext cx="14154357" cy="5290483"/>
            <a:chOff x="4971950" y="2074468"/>
            <a:chExt cx="14154357" cy="5290483"/>
          </a:xfrm>
        </p:grpSpPr>
        <p:sp>
          <p:nvSpPr>
            <p:cNvPr id="90" name="TextBox 10">
              <a:extLst>
                <a:ext uri="{FF2B5EF4-FFF2-40B4-BE49-F238E27FC236}">
                  <a16:creationId xmlns:a16="http://schemas.microsoft.com/office/drawing/2014/main" id="{EA97DCF3-FA6B-A643-2A78-830757D49CED}"/>
                </a:ext>
              </a:extLst>
            </p:cNvPr>
            <p:cNvSpPr txBox="1"/>
            <p:nvPr/>
          </p:nvSpPr>
          <p:spPr>
            <a:xfrm>
              <a:off x="5533370" y="2113269"/>
              <a:ext cx="13592937" cy="121849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คลายโบ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ลูกกลิ้งกดสายพาน (โบ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เพื่อทำให้สายพานตึงด้วยแรงดึงของสปริง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หมุนเพลาข้อเหวี่ยงไปตามทิศทางการหมุนของเครื่องยนต์จำนวน 2 รอบ จากนั้น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ตรวจสอบตำแหน่งเครื่องหมายของเฟืองแต่ละอันว่าตรงหรือไม่ ถ้าไม่ตรง ให้ถอดสายพานไท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ออกและประกอบสายพานใหม่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ถ้าตำแหน่งเครื่องหมายตรง ให้หมุนเพลาข้อเหวี่ยงตามเข็มนาฬิกาประมาณ 45 องศา เพื่อทำให้สายพานตึง จากนั้นขันโบ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ลูกกลิ้งกดสายพานด้วยประแจวัดแรงบิดให้แน่นตามค่ากำหนด</a:t>
              </a: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เพลาข้อเหวี่ยงออก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ประกอบแผ่นกั้นสายพานไท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(รูปที่3.14) โดยหันด้านที่มีคมออกด้านหน้าเครื่องยนต์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000"/>
                </a:lnSpc>
                <a:spcBef>
                  <a:spcPts val="12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ประกอบฝาครอบและอุปกรณ์อื่น ๆ </a:t>
              </a:r>
              <a:b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เข้าตำแหน่งเดิม</a:t>
              </a: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D396A3C6-178D-1F07-AEA5-72D345DC0C35}"/>
                </a:ext>
              </a:extLst>
            </p:cNvPr>
            <p:cNvSpPr/>
            <p:nvPr/>
          </p:nvSpPr>
          <p:spPr>
            <a:xfrm>
              <a:off x="4971950" y="207446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A812FA2-39B6-135E-7045-C28782ED67D3}"/>
                </a:ext>
              </a:extLst>
            </p:cNvPr>
            <p:cNvSpPr/>
            <p:nvPr/>
          </p:nvSpPr>
          <p:spPr>
            <a:xfrm>
              <a:off x="4971950" y="272251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A3CCB8F7-B1D4-5BBE-E580-293393EADC96}"/>
                </a:ext>
              </a:extLst>
            </p:cNvPr>
            <p:cNvSpPr/>
            <p:nvPr/>
          </p:nvSpPr>
          <p:spPr>
            <a:xfrm>
              <a:off x="4971950" y="3411850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1AF3B55-846F-FD84-FDB8-CAFC2099B410}"/>
                </a:ext>
              </a:extLst>
            </p:cNvPr>
            <p:cNvSpPr/>
            <p:nvPr/>
          </p:nvSpPr>
          <p:spPr>
            <a:xfrm>
              <a:off x="4971950" y="5606513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F5ED31D-C2BD-05BD-FF00-CDC8B3A2AC41}"/>
                </a:ext>
              </a:extLst>
            </p:cNvPr>
            <p:cNvSpPr/>
            <p:nvPr/>
          </p:nvSpPr>
          <p:spPr>
            <a:xfrm>
              <a:off x="4971950" y="6256122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F89999A8-78E9-7367-9029-3832DEB86536}"/>
                </a:ext>
              </a:extLst>
            </p:cNvPr>
            <p:cNvSpPr/>
            <p:nvPr/>
          </p:nvSpPr>
          <p:spPr>
            <a:xfrm>
              <a:off x="4971950" y="6907751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97ACBCB3-B47A-F394-C4EC-9613A8FA4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10" y="6473222"/>
            <a:ext cx="6595262" cy="3108845"/>
          </a:xfrm>
          <a:prstGeom prst="rect">
            <a:avLst/>
          </a:prstGeom>
        </p:spPr>
      </p:pic>
      <p:sp>
        <p:nvSpPr>
          <p:cNvPr id="67" name="TextBox 10">
            <a:extLst>
              <a:ext uri="{FF2B5EF4-FFF2-40B4-BE49-F238E27FC236}">
                <a16:creationId xmlns:a16="http://schemas.microsoft.com/office/drawing/2014/main" id="{AAA4A08E-7B9B-C870-C505-4D2FE030B4A4}"/>
              </a:ext>
            </a:extLst>
          </p:cNvPr>
          <p:cNvSpPr txBox="1"/>
          <p:nvPr/>
        </p:nvSpPr>
        <p:spPr>
          <a:xfrm>
            <a:off x="6265765" y="8388104"/>
            <a:ext cx="3416306" cy="147352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3.14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ทิศทางการประกอบแผ่นกั้นสายพาน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8858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theme/theme1.xml><?xml version="1.0" encoding="utf-8"?>
<a:theme xmlns:a="http://schemas.openxmlformats.org/drawingml/2006/main" name="Custom Design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12458</TotalTime>
  <Words>1364</Words>
  <Application>Microsoft Office PowerPoint</Application>
  <PresentationFormat>กำหนดเอง</PresentationFormat>
  <Paragraphs>167</Paragraphs>
  <Slides>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9</vt:i4>
      </vt:variant>
    </vt:vector>
  </HeadingPairs>
  <TitlesOfParts>
    <vt:vector size="20" baseType="lpstr">
      <vt:lpstr>2006_iannnnnBKK</vt:lpstr>
      <vt:lpstr>Cloud Soft SemiBold</vt:lpstr>
      <vt:lpstr>Arial</vt:lpstr>
      <vt:lpstr>Roboto Black</vt:lpstr>
      <vt:lpstr>I n S e e D a n g</vt:lpstr>
      <vt:lpstr>Calibri</vt:lpstr>
      <vt:lpstr>TH SarabunPSK</vt:lpstr>
      <vt:lpstr>RSU</vt:lpstr>
      <vt:lpstr>Custom Design</vt:lpstr>
      <vt:lpstr>6_Custom Design</vt:lpstr>
      <vt:lpstr>7_Custom Design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Geometric Business Progress Report Sustainable Development Goals Presentation</dc:title>
  <dc:creator>Passakorn Pacharoen</dc:creator>
  <cp:lastModifiedBy>Warintorn</cp:lastModifiedBy>
  <cp:revision>685</cp:revision>
  <dcterms:created xsi:type="dcterms:W3CDTF">2006-08-16T00:00:00Z</dcterms:created>
  <dcterms:modified xsi:type="dcterms:W3CDTF">2025-03-22T17:32:10Z</dcterms:modified>
  <dc:identifier>DAFo_rOLUwE</dc:identifier>
</cp:coreProperties>
</file>