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14"/>
  </p:notesMasterIdLst>
  <p:sldIdLst>
    <p:sldId id="256" r:id="rId4"/>
    <p:sldId id="381" r:id="rId5"/>
    <p:sldId id="382" r:id="rId6"/>
    <p:sldId id="465" r:id="rId7"/>
    <p:sldId id="466" r:id="rId8"/>
    <p:sldId id="490" r:id="rId9"/>
    <p:sldId id="471" r:id="rId10"/>
    <p:sldId id="492" r:id="rId11"/>
    <p:sldId id="494" r:id="rId12"/>
    <p:sldId id="493" r:id="rId13"/>
  </p:sldIdLst>
  <p:sldSz cx="18288000" cy="10287000"/>
  <p:notesSz cx="6858000" cy="9144000"/>
  <p:embeddedFontLst>
    <p:embeddedFont>
      <p:font typeface="2006_iannnnnBKK" panose="020B0604020202020204" charset="0"/>
      <p:regular r:id="rId15"/>
    </p:embeddedFont>
    <p:embeddedFont>
      <p:font typeface="Cloud Soft SemiBold" panose="02000000000000000000" charset="-34"/>
      <p:bold r:id="rId16"/>
      <p:boldItalic r:id="rId17"/>
    </p:embeddedFont>
    <p:embeddedFont>
      <p:font typeface="I n S e e D a n g" panose="020B0604020202020204" charset="-34"/>
      <p:regular r:id="rId18"/>
    </p:embeddedFont>
    <p:embeddedFont>
      <p:font typeface="Roboto Black" panose="02000000000000000000" pitchFamily="2" charset="0"/>
      <p:bold r:id="rId19"/>
    </p:embeddedFont>
    <p:embeddedFont>
      <p:font typeface="TH SarabunPSK" panose="020B0500040200020003" pitchFamily="34" charset="-34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36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6"/>
    <a:srgbClr val="FEBEDB"/>
    <a:srgbClr val="FE8ABE"/>
    <a:srgbClr val="34C3F0"/>
    <a:srgbClr val="63D1F3"/>
    <a:srgbClr val="F66099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29" y="72"/>
      </p:cViewPr>
      <p:guideLst>
        <p:guide orient="horz" pos="72"/>
        <p:guide pos="5760"/>
        <p:guide pos="9024"/>
        <p:guide pos="11520"/>
        <p:guide orient="horz" pos="2136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7363835"/>
            <a:ext cx="13041086" cy="203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งานเฟืองไท</a:t>
            </a:r>
            <a:r>
              <a:rPr lang="th-TH" sz="8000" b="1" dirty="0" err="1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มิง</a:t>
            </a:r>
            <a:endParaRPr lang="th-TH" sz="8000" b="1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(</a:t>
            </a:r>
            <a: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Timing Gear)</a:t>
            </a:r>
            <a:endParaRPr lang="th-TH" sz="8000" b="1" spc="-150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A1C51-605A-6AA6-EB67-63305B62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733DF3F-BAAA-967B-171C-53E04F3F9264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CA9586-D8D7-C6CA-786F-4819EF07178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E0F3EE2-8945-7C64-B25D-9B4F2E8386E1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17F3AD77-EADE-DCFE-03B0-B6B631A9C00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E8D0582D-4369-909B-AEF8-9B40B8D525C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5DA9A58-5467-9F74-3441-E1610FC1E89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272AB90-A327-FB78-7D26-F2AFCEA0F769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BA81651-1983-0816-E1E5-81EBF9DDF76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6B93F92E-5D62-F0A2-8A70-5767B3D04A4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B578DD-55F3-9560-BBC4-F9F1560C625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8D4E77C-74DA-6A0A-0E43-EB6FA074E243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1CD403A-9F50-9B36-1D9A-844453F5678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CD9B348C-7FCB-FE6B-9CDA-615F1BD3EC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CEEBA7B-EC75-0E40-1FF8-12DA5F6914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1C5C94F0-E38D-94AD-DCA1-214BB75C18E3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EC42BA8-2FD4-70C0-E81C-445D6D442EF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F5A07E07-C364-C407-D56B-FFAEB73C24BE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D8BC53-1ADD-678C-ED9B-272F1A5319BF}"/>
              </a:ext>
            </a:extLst>
          </p:cNvPr>
          <p:cNvSpPr txBox="1"/>
          <p:nvPr/>
        </p:nvSpPr>
        <p:spPr>
          <a:xfrm>
            <a:off x="9859626" y="6690322"/>
            <a:ext cx="7361574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4.15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ประกอบเฟืองสะพาน 2 และแกนเฟืองสะพาน 2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67E3D6-974E-B47D-8677-AEC1618A7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316" y="-190801"/>
            <a:ext cx="6648669" cy="59145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E8F00A2-75D9-8385-8139-C04BCD89DCA1}"/>
              </a:ext>
            </a:extLst>
          </p:cNvPr>
          <p:cNvGrpSpPr/>
          <p:nvPr/>
        </p:nvGrpSpPr>
        <p:grpSpPr>
          <a:xfrm>
            <a:off x="705065" y="1274800"/>
            <a:ext cx="8247732" cy="1257300"/>
            <a:chOff x="4971950" y="2074468"/>
            <a:chExt cx="8247732" cy="1257300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DED79DBD-47C1-585D-C984-0C86334E8336}"/>
                </a:ext>
              </a:extLst>
            </p:cNvPr>
            <p:cNvSpPr txBox="1"/>
            <p:nvPr/>
          </p:nvSpPr>
          <p:spPr>
            <a:xfrm>
              <a:off x="5533369" y="2113269"/>
              <a:ext cx="7686313" cy="121849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ประกอบเฟืองสะพาน 2 และแกนเฟืองสะพาน (รูปที่ 4.15)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ชโลม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มันหล่อลื่นที่ด้านในเฟืองสะพาน 2 และ</a:t>
              </a:r>
              <a:b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แกนเฟืองสะพาน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ประกอบแกนเฟืองสะพานเข้ากับเสื้อสูบ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3.3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หันเครื่องหมายบนเฟืองสะพาน 2 มาทางด้านหน้าเครื่องยนต์ ประกอบเฟืองสะพาน 2 เข้ากับแกนพ่วงโดยให้เครื่องหมาย “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Z”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ที่เฟือง ตรงกับ “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Z-Z”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บนเฟืองสะพาน 1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3.4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ขันโบ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ลท์เฟื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องสะพาน 2 ให้แน่นด้วยประแจวัดแรงบิด (ค่าแรงบิดตามบริษัทกำหนด)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BFB445-4AF0-EDCE-AA46-D19616A1384A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DA7EBC91-B342-7A11-E403-ED74AB16B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6"/>
          <a:stretch/>
        </p:blipFill>
        <p:spPr>
          <a:xfrm>
            <a:off x="9316154" y="1172057"/>
            <a:ext cx="4028068" cy="530494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4589E8-4671-C1CB-CFBC-5ED8F7B87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7"/>
          <a:stretch/>
        </p:blipFill>
        <p:spPr>
          <a:xfrm>
            <a:off x="13722018" y="1172057"/>
            <a:ext cx="4028067" cy="530494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3C38682-A778-5436-33F9-C4DDD7566520}"/>
              </a:ext>
            </a:extLst>
          </p:cNvPr>
          <p:cNvGrpSpPr/>
          <p:nvPr/>
        </p:nvGrpSpPr>
        <p:grpSpPr>
          <a:xfrm>
            <a:off x="705065" y="6919449"/>
            <a:ext cx="16516135" cy="2205037"/>
            <a:chOff x="4971950" y="2074468"/>
            <a:chExt cx="16516135" cy="2205037"/>
          </a:xfrm>
        </p:grpSpPr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73A54644-A0CE-85FC-641C-C72DF461DD74}"/>
                </a:ext>
              </a:extLst>
            </p:cNvPr>
            <p:cNvSpPr txBox="1"/>
            <p:nvPr/>
          </p:nvSpPr>
          <p:spPr>
            <a:xfrm>
              <a:off x="5533369" y="2113269"/>
              <a:ext cx="15954716" cy="121849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ประกอบท่อฉีด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มันหล่อลื่นเข้ากับเสื้อเฟืองสะพาน 1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ประกอบปั๊ม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โดยให้เครื่องหมาย “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V”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ที่เฟืองปั๊ม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มันเชื้อเพลิงตรงกับ “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V-V”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บนเฟืองสะพาน 2 (รูปที่ 4.15)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ประกอบฝาครอบเฟืองไท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endPara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ประกอบพูลเลย์เพลาข้อเหวี่ยงเข้ากับเพลาข้อเหวี่ยง ล็อกล้อช่วยแรงเพื่อป้องกันการหมุน ขันโบ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เพลาข้อเหวี่ยงให้แน่นด้วยค่าแรงบิดตามบริษัทกำหนด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9094001-AF2C-740B-577E-C55E2FA2791D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5AD2606-22F9-64E7-6562-6FCCAF7E3B52}"/>
                </a:ext>
              </a:extLst>
            </p:cNvPr>
            <p:cNvSpPr/>
            <p:nvPr/>
          </p:nvSpPr>
          <p:spPr>
            <a:xfrm>
              <a:off x="4971950" y="2655493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52BC860-A2C5-B3F8-4AFE-E218D1D2D28C}"/>
                </a:ext>
              </a:extLst>
            </p:cNvPr>
            <p:cNvSpPr/>
            <p:nvPr/>
          </p:nvSpPr>
          <p:spPr>
            <a:xfrm>
              <a:off x="4971950" y="32555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F6F78D4-436B-06BC-7F4F-B0785B52527A}"/>
                </a:ext>
              </a:extLst>
            </p:cNvPr>
            <p:cNvSpPr/>
            <p:nvPr/>
          </p:nvSpPr>
          <p:spPr>
            <a:xfrm>
              <a:off x="4971950" y="382230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5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798257"/>
            <a:ext cx="19207498" cy="1658687"/>
            <a:chOff x="0" y="85725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65985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54305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39FEA3-4326-C081-0926-F1256A66A15B}"/>
              </a:ext>
            </a:extLst>
          </p:cNvPr>
          <p:cNvGrpSpPr/>
          <p:nvPr/>
        </p:nvGrpSpPr>
        <p:grpSpPr>
          <a:xfrm>
            <a:off x="-1359703" y="3213262"/>
            <a:ext cx="20313585" cy="7790113"/>
            <a:chOff x="-1359703" y="3213262"/>
            <a:chExt cx="20313585" cy="77901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5E3F3F-9021-3125-E310-1698AFF4DC89}"/>
                </a:ext>
              </a:extLst>
            </p:cNvPr>
            <p:cNvSpPr/>
            <p:nvPr/>
          </p:nvSpPr>
          <p:spPr>
            <a:xfrm>
              <a:off x="-1359703" y="330717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478B13-1029-373B-1951-782DAE05F43D}"/>
                </a:ext>
              </a:extLst>
            </p:cNvPr>
            <p:cNvGrpSpPr/>
            <p:nvPr/>
          </p:nvGrpSpPr>
          <p:grpSpPr>
            <a:xfrm>
              <a:off x="2514600" y="3213262"/>
              <a:ext cx="3741236" cy="990477"/>
              <a:chOff x="3048000" y="3144587"/>
              <a:chExt cx="3741236" cy="99047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3BE8C54-489A-CA99-ACEC-2D7CD6C7F23A}"/>
                  </a:ext>
                </a:extLst>
              </p:cNvPr>
              <p:cNvSpPr/>
              <p:nvPr/>
            </p:nvSpPr>
            <p:spPr>
              <a:xfrm>
                <a:off x="3048000" y="3227350"/>
                <a:ext cx="3535947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E39D247A-23FA-3FA8-7205-306DD1ECAACC}"/>
                  </a:ext>
                </a:extLst>
              </p:cNvPr>
              <p:cNvSpPr txBox="1"/>
              <p:nvPr/>
            </p:nvSpPr>
            <p:spPr>
              <a:xfrm>
                <a:off x="3253290" y="3144587"/>
                <a:ext cx="353594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สาระการเรียนรู้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901D23-3A1E-B1CB-ABE7-AE682DA57C44}"/>
                </a:ext>
              </a:extLst>
            </p:cNvPr>
            <p:cNvSpPr/>
            <p:nvPr/>
          </p:nvSpPr>
          <p:spPr>
            <a:xfrm>
              <a:off x="8983579" y="330717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2E43CEB-1FE0-22E9-C2BC-279BA5F37361}"/>
                </a:ext>
              </a:extLst>
            </p:cNvPr>
            <p:cNvGrpSpPr/>
            <p:nvPr/>
          </p:nvGrpSpPr>
          <p:grpSpPr>
            <a:xfrm>
              <a:off x="11144050" y="3226185"/>
              <a:ext cx="4934150" cy="977554"/>
              <a:chOff x="11067850" y="3157510"/>
              <a:chExt cx="4934150" cy="97755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CE3B823-E51D-A78D-8AF0-82904D62483B}"/>
                  </a:ext>
                </a:extLst>
              </p:cNvPr>
              <p:cNvSpPr/>
              <p:nvPr/>
            </p:nvSpPr>
            <p:spPr>
              <a:xfrm>
                <a:off x="11067850" y="3227350"/>
                <a:ext cx="4934150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6">
                <a:extLst>
                  <a:ext uri="{FF2B5EF4-FFF2-40B4-BE49-F238E27FC236}">
                    <a16:creationId xmlns:a16="http://schemas.microsoft.com/office/drawing/2014/main" id="{F9DF5612-5F50-50A0-90F2-8F5CC6B613DE}"/>
                  </a:ext>
                </a:extLst>
              </p:cNvPr>
              <p:cNvSpPr txBox="1"/>
              <p:nvPr/>
            </p:nvSpPr>
            <p:spPr>
              <a:xfrm>
                <a:off x="11336314" y="3157510"/>
                <a:ext cx="445841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จุดประสงค์การเรียนรู้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EB30FEF-0639-9871-3C02-BA2A67EBDB4A}"/>
                </a:ext>
              </a:extLst>
            </p:cNvPr>
            <p:cNvGrpSpPr/>
            <p:nvPr/>
          </p:nvGrpSpPr>
          <p:grpSpPr>
            <a:xfrm>
              <a:off x="490651" y="4793478"/>
              <a:ext cx="7792500" cy="4403249"/>
              <a:chOff x="-7335300" y="4246813"/>
              <a:chExt cx="7792500" cy="440324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2149C2-1181-152B-8265-7F199AE9862A}"/>
                  </a:ext>
                </a:extLst>
              </p:cNvPr>
              <p:cNvSpPr/>
              <p:nvPr/>
            </p:nvSpPr>
            <p:spPr>
              <a:xfrm>
                <a:off x="-7335300" y="42468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26" name="TextBox 10">
                <a:extLst>
                  <a:ext uri="{FF2B5EF4-FFF2-40B4-BE49-F238E27FC236}">
                    <a16:creationId xmlns:a16="http://schemas.microsoft.com/office/drawing/2014/main" id="{115E6B48-6AC1-30DF-6941-80D9F020AD93}"/>
                  </a:ext>
                </a:extLst>
              </p:cNvPr>
              <p:cNvSpPr txBox="1"/>
              <p:nvPr/>
            </p:nvSpPr>
            <p:spPr>
              <a:xfrm>
                <a:off x="-6719655" y="4315493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24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ขั้นตอนการถอดเฟืองไท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และตรวจสอบชิ้นส่วน</a:t>
                </a:r>
              </a:p>
              <a:p>
                <a:pPr>
                  <a:lnSpc>
                    <a:spcPts val="3500"/>
                  </a:lnSpc>
                  <a:spcBef>
                    <a:spcPts val="24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ขั้นตอนการประกอบเฟืองไท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endParaRPr lang="th-TH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6BD6BE4-CD7B-5FF9-AF9F-AFC0FEEE3389}"/>
                  </a:ext>
                </a:extLst>
              </p:cNvPr>
              <p:cNvSpPr/>
              <p:nvPr/>
            </p:nvSpPr>
            <p:spPr>
              <a:xfrm>
                <a:off x="-7335300" y="495307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B0D7296-8F86-0FDF-EC74-EE9256CD2686}"/>
                </a:ext>
              </a:extLst>
            </p:cNvPr>
            <p:cNvGrpSpPr/>
            <p:nvPr/>
          </p:nvGrpSpPr>
          <p:grpSpPr>
            <a:xfrm>
              <a:off x="9486899" y="4764337"/>
              <a:ext cx="8408613" cy="4432390"/>
              <a:chOff x="457199" y="4217672"/>
              <a:chExt cx="8408613" cy="443239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BA8B494-D09E-1F12-9303-9D1DED024A5D}"/>
                  </a:ext>
                </a:extLst>
              </p:cNvPr>
              <p:cNvSpPr/>
              <p:nvPr/>
            </p:nvSpPr>
            <p:spPr>
              <a:xfrm>
                <a:off x="457200" y="421767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51" name="TextBox 10">
                <a:extLst>
                  <a:ext uri="{FF2B5EF4-FFF2-40B4-BE49-F238E27FC236}">
                    <a16:creationId xmlns:a16="http://schemas.microsoft.com/office/drawing/2014/main" id="{C2686860-173B-0015-5D3A-E81512E09F2B}"/>
                  </a:ext>
                </a:extLst>
              </p:cNvPr>
              <p:cNvSpPr txBox="1"/>
              <p:nvPr/>
            </p:nvSpPr>
            <p:spPr>
              <a:xfrm>
                <a:off x="1072845" y="4315493"/>
                <a:ext cx="7792967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700"/>
                  </a:lnSpc>
                  <a:spcBef>
                    <a:spcPts val="24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อธิบายเกี่ยวกับหน้าที่และหลักการทำงานของเฟืองไท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เพื่อควบคุมการทำงานของเครื่องยนต์ได้</a:t>
                </a:r>
              </a:p>
              <a:p>
                <a:pPr>
                  <a:lnSpc>
                    <a:spcPts val="3700"/>
                  </a:lnSpc>
                  <a:spcBef>
                    <a:spcPts val="24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ใช้เครื่องมือและอุปกรณ์ในการถอดประกอบเฟืองไท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เพื่อการตรวจสอบและบำรุงรักษาได้อย่างถูกต้อง</a:t>
                </a:r>
              </a:p>
              <a:p>
                <a:pPr>
                  <a:lnSpc>
                    <a:spcPts val="3700"/>
                  </a:lnSpc>
                  <a:spcBef>
                    <a:spcPts val="24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มีเจตคติและกิจนิสัยที่ดีในการปฏิบัติงานด้วยความละเอียด รอบคอบ และปลอดภัย</a:t>
                </a:r>
              </a:p>
              <a:p>
                <a:pPr>
                  <a:lnSpc>
                    <a:spcPts val="3700"/>
                  </a:lnSpc>
                  <a:spcBef>
                    <a:spcPts val="24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ประยุกต์ใช้ความรู้ในการวิเคราะห์ปัญหาเพื่อการแก้ไข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และบำรุงรักษาระบบเฟืองไท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ได้อย่างมีประสิทธิภาพ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C38095A-64AB-8E2E-7455-F545AAA3FA69}"/>
                  </a:ext>
                </a:extLst>
              </p:cNvPr>
              <p:cNvSpPr/>
              <p:nvPr/>
            </p:nvSpPr>
            <p:spPr>
              <a:xfrm>
                <a:off x="457200" y="5478298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E3D2BFA-BD9C-ED8D-FE15-301AA06DA2DF}"/>
                  </a:ext>
                </a:extLst>
              </p:cNvPr>
              <p:cNvSpPr/>
              <p:nvPr/>
            </p:nvSpPr>
            <p:spPr>
              <a:xfrm>
                <a:off x="457200" y="6738924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4CD65A4-B13C-EA19-B64E-9E7F106B6481}"/>
                  </a:ext>
                </a:extLst>
              </p:cNvPr>
              <p:cNvSpPr/>
              <p:nvPr/>
            </p:nvSpPr>
            <p:spPr>
              <a:xfrm>
                <a:off x="457199" y="8014146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0F2926-AFFC-3BD2-9AE8-2439C3C16250}"/>
              </a:ext>
            </a:extLst>
          </p:cNvPr>
          <p:cNvGrpSpPr/>
          <p:nvPr/>
        </p:nvGrpSpPr>
        <p:grpSpPr>
          <a:xfrm>
            <a:off x="592577" y="-45064"/>
            <a:ext cx="16640454" cy="2673964"/>
            <a:chOff x="592577" y="-45064"/>
            <a:chExt cx="16640454" cy="26739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2FE73A-2B86-C062-476E-30BD7ED2F915}"/>
                </a:ext>
              </a:extLst>
            </p:cNvPr>
            <p:cNvGrpSpPr/>
            <p:nvPr/>
          </p:nvGrpSpPr>
          <p:grpSpPr>
            <a:xfrm>
              <a:off x="592577" y="0"/>
              <a:ext cx="16640454" cy="2628900"/>
              <a:chOff x="-22215" y="0"/>
              <a:chExt cx="16640454" cy="26289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376CD1D-C185-2EAA-992E-FCCF0340BC7E}"/>
                  </a:ext>
                </a:extLst>
              </p:cNvPr>
              <p:cNvSpPr/>
              <p:nvPr/>
            </p:nvSpPr>
            <p:spPr>
              <a:xfrm>
                <a:off x="1899808" y="717042"/>
                <a:ext cx="1351280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3437020F-BDB3-FA2B-B2AE-7D265C478F9A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395643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ขั้นตอนการถอดเฟืองไท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มิง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 และตรวจสอบชิ้นส่วน</a:t>
                </a:r>
              </a:p>
            </p:txBody>
          </p:sp>
          <p:sp>
            <p:nvSpPr>
              <p:cNvPr id="15" name="Flowchart: Delay 14">
                <a:extLst>
                  <a:ext uri="{FF2B5EF4-FFF2-40B4-BE49-F238E27FC236}">
                    <a16:creationId xmlns:a16="http://schemas.microsoft.com/office/drawing/2014/main" id="{04CC74C4-5CA0-CA20-087A-95C7C99B7A0C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6">
                <a:extLst>
                  <a:ext uri="{FF2B5EF4-FFF2-40B4-BE49-F238E27FC236}">
                    <a16:creationId xmlns:a16="http://schemas.microsoft.com/office/drawing/2014/main" id="{C60B3189-AA2F-C977-AA59-F75D08C23F2C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CB7E75-6153-032B-81F5-137AE6EA288B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4BC214E5-6F20-D312-1AFC-8748D881D52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EA9A0E5D-AD94-06CE-7E54-336D5E8E29C9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47BEA828-FE6B-91E2-C5F4-A9C2B1B00E12}"/>
              </a:ext>
            </a:extLst>
          </p:cNvPr>
          <p:cNvSpPr txBox="1"/>
          <p:nvPr/>
        </p:nvSpPr>
        <p:spPr>
          <a:xfrm>
            <a:off x="7013128" y="9377077"/>
            <a:ext cx="6483375" cy="55631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ระบบการส่งกำลังด้วยเฟือง (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ISUZU 4JA1)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CDF4796-ED06-5322-C1B4-01B38CA1C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44" y="2088986"/>
            <a:ext cx="14223671" cy="69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D678-300F-4995-4CFB-7B703AA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33A8710-AA20-90C1-0AA1-2FC461D5F79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65503-E9CD-1754-A008-849CCC7F6DCD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64CCE03-AB3D-4DF3-8809-4D0CE3A55FC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D7AF18BF-8268-1A99-D82E-C5DEC60665E3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A09A38-78A0-633C-8D50-740DBAE50153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F3D54-3D79-20A4-F32B-ABACB8B89B86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D940C7A0-99B7-9A5B-32C7-4491D8645743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C5BC10-CAA0-4E4F-28B3-76B185D04E21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622B93-3423-5D41-0E4F-1951B196726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B6B92-BCF1-F763-CC1B-56CD9384CEC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41E17-7393-11F5-955F-6EAEC840A2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79514C9-72A0-F707-8628-7736169B3AA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0EBF9DE-B4DA-DFFB-73E1-58B66A43A3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9D3702-7161-ED65-3641-52BECC2BC2B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8AC087-0486-14E6-9375-79E3EC7707F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1F58B6A-E263-B5D7-A860-9970052B8E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E854B4-6BF5-5CC0-A5E7-ED17FAD8E9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20AAC9-DAA5-F5E1-6331-C8478A4040E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B187E-3A6E-0877-6043-C9EDFD3AD10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031C893-4653-267A-3392-6C77BDF0F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A1BC085-3D57-106A-64E7-7108C5CAE8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79817A-78A7-9BB8-0C69-F2CA376008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08AFD-DF47-9D51-9002-5220BABA4944}"/>
              </a:ext>
            </a:extLst>
          </p:cNvPr>
          <p:cNvGrpSpPr/>
          <p:nvPr/>
        </p:nvGrpSpPr>
        <p:grpSpPr>
          <a:xfrm>
            <a:off x="2857556" y="-2419881"/>
            <a:ext cx="13834564" cy="1506546"/>
            <a:chOff x="2971800" y="2316912"/>
            <a:chExt cx="13834564" cy="1506546"/>
          </a:xfrm>
        </p:grpSpPr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106D54E5-247A-D830-0260-354B909BF270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575C26-D7C9-1EF7-5480-11DEE0673881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23A9816-03DC-252E-E42B-F5236458BB3C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45" name="Flowchart: Process 44">
                  <a:extLst>
                    <a:ext uri="{FF2B5EF4-FFF2-40B4-BE49-F238E27FC236}">
                      <a16:creationId xmlns:a16="http://schemas.microsoft.com/office/drawing/2014/main" id="{C899D828-4642-8331-E0F6-69D1A370D16B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10709479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77E14FF9-5939-8EE0-7E4F-CD15CE52C9F0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6">
                  <a:extLst>
                    <a:ext uri="{FF2B5EF4-FFF2-40B4-BE49-F238E27FC236}">
                      <a16:creationId xmlns:a16="http://schemas.microsoft.com/office/drawing/2014/main" id="{9DA0A314-013B-6DC0-4E69-D4ABF003B139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.2</a:t>
                  </a:r>
                </a:p>
              </p:txBody>
            </p:sp>
            <p:sp>
              <p:nvSpPr>
                <p:cNvPr id="51" name="TextBox 6">
                  <a:extLst>
                    <a:ext uri="{FF2B5EF4-FFF2-40B4-BE49-F238E27FC236}">
                      <a16:creationId xmlns:a16="http://schemas.microsoft.com/office/drawing/2014/main" id="{C7DFE64B-9AA0-045A-24FF-2443C5365B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วัฏจักรการทำงานของเครื่องยนต์ดีเซล 4 จังหวะ 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Four-Stroke Diesel Cycle) </a:t>
                  </a:r>
                </a:p>
              </p:txBody>
            </p:sp>
          </p:grp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CBC67FF4-9C94-5F92-B35D-8D009B023BEE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79F705-55F9-85EA-6BAD-A73E4AD9CB31}"/>
              </a:ext>
            </a:extLst>
          </p:cNvPr>
          <p:cNvGrpSpPr/>
          <p:nvPr/>
        </p:nvGrpSpPr>
        <p:grpSpPr>
          <a:xfrm>
            <a:off x="3224444" y="1164741"/>
            <a:ext cx="6122756" cy="697566"/>
            <a:chOff x="3224444" y="4284645"/>
            <a:chExt cx="6122756" cy="6975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A2438A-150E-D40E-F11B-CA7A82E37FD2}"/>
                </a:ext>
              </a:extLst>
            </p:cNvPr>
            <p:cNvGrpSpPr/>
            <p:nvPr/>
          </p:nvGrpSpPr>
          <p:grpSpPr>
            <a:xfrm>
              <a:off x="3272851" y="4394873"/>
              <a:ext cx="6074349" cy="587338"/>
              <a:chOff x="4567415" y="4086432"/>
              <a:chExt cx="6074349" cy="587338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BFA7D770-5394-C96F-2695-0BEC860A352B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597274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75BAF71-8627-7CFA-3CCE-DB04EF6A1C9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584200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การถอดเฟืองไท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และตรวจสอบชิ้นส่วน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6F8EEF-51A4-7914-EC51-A17F19A94CB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986C9538-4F9D-171B-7AF2-805B7BF4099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A6603D1C-15AC-F322-46D1-61131981F26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14A978-6F82-E65F-4970-E534285BB02A}"/>
              </a:ext>
            </a:extLst>
          </p:cNvPr>
          <p:cNvGrpSpPr/>
          <p:nvPr/>
        </p:nvGrpSpPr>
        <p:grpSpPr>
          <a:xfrm>
            <a:off x="19212601" y="6093078"/>
            <a:ext cx="11147225" cy="1212679"/>
            <a:chOff x="4930976" y="8703620"/>
            <a:chExt cx="11147225" cy="1212679"/>
          </a:xfrm>
        </p:grpSpPr>
        <p:sp>
          <p:nvSpPr>
            <p:cNvPr id="64" name="Google Shape;176;p25">
              <a:extLst>
                <a:ext uri="{FF2B5EF4-FFF2-40B4-BE49-F238E27FC236}">
                  <a16:creationId xmlns:a16="http://schemas.microsoft.com/office/drawing/2014/main" id="{A65A1F3E-354E-3CF2-562A-B9E6812CE09A}"/>
                </a:ext>
              </a:extLst>
            </p:cNvPr>
            <p:cNvSpPr/>
            <p:nvPr/>
          </p:nvSpPr>
          <p:spPr>
            <a:xfrm rot="16200000">
              <a:off x="9898249" y="3736347"/>
              <a:ext cx="1212679" cy="1114722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85E4D4B9-C683-0CB5-2ADD-342E52E92DEE}"/>
                </a:ext>
              </a:extLst>
            </p:cNvPr>
            <p:cNvSpPr txBox="1"/>
            <p:nvPr/>
          </p:nvSpPr>
          <p:spPr>
            <a:xfrm>
              <a:off x="5370226" y="8866610"/>
              <a:ext cx="10388573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ในจังหวะดูด ลูกสูบเคลื่อนที่ลง ลิ้นไอดีเปิด (การทำงานจริง ลิ้นไอดีเปิดก่อนศูนย์ตายบน) ลิ้นไอเสียปิด เพลาข้อเหวี่ยงหมุนไปเป็นมุมประมาณ 180 องศา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F77DEC6-A51F-C38D-E544-CD62159EDBBD}"/>
              </a:ext>
            </a:extLst>
          </p:cNvPr>
          <p:cNvGrpSpPr/>
          <p:nvPr/>
        </p:nvGrpSpPr>
        <p:grpSpPr>
          <a:xfrm>
            <a:off x="3270430" y="2216287"/>
            <a:ext cx="13582946" cy="5437090"/>
            <a:chOff x="4971950" y="2074468"/>
            <a:chExt cx="13582946" cy="5437090"/>
          </a:xfrm>
        </p:grpSpPr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07DCBC86-F555-6F49-D260-A8B29B8874C5}"/>
                </a:ext>
              </a:extLst>
            </p:cNvPr>
            <p:cNvSpPr txBox="1"/>
            <p:nvPr/>
          </p:nvSpPr>
          <p:spPr>
            <a:xfrm>
              <a:off x="5533370" y="2098280"/>
              <a:ext cx="13021526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หมุนเครื่องยนต์ตามทิศทางการหมุน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โดยให้สูบที่ 1 อยู่ในตำแหน่งศูนย์ตายบน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TDC)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หรืออัดสุด(รูปที่ 4.2) เปิดฝาครอบลิ้นเพื่อตรวจสอบตำแหน่งลิ้นของสูบที่ 1 โดยลิ้นทั้ง 2 ต้องปิดสนิท ตรวจสอบได้ด้วยการหมุนก้านกระทุ้ง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Push rod)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คลายโบ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ลท์พูล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เลย์เพลาข้อเหวี่ยง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ในขณะที่คลาย ให้จับยึดล้อช่วย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แรงไว้เพื่อป้องกันเพลาข้อเหวี่ยงหมุน จากนั้นถอดโบ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ลท์พูล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เลย์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เพลาข้อเหวี่ยงออก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ถอดพูลเลย์เพลาข้อเหวี่ยง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ด้วยเครื่องมือถอดพูลเลย์เพลาข้อเหวี่ยง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ถอดโบ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ฝาครอบชุดเฟืองไท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มิงแ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ละถอดฝาครอบชุดเฟืองไท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endParaRPr lang="th-TH" sz="40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ถอดท่อฉีด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มันหล่อลื่นฟันเฟือง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(รูปที่ 4.2)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65DC841-DDD2-5939-658A-EDE3DB8AAA42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EF69B4F-94FA-F51F-3207-020D51CED35C}"/>
                </a:ext>
              </a:extLst>
            </p:cNvPr>
            <p:cNvSpPr/>
            <p:nvPr/>
          </p:nvSpPr>
          <p:spPr>
            <a:xfrm>
              <a:off x="4971950" y="3828569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46CC054-B56E-0D20-57FF-411C46937B98}"/>
                </a:ext>
              </a:extLst>
            </p:cNvPr>
            <p:cNvSpPr/>
            <p:nvPr/>
          </p:nvSpPr>
          <p:spPr>
            <a:xfrm>
              <a:off x="4971950" y="559910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5B35489-224A-CA43-6654-07A5A42F8CF2}"/>
                </a:ext>
              </a:extLst>
            </p:cNvPr>
            <p:cNvSpPr/>
            <p:nvPr/>
          </p:nvSpPr>
          <p:spPr>
            <a:xfrm>
              <a:off x="4971950" y="629307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95F5DD8-602A-B329-C2C9-C360B73E0BA3}"/>
                </a:ext>
              </a:extLst>
            </p:cNvPr>
            <p:cNvSpPr/>
            <p:nvPr/>
          </p:nvSpPr>
          <p:spPr>
            <a:xfrm>
              <a:off x="4971950" y="705435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4CE22E-EC0E-D87D-01A5-41D171DE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299" y="3454043"/>
            <a:ext cx="4541103" cy="5188887"/>
          </a:xfrm>
          <a:prstGeom prst="rect">
            <a:avLst/>
          </a:prstGeom>
        </p:spPr>
      </p:pic>
      <p:sp>
        <p:nvSpPr>
          <p:cNvPr id="49" name="TextBox 10">
            <a:extLst>
              <a:ext uri="{FF2B5EF4-FFF2-40B4-BE49-F238E27FC236}">
                <a16:creationId xmlns:a16="http://schemas.microsoft.com/office/drawing/2014/main" id="{FAA4ADE3-B91F-5179-3559-A761CE3F9A3E}"/>
              </a:ext>
            </a:extLst>
          </p:cNvPr>
          <p:cNvSpPr txBox="1"/>
          <p:nvPr/>
        </p:nvSpPr>
        <p:spPr>
          <a:xfrm>
            <a:off x="13160299" y="8869572"/>
            <a:ext cx="3533093" cy="101448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ถอดท่อฉีด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มันหล่อลื่นฟันเฟือง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6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EBBA-5343-40E7-813D-223BC009A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A9B9255-46BF-3A97-DBDD-F22D548840C6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F20F8DCE-D3FC-A42B-D8DA-145EEABC1861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81AA6FC-54F4-C175-2ECD-AA1838B14E84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73D4DBAC-EDD5-B2B0-71A5-95E0348B68E7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AEE5581-B72E-CE9A-949E-C416EF7B22A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AB921-6114-B53F-C2EB-5C44A4598839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622DC283-733B-F819-A6C9-2197020EF1C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9E954166-BD47-4E69-7EA8-0DC16A0CB7E5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20B9A3A-0C20-B3D5-3B80-F75BDE8F0DC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AC001E-1F0B-783D-A672-C9E49631886E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C4E71969-7BAE-76F5-8EC9-EF1891CF3A42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FCED8FC-7C8A-AF4A-6836-D6D8B1607266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6F3AC1F6-BD11-67FC-DCD0-8B67D3A21BAA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856E4-83D2-B704-F7C4-0843513AD6B9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332B099-A6E2-17C5-A65E-80903E3CB39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C8F414D-2212-EE86-C62B-F0D4D1CCE39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A893103-3F6A-CA8C-55D3-EAD7EFC60A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3294922-C625-5A3A-814B-519B580AB9A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B9BB2A7-A14E-33D4-D5C2-59D5ED869674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1025333-7166-ED48-7DC6-41D1B069D01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EDD6EC2-AF11-7D27-3E00-026DCC33B9A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236037-9E2A-5304-B70C-A8226572BAC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790654-D31B-76A6-F1D6-E1E66B27EA8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DC40CD2-BC62-46E9-A1F2-552CE66BD8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FB7F2EA-1CAC-5C64-816D-B9273FD7A7A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7C63C68-2FA0-29D9-515F-0A131FA7CE4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3C51A8-98EE-33CB-90E3-59E9C160B50A}"/>
              </a:ext>
            </a:extLst>
          </p:cNvPr>
          <p:cNvGrpSpPr/>
          <p:nvPr/>
        </p:nvGrpSpPr>
        <p:grpSpPr>
          <a:xfrm>
            <a:off x="3180253" y="1680718"/>
            <a:ext cx="7847718" cy="3860662"/>
            <a:chOff x="4971950" y="2074468"/>
            <a:chExt cx="7847718" cy="3860662"/>
          </a:xfrm>
        </p:grpSpPr>
        <p:sp>
          <p:nvSpPr>
            <p:cNvPr id="51" name="TextBox 10">
              <a:extLst>
                <a:ext uri="{FF2B5EF4-FFF2-40B4-BE49-F238E27FC236}">
                  <a16:creationId xmlns:a16="http://schemas.microsoft.com/office/drawing/2014/main" id="{9D0DE2FA-60F1-CCD8-89B4-537B9646CAAD}"/>
                </a:ext>
              </a:extLst>
            </p:cNvPr>
            <p:cNvSpPr txBox="1"/>
            <p:nvPr/>
          </p:nvSpPr>
          <p:spPr>
            <a:xfrm>
              <a:off x="5533370" y="2098279"/>
              <a:ext cx="7286298" cy="383685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ตรวจสอบแบ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๊ก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ชข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องฟันเฟือง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Timing Gear Backlash) 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๊ก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แลช คือ ระยะคลอน ถ้าฟันเฟืองเกิดการสึก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จะทำให้มีระยะคลอนของฟันเฟืองมากส่งผลให้เกิดเสียงดัง ดังนั้น จะต้องตรวจสอบแบ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๊ก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ชข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องฟันเฟือง สำหรับเครื่องยนต์บางรุ่นจะติดตั้งตัวลดระยะคลอน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Backlash eliminator)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ที่เฟืองสะพานหรือเฟืองพ่วงจะมีแผ่นกำจัดระยะคลอน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Anti Lash Plate)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ไว้ภายในตัวลดระยะคลอน (รูปที่ 4.3) จะมีสปริงคอย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ทำหน้าที่ดันให้ฟันเฟืองแนบชิดกันตลอดเวลา ซึ่งจะ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ทำให้ระยะคลอนระหว่างฟันเฟืองไม่เปลี่ยนแปลง ถึงฟันเฟืองจะเกิดการสึก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มากขึ้นก็ตาม ขั้นตอนการตรวจสอบระยะแบ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๊ก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แลช (รูปที่ 4.4) มีดังนี้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5D2A4B4-206B-0DE9-6C15-D2BB9E3BEA6D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785B9E45-392D-3653-DA38-A124662456B9}"/>
              </a:ext>
            </a:extLst>
          </p:cNvPr>
          <p:cNvSpPr txBox="1"/>
          <p:nvPr/>
        </p:nvSpPr>
        <p:spPr>
          <a:xfrm>
            <a:off x="12132554" y="8063907"/>
            <a:ext cx="5043335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ส่วนประกอบตัวลดระยะคลอน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6877C-141D-364E-9536-4CAC21024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878" y="3007160"/>
            <a:ext cx="6734593" cy="47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30086-5332-1AA4-E3A4-FE59946E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98EA74-87F9-1737-11BB-CB1AB4BF038F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CB150588-DC86-4303-DBAF-52BC248982B3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CF32E2F-312D-DB86-F55E-5E6975AEBC1E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24774043-D9DE-D376-C130-4E0B89D7C058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4ADBF0F-C9C8-FD13-0018-89D8D1E6D5D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AD8373-D64F-4B3D-321E-9FF23DF8ABC2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D996673-0AEB-513A-5B85-ABF44CEF960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59FF414F-6778-10A0-F833-90BDC84E7C01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CE8E81-3617-4C4B-0C72-0B1AAB43C57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CF4166-E421-FC02-92A5-D89241D81B78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1F007CDE-F865-3C46-512F-A32B5EAEEF8B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6F396EB-B939-7E2C-3686-4A60FA4F469F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BF92350C-B81A-FB32-B76E-CC312BFD1906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28AB7-A989-8221-0929-6B751CEF9872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B63A4F-7B94-91E7-B681-9BC0A5E86DA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2D5BA14-7EF4-9340-D818-ECE48E5A9C2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35981A0-CA74-6375-87F8-A030FD18592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7F340E-5186-C3C1-9DDB-F6F4CA36306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52B3C76-135F-D80E-94B1-B8A71F5A089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81C8BD5F-309B-26B3-01E7-B9C684CCF7D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8A15866C-C753-85FC-E78D-4E9F1F9C525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682F525-9F75-4AC1-8783-095242E9E79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78BE0EF-9349-8F1F-BFB8-964D759ED4B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94A7773A-25BC-9071-AACB-39EEB4593DC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659F1598-277F-7C89-28AB-DEE2768B25C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C95D152-4EF4-CAE2-C013-060E3065D44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95F8387E-3979-EB71-A4CF-580F6026D42E}"/>
              </a:ext>
            </a:extLst>
          </p:cNvPr>
          <p:cNvSpPr txBox="1"/>
          <p:nvPr/>
        </p:nvSpPr>
        <p:spPr>
          <a:xfrm>
            <a:off x="19981888" y="8816053"/>
            <a:ext cx="5786352" cy="45963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ยึดลูกกลิ้งกดสายพาน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0AEDC36-8C7E-A107-C4B7-C2CA38BF2F5F}"/>
              </a:ext>
            </a:extLst>
          </p:cNvPr>
          <p:cNvSpPr txBox="1"/>
          <p:nvPr/>
        </p:nvSpPr>
        <p:spPr>
          <a:xfrm>
            <a:off x="19710622" y="4712553"/>
            <a:ext cx="2492251" cy="10661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3.5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ดันลูกกลิ้งกดสายพานถอยหลัง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E7D52F-8549-43C2-2439-9578A935968F}"/>
              </a:ext>
            </a:extLst>
          </p:cNvPr>
          <p:cNvGrpSpPr/>
          <p:nvPr/>
        </p:nvGrpSpPr>
        <p:grpSpPr>
          <a:xfrm>
            <a:off x="2579110" y="1266663"/>
            <a:ext cx="14730128" cy="8405118"/>
            <a:chOff x="2445760" y="1342863"/>
            <a:chExt cx="14730128" cy="8405118"/>
          </a:xfrm>
        </p:grpSpPr>
        <p:sp>
          <p:nvSpPr>
            <p:cNvPr id="51" name="TextBox 10">
              <a:extLst>
                <a:ext uri="{FF2B5EF4-FFF2-40B4-BE49-F238E27FC236}">
                  <a16:creationId xmlns:a16="http://schemas.microsoft.com/office/drawing/2014/main" id="{20144A22-27C6-AB4D-5AF4-00990B4A9CEE}"/>
                </a:ext>
              </a:extLst>
            </p:cNvPr>
            <p:cNvSpPr txBox="1"/>
            <p:nvPr/>
          </p:nvSpPr>
          <p:spPr>
            <a:xfrm>
              <a:off x="3536800" y="1342863"/>
              <a:ext cx="13505739" cy="316891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6.1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ติดตั้งไดอ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ัล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เกจเข้ากับฟันเฟืองที่ต้องการตรวจสอบแบ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๊ก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แลช โดยให้หัววัดของไดอ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ัล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เกจตั้งฉากกับฟันเฟือง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6.2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จับยึดเฟืองที่ต่อพ่วงกันอยู่ไม่ให้เคลื่อนที่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6.3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ขยับเฟืองที่ตรวจแบ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๊ก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แลชไปทางซ้ายสุดและขยับทางขวาสุด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6.4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อ่านค่าระยะแบ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๊ก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แลช และนำค่าที่ตรวจสอบได้เปรียบเทียบกับค่ากำหนดของบริษัทผู้ผลิต 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ถ้าค่าที่ตรวจสอบได้มากกว่าค่ากำหนดสูงสุด ต้องเปลี่ยนชุดเฟืองไท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ใหม่ทั้งชุด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DFF74E-5528-EF54-D131-A821A50ED210}"/>
                </a:ext>
              </a:extLst>
            </p:cNvPr>
            <p:cNvGrpSpPr/>
            <p:nvPr/>
          </p:nvGrpSpPr>
          <p:grpSpPr>
            <a:xfrm>
              <a:off x="2946839" y="4993797"/>
              <a:ext cx="14229049" cy="4689491"/>
              <a:chOff x="4971950" y="2074468"/>
              <a:chExt cx="14229049" cy="4689491"/>
            </a:xfrm>
          </p:grpSpPr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AA378842-8C39-5945-1435-C47B8B39E274}"/>
                  </a:ext>
                </a:extLst>
              </p:cNvPr>
              <p:cNvSpPr txBox="1"/>
              <p:nvPr/>
            </p:nvSpPr>
            <p:spPr>
              <a:xfrm>
                <a:off x="5533368" y="2098279"/>
                <a:ext cx="13667631" cy="383685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ตรวจสอบระยะรุนของเฟืองสะพาน 1 (ตรวจสอบก่อนถอดเฟืองสะพาน) </a:t>
                </a:r>
              </a:p>
              <a:p>
                <a:pPr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การตรวจสอบระยะรุนระหว่างเฟืองสะพาน 1 และแผ่นกันรุน โดยสอดฟิล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เล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อร์เกจระหว่างแผ่นกันรุน และเฟืองสะพาน (รูปที่ 4.5) นำค่าที่ตรวจสอบได้เปรียบกับค่ากำหนดของบริษัทผู้ผลิต ถ้าค่าที่ตรวจสอบได้มากกว่าค่ากำหนดสูงสุดต้องเปลี่ยนแผ่นกันรุนใหม่</a:t>
                </a:r>
                <a:endPara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ถอดเฟืองสะพาน 1 และเฟืองสะพาน 2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ถอดเฟืองปั๊ม</a:t>
                </a:r>
                <a:r>
                  <a:rPr lang="th-TH" sz="4000" b="1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ตรวจสอบระยะรุนเพลาลูกเบี้ยว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ถอดเฟืองเพลาลูกเบี้ยว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8A21777-27C9-9C3F-123B-14460BBD5CF7}"/>
                  </a:ext>
                </a:extLst>
              </p:cNvPr>
              <p:cNvSpPr/>
              <p:nvPr/>
            </p:nvSpPr>
            <p:spPr>
              <a:xfrm>
                <a:off x="4971950" y="2074468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7</a:t>
                </a:r>
                <a:endParaRPr lang="th-TH" sz="2800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10C9563-40E6-2393-645F-F9877A7133E0}"/>
                  </a:ext>
                </a:extLst>
              </p:cNvPr>
              <p:cNvSpPr/>
              <p:nvPr/>
            </p:nvSpPr>
            <p:spPr>
              <a:xfrm>
                <a:off x="4971950" y="4350983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8</a:t>
                </a:r>
                <a:endParaRPr lang="th-TH" sz="2800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1B093A-1048-A6F2-1AD3-67597F8831EE}"/>
                  </a:ext>
                </a:extLst>
              </p:cNvPr>
              <p:cNvSpPr/>
              <p:nvPr/>
            </p:nvSpPr>
            <p:spPr>
              <a:xfrm>
                <a:off x="4971950" y="5668124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068616B-D574-C828-E5F0-086CC3AD37FB}"/>
                  </a:ext>
                </a:extLst>
              </p:cNvPr>
              <p:cNvSpPr/>
              <p:nvPr/>
            </p:nvSpPr>
            <p:spPr>
              <a:xfrm>
                <a:off x="4971950" y="4991733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9</a:t>
                </a:r>
                <a:endParaRPr lang="th-TH" sz="2800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269DE62-D848-AD6E-6F51-67A87B58E917}"/>
                  </a:ext>
                </a:extLst>
              </p:cNvPr>
              <p:cNvSpPr/>
              <p:nvPr/>
            </p:nvSpPr>
            <p:spPr>
              <a:xfrm>
                <a:off x="4971950" y="6306759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978BE7-02A1-19B2-2020-D3FDE75E91C4}"/>
                </a:ext>
              </a:extLst>
            </p:cNvPr>
            <p:cNvSpPr txBox="1"/>
            <p:nvPr/>
          </p:nvSpPr>
          <p:spPr>
            <a:xfrm>
              <a:off x="2445760" y="8513406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10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AAD7911-5BF0-E47B-D6DB-B476A735D00B}"/>
                </a:ext>
              </a:extLst>
            </p:cNvPr>
            <p:cNvSpPr txBox="1"/>
            <p:nvPr/>
          </p:nvSpPr>
          <p:spPr>
            <a:xfrm>
              <a:off x="2445760" y="9142687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11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8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849DDE-1D0F-60A5-CD5F-35D4E94865BB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60CAA53-A482-EBF9-6AF5-691628560D22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2A520A3-3E37-F836-E8AF-465FDE71BE39}"/>
                  </a:ext>
                </a:extLst>
              </p:cNvPr>
              <p:cNvSpPr/>
              <p:nvPr/>
            </p:nvSpPr>
            <p:spPr>
              <a:xfrm>
                <a:off x="1899808" y="717042"/>
                <a:ext cx="8816321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669C5FCE-6AF0-C912-F66F-41092E6DD3C0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ขั้นตอนการประกอบเฟืองไท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มิง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BB8B29AE-5CFF-2D9E-CAA4-4BA02C2D88A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532EBCF7-B36E-7485-EA24-5F7081653AD9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E2FB03-FA9F-2352-F5EC-BC5F6BDD6130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110CD0B5-17DC-19AE-EDCA-B8BA318C154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133FD042-F6CE-8B8E-5C15-53DECC09BF7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111D92A-FE4E-18AB-D93D-98BCBBAE17A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1370B-4ED6-C444-E061-8C5BDEB9E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30" y="2264845"/>
            <a:ext cx="10949067" cy="7180168"/>
          </a:xfrm>
          <a:prstGeom prst="rect">
            <a:avLst/>
          </a:prstGeom>
        </p:spPr>
      </p:pic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4225667" y="7725857"/>
            <a:ext cx="2880379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4.13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ตำแหน่งเครื่องหมายบนเฟือง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8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B33D-104E-94AD-CCCB-04DD09F40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51633D4A-C6AD-AB7D-190A-4EEC4B41ED9E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E54477-BDAD-1A2B-0430-0CE74EAC5C0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3AFB8D-01B1-AE88-7BF9-328853BDE3D1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A05039FF-7D00-A3CA-0D5A-F9A23CEF0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37402B5-8297-AF37-D01E-460A3ED9CE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BA8F0F2-74D6-F28E-8843-36C830BA59C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5C8D09-4E39-7B21-6D63-B75E09E8AB7D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032283D7-BBD9-F93C-E2EC-91D70927693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46AA7197-3D7A-551B-E923-DA9E23EC0E1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447E33A-54DC-9F4E-A4F8-4DC742A7CB9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8EF8D4-3602-FA86-9A0B-A326BC73869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D0D09B2D-A760-2C90-EAE6-0CFF93A6ADD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32C1BC2-3D23-89BE-114D-03835373238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1E44860-0A1B-B9AD-E09E-E6B61F840F8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A06BB47D-705C-5D6A-8470-F6564750F8EB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255C220-5281-E317-CEC2-C29ABD4174F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ADB73442-16E1-2890-32B5-9CDC74B3473F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C35E4B-58C2-F6DB-A6AF-B68745F53C2E}"/>
              </a:ext>
            </a:extLst>
          </p:cNvPr>
          <p:cNvGrpSpPr/>
          <p:nvPr/>
        </p:nvGrpSpPr>
        <p:grpSpPr>
          <a:xfrm>
            <a:off x="3270430" y="2536421"/>
            <a:ext cx="14219283" cy="1629136"/>
            <a:chOff x="4971950" y="2074468"/>
            <a:chExt cx="14219283" cy="1629136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865A323B-EC79-70CB-F7A4-E1FAB00EDE4D}"/>
                </a:ext>
              </a:extLst>
            </p:cNvPr>
            <p:cNvSpPr txBox="1"/>
            <p:nvPr/>
          </p:nvSpPr>
          <p:spPr>
            <a:xfrm>
              <a:off x="5533370" y="2113269"/>
              <a:ext cx="13657863" cy="114928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ประกอบเฟืองเพลาลูกเบี้ยว โดยให้หันเครื่องหมายบนเฟือง “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Y-Y”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มาทางด้านหน้าเครื่องยนต์ (รูปที่ 4.13) และประกอบโบ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เพลาลูกเบี้ยวและแหวนรอง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ประกอบเฟืองสะพาน 1 และแกนเฟืองสะพาน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2.1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ประกอบแกนเฟืองสะพานเข้ากับเสื้อสูบโดยให้รู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มันหันขึ้นด้านบน ชโลม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มันหล่อลื่นที่ด้านในเฟืองสะพาน 1 และแกนเฟืองสะพาน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2.2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หันเครื่องหมายบนเฟืองสะพาน “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X”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 “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Y”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ออกทางด้านหน้าเครื่องยนต์ ประกอบเฟืองสะพาน 1 เข้ากับแกนพ่วงโดยให้เครื่องหมาย “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X”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ตรงกับ “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X-X”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บนเฟืองเพลาข้อเหวี่ยง และเครื่องหมาย “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Y”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ตรงกับ “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Y-Y”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ที่เฟืองเพลาลูกเบี้ยว (รูปที่ 4.14)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2.3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ประกอบแผ่นกันรุนและโบ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หันรู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มันที่แผ่นกันรุนขึ้นด้านบนและหันด้านที่โค้งมนของแผ่น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กันรุนออกด้านนอก (รูปที่ 4.14)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2.4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ขันโบ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ลท์เฟื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องสะพาน 1 ให้แน่นด้วยประแจวัดแรงบิด (ค่าแรงบิดตามบริษัทกำหนด)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612160B-8E7A-709A-2277-67782B6DD0A3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120CF60-77F8-177E-F31D-51956B876CFC}"/>
                </a:ext>
              </a:extLst>
            </p:cNvPr>
            <p:cNvSpPr/>
            <p:nvPr/>
          </p:nvSpPr>
          <p:spPr>
            <a:xfrm>
              <a:off x="4971950" y="324640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3616484-C39B-24A1-2880-BCACB22D0992}"/>
              </a:ext>
            </a:extLst>
          </p:cNvPr>
          <p:cNvSpPr txBox="1"/>
          <p:nvPr/>
        </p:nvSpPr>
        <p:spPr>
          <a:xfrm>
            <a:off x="19310343" y="7234263"/>
            <a:ext cx="4504824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3.11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ประกอบสายพานไท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เข้ากับเฟืองเพลาข้อเหวี่ยง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972A6-CFF9-1855-1C77-670106ED9F67}"/>
              </a:ext>
            </a:extLst>
          </p:cNvPr>
          <p:cNvGrpSpPr/>
          <p:nvPr/>
        </p:nvGrpSpPr>
        <p:grpSpPr>
          <a:xfrm>
            <a:off x="3224444" y="1500904"/>
            <a:ext cx="4155989" cy="697566"/>
            <a:chOff x="3224444" y="4284645"/>
            <a:chExt cx="4155989" cy="6975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46A535-DDF8-AB2D-CEFE-E184A0A30F9D}"/>
                </a:ext>
              </a:extLst>
            </p:cNvPr>
            <p:cNvGrpSpPr/>
            <p:nvPr/>
          </p:nvGrpSpPr>
          <p:grpSpPr>
            <a:xfrm>
              <a:off x="3272851" y="4394873"/>
              <a:ext cx="4107582" cy="587338"/>
              <a:chOff x="4567415" y="4086432"/>
              <a:chExt cx="4107582" cy="587338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0076361-3522-9F45-6D95-E1CB3F5359C2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3485137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0E2F5318-FCBD-1770-F3F5-A85BBF5691EF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3875233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การประกอบเฟืองไท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30C836-9CA9-C26C-23B1-21A99D0CE5F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43DBBCA1-E5A9-95F0-7423-A546143BFE1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B650F5F9-9F21-C67E-6AC0-4EB74D914AD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9CD84AC-5274-9340-7D4A-0E100AF4D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316" y="-190801"/>
            <a:ext cx="6648669" cy="59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6FF37-E723-1EED-A094-A306E7516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ACC7221-90E9-F5A8-0B68-E338BF17834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2684BA-9B9F-BF16-2402-4842FA272190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B07B6EB-5B68-C4B5-5713-3F46840A8F7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159EE9F-F05F-BD87-D08E-BD86C15488E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ADEF5C6F-F0CD-A0C2-D128-0D6FDBE8B82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4D5F818-3BD1-58B5-3141-5F29084C234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1AC8C95-E659-CE6C-65BC-B41F80F4CFFD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3A1ACE1-341C-F490-B0B9-4798E7373FF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E408263C-17B1-510F-2DDC-E9479D92C1C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152B9B-16B0-F361-83C0-FA32C354484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DC8EE39-9C04-B85C-0FE0-4069EA80C3D0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7BBAB95E-01AA-464F-9F81-23775B05296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009EF29-294C-1912-149C-B9B74E32991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43C35EA-D85F-523E-A4D7-AC6AC884C6F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E3EA46C3-4E01-8822-A608-73C83F67BB1A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0B0813BD-1CE3-C436-56D9-4BABFFCCE43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B0913B72-44E5-21A7-EE49-BBD466F78048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C766E44-B01B-698E-A7B4-91E42E3DCD0F}"/>
              </a:ext>
            </a:extLst>
          </p:cNvPr>
          <p:cNvSpPr txBox="1"/>
          <p:nvPr/>
        </p:nvSpPr>
        <p:spPr>
          <a:xfrm>
            <a:off x="7373026" y="8492746"/>
            <a:ext cx="671195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4.14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ประกอบเฟืองสะพาน 1 และแผ่นกันรุน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69A975-51D7-3BEE-8559-1A4F6A2F9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316" y="-190801"/>
            <a:ext cx="6648669" cy="5914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5A019-E715-7213-932D-978037606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1"/>
          <a:stretch/>
        </p:blipFill>
        <p:spPr>
          <a:xfrm>
            <a:off x="4973875" y="1500904"/>
            <a:ext cx="4963610" cy="6539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4201EF-B932-7383-E1AC-FD3601D76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1"/>
          <a:stretch/>
        </p:blipFill>
        <p:spPr>
          <a:xfrm>
            <a:off x="10729005" y="1500904"/>
            <a:ext cx="4963610" cy="65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12560</TotalTime>
  <Words>1429</Words>
  <Application>Microsoft Office PowerPoint</Application>
  <PresentationFormat>กำหนดเอง</PresentationFormat>
  <Paragraphs>165</Paragraphs>
  <Slides>10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21" baseType="lpstr">
      <vt:lpstr>Roboto Black</vt:lpstr>
      <vt:lpstr>Arial</vt:lpstr>
      <vt:lpstr>2006_iannnnnBKK</vt:lpstr>
      <vt:lpstr>Cloud Soft SemiBold</vt:lpstr>
      <vt:lpstr>RSU</vt:lpstr>
      <vt:lpstr>Calibri</vt:lpstr>
      <vt:lpstr>I n S e e D a n g</vt:lpstr>
      <vt:lpstr>TH SarabunPSK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686</cp:revision>
  <dcterms:created xsi:type="dcterms:W3CDTF">2006-08-16T00:00:00Z</dcterms:created>
  <dcterms:modified xsi:type="dcterms:W3CDTF">2025-03-22T17:32:46Z</dcterms:modified>
  <dc:identifier>DAFo_rOLUwE</dc:identifier>
</cp:coreProperties>
</file>