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  <p:sldMasterId id="2147483692" r:id="rId2"/>
    <p:sldMasterId id="2147483694" r:id="rId3"/>
  </p:sldMasterIdLst>
  <p:notesMasterIdLst>
    <p:notesMasterId r:id="rId18"/>
  </p:notesMasterIdLst>
  <p:sldIdLst>
    <p:sldId id="256" r:id="rId4"/>
    <p:sldId id="381" r:id="rId5"/>
    <p:sldId id="382" r:id="rId6"/>
    <p:sldId id="465" r:id="rId7"/>
    <p:sldId id="471" r:id="rId8"/>
    <p:sldId id="494" r:id="rId9"/>
    <p:sldId id="495" r:id="rId10"/>
    <p:sldId id="496" r:id="rId11"/>
    <p:sldId id="466" r:id="rId12"/>
    <p:sldId id="490" r:id="rId13"/>
    <p:sldId id="497" r:id="rId14"/>
    <p:sldId id="492" r:id="rId15"/>
    <p:sldId id="498" r:id="rId16"/>
    <p:sldId id="499" r:id="rId17"/>
  </p:sldIdLst>
  <p:sldSz cx="18288000" cy="10287000"/>
  <p:notesSz cx="6858000" cy="9144000"/>
  <p:embeddedFontLst>
    <p:embeddedFont>
      <p:font typeface="2006_iannnnnBKK" panose="020B0604020202020204" charset="0"/>
      <p:regular r:id="rId19"/>
    </p:embeddedFont>
    <p:embeddedFont>
      <p:font typeface="Cloud Soft SemiBold" panose="02000000000000000000" charset="-34"/>
      <p:bold r:id="rId20"/>
      <p:boldItalic r:id="rId21"/>
    </p:embeddedFont>
    <p:embeddedFont>
      <p:font typeface="I n S e e D a n g" panose="020B0604020202020204" charset="-34"/>
      <p:regular r:id="rId22"/>
    </p:embeddedFont>
    <p:embeddedFont>
      <p:font typeface="Roboto Black" panose="02000000000000000000" pitchFamily="2" charset="0"/>
      <p:bold r:id="rId23"/>
    </p:embeddedFont>
    <p:embeddedFont>
      <p:font typeface="TH SarabunPSK" panose="020B0500040200020003" pitchFamily="34" charset="-34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" userDrawn="1">
          <p15:clr>
            <a:srgbClr val="FDE53C"/>
          </p15:clr>
        </p15:guide>
        <p15:guide id="2" pos="5760" userDrawn="1">
          <p15:clr>
            <a:srgbClr val="FDE53C"/>
          </p15:clr>
        </p15:guide>
        <p15:guide id="3" pos="9024" userDrawn="1">
          <p15:clr>
            <a:srgbClr val="FDE53C"/>
          </p15:clr>
        </p15:guide>
        <p15:guide id="4" pos="11520" userDrawn="1">
          <p15:clr>
            <a:srgbClr val="FDE53C"/>
          </p15:clr>
        </p15:guide>
        <p15:guide id="5" orient="horz" pos="2136" userDrawn="1">
          <p15:clr>
            <a:srgbClr val="FDE53C"/>
          </p15:clr>
        </p15:guide>
        <p15:guide id="6" orient="horz" pos="3144" userDrawn="1">
          <p15:clr>
            <a:srgbClr val="FDE53C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E6"/>
    <a:srgbClr val="FEBEDB"/>
    <a:srgbClr val="FE8ABE"/>
    <a:srgbClr val="34C3F0"/>
    <a:srgbClr val="63D1F3"/>
    <a:srgbClr val="F66099"/>
    <a:srgbClr val="B6E5EF"/>
    <a:srgbClr val="BCB8F7"/>
    <a:srgbClr val="C0EAE9"/>
    <a:srgbClr val="9F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7" autoAdjust="0"/>
    <p:restoredTop sz="94574" autoAdjust="0"/>
  </p:normalViewPr>
  <p:slideViewPr>
    <p:cSldViewPr snapToGrid="0">
      <p:cViewPr varScale="1">
        <p:scale>
          <a:sx n="52" d="100"/>
          <a:sy n="52" d="100"/>
        </p:scale>
        <p:origin x="29" y="72"/>
      </p:cViewPr>
      <p:guideLst>
        <p:guide orient="horz" pos="72"/>
        <p:guide pos="5760"/>
        <p:guide pos="9024"/>
        <p:guide pos="11520"/>
        <p:guide orient="horz" pos="2136"/>
        <p:guide orient="horz" pos="31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BB38-700C-4312-ACE9-35C42C9D5098}" type="datetimeFigureOut">
              <a:rPr lang="th-TH" smtClean="0"/>
              <a:t>23/03/68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75D3-CAE6-437A-AFD3-CDF3F5993B9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563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410700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2469A2-2154-6773-9887-33336DDA55C0}"/>
              </a:ext>
            </a:extLst>
          </p:cNvPr>
          <p:cNvSpPr/>
          <p:nvPr userDrawn="1"/>
        </p:nvSpPr>
        <p:spPr>
          <a:xfrm>
            <a:off x="609600" y="1943100"/>
            <a:ext cx="17678400" cy="7848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F56989-C955-455B-5E5E-42E1C10AF7F5}"/>
              </a:ext>
            </a:extLst>
          </p:cNvPr>
          <p:cNvSpPr/>
          <p:nvPr userDrawn="1"/>
        </p:nvSpPr>
        <p:spPr>
          <a:xfrm>
            <a:off x="2514600" y="0"/>
            <a:ext cx="15773400" cy="10287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-76200" y="1"/>
            <a:ext cx="184404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25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0" y="1"/>
            <a:ext cx="18288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3C30E6A-31AB-1748-6BD2-8271E5A2D1C9}"/>
              </a:ext>
            </a:extLst>
          </p:cNvPr>
          <p:cNvSpPr/>
          <p:nvPr userDrawn="1"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3C30E6A-31AB-1748-6BD2-8271E5A2D1C9}"/>
              </a:ext>
            </a:extLst>
          </p:cNvPr>
          <p:cNvSpPr/>
          <p:nvPr userDrawn="1"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534C2D8E-753B-286D-8D90-BD927044BB1F}"/>
              </a:ext>
            </a:extLst>
          </p:cNvPr>
          <p:cNvSpPr/>
          <p:nvPr userDrawn="1"/>
        </p:nvSpPr>
        <p:spPr>
          <a:xfrm>
            <a:off x="0" y="495301"/>
            <a:ext cx="3048000" cy="979170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0" y="1"/>
            <a:ext cx="18288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47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1E2289-BAE5-93A2-3651-8B9163B523DE}"/>
              </a:ext>
            </a:extLst>
          </p:cNvPr>
          <p:cNvGrpSpPr/>
          <p:nvPr userDrawn="1"/>
        </p:nvGrpSpPr>
        <p:grpSpPr>
          <a:xfrm>
            <a:off x="11963400" y="10934700"/>
            <a:ext cx="6000751" cy="2819400"/>
            <a:chOff x="6458816" y="318792"/>
            <a:chExt cx="5774995" cy="2819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77843E-CE18-3966-78CA-3CF4BC43DC0A}"/>
                </a:ext>
              </a:extLst>
            </p:cNvPr>
            <p:cNvSpPr/>
            <p:nvPr/>
          </p:nvSpPr>
          <p:spPr>
            <a:xfrm>
              <a:off x="6706317" y="318792"/>
              <a:ext cx="5279995" cy="2819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C224037-F8B3-F540-2660-B1C13F182CF2}"/>
                </a:ext>
              </a:extLst>
            </p:cNvPr>
            <p:cNvSpPr txBox="1"/>
            <p:nvPr/>
          </p:nvSpPr>
          <p:spPr>
            <a:xfrm>
              <a:off x="6458816" y="623592"/>
              <a:ext cx="5774995" cy="2359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7200" b="1" dirty="0">
                  <a:solidFill>
                    <a:schemeClr val="bg1"/>
                  </a:solidFill>
                  <a:latin typeface="+mn-lt"/>
                  <a:cs typeface="2006_iannnnnBKK" panose="02000000000000000000" pitchFamily="2" charset="0"/>
                </a:rPr>
                <a:t>Marketer Personality Development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1FAE3FC-2C58-49B2-EFE6-A9D4DE535B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7"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3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 b="10215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6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B6C7C5-3C56-5ECC-E93D-83791295D2E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5" r="48565"/>
          <a:stretch/>
        </p:blipFill>
        <p:spPr>
          <a:xfrm>
            <a:off x="1" y="495300"/>
            <a:ext cx="2538649" cy="9791700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84581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1F5860-4136-8632-E656-598F5DE7EC59}"/>
              </a:ext>
            </a:extLst>
          </p:cNvPr>
          <p:cNvSpPr/>
          <p:nvPr/>
        </p:nvSpPr>
        <p:spPr>
          <a:xfrm>
            <a:off x="0" y="6362700"/>
            <a:ext cx="18288000" cy="3924300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530878B-C356-34D0-F3D1-BE188D618ED4}"/>
              </a:ext>
            </a:extLst>
          </p:cNvPr>
          <p:cNvGrpSpPr/>
          <p:nvPr/>
        </p:nvGrpSpPr>
        <p:grpSpPr>
          <a:xfrm>
            <a:off x="7747973" y="10728992"/>
            <a:ext cx="11322570" cy="1199556"/>
            <a:chOff x="8002807" y="10514384"/>
            <a:chExt cx="10896600" cy="119955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68AD928-2D22-F082-8628-BC638470C53F}"/>
                </a:ext>
              </a:extLst>
            </p:cNvPr>
            <p:cNvSpPr/>
            <p:nvPr/>
          </p:nvSpPr>
          <p:spPr>
            <a:xfrm>
              <a:off x="8002807" y="10514384"/>
              <a:ext cx="10896600" cy="11995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6">
              <a:extLst>
                <a:ext uri="{FF2B5EF4-FFF2-40B4-BE49-F238E27FC236}">
                  <a16:creationId xmlns:a16="http://schemas.microsoft.com/office/drawing/2014/main" id="{803609CD-1701-396E-83C3-1F9E12D6D11B}"/>
                </a:ext>
              </a:extLst>
            </p:cNvPr>
            <p:cNvSpPr txBox="1"/>
            <p:nvPr/>
          </p:nvSpPr>
          <p:spPr>
            <a:xfrm>
              <a:off x="8099649" y="10617486"/>
              <a:ext cx="10203543" cy="1096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8500" dirty="0">
                  <a:latin typeface="2006_iannnnnBKK" panose="02000000000000000000" pitchFamily="2" charset="0"/>
                  <a:cs typeface="2006_iannnnnBKK" panose="02000000000000000000" pitchFamily="2" charset="0"/>
                </a:rPr>
                <a:t>Marketer Personality Development</a:t>
              </a:r>
              <a:endParaRPr lang="en-US" sz="8500" b="1" dirty="0">
                <a:solidFill>
                  <a:srgbClr val="192954"/>
                </a:solidFill>
                <a:latin typeface="2006_iannnnnBKK" panose="02000000000000000000" pitchFamily="2" charset="0"/>
                <a:cs typeface="2006_iannnnnBKK" panose="02000000000000000000" pitchFamily="2" charset="0"/>
              </a:endParaRP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FB77C7E-4074-55A8-1466-4EF30DCB7255}"/>
              </a:ext>
            </a:extLst>
          </p:cNvPr>
          <p:cNvSpPr/>
          <p:nvPr/>
        </p:nvSpPr>
        <p:spPr>
          <a:xfrm>
            <a:off x="19119858" y="1295989"/>
            <a:ext cx="12302424" cy="24696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176;p25">
            <a:extLst>
              <a:ext uri="{FF2B5EF4-FFF2-40B4-BE49-F238E27FC236}">
                <a16:creationId xmlns:a16="http://schemas.microsoft.com/office/drawing/2014/main" id="{1647B281-678F-60C9-8AC3-8AB52FC8C821}"/>
              </a:ext>
            </a:extLst>
          </p:cNvPr>
          <p:cNvSpPr/>
          <p:nvPr/>
        </p:nvSpPr>
        <p:spPr>
          <a:xfrm>
            <a:off x="20040600" y="5656983"/>
            <a:ext cx="3148536" cy="2401006"/>
          </a:xfrm>
          <a:prstGeom prst="roundRect">
            <a:avLst>
              <a:gd name="adj" fmla="val 50000"/>
            </a:avLst>
          </a:prstGeom>
          <a:solidFill>
            <a:srgbClr val="FDA7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978E7BB-7786-FD4E-D785-ABCB0DE7F57A}"/>
              </a:ext>
            </a:extLst>
          </p:cNvPr>
          <p:cNvSpPr txBox="1"/>
          <p:nvPr/>
        </p:nvSpPr>
        <p:spPr>
          <a:xfrm>
            <a:off x="16602143" y="-3543300"/>
            <a:ext cx="47243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th-TH" sz="8000" b="1" dirty="0">
                <a:latin typeface="RSU" panose="02000506040000020003" pitchFamily="2" charset="-34"/>
                <a:cs typeface="RSU" panose="02000506040000020003" pitchFamily="2" charset="-34"/>
              </a:rPr>
              <a:t>198221638</a:t>
            </a:r>
            <a:endParaRPr lang="en-US" sz="8000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5C16BB53-5051-41C3-8AC9-6F5D8334273F}"/>
              </a:ext>
            </a:extLst>
          </p:cNvPr>
          <p:cNvSpPr txBox="1"/>
          <p:nvPr/>
        </p:nvSpPr>
        <p:spPr>
          <a:xfrm>
            <a:off x="4549027" y="6933138"/>
            <a:ext cx="13041086" cy="30232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th-TH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งานระบบ</a:t>
            </a:r>
            <a:r>
              <a:rPr lang="th-TH" sz="8000" b="1" dirty="0" err="1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นํ้า</a:t>
            </a:r>
            <a:r>
              <a:rPr lang="th-TH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มัน</a:t>
            </a:r>
          </a:p>
          <a:p>
            <a:pPr>
              <a:lnSpc>
                <a:spcPts val="7700"/>
              </a:lnSpc>
            </a:pPr>
            <a:r>
              <a:rPr lang="th-TH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เชื้อเพลิงเครื่องยนต์ดีเซล </a:t>
            </a:r>
          </a:p>
          <a:p>
            <a:pPr>
              <a:lnSpc>
                <a:spcPts val="7700"/>
              </a:lnSpc>
            </a:pPr>
            <a:r>
              <a:rPr lang="th-TH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(</a:t>
            </a:r>
            <a:r>
              <a:rPr lang="en-US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Diesel Engine Fuel System)</a:t>
            </a:r>
            <a:endParaRPr lang="th-TH" sz="8000" b="1" spc="-150" dirty="0">
              <a:solidFill>
                <a:schemeClr val="bg1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D9CC4E-3363-B078-CFB9-8E2C27605BB8}"/>
              </a:ext>
            </a:extLst>
          </p:cNvPr>
          <p:cNvSpPr txBox="1"/>
          <p:nvPr/>
        </p:nvSpPr>
        <p:spPr>
          <a:xfrm>
            <a:off x="20040600" y="-789714"/>
            <a:ext cx="3148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145939723</a:t>
            </a:r>
            <a:endParaRPr lang="en-US" sz="40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7" name="Chord 16">
            <a:extLst>
              <a:ext uri="{FF2B5EF4-FFF2-40B4-BE49-F238E27FC236}">
                <a16:creationId xmlns:a16="http://schemas.microsoft.com/office/drawing/2014/main" id="{BB832565-4A74-6AFE-97A7-730349C0FEEF}"/>
              </a:ext>
            </a:extLst>
          </p:cNvPr>
          <p:cNvSpPr/>
          <p:nvPr/>
        </p:nvSpPr>
        <p:spPr>
          <a:xfrm>
            <a:off x="19070543" y="5143500"/>
            <a:ext cx="5161057" cy="5161057"/>
          </a:xfrm>
          <a:prstGeom prst="chor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6E5BA3-DCA1-96BA-7CED-94C77947A6BE}"/>
              </a:ext>
            </a:extLst>
          </p:cNvPr>
          <p:cNvGrpSpPr/>
          <p:nvPr/>
        </p:nvGrpSpPr>
        <p:grpSpPr>
          <a:xfrm>
            <a:off x="697887" y="5878124"/>
            <a:ext cx="4283538" cy="4348675"/>
            <a:chOff x="697887" y="5878124"/>
            <a:chExt cx="4283538" cy="4348675"/>
          </a:xfrm>
        </p:grpSpPr>
        <p:sp>
          <p:nvSpPr>
            <p:cNvPr id="20" name="Flowchart: Delay 19">
              <a:extLst>
                <a:ext uri="{FF2B5EF4-FFF2-40B4-BE49-F238E27FC236}">
                  <a16:creationId xmlns:a16="http://schemas.microsoft.com/office/drawing/2014/main" id="{A965E83B-D054-691F-5504-0A0AAC7D51B6}"/>
                </a:ext>
              </a:extLst>
            </p:cNvPr>
            <p:cNvSpPr/>
            <p:nvPr/>
          </p:nvSpPr>
          <p:spPr>
            <a:xfrm rot="5400000">
              <a:off x="697887" y="6362701"/>
              <a:ext cx="3352800" cy="3352800"/>
            </a:xfrm>
            <a:prstGeom prst="flowChartDelay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  <a:effectLst>
              <a:outerShdw blurRad="571500" dir="15480000" sx="95000" sy="95000" rotWithShape="0">
                <a:prstClr val="black">
                  <a:alpha val="37000"/>
                </a:prstClr>
              </a:outerShdw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94CDA87C-2D65-B5A3-4276-3B508FE17F55}"/>
                </a:ext>
              </a:extLst>
            </p:cNvPr>
            <p:cNvSpPr txBox="1"/>
            <p:nvPr/>
          </p:nvSpPr>
          <p:spPr>
            <a:xfrm>
              <a:off x="697887" y="8572500"/>
              <a:ext cx="3352800" cy="16542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22000" b="1" dirty="0">
                  <a:solidFill>
                    <a:srgbClr val="C00000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5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45B8257-0331-B2A4-F396-031D06728C4A}"/>
                </a:ext>
              </a:extLst>
            </p:cNvPr>
            <p:cNvGrpSpPr/>
            <p:nvPr/>
          </p:nvGrpSpPr>
          <p:grpSpPr>
            <a:xfrm rot="454332">
              <a:off x="2240461" y="5878124"/>
              <a:ext cx="2740964" cy="1067282"/>
              <a:chOff x="596630" y="6013685"/>
              <a:chExt cx="2740964" cy="106728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96B26B-B0FC-D845-97B4-F9AFD9212057}"/>
                  </a:ext>
                </a:extLst>
              </p:cNvPr>
              <p:cNvSpPr/>
              <p:nvPr/>
            </p:nvSpPr>
            <p:spPr>
              <a:xfrm rot="20733411">
                <a:off x="596630" y="6268722"/>
                <a:ext cx="2116233" cy="81224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6">
                <a:extLst>
                  <a:ext uri="{FF2B5EF4-FFF2-40B4-BE49-F238E27FC236}">
                    <a16:creationId xmlns:a16="http://schemas.microsoft.com/office/drawing/2014/main" id="{D9008BEE-17BF-47E3-BF6D-E1E76051C467}"/>
                  </a:ext>
                </a:extLst>
              </p:cNvPr>
              <p:cNvSpPr txBox="1"/>
              <p:nvPr/>
            </p:nvSpPr>
            <p:spPr>
              <a:xfrm rot="20717805">
                <a:off x="777206" y="6013685"/>
                <a:ext cx="256038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บทเรียนที่</a:t>
                </a:r>
                <a:endPara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EB40DA5-1E5D-12EB-A225-AA2F6BF7E896}"/>
                </a:ext>
              </a:extLst>
            </p:cNvPr>
            <p:cNvGrpSpPr/>
            <p:nvPr/>
          </p:nvGrpSpPr>
          <p:grpSpPr>
            <a:xfrm rot="5400000">
              <a:off x="778720" y="6576839"/>
              <a:ext cx="709177" cy="468501"/>
              <a:chOff x="3164552" y="4338614"/>
              <a:chExt cx="367312" cy="242656"/>
            </a:xfrm>
          </p:grpSpPr>
          <p:sp>
            <p:nvSpPr>
              <p:cNvPr id="5" name="Arrow: Chevron 4">
                <a:extLst>
                  <a:ext uri="{FF2B5EF4-FFF2-40B4-BE49-F238E27FC236}">
                    <a16:creationId xmlns:a16="http://schemas.microsoft.com/office/drawing/2014/main" id="{7036C765-7B8C-4EFB-FBE2-E3D7E7CD03E6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74F797ED-90F7-E98D-9F9F-E626A31019B0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30086-5332-1AA4-E3A4-FE59946EE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98EA74-87F9-1737-11BB-CB1AB4BF038F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CB150588-DC86-4303-DBAF-52BC248982B3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CF32E2F-312D-DB86-F55E-5E6975AEBC1E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24774043-D9DE-D376-C130-4E0B89D7C058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64ADBF0F-C9C8-FD13-0018-89D8D1E6D5DF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AD8373-D64F-4B3D-321E-9FF23DF8ABC2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4D996673-0AEB-513A-5B85-ABF44CEF9606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59FF414F-6778-10A0-F833-90BDC84E7C01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FCE8E81-3617-4C4B-0C72-0B1AAB43C572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CF4166-E421-FC02-92A5-D89241D81B78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1F007CDE-F865-3C46-512F-A32B5EAEEF8B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36F396EB-B939-7E2C-3686-4A60FA4F469F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BF92350C-B81A-FB32-B76E-CC312BFD1906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9D28AB7-A989-8221-0929-6B751CEF9872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2B63A4F-7B94-91E7-B681-9BC0A5E86DAB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E2D5BA14-7EF4-9340-D818-ECE48E5A9C2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35981A0-CA74-6375-87F8-A030FD18592D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07F340E-5186-C3C1-9DDB-F6F4CA363067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52B3C76-135F-D80E-94B1-B8A71F5A0892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81C8BD5F-309B-26B3-01E7-B9C684CCF7D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8A15866C-C753-85FC-E78D-4E9F1F9C525D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682F525-9F75-4AC1-8783-095242E9E79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78BE0EF-9349-8F1F-BFB8-964D759ED4B8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94A7773A-25BC-9071-AACB-39EEB4593DC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659F1598-277F-7C89-28AB-DEE2768B25C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3C95D152-4EF4-CAE2-C013-060E3065D44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61" name="TextBox 10">
            <a:extLst>
              <a:ext uri="{FF2B5EF4-FFF2-40B4-BE49-F238E27FC236}">
                <a16:creationId xmlns:a16="http://schemas.microsoft.com/office/drawing/2014/main" id="{95F8387E-3979-EB71-A4CF-580F6026D42E}"/>
              </a:ext>
            </a:extLst>
          </p:cNvPr>
          <p:cNvSpPr txBox="1"/>
          <p:nvPr/>
        </p:nvSpPr>
        <p:spPr>
          <a:xfrm>
            <a:off x="12496799" y="6999662"/>
            <a:ext cx="4020189" cy="126502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5.9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ภาพตัดการฉีด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มันเชื้อเพลิงในช่วงเริ่มต้น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0AEDC36-8C7E-A107-C4B7-C2CA38BF2F5F}"/>
              </a:ext>
            </a:extLst>
          </p:cNvPr>
          <p:cNvSpPr txBox="1"/>
          <p:nvPr/>
        </p:nvSpPr>
        <p:spPr>
          <a:xfrm>
            <a:off x="14523618" y="1872803"/>
            <a:ext cx="3103635" cy="106618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5.8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 ลักษณะของชุดเข็มหัวฉีดแบบเดือยหน่วงเวลา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3C9CCD-3356-6FE1-238F-DDA0439BD3B9}"/>
              </a:ext>
            </a:extLst>
          </p:cNvPr>
          <p:cNvGrpSpPr/>
          <p:nvPr/>
        </p:nvGrpSpPr>
        <p:grpSpPr>
          <a:xfrm>
            <a:off x="3118030" y="1475263"/>
            <a:ext cx="8101248" cy="5413116"/>
            <a:chOff x="4971950" y="2074468"/>
            <a:chExt cx="8101248" cy="5413116"/>
          </a:xfrm>
        </p:grpSpPr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801CC852-8382-3C35-5E44-2216277832D7}"/>
                </a:ext>
              </a:extLst>
            </p:cNvPr>
            <p:cNvSpPr txBox="1"/>
            <p:nvPr/>
          </p:nvSpPr>
          <p:spPr>
            <a:xfrm>
              <a:off x="5533370" y="2098279"/>
              <a:ext cx="7539828" cy="5389305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8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ชุดเข็มหัวฉีดแบบเดือยหน่วงเวลา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Throttle pintle nozzle type)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หัวฉีดแบบเดือยหน่วงเวลา (รูปที่ 5.8) ที่ส่วนปลายของเข็มหัวฉีดจะมีลักษณะพิเศษเป็นรูปเรียว หรือเป็นขั้น ซึ่งลักษณะดังกล่าวจะทำให้พื้นที่หน้าตัดของรูที่เรือนเข็มหัวฉีดค่อย ๆ ถูกเปิด จึงทำให้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มันเชื้อเพลิงถูกฉีดออกมาแบ่งออกเป็น 2 ช่วงกล่าวคือ เมื่อเริ่มต้นการฉีด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 ปริมาณ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มันจะถูกฉีดเข้าไปภายในห้องเผาไหม้เพียงเล็กน้อย (รูปที่ 5.9) และเมื่อเข็มหัวฉีดเคลื่อนตัวสูงขึ้นใกล้จะสิ้นสุดการฉีด อัตราการฉีด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มันเชื้อเพลิงก็จะเพิ่มมากขึ้น (รูปที่ 5.10) 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B55E624-07D1-4239-9C60-C2322253EECC}"/>
                </a:ext>
              </a:extLst>
            </p:cNvPr>
            <p:cNvSpPr/>
            <p:nvPr/>
          </p:nvSpPr>
          <p:spPr>
            <a:xfrm>
              <a:off x="4971950" y="207446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567AA8C-7A3E-8911-D9BB-D90BC53B5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979" y="1320071"/>
            <a:ext cx="2495632" cy="234713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0FE7F23-84B1-CB13-052E-D7CE605DF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299" y="3804614"/>
            <a:ext cx="5594016" cy="29810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1E9E325-7B71-DAB0-CF4C-036186E91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57" y="6914471"/>
            <a:ext cx="2758007" cy="2930382"/>
          </a:xfrm>
          <a:prstGeom prst="rect">
            <a:avLst/>
          </a:prstGeom>
        </p:spPr>
      </p:pic>
      <p:sp>
        <p:nvSpPr>
          <p:cNvPr id="48" name="TextBox 10">
            <a:extLst>
              <a:ext uri="{FF2B5EF4-FFF2-40B4-BE49-F238E27FC236}">
                <a16:creationId xmlns:a16="http://schemas.microsoft.com/office/drawing/2014/main" id="{A1AC68C9-AC1A-472F-C10F-C6E8F870B623}"/>
              </a:ext>
            </a:extLst>
          </p:cNvPr>
          <p:cNvSpPr txBox="1"/>
          <p:nvPr/>
        </p:nvSpPr>
        <p:spPr>
          <a:xfrm>
            <a:off x="7790898" y="7747151"/>
            <a:ext cx="3047740" cy="126502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5.10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</a:t>
            </a:r>
            <a:br>
              <a: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การฉีด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มันเชื้อเพลิงเมื่อเข็มหัวฉีดยกตัวสูงขึ้น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1186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10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6F3D94-BF6F-B3E4-D99E-07910DBD2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0" y="2524021"/>
            <a:ext cx="9277350" cy="6409632"/>
          </a:xfrm>
          <a:prstGeom prst="rect">
            <a:avLst/>
          </a:prstGeom>
        </p:spPr>
      </p:pic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0E8B48F-EA87-1464-B1F8-2BC5BAFCD6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90890A1F-5BB8-A737-AE5C-C7A021149FFF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EF524CFB-6ED1-2A96-6511-D96F0F7027E9}"/>
              </a:ext>
            </a:extLst>
          </p:cNvPr>
          <p:cNvSpPr txBox="1"/>
          <p:nvPr/>
        </p:nvSpPr>
        <p:spPr>
          <a:xfrm>
            <a:off x="10640129" y="9153651"/>
            <a:ext cx="4684891" cy="41693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5.11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ส่วนประกอบหัวฉีดแบบรู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9157C-6C97-337D-69AF-9B5E210C5AE3}"/>
              </a:ext>
            </a:extLst>
          </p:cNvPr>
          <p:cNvGrpSpPr/>
          <p:nvPr/>
        </p:nvGrpSpPr>
        <p:grpSpPr>
          <a:xfrm>
            <a:off x="2971800" y="1179550"/>
            <a:ext cx="9563100" cy="954107"/>
            <a:chOff x="2971800" y="1028700"/>
            <a:chExt cx="9563100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311780-DFAE-0B2D-4326-B6B83A9AD877}"/>
                </a:ext>
              </a:extLst>
            </p:cNvPr>
            <p:cNvGrpSpPr/>
            <p:nvPr/>
          </p:nvGrpSpPr>
          <p:grpSpPr>
            <a:xfrm>
              <a:off x="2971800" y="1028700"/>
              <a:ext cx="9563100" cy="954107"/>
              <a:chOff x="5691670" y="1818142"/>
              <a:chExt cx="9563100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FCDF01B-DFB0-6D96-0680-4FFC73FCEF54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7863371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386CBD1-CEBB-0963-449E-29EB52C39FE9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CDC0AE8-DFE5-2BA0-8661-DDBA3AB6CAF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5.2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855376A-CBBC-6892-1672-D3EC5AADAC14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810270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หัวฉีดแบบรู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Hole Nozzle Type)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B0CEE8C-1710-BB37-1D9C-196901CDF08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5565CF33-AAB7-DA2A-D17A-BF9BA59E7017}"/>
              </a:ext>
            </a:extLst>
          </p:cNvPr>
          <p:cNvSpPr txBox="1"/>
          <p:nvPr/>
        </p:nvSpPr>
        <p:spPr>
          <a:xfrm>
            <a:off x="3322088" y="2562121"/>
            <a:ext cx="4469362" cy="52494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หัวฉีดแบบรู (รูปที่ 5.11) นิยมนำไปใช้กับเครื่องยนต์ดีเซลที่มีห้องเผาไหม้แบบโดยตรง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Direct injection)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หัวฉีดแบบนี้จะมีความดันเริ่มเปิดเข็มหัวฉีดมากกว่าแบบเดือย คืออยู่ระหว่าง 150 –</a:t>
            </a:r>
            <a:r>
              <a:rPr lang="th-TH" sz="40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200 กิโลกรัมต่อตารางเซนติเมตร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kg/cm2)</a:t>
            </a:r>
            <a:r>
              <a:rPr lang="en-US" sz="145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ทั้งนี้ เพื่อต้องการให้ฝอยละอองของ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มันกระจายไปในห้องเผาไหม้ได้อย่างทั่วถึง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D374E2B-1884-5E0D-3A5B-96019EEE3F72}"/>
              </a:ext>
            </a:extLst>
          </p:cNvPr>
          <p:cNvSpPr/>
          <p:nvPr/>
        </p:nvSpPr>
        <p:spPr>
          <a:xfrm rot="459140">
            <a:off x="16322244" y="77714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0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EB33D-104E-94AD-CCCB-04DD09F40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51633D4A-C6AD-AB7D-190A-4EEC4B41ED9E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E54477-BDAD-1A2B-0430-0CE74EAC5C08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43AFB8D-01B1-AE88-7BF9-328853BDE3D1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A05039FF-7D00-A3CA-0D5A-F9A23CEF0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137402B5-8297-AF37-D01E-460A3ED9CE5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BA8F0F2-74D6-F28E-8843-36C830BA59CC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A5C8D09-4E39-7B21-6D63-B75E09E8AB7D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032283D7-BBD9-F93C-E2EC-91D709276938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46AA7197-3D7A-551B-E923-DA9E23EC0E11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447E33A-54DC-9F4E-A4F8-4DC742A7CB9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D8EF8D4-3602-FA86-9A0B-A326BC73869E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D0D09B2D-A760-2C90-EAE6-0CFF93A6ADD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132C1BC2-3D23-89BE-114D-038353732381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1E44860-0A1B-B9AD-E09E-E6B61F840F8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A06BB47D-705C-5D6A-8470-F6564750F8EB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C255C220-5281-E317-CEC2-C29ABD4174FA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ADB73442-16E1-2890-32B5-9CDC74B3473F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C35E4B-58C2-F6DB-A6AF-B68745F53C2E}"/>
              </a:ext>
            </a:extLst>
          </p:cNvPr>
          <p:cNvGrpSpPr/>
          <p:nvPr/>
        </p:nvGrpSpPr>
        <p:grpSpPr>
          <a:xfrm>
            <a:off x="3241474" y="2452532"/>
            <a:ext cx="7236026" cy="3033217"/>
            <a:chOff x="4971950" y="2074468"/>
            <a:chExt cx="7236026" cy="3033217"/>
          </a:xfrm>
        </p:grpSpPr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865A323B-EC79-70CB-F7A4-E1FAB00EDE4D}"/>
                </a:ext>
              </a:extLst>
            </p:cNvPr>
            <p:cNvSpPr txBox="1"/>
            <p:nvPr/>
          </p:nvSpPr>
          <p:spPr>
            <a:xfrm>
              <a:off x="5533370" y="2113269"/>
              <a:ext cx="6674606" cy="299441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ชุดเข็มหัวฉีดแบบรูเดียว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Single hole)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โดยทั่วไปลักษณะของชุดเข็มหัวฉีดแบบรูเดียวจะเจาะรูฉีด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มันในแนวแกนตรงส่วนปลายของเรือนเข็มหัวฉีดเพียงรูเดียว และรูนี้จะถูกปิดด้วยเข็มหัวฉีด ขนาดของรูจะมีขนาดเส้นผ่านศูนย์กลางตั้งแต่ 0.2 มิลลิเมตรขึ้นไป มุมการกระจายของเชื้อเพลิงจะอยู่ประมาณ 5-15 องศา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612160B-8E7A-709A-2277-67782B6DD0A3}"/>
                </a:ext>
              </a:extLst>
            </p:cNvPr>
            <p:cNvSpPr/>
            <p:nvPr/>
          </p:nvSpPr>
          <p:spPr>
            <a:xfrm>
              <a:off x="4971950" y="207446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D3616484-C39B-24A1-2880-BCACB22D0992}"/>
              </a:ext>
            </a:extLst>
          </p:cNvPr>
          <p:cNvSpPr txBox="1"/>
          <p:nvPr/>
        </p:nvSpPr>
        <p:spPr>
          <a:xfrm>
            <a:off x="11922193" y="6004483"/>
            <a:ext cx="5189920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5.12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ลักษณะของชุดเข็มหัวฉีดแบบรู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972A6-CFF9-1855-1C77-670106ED9F67}"/>
              </a:ext>
            </a:extLst>
          </p:cNvPr>
          <p:cNvGrpSpPr/>
          <p:nvPr/>
        </p:nvGrpSpPr>
        <p:grpSpPr>
          <a:xfrm>
            <a:off x="23041920" y="8981317"/>
            <a:ext cx="4155989" cy="697566"/>
            <a:chOff x="3224444" y="4284645"/>
            <a:chExt cx="4155989" cy="6975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946A535-DDF8-AB2D-CEFE-E184A0A30F9D}"/>
                </a:ext>
              </a:extLst>
            </p:cNvPr>
            <p:cNvGrpSpPr/>
            <p:nvPr/>
          </p:nvGrpSpPr>
          <p:grpSpPr>
            <a:xfrm>
              <a:off x="3272851" y="4394873"/>
              <a:ext cx="4107582" cy="587338"/>
              <a:chOff x="4567415" y="4086432"/>
              <a:chExt cx="4107582" cy="587338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F0076361-3522-9F45-6D95-E1CB3F5359C2}"/>
                  </a:ext>
                </a:extLst>
              </p:cNvPr>
              <p:cNvSpPr/>
              <p:nvPr/>
            </p:nvSpPr>
            <p:spPr>
              <a:xfrm>
                <a:off x="4567415" y="4086432"/>
                <a:ext cx="3485137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TextBox 10">
                <a:extLst>
                  <a:ext uri="{FF2B5EF4-FFF2-40B4-BE49-F238E27FC236}">
                    <a16:creationId xmlns:a16="http://schemas.microsoft.com/office/drawing/2014/main" id="{0E2F5318-FCBD-1770-F3F5-A85BBF5691EF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3875233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การประกอบเฟืองไท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มิง</a:t>
                </a:r>
                <a:endParaRPr lang="en-US" sz="38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D30C836-9CA9-C26C-23B1-21A99D0CE5F1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13" name="Arrow: Chevron 12">
                <a:extLst>
                  <a:ext uri="{FF2B5EF4-FFF2-40B4-BE49-F238E27FC236}">
                    <a16:creationId xmlns:a16="http://schemas.microsoft.com/office/drawing/2014/main" id="{43DBBCA1-E5A9-95F0-7423-A546143BFE15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Arrow: Chevron 16">
                <a:extLst>
                  <a:ext uri="{FF2B5EF4-FFF2-40B4-BE49-F238E27FC236}">
                    <a16:creationId xmlns:a16="http://schemas.microsoft.com/office/drawing/2014/main" id="{B650F5F9-9F21-C67E-6AC0-4EB74D914AD2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9CD84AC-5274-9340-7D4A-0E100AF4D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3316" y="-190801"/>
            <a:ext cx="6648669" cy="59145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D8A62F-09A1-0A9E-F7F1-CD6496792F3B}"/>
              </a:ext>
            </a:extLst>
          </p:cNvPr>
          <p:cNvGrpSpPr/>
          <p:nvPr/>
        </p:nvGrpSpPr>
        <p:grpSpPr>
          <a:xfrm>
            <a:off x="3050974" y="1234462"/>
            <a:ext cx="7757479" cy="778264"/>
            <a:chOff x="3412924" y="2584660"/>
            <a:chExt cx="7757479" cy="77826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35C0363-AD3D-AE28-40C2-D2DE3A8A41BF}"/>
                </a:ext>
              </a:extLst>
            </p:cNvPr>
            <p:cNvGrpSpPr/>
            <p:nvPr/>
          </p:nvGrpSpPr>
          <p:grpSpPr>
            <a:xfrm>
              <a:off x="3412924" y="2584660"/>
              <a:ext cx="7757477" cy="778264"/>
              <a:chOff x="3412924" y="2584660"/>
              <a:chExt cx="8512034" cy="853964"/>
            </a:xfrm>
          </p:grpSpPr>
          <p:sp>
            <p:nvSpPr>
              <p:cNvPr id="15" name="Flowchart: Process 14">
                <a:extLst>
                  <a:ext uri="{FF2B5EF4-FFF2-40B4-BE49-F238E27FC236}">
                    <a16:creationId xmlns:a16="http://schemas.microsoft.com/office/drawing/2014/main" id="{305AEBA2-D428-BA83-93A3-E78AD97273F4}"/>
                  </a:ext>
                </a:extLst>
              </p:cNvPr>
              <p:cNvSpPr/>
              <p:nvPr/>
            </p:nvSpPr>
            <p:spPr>
              <a:xfrm>
                <a:off x="3839907" y="2584660"/>
                <a:ext cx="8085051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Arrow: Chevron 15">
                <a:extLst>
                  <a:ext uri="{FF2B5EF4-FFF2-40B4-BE49-F238E27FC236}">
                    <a16:creationId xmlns:a16="http://schemas.microsoft.com/office/drawing/2014/main" id="{72D278AA-8E9A-10DB-1853-55AF574DBBAA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486EE623-E690-8041-974E-E973D22C62C6}"/>
                </a:ext>
              </a:extLst>
            </p:cNvPr>
            <p:cNvSpPr txBox="1"/>
            <p:nvPr/>
          </p:nvSpPr>
          <p:spPr>
            <a:xfrm>
              <a:off x="4324538" y="2754279"/>
              <a:ext cx="6845865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ชุดเข็มหัวฉีดแบบรู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Hole Nozzle Type)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45A96FB5-5ECA-3E54-095F-4157D0EB4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215" y="1234462"/>
            <a:ext cx="6705677" cy="455658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F6FEC5C-90EF-AD71-47E0-730DB54A5E04}"/>
              </a:ext>
            </a:extLst>
          </p:cNvPr>
          <p:cNvGrpSpPr/>
          <p:nvPr/>
        </p:nvGrpSpPr>
        <p:grpSpPr>
          <a:xfrm>
            <a:off x="3241474" y="6880820"/>
            <a:ext cx="13870638" cy="3033217"/>
            <a:chOff x="4971950" y="2074468"/>
            <a:chExt cx="13870638" cy="3033217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3D3BF6C4-1262-5E16-BC75-556B82751B61}"/>
                </a:ext>
              </a:extLst>
            </p:cNvPr>
            <p:cNvSpPr txBox="1"/>
            <p:nvPr/>
          </p:nvSpPr>
          <p:spPr>
            <a:xfrm>
              <a:off x="5533369" y="2113269"/>
              <a:ext cx="13309219" cy="299441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ชุดเข็มหัวฉีดแบบหลายรู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Multiple hole)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ชุดเข็มหัวฉีดแบบหลายรู ตรงส่วนปลายของเรือนเข็มหัวฉีดจะเจาะรูตั้งแต่ 2 รูจนถึง 8 รู ทั้งนี้จำนวนขนาดเส้นผ่านศูนย์กลางและการจัดวางตำแหน่งของรู ขึ้นอยู่กับความต้องการของเครื่องยนต์ โดยทั่วไป ตำแหน่งการเจาะรูจะมี 1 รูที่เจาะในแนวแกนของจำนวนรูทั้งหมด ส่วนรูที่เหลือจะเจาะเป็นมุมรอบ ๆ แนวแกน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เพื่อให้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มันเชื้อเพลิงฉีดเข้าห้องเผาไหม้ได้กระจายอย่างทั่วถึง 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6046B38-4F59-3533-8286-DA23E4DC245C}"/>
                </a:ext>
              </a:extLst>
            </p:cNvPr>
            <p:cNvSpPr/>
            <p:nvPr/>
          </p:nvSpPr>
          <p:spPr>
            <a:xfrm>
              <a:off x="4971950" y="207446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2337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0E8B48F-EA87-1464-B1F8-2BC5BAFCD6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45A5E5-144B-7228-BF21-883FAC4384D9}"/>
              </a:ext>
            </a:extLst>
          </p:cNvPr>
          <p:cNvGrpSpPr/>
          <p:nvPr/>
        </p:nvGrpSpPr>
        <p:grpSpPr>
          <a:xfrm>
            <a:off x="592577" y="-45064"/>
            <a:ext cx="13633090" cy="2673964"/>
            <a:chOff x="592577" y="-45064"/>
            <a:chExt cx="13633090" cy="267396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46E225D-D1EE-EC04-1042-B64B77F562F9}"/>
                </a:ext>
              </a:extLst>
            </p:cNvPr>
            <p:cNvGrpSpPr/>
            <p:nvPr/>
          </p:nvGrpSpPr>
          <p:grpSpPr>
            <a:xfrm>
              <a:off x="592577" y="0"/>
              <a:ext cx="13633090" cy="2628900"/>
              <a:chOff x="-22215" y="0"/>
              <a:chExt cx="13633090" cy="262890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9B8AA84-D046-817E-B1D2-C075930BD217}"/>
                  </a:ext>
                </a:extLst>
              </p:cNvPr>
              <p:cNvSpPr/>
              <p:nvPr/>
            </p:nvSpPr>
            <p:spPr>
              <a:xfrm>
                <a:off x="1899808" y="717042"/>
                <a:ext cx="6248399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TextBox 6">
                <a:extLst>
                  <a:ext uri="{FF2B5EF4-FFF2-40B4-BE49-F238E27FC236}">
                    <a16:creationId xmlns:a16="http://schemas.microsoft.com/office/drawing/2014/main" id="{89939D84-6E2E-AF47-1CF8-86CEEACE5758}"/>
                  </a:ext>
                </a:extLst>
              </p:cNvPr>
              <p:cNvSpPr txBox="1"/>
              <p:nvPr/>
            </p:nvSpPr>
            <p:spPr>
              <a:xfrm>
                <a:off x="2661809" y="839320"/>
                <a:ext cx="10949066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เครื่องทดสอบหัวฉีด</a:t>
                </a:r>
              </a:p>
            </p:txBody>
          </p:sp>
          <p:sp>
            <p:nvSpPr>
              <p:cNvPr id="84" name="Flowchart: Delay 83">
                <a:extLst>
                  <a:ext uri="{FF2B5EF4-FFF2-40B4-BE49-F238E27FC236}">
                    <a16:creationId xmlns:a16="http://schemas.microsoft.com/office/drawing/2014/main" id="{DBAFC3D4-9C4A-668A-7AB1-61C981E29C68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6">
                <a:extLst>
                  <a:ext uri="{FF2B5EF4-FFF2-40B4-BE49-F238E27FC236}">
                    <a16:creationId xmlns:a16="http://schemas.microsoft.com/office/drawing/2014/main" id="{BD98D333-CD35-EDA3-9AAE-2B35476FBEAB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6.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CC18E17-8B77-E5BB-88FE-6DD03691FC8E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72" name="Arrow: Chevron 71">
                <a:extLst>
                  <a:ext uri="{FF2B5EF4-FFF2-40B4-BE49-F238E27FC236}">
                    <a16:creationId xmlns:a16="http://schemas.microsoft.com/office/drawing/2014/main" id="{71FEE303-D620-1D77-01D0-251232297C87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Arrow: Chevron 72">
                <a:extLst>
                  <a:ext uri="{FF2B5EF4-FFF2-40B4-BE49-F238E27FC236}">
                    <a16:creationId xmlns:a16="http://schemas.microsoft.com/office/drawing/2014/main" id="{66B75E86-A3BC-37F0-7D20-D7C05A530068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90890A1F-5BB8-A737-AE5C-C7A021149FFF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EF524CFB-6ED1-2A96-6511-D96F0F7027E9}"/>
              </a:ext>
            </a:extLst>
          </p:cNvPr>
          <p:cNvSpPr txBox="1"/>
          <p:nvPr/>
        </p:nvSpPr>
        <p:spPr>
          <a:xfrm>
            <a:off x="13149072" y="7212316"/>
            <a:ext cx="2880379" cy="9308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5.15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ลักษณะของเครื่องทดสอบหัวฉีด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9157C-6C97-337D-69AF-9B5E210C5AE3}"/>
              </a:ext>
            </a:extLst>
          </p:cNvPr>
          <p:cNvGrpSpPr/>
          <p:nvPr/>
        </p:nvGrpSpPr>
        <p:grpSpPr>
          <a:xfrm>
            <a:off x="19773900" y="2630200"/>
            <a:ext cx="9563100" cy="954107"/>
            <a:chOff x="2971800" y="1028700"/>
            <a:chExt cx="9563100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311780-DFAE-0B2D-4326-B6B83A9AD877}"/>
                </a:ext>
              </a:extLst>
            </p:cNvPr>
            <p:cNvGrpSpPr/>
            <p:nvPr/>
          </p:nvGrpSpPr>
          <p:grpSpPr>
            <a:xfrm>
              <a:off x="2971800" y="1028700"/>
              <a:ext cx="9563100" cy="954107"/>
              <a:chOff x="5691670" y="1818142"/>
              <a:chExt cx="9563100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FCDF01B-DFB0-6D96-0680-4FFC73FCEF54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8720621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386CBD1-CEBB-0963-449E-29EB52C39FE9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CDC0AE8-DFE5-2BA0-8661-DDBA3AB6CAF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5.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855376A-CBBC-6892-1672-D3EC5AADAC14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810270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หัวฉีดแบบเดือย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Pintle Nozzle Type)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B0CEE8C-1710-BB37-1D9C-196901CDF08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5565CF33-AAB7-DA2A-D17A-BF9BA59E7017}"/>
              </a:ext>
            </a:extLst>
          </p:cNvPr>
          <p:cNvSpPr txBox="1"/>
          <p:nvPr/>
        </p:nvSpPr>
        <p:spPr>
          <a:xfrm>
            <a:off x="3322087" y="2340261"/>
            <a:ext cx="13955648" cy="209838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การตรวจสอบหัวฉีดก็เพื่อหาสาเหตุข้อขัดข้อง หรือตรวจสภาพของหัวฉีดว่า อยู่ในสภาพที่พร้อมใช้งานหรือไม่ ในการตรวจสอบหัวฉีดจะตรวจสอบด้วยเครื่องทดสอบหัวฉีด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Nozzle tester) (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5.15)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(หัวฉีดแบบธรรมดา) ซึ่งสามารถตรวจสอบความดันเริ่มเปิดเข็มหัวฉีด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Opening</a:t>
            </a:r>
            <a:r>
              <a:rPr lang="en-US" sz="24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pressure)</a:t>
            </a:r>
            <a:r>
              <a:rPr lang="en-US" sz="24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การรั่วซึม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Leakage)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และรูปแบบของฝอยละออง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Spray pattern)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CEF65F-AFC6-5EE4-E21E-5AA4398DA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436" y="4623528"/>
            <a:ext cx="8927688" cy="517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0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DD2C8-A118-0C1E-154F-817E6CB16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1478EB58-C8E2-0800-D7B3-6879A846A2CC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86ADDC-C2C9-E0B4-83F9-AB0485D337F3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97E2651-5A1D-58D3-8029-A4D09F88D735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E8631DF9-F552-0866-1845-22BDF2EBAB36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D186582A-F9BD-6946-2805-202B8743526F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6DB99AB-A23C-BA32-6325-C0F8439EA65D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BAE2AF2-0C0D-2A04-8B1D-35B880283A5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F371DC20-A77F-C2A8-865E-1291E44512D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703B190A-5F0D-718B-75F0-548CE87F551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DB0E36D-ED1D-A889-90E3-392381375B3A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678530F-BEDA-4B6A-73AF-7C6FE36F3816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BA774FB1-9817-889A-0492-590F2D42DFB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267A0D00-2D51-5507-90B7-795F39A7629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F032AA7-A751-7841-1B11-6362BB11B89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95F8F72C-4B2B-CE3B-BD2B-509F29C4F4AA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18E074A-2D3C-5A1F-D5CA-CAF8CCED225E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FA94D9E0-2AA5-71B4-0645-02D779EBA56A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9F1743E5-F4B1-958F-A688-B146D0B1DE42}"/>
              </a:ext>
            </a:extLst>
          </p:cNvPr>
          <p:cNvSpPr txBox="1"/>
          <p:nvPr/>
        </p:nvSpPr>
        <p:spPr>
          <a:xfrm>
            <a:off x="7690372" y="9362052"/>
            <a:ext cx="5027869" cy="9308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5.16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ความดันเริ่มเปิดเข็มหัวฉีด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C6DB97-B8F3-A9F9-97DF-4137590B2469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27E46C7-B39F-12CD-6B20-DF68A96B8EAE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28590737-310C-BDAD-E7B5-3CF116FAE824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E2C5D87F-5E90-5E2D-5E6C-16586EB5CDC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B3F3BF71-FA16-4C23-6D8A-37FE5219D8B9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F1A672-4ADB-22B0-B164-E163B9CC2204}"/>
              </a:ext>
            </a:extLst>
          </p:cNvPr>
          <p:cNvGrpSpPr/>
          <p:nvPr/>
        </p:nvGrpSpPr>
        <p:grpSpPr>
          <a:xfrm>
            <a:off x="19773900" y="2630200"/>
            <a:ext cx="9563100" cy="954107"/>
            <a:chOff x="2971800" y="1028700"/>
            <a:chExt cx="9563100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A718CFC-8CBE-9299-651A-FF4F0846DE9A}"/>
                </a:ext>
              </a:extLst>
            </p:cNvPr>
            <p:cNvGrpSpPr/>
            <p:nvPr/>
          </p:nvGrpSpPr>
          <p:grpSpPr>
            <a:xfrm>
              <a:off x="2971800" y="1028700"/>
              <a:ext cx="9563100" cy="954107"/>
              <a:chOff x="5691670" y="1818142"/>
              <a:chExt cx="9563100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F9CB358D-8E27-1F26-1654-22E3D7501308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8720621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EAC68F45-0397-1314-CFB8-5BF2D22966BF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1B49314-5F28-81B7-AE8C-382EA688274F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5.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C5733D74-066F-9266-1911-63479BCD4985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810270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หัวฉีดแบบเดือย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Pintle Nozzle Type)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DB9B0764-59D7-0443-9BD3-631228852055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07B48D42-B467-B156-F690-B833F54F634D}"/>
              </a:ext>
            </a:extLst>
          </p:cNvPr>
          <p:cNvSpPr txBox="1"/>
          <p:nvPr/>
        </p:nvSpPr>
        <p:spPr>
          <a:xfrm>
            <a:off x="3322088" y="1255750"/>
            <a:ext cx="14089612" cy="470926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1200"/>
              </a:spcBef>
            </a:pP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800" spc="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เครื่องทดสอบหัวฉีดประกอบด้วยปั๊มเชื้อเพลิงความดันสูง (</a:t>
            </a:r>
            <a:r>
              <a:rPr lang="en-US" sz="3800" spc="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Pump</a:t>
            </a:r>
            <a:r>
              <a:rPr lang="en-US" sz="20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plunger)</a:t>
            </a:r>
            <a:r>
              <a:rPr lang="en-US" sz="20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ซึ่งทำงานด้วยคันโยก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Hand operating lever)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มาตรวัดความดัน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Pressure gage)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ถังเก็บ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Fuel tank)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ภายในมีกรองเชื้อเพลิง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Fuel filter)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ท่อส่ง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Pressure outlet)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และลิ้นปิด-เปิดความดัน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Shut-off valve)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ซึ่งสามารถตัดและต่อช่องทางความดัน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มันระหว่างถังเก็บ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มันกับมาตรวัดความดันด้วยการหมุนตามเข็มหรือทวนเข็มนาฬิกา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>
              <a:lnSpc>
                <a:spcPts val="3800"/>
              </a:lnSpc>
              <a:spcBef>
                <a:spcPts val="12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การตรวจสอบความดันเริ่มเปิดเข็มหัวฉีดเป็นการตรวจสอบค่าความดัน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มันของหัวฉีด ว่าเป็นไปตามค่ากำหนดของเครื่องยนต์รุ่นนั้น ๆ หรือไม่ ถ้าค่าความดันไม่ได้ตามค่ากำหนด ก็จะต้องปรับตั้งความดันเริ่มเปิดเข็มหัวฉีดใหม่ ถ้าความดันเริ่มเปิดเข็มหัวฉีดไม่ถูกต้องจะมีผลต่อจังหวะการฉีด และปริมาณการฉีด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ถ้าความดันเริ่มเปิดเข็มหัวฉีดตํ่า จังหวะการฉีดล่วงหน้ามากและปริมาตรการฉีด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มันมาก ถ้าความดันเริ่มเปิดเข็มหัวฉีดสูง จังหวะการฉีดช้าและปริมาตรการฉีดน้อย (รูปที่ 5.16)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8E3CE3-5882-295B-3B20-49C698561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675" y="6432474"/>
            <a:ext cx="12373244" cy="26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9CB08-F301-E99B-D4E5-C473C8ECB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9938EE2-6AB3-7637-92DD-BF44AF040F96}"/>
              </a:ext>
            </a:extLst>
          </p:cNvPr>
          <p:cNvSpPr/>
          <p:nvPr/>
        </p:nvSpPr>
        <p:spPr>
          <a:xfrm>
            <a:off x="-13452854" y="1361011"/>
            <a:ext cx="10203543" cy="10203543"/>
          </a:xfrm>
          <a:prstGeom prst="ellipse">
            <a:avLst/>
          </a:pr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69F9DD60-6169-57A0-CB47-481D0D392A57}"/>
              </a:ext>
            </a:extLst>
          </p:cNvPr>
          <p:cNvSpPr txBox="1"/>
          <p:nvPr/>
        </p:nvSpPr>
        <p:spPr>
          <a:xfrm>
            <a:off x="-140201" y="-4152900"/>
            <a:ext cx="1020354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6000" dirty="0">
                <a:solidFill>
                  <a:schemeClr val="bg1"/>
                </a:solidFill>
                <a:latin typeface="2006_iannnnnBKK" panose="02000000000000000000" pitchFamily="2" charset="0"/>
                <a:cs typeface="2006_iannnnnBKK" panose="02000000000000000000" pitchFamily="2" charset="0"/>
              </a:rPr>
              <a:t>Marketer Personality Development</a:t>
            </a:r>
            <a:endParaRPr lang="en-US" sz="6000" b="1" dirty="0">
              <a:solidFill>
                <a:schemeClr val="bg1"/>
              </a:solidFill>
              <a:latin typeface="2006_iannnnnBKK" panose="02000000000000000000" pitchFamily="2" charset="0"/>
              <a:cs typeface="2006_iannnnnBKK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6604A1-32E5-2857-3538-53533EDA5441}"/>
              </a:ext>
            </a:extLst>
          </p:cNvPr>
          <p:cNvSpPr/>
          <p:nvPr/>
        </p:nvSpPr>
        <p:spPr>
          <a:xfrm>
            <a:off x="12220577" y="10934700"/>
            <a:ext cx="5486400" cy="281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F0DEE4-A672-FE2E-E384-924DA6AE06F6}"/>
              </a:ext>
            </a:extLst>
          </p:cNvPr>
          <p:cNvSpPr txBox="1"/>
          <p:nvPr/>
        </p:nvSpPr>
        <p:spPr>
          <a:xfrm>
            <a:off x="11963400" y="11239500"/>
            <a:ext cx="6000751" cy="2359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b="1" dirty="0">
                <a:solidFill>
                  <a:schemeClr val="bg1"/>
                </a:solidFill>
                <a:latin typeface="+mn-lt"/>
                <a:cs typeface="2006_iannnnnBKK" panose="02000000000000000000" pitchFamily="2" charset="0"/>
              </a:rPr>
              <a:t>Marketer Personality Development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1C042-77FC-4E2F-3D49-EDDAF33EB05F}"/>
              </a:ext>
            </a:extLst>
          </p:cNvPr>
          <p:cNvSpPr txBox="1"/>
          <p:nvPr/>
        </p:nvSpPr>
        <p:spPr>
          <a:xfrm>
            <a:off x="14678077" y="-1605325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199370025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BFFD58-1AFF-A7C5-D458-8239D185B157}"/>
              </a:ext>
            </a:extLst>
          </p:cNvPr>
          <p:cNvSpPr txBox="1"/>
          <p:nvPr/>
        </p:nvSpPr>
        <p:spPr>
          <a:xfrm>
            <a:off x="5703635" y="-1607144"/>
            <a:ext cx="8265096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 Soft SemiBold" panose="02000000000000000000" pitchFamily="50" charset="-34"/>
                <a:cs typeface="Cloud Soft SemiBold" panose="02000000000000000000" pitchFamily="50" charset="-34"/>
              </a:rPr>
              <a:t>PERSONALITY DEVELOPMENT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8D5348-7566-6D2F-68B9-C4242114ECFA}"/>
              </a:ext>
            </a:extLst>
          </p:cNvPr>
          <p:cNvGrpSpPr/>
          <p:nvPr/>
        </p:nvGrpSpPr>
        <p:grpSpPr>
          <a:xfrm>
            <a:off x="0" y="798257"/>
            <a:ext cx="19207498" cy="1658687"/>
            <a:chOff x="0" y="857251"/>
            <a:chExt cx="19207498" cy="1658687"/>
          </a:xfrm>
        </p:grpSpPr>
        <p:sp>
          <p:nvSpPr>
            <p:cNvPr id="3" name="Google Shape;176;p25">
              <a:extLst>
                <a:ext uri="{FF2B5EF4-FFF2-40B4-BE49-F238E27FC236}">
                  <a16:creationId xmlns:a16="http://schemas.microsoft.com/office/drawing/2014/main" id="{110D9278-4C59-7B84-F4BB-81A6FBA2B8A8}"/>
                </a:ext>
              </a:extLst>
            </p:cNvPr>
            <p:cNvSpPr/>
            <p:nvPr/>
          </p:nvSpPr>
          <p:spPr>
            <a:xfrm rot="5400000">
              <a:off x="10031705" y="-6659855"/>
              <a:ext cx="1658687" cy="16692899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50000"/>
                <a:alpha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015223-74D0-81ED-255A-ECB19EBF4972}"/>
                </a:ext>
              </a:extLst>
            </p:cNvPr>
            <p:cNvSpPr txBox="1"/>
            <p:nvPr/>
          </p:nvSpPr>
          <p:spPr>
            <a:xfrm>
              <a:off x="0" y="1543050"/>
              <a:ext cx="18288000" cy="9617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120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PSL YaowarajSP" panose="02020603050405020304" pitchFamily="18" charset="-34"/>
                </a:rPr>
                <a:t>Diesel Engine Job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740B42E-4095-E6D4-ADB8-15352580A141}"/>
              </a:ext>
            </a:extLst>
          </p:cNvPr>
          <p:cNvGrpSpPr/>
          <p:nvPr/>
        </p:nvGrpSpPr>
        <p:grpSpPr>
          <a:xfrm>
            <a:off x="-1359703" y="2891912"/>
            <a:ext cx="20313585" cy="7790113"/>
            <a:chOff x="-1359703" y="2891912"/>
            <a:chExt cx="20313585" cy="779011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ACC6D9-6B11-DDEB-7C3A-B848166327AD}"/>
                </a:ext>
              </a:extLst>
            </p:cNvPr>
            <p:cNvSpPr/>
            <p:nvPr/>
          </p:nvSpPr>
          <p:spPr>
            <a:xfrm>
              <a:off x="-1359703" y="2985825"/>
              <a:ext cx="9970303" cy="7696200"/>
            </a:xfrm>
            <a:prstGeom prst="rect">
              <a:avLst/>
            </a:pr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24643CB-5BB3-6054-F80F-58C286B87AA5}"/>
                </a:ext>
              </a:extLst>
            </p:cNvPr>
            <p:cNvGrpSpPr/>
            <p:nvPr/>
          </p:nvGrpSpPr>
          <p:grpSpPr>
            <a:xfrm>
              <a:off x="2514600" y="2891912"/>
              <a:ext cx="3741236" cy="990477"/>
              <a:chOff x="3048000" y="3144587"/>
              <a:chExt cx="3741236" cy="99047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9FAAE8-A3AF-E95D-5676-68C95F9AC94C}"/>
                  </a:ext>
                </a:extLst>
              </p:cNvPr>
              <p:cNvSpPr/>
              <p:nvPr/>
            </p:nvSpPr>
            <p:spPr>
              <a:xfrm>
                <a:off x="3048000" y="3227350"/>
                <a:ext cx="3535947" cy="90771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Box 6">
                <a:extLst>
                  <a:ext uri="{FF2B5EF4-FFF2-40B4-BE49-F238E27FC236}">
                    <a16:creationId xmlns:a16="http://schemas.microsoft.com/office/drawing/2014/main" id="{DBF34740-8D0B-8EA5-7AA6-F0023FF00C94}"/>
                  </a:ext>
                </a:extLst>
              </p:cNvPr>
              <p:cNvSpPr txBox="1"/>
              <p:nvPr/>
            </p:nvSpPr>
            <p:spPr>
              <a:xfrm>
                <a:off x="3253290" y="3144587"/>
                <a:ext cx="353594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สาระการเรียนรู้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220A90-90B4-7BD7-4C30-5567642E4351}"/>
                </a:ext>
              </a:extLst>
            </p:cNvPr>
            <p:cNvSpPr/>
            <p:nvPr/>
          </p:nvSpPr>
          <p:spPr>
            <a:xfrm>
              <a:off x="8983579" y="2985825"/>
              <a:ext cx="9970303" cy="7696200"/>
            </a:xfrm>
            <a:prstGeom prst="rect">
              <a:avLst/>
            </a:pr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5F98303-0B4F-4356-B1E3-D35015CAFD30}"/>
                </a:ext>
              </a:extLst>
            </p:cNvPr>
            <p:cNvGrpSpPr/>
            <p:nvPr/>
          </p:nvGrpSpPr>
          <p:grpSpPr>
            <a:xfrm>
              <a:off x="11144050" y="2904835"/>
              <a:ext cx="4934150" cy="977554"/>
              <a:chOff x="11067850" y="3157510"/>
              <a:chExt cx="4934150" cy="977554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EDCF098-9336-CDCB-8742-D248DFCE8521}"/>
                  </a:ext>
                </a:extLst>
              </p:cNvPr>
              <p:cNvSpPr/>
              <p:nvPr/>
            </p:nvSpPr>
            <p:spPr>
              <a:xfrm>
                <a:off x="11067850" y="3227350"/>
                <a:ext cx="4934150" cy="90771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TextBox 6">
                <a:extLst>
                  <a:ext uri="{FF2B5EF4-FFF2-40B4-BE49-F238E27FC236}">
                    <a16:creationId xmlns:a16="http://schemas.microsoft.com/office/drawing/2014/main" id="{492D4593-2D62-647E-C312-75D8350EA684}"/>
                  </a:ext>
                </a:extLst>
              </p:cNvPr>
              <p:cNvSpPr txBox="1"/>
              <p:nvPr/>
            </p:nvSpPr>
            <p:spPr>
              <a:xfrm>
                <a:off x="11336314" y="3157510"/>
                <a:ext cx="445841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จุดประสงค์การเรียนรู้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52BAB4C-9D1C-6A3D-872A-ADF7D1A83F9E}"/>
                </a:ext>
              </a:extLst>
            </p:cNvPr>
            <p:cNvGrpSpPr/>
            <p:nvPr/>
          </p:nvGrpSpPr>
          <p:grpSpPr>
            <a:xfrm>
              <a:off x="490651" y="4248745"/>
              <a:ext cx="7792500" cy="4403249"/>
              <a:chOff x="-7335300" y="4246813"/>
              <a:chExt cx="7792500" cy="4403249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F171300-FDFF-074F-C7F0-89F9DD16BAB5}"/>
                  </a:ext>
                </a:extLst>
              </p:cNvPr>
              <p:cNvSpPr/>
              <p:nvPr/>
            </p:nvSpPr>
            <p:spPr>
              <a:xfrm>
                <a:off x="-7335300" y="4246813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1</a:t>
                </a:r>
                <a:endParaRPr lang="th-TH" sz="3400" dirty="0"/>
              </a:p>
            </p:txBody>
          </p:sp>
          <p:sp>
            <p:nvSpPr>
              <p:cNvPr id="33" name="TextBox 10">
                <a:extLst>
                  <a:ext uri="{FF2B5EF4-FFF2-40B4-BE49-F238E27FC236}">
                    <a16:creationId xmlns:a16="http://schemas.microsoft.com/office/drawing/2014/main" id="{3770ED38-A20F-8627-2642-2815FA6BB434}"/>
                  </a:ext>
                </a:extLst>
              </p:cNvPr>
              <p:cNvSpPr txBox="1"/>
              <p:nvPr/>
            </p:nvSpPr>
            <p:spPr>
              <a:xfrm>
                <a:off x="-6719655" y="4315493"/>
                <a:ext cx="7176855" cy="43345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หน้าที่ของระบบ</a:t>
                </a:r>
                <a:r>
                  <a:rPr lang="th-TH" sz="34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มันเชื้อเพลิง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ระบบ</a:t>
                </a:r>
                <a:r>
                  <a:rPr lang="th-TH" sz="34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มันเชื้อเพลิง	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ส่วนประกอบของระบบน้ำมันเชื้อเพลิง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หน้าที่ของหัวฉีด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ชนิดและส่วนประกอบของหัวฉีด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เครื่องทดสอบหัวฉีด	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45241EB-9312-50B9-A755-449EA9F673DB}"/>
                  </a:ext>
                </a:extLst>
              </p:cNvPr>
              <p:cNvSpPr/>
              <p:nvPr/>
            </p:nvSpPr>
            <p:spPr>
              <a:xfrm>
                <a:off x="-7335300" y="4924045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2</a:t>
                </a:r>
                <a:endParaRPr lang="th-TH" sz="3400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C45441E-6016-B624-70D2-69D748534086}"/>
                  </a:ext>
                </a:extLst>
              </p:cNvPr>
              <p:cNvSpPr/>
              <p:nvPr/>
            </p:nvSpPr>
            <p:spPr>
              <a:xfrm>
                <a:off x="-7335300" y="5625179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3</a:t>
                </a:r>
                <a:endParaRPr lang="th-TH" sz="3400" dirty="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6655099-9C73-F147-7E98-B023F009A0C9}"/>
                  </a:ext>
                </a:extLst>
              </p:cNvPr>
              <p:cNvSpPr/>
              <p:nvPr/>
            </p:nvSpPr>
            <p:spPr>
              <a:xfrm>
                <a:off x="-7335300" y="6270961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4</a:t>
                </a:r>
                <a:endParaRPr lang="th-TH" sz="3400" dirty="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F11A968-949A-5DAA-4081-6A7D4228083D}"/>
                  </a:ext>
                </a:extLst>
              </p:cNvPr>
              <p:cNvSpPr/>
              <p:nvPr/>
            </p:nvSpPr>
            <p:spPr>
              <a:xfrm>
                <a:off x="-7335300" y="6937711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5</a:t>
                </a:r>
                <a:endParaRPr lang="th-TH" sz="3400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FA1E8B4A-E41D-DB25-F8D2-31B773B3EEAD}"/>
                  </a:ext>
                </a:extLst>
              </p:cNvPr>
              <p:cNvSpPr/>
              <p:nvPr/>
            </p:nvSpPr>
            <p:spPr>
              <a:xfrm>
                <a:off x="-7335300" y="7613986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6</a:t>
                </a:r>
                <a:endParaRPr lang="th-TH" sz="3400" dirty="0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3065551-C93A-B18E-DFC5-AB8E52D29EC7}"/>
                </a:ext>
              </a:extLst>
            </p:cNvPr>
            <p:cNvGrpSpPr/>
            <p:nvPr/>
          </p:nvGrpSpPr>
          <p:grpSpPr>
            <a:xfrm>
              <a:off x="9486900" y="4219604"/>
              <a:ext cx="8408612" cy="5133872"/>
              <a:chOff x="457200" y="4217672"/>
              <a:chExt cx="8408612" cy="5133872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3F5C3C6-8C27-14DF-2FC2-B5828EB31687}"/>
                  </a:ext>
                </a:extLst>
              </p:cNvPr>
              <p:cNvSpPr/>
              <p:nvPr/>
            </p:nvSpPr>
            <p:spPr>
              <a:xfrm>
                <a:off x="457200" y="4217672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1</a:t>
                </a:r>
                <a:endParaRPr lang="th-TH" sz="3400" dirty="0"/>
              </a:p>
            </p:txBody>
          </p:sp>
          <p:sp>
            <p:nvSpPr>
              <p:cNvPr id="41" name="TextBox 10">
                <a:extLst>
                  <a:ext uri="{FF2B5EF4-FFF2-40B4-BE49-F238E27FC236}">
                    <a16:creationId xmlns:a16="http://schemas.microsoft.com/office/drawing/2014/main" id="{A50C7598-0A5D-76B4-0796-A919EDA7C30E}"/>
                  </a:ext>
                </a:extLst>
              </p:cNvPr>
              <p:cNvSpPr txBox="1"/>
              <p:nvPr/>
            </p:nvSpPr>
            <p:spPr>
              <a:xfrm>
                <a:off x="1072845" y="4315493"/>
                <a:ext cx="7792967" cy="43345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400"/>
                  </a:lnSpc>
                  <a:spcBef>
                    <a:spcPts val="15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อธิบายเกี่ยวกับหน้าที่ของระบบน้ำมันเชื้อเพลิง เพื่อให้เข้าใจ</a:t>
                </a:r>
                <a:br>
                  <a:rPr lang="en-US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</a:b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การทำงานของระบบได้อย่างถูกต้อง</a:t>
                </a:r>
              </a:p>
              <a:p>
                <a:pPr>
                  <a:lnSpc>
                    <a:spcPts val="3400"/>
                  </a:lnSpc>
                  <a:spcBef>
                    <a:spcPts val="15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อธิบายหลักการทำงานของหัวฉีด เพื่อให้เข้าใจกระบวนการฉีดน้ำมันเชื้อเพลิงได้อย่างถูกต้อง</a:t>
                </a:r>
              </a:p>
              <a:p>
                <a:pPr>
                  <a:lnSpc>
                    <a:spcPts val="3400"/>
                  </a:lnSpc>
                  <a:spcBef>
                    <a:spcPts val="15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ใช้เครื่องมือและอุปกรณ์ในการถอดประกอบและตรวจสอบชิ้นส่วนของระบบน้ำมันเชื้อเพลิง เพื่อการบำรุงรักษาได้อย่างมีประสิทธิภาพ</a:t>
                </a:r>
              </a:p>
              <a:p>
                <a:pPr>
                  <a:lnSpc>
                    <a:spcPts val="3400"/>
                  </a:lnSpc>
                  <a:spcBef>
                    <a:spcPts val="15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ปฏิบัติงานด้วยความรอบคอบและความปลอดภัย เพื่อป้องกันอันตรายที่อาจเกิดขึ้นระหว่างการทำงานกับระบบน้ำมันเชื้อเพลิง</a:t>
                </a:r>
              </a:p>
              <a:p>
                <a:pPr>
                  <a:lnSpc>
                    <a:spcPts val="3400"/>
                  </a:lnSpc>
                  <a:spcBef>
                    <a:spcPts val="15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ประยุกต์ใช้ความรู้ในการวิเคราะห์ปัญหา เพื่อการแก้ไขและปรับปรุงประสิทธิภาพของระบบน้ำมันเชื้อเพลิงเครื่องยนต์ดีเซลได้</a:t>
                </a: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7FA94A5-A7E4-5401-7319-A9A0F12060DA}"/>
                  </a:ext>
                </a:extLst>
              </p:cNvPr>
              <p:cNvSpPr/>
              <p:nvPr/>
            </p:nvSpPr>
            <p:spPr>
              <a:xfrm>
                <a:off x="457200" y="5313841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2</a:t>
                </a:r>
                <a:endParaRPr lang="th-TH" sz="3400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76D4FE2C-CE05-22DA-B64F-E0DFC9A34FD9}"/>
                  </a:ext>
                </a:extLst>
              </p:cNvPr>
              <p:cNvSpPr/>
              <p:nvPr/>
            </p:nvSpPr>
            <p:spPr>
              <a:xfrm>
                <a:off x="457200" y="6342049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3</a:t>
                </a:r>
                <a:endParaRPr lang="th-TH" sz="3400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935EEFF-0864-1A3A-123E-87883E7B54F5}"/>
                  </a:ext>
                </a:extLst>
              </p:cNvPr>
              <p:cNvSpPr/>
              <p:nvPr/>
            </p:nvSpPr>
            <p:spPr>
              <a:xfrm>
                <a:off x="457200" y="7852603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4</a:t>
                </a:r>
                <a:endParaRPr lang="th-TH" sz="3400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332D786-206A-9CD4-0905-CEF7355E731A}"/>
                  </a:ext>
                </a:extLst>
              </p:cNvPr>
              <p:cNvSpPr/>
              <p:nvPr/>
            </p:nvSpPr>
            <p:spPr>
              <a:xfrm>
                <a:off x="457200" y="8880811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5</a:t>
                </a:r>
                <a:endParaRPr lang="th-TH" sz="3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29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172E74C-6D7B-BE3A-4236-1045A033AF73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76;p25">
            <a:extLst>
              <a:ext uri="{FF2B5EF4-FFF2-40B4-BE49-F238E27FC236}">
                <a16:creationId xmlns:a16="http://schemas.microsoft.com/office/drawing/2014/main" id="{BF42182E-5483-940A-A1A1-2A6F2B55FAAC}"/>
              </a:ext>
            </a:extLst>
          </p:cNvPr>
          <p:cNvSpPr/>
          <p:nvPr/>
        </p:nvSpPr>
        <p:spPr>
          <a:xfrm rot="16200000">
            <a:off x="12410902" y="-7375911"/>
            <a:ext cx="1025923" cy="10118673"/>
          </a:xfrm>
          <a:prstGeom prst="roundRect">
            <a:avLst>
              <a:gd name="adj" fmla="val 50000"/>
            </a:avLst>
          </a:prstGeom>
          <a:solidFill>
            <a:srgbClr val="05BE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C84FF7-EE7A-6D67-7384-D027F860D943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BDCD6FA-F9BE-3160-62C3-8B333DBC3E00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A0F3325-92DB-2130-79DA-46F6ACE500E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94D3D1AA-2DCC-FDCF-0BB9-A51AB1F7C05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1DF8638-7F95-E098-1A97-44F0910A656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449BC9-5A56-E7E9-9C38-2D00DD7B134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67FDA23F-8A7B-F216-8275-F0BC3CFE875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2082016D-A7C2-32A4-7023-FB288259AC3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8D4BB15-E95C-5604-B1DB-31B9FBC1317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247102E-6001-8264-44E7-B6F508378795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8BA27A77-7927-25B1-BAEB-01F7B2B0C90E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D6C9707F-C6DF-1E45-1F45-748C5BC52D8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DFBE4E1-1E71-6ACF-04B4-823BF99667C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A4C3144-2A25-EBCB-A4F2-1F7EFD1EA29A}"/>
              </a:ext>
            </a:extLst>
          </p:cNvPr>
          <p:cNvGrpSpPr/>
          <p:nvPr/>
        </p:nvGrpSpPr>
        <p:grpSpPr>
          <a:xfrm>
            <a:off x="22135996" y="-371120"/>
            <a:ext cx="4876800" cy="818439"/>
            <a:chOff x="5544889" y="2495507"/>
            <a:chExt cx="4876800" cy="818439"/>
          </a:xfrm>
        </p:grpSpPr>
        <p:sp>
          <p:nvSpPr>
            <p:cNvPr id="46" name="Google Shape;176;p25">
              <a:extLst>
                <a:ext uri="{FF2B5EF4-FFF2-40B4-BE49-F238E27FC236}">
                  <a16:creationId xmlns:a16="http://schemas.microsoft.com/office/drawing/2014/main" id="{467F6099-7937-04CB-D2BD-71DF20925650}"/>
                </a:ext>
              </a:extLst>
            </p:cNvPr>
            <p:cNvSpPr/>
            <p:nvPr/>
          </p:nvSpPr>
          <p:spPr>
            <a:xfrm rot="16200000">
              <a:off x="7411790" y="628606"/>
              <a:ext cx="685799" cy="4419602"/>
            </a:xfrm>
            <a:prstGeom prst="roundRect">
              <a:avLst>
                <a:gd name="adj" fmla="val 50000"/>
              </a:avLst>
            </a:prstGeom>
            <a:solidFill>
              <a:srgbClr val="FD9A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F87BB47F-6863-9509-0D93-75752E76B468}"/>
                </a:ext>
              </a:extLst>
            </p:cNvPr>
            <p:cNvSpPr txBox="1"/>
            <p:nvPr/>
          </p:nvSpPr>
          <p:spPr>
            <a:xfrm>
              <a:off x="5867401" y="2628146"/>
              <a:ext cx="4554288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F86D719-4A0B-1990-0F36-40A9DA4DD4F2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8" name="Google Shape;176;p25">
              <a:extLst>
                <a:ext uri="{FF2B5EF4-FFF2-40B4-BE49-F238E27FC236}">
                  <a16:creationId xmlns:a16="http://schemas.microsoft.com/office/drawing/2014/main" id="{1DA4A72C-36C9-0E92-A199-03A0C60D0CEB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995CC74-9EF6-7B02-917D-6245E47CE922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544B6279-128F-5A80-A022-3C8ADD4B2874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C1D96F-D1ED-5691-A7DC-329672E4516F}"/>
              </a:ext>
            </a:extLst>
          </p:cNvPr>
          <p:cNvGrpSpPr/>
          <p:nvPr/>
        </p:nvGrpSpPr>
        <p:grpSpPr>
          <a:xfrm>
            <a:off x="20619846" y="7595880"/>
            <a:ext cx="13834564" cy="1506546"/>
            <a:chOff x="2971800" y="2316912"/>
            <a:chExt cx="13834564" cy="1506546"/>
          </a:xfrm>
        </p:grpSpPr>
        <p:sp>
          <p:nvSpPr>
            <p:cNvPr id="27" name="Flowchart: Merge 26">
              <a:extLst>
                <a:ext uri="{FF2B5EF4-FFF2-40B4-BE49-F238E27FC236}">
                  <a16:creationId xmlns:a16="http://schemas.microsoft.com/office/drawing/2014/main" id="{340B9C3F-10AE-D978-C360-6579733842B9}"/>
                </a:ext>
              </a:extLst>
            </p:cNvPr>
            <p:cNvSpPr/>
            <p:nvPr/>
          </p:nvSpPr>
          <p:spPr>
            <a:xfrm>
              <a:off x="3376896" y="2415968"/>
              <a:ext cx="609600" cy="1347969"/>
            </a:xfrm>
            <a:prstGeom prst="flowChartMerg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39EE7C7-6B57-02B5-D79D-8FED05CBF4BA}"/>
                </a:ext>
              </a:extLst>
            </p:cNvPr>
            <p:cNvGrpSpPr/>
            <p:nvPr/>
          </p:nvGrpSpPr>
          <p:grpSpPr>
            <a:xfrm>
              <a:off x="2971800" y="2316912"/>
              <a:ext cx="13834564" cy="1506546"/>
              <a:chOff x="2971800" y="1028700"/>
              <a:chExt cx="13834564" cy="150654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5DE0340-01F0-0A43-0BBC-AF795A445B42}"/>
                  </a:ext>
                </a:extLst>
              </p:cNvPr>
              <p:cNvGrpSpPr/>
              <p:nvPr/>
            </p:nvGrpSpPr>
            <p:grpSpPr>
              <a:xfrm>
                <a:off x="2971800" y="1028700"/>
                <a:ext cx="13834564" cy="1506546"/>
                <a:chOff x="5691670" y="1818142"/>
                <a:chExt cx="13834564" cy="1506546"/>
              </a:xfrm>
            </p:grpSpPr>
            <p:sp>
              <p:nvSpPr>
                <p:cNvPr id="22" name="Flowchart: Process 21">
                  <a:extLst>
                    <a:ext uri="{FF2B5EF4-FFF2-40B4-BE49-F238E27FC236}">
                      <a16:creationId xmlns:a16="http://schemas.microsoft.com/office/drawing/2014/main" id="{F6B40156-704C-D777-E56C-5CE4FC0674C9}"/>
                    </a:ext>
                  </a:extLst>
                </p:cNvPr>
                <p:cNvSpPr/>
                <p:nvPr/>
              </p:nvSpPr>
              <p:spPr>
                <a:xfrm>
                  <a:off x="6400799" y="1918284"/>
                  <a:ext cx="7749071" cy="1354846"/>
                </a:xfrm>
                <a:prstGeom prst="flowChartProcess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Hexagon 22">
                  <a:extLst>
                    <a:ext uri="{FF2B5EF4-FFF2-40B4-BE49-F238E27FC236}">
                      <a16:creationId xmlns:a16="http://schemas.microsoft.com/office/drawing/2014/main" id="{E61BF42B-5B17-8482-5912-384FF9935998}"/>
                    </a:ext>
                  </a:extLst>
                </p:cNvPr>
                <p:cNvSpPr/>
                <p:nvPr/>
              </p:nvSpPr>
              <p:spPr>
                <a:xfrm>
                  <a:off x="5691670" y="1918284"/>
                  <a:ext cx="990600" cy="853965"/>
                </a:xfrm>
                <a:prstGeom prst="hexagon">
                  <a:avLst/>
                </a:prstGeom>
                <a:solidFill>
                  <a:srgbClr val="F660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6">
                  <a:extLst>
                    <a:ext uri="{FF2B5EF4-FFF2-40B4-BE49-F238E27FC236}">
                      <a16:creationId xmlns:a16="http://schemas.microsoft.com/office/drawing/2014/main" id="{A21F208E-1552-5E6A-9C1E-3E2714048CC2}"/>
                    </a:ext>
                  </a:extLst>
                </p:cNvPr>
                <p:cNvSpPr txBox="1"/>
                <p:nvPr/>
              </p:nvSpPr>
              <p:spPr>
                <a:xfrm>
                  <a:off x="5698905" y="1818142"/>
                  <a:ext cx="92983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.</a:t>
                  </a: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  <p:sp>
              <p:nvSpPr>
                <p:cNvPr id="25" name="TextBox 6">
                  <a:extLst>
                    <a:ext uri="{FF2B5EF4-FFF2-40B4-BE49-F238E27FC236}">
                      <a16:creationId xmlns:a16="http://schemas.microsoft.com/office/drawing/2014/main" id="{846955D4-FD70-5D98-5E9F-5D407969999D}"/>
                    </a:ext>
                  </a:extLst>
                </p:cNvPr>
                <p:cNvSpPr txBox="1"/>
                <p:nvPr/>
              </p:nvSpPr>
              <p:spPr>
                <a:xfrm>
                  <a:off x="7152064" y="2130130"/>
                  <a:ext cx="12374170" cy="119455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500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ความสัมพันธ์ระหว่างอัตราส่วน</a:t>
                  </a:r>
                  <a:b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</a:b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การอัดกับความดันในกระบอกสูบ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</p:grp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5B942765-86D3-AF70-4E6E-45617C63804C}"/>
                  </a:ext>
                </a:extLst>
              </p:cNvPr>
              <p:cNvSpPr/>
              <p:nvPr/>
            </p:nvSpPr>
            <p:spPr>
              <a:xfrm>
                <a:off x="3897592" y="1128842"/>
                <a:ext cx="445808" cy="853964"/>
              </a:xfrm>
              <a:prstGeom prst="chevron">
                <a:avLst/>
              </a:prstGeom>
              <a:solidFill>
                <a:srgbClr val="63D1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60F2926-AFFC-3BD2-9AE8-2439C3C16250}"/>
              </a:ext>
            </a:extLst>
          </p:cNvPr>
          <p:cNvGrpSpPr/>
          <p:nvPr/>
        </p:nvGrpSpPr>
        <p:grpSpPr>
          <a:xfrm>
            <a:off x="592577" y="-45064"/>
            <a:ext cx="16640454" cy="2673964"/>
            <a:chOff x="592577" y="-45064"/>
            <a:chExt cx="16640454" cy="26739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32FE73A-2B86-C062-476E-30BD7ED2F915}"/>
                </a:ext>
              </a:extLst>
            </p:cNvPr>
            <p:cNvGrpSpPr/>
            <p:nvPr/>
          </p:nvGrpSpPr>
          <p:grpSpPr>
            <a:xfrm>
              <a:off x="592577" y="0"/>
              <a:ext cx="16640454" cy="2628900"/>
              <a:chOff x="-22215" y="0"/>
              <a:chExt cx="16640454" cy="26289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376CD1D-C185-2EAA-992E-FCCF0340BC7E}"/>
                  </a:ext>
                </a:extLst>
              </p:cNvPr>
              <p:cNvSpPr/>
              <p:nvPr/>
            </p:nvSpPr>
            <p:spPr>
              <a:xfrm>
                <a:off x="1899808" y="717042"/>
                <a:ext cx="8839200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xtBox 6">
                <a:extLst>
                  <a:ext uri="{FF2B5EF4-FFF2-40B4-BE49-F238E27FC236}">
                    <a16:creationId xmlns:a16="http://schemas.microsoft.com/office/drawing/2014/main" id="{3437020F-BDB3-FA2B-B2AE-7D265C478F9A}"/>
                  </a:ext>
                </a:extLst>
              </p:cNvPr>
              <p:cNvSpPr txBox="1"/>
              <p:nvPr/>
            </p:nvSpPr>
            <p:spPr>
              <a:xfrm>
                <a:off x="2661809" y="839320"/>
                <a:ext cx="13956430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หน้าที่ของระบบ</a:t>
                </a:r>
                <a:r>
                  <a:rPr lang="th-TH" sz="60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นํ้า</a:t>
                </a: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มันเชื้อเพลิง</a:t>
                </a:r>
              </a:p>
            </p:txBody>
          </p:sp>
          <p:sp>
            <p:nvSpPr>
              <p:cNvPr id="15" name="Flowchart: Delay 14">
                <a:extLst>
                  <a:ext uri="{FF2B5EF4-FFF2-40B4-BE49-F238E27FC236}">
                    <a16:creationId xmlns:a16="http://schemas.microsoft.com/office/drawing/2014/main" id="{04CC74C4-5CA0-CA20-087A-95C7C99B7A0C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6">
                <a:extLst>
                  <a:ext uri="{FF2B5EF4-FFF2-40B4-BE49-F238E27FC236}">
                    <a16:creationId xmlns:a16="http://schemas.microsoft.com/office/drawing/2014/main" id="{C60B3189-AA2F-C977-AA59-F75D08C23F2C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1.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0CB7E75-6153-032B-81F5-137AE6EA288B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4BC214E5-6F20-D312-1AFC-8748D881D52C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Arrow: Chevron 8">
                <a:extLst>
                  <a:ext uri="{FF2B5EF4-FFF2-40B4-BE49-F238E27FC236}">
                    <a16:creationId xmlns:a16="http://schemas.microsoft.com/office/drawing/2014/main" id="{EA9A0E5D-AD94-06CE-7E54-336D5E8E29C9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9359E9D-104F-D3E8-8AD2-0C213A903BAF}"/>
              </a:ext>
            </a:extLst>
          </p:cNvPr>
          <p:cNvGrpSpPr/>
          <p:nvPr/>
        </p:nvGrpSpPr>
        <p:grpSpPr>
          <a:xfrm>
            <a:off x="3118030" y="2386855"/>
            <a:ext cx="14103170" cy="1539187"/>
            <a:chOff x="4971950" y="2074468"/>
            <a:chExt cx="14103170" cy="1539187"/>
          </a:xfrm>
        </p:grpSpPr>
        <p:sp>
          <p:nvSpPr>
            <p:cNvPr id="52" name="TextBox 10">
              <a:extLst>
                <a:ext uri="{FF2B5EF4-FFF2-40B4-BE49-F238E27FC236}">
                  <a16:creationId xmlns:a16="http://schemas.microsoft.com/office/drawing/2014/main" id="{A8EC60A4-5F8A-0429-ED91-BED445AB78D9}"/>
                </a:ext>
              </a:extLst>
            </p:cNvPr>
            <p:cNvSpPr txBox="1"/>
            <p:nvPr/>
          </p:nvSpPr>
          <p:spPr>
            <a:xfrm>
              <a:off x="5533370" y="2098280"/>
              <a:ext cx="13541750" cy="91235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ปรับปริมาณ</a:t>
              </a:r>
              <a:r>
                <a:rPr lang="th-TH" sz="38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 (</a:t>
              </a:r>
              <a:r>
                <a:rPr lang="en-US" sz="38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Metering)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เข้าห้องเผาไหม้ด้วยปริมาณที่เหมาะสมกับความเร็วรอบและภาระของเครื่องยนต์ที่เปลี่ยนแปลงไป </a:t>
              </a:r>
            </a:p>
            <a:p>
              <a:pPr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เริ่มส่ง</a:t>
              </a:r>
              <a:r>
                <a:rPr lang="th-TH" sz="38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มันเข้าห้องเผาไหม้ในจังหวะเวลาที่เหมาะสม (</a:t>
              </a:r>
              <a:r>
                <a:rPr lang="en-US" sz="38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Timing)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การเริ่มส่ง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มันเชื้อเพลิงในเวลาที่เหมาะสมตามความต้องการของเครื่องยนต์ จะทำให้ได้กำลังงานจากการเผาไหม้เชื้อเพลิงมากที่สุด ส่งผลให้ประหยัด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 และไม่มีควันดำ</a:t>
              </a:r>
            </a:p>
            <a:p>
              <a:pPr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ถ้าเชื้อเพลิงถูกส่งเข้าห้องเผาไหม้ล่วงหน้ามากเกินไป  การเผาไหม้จะเกิดความล่าช้าเนื่องอุณหภูมิของอากาศยังไม่สูงพอ เชื้อเพลิงที่ถูกส่งเข้าไปในห้องเผาไหม้ก็จะถูกสะสมมากขึ้น และเมื่อเกิดการเผาไหม้จะเกิดการระเบิดอย่างรุนแรง  ทำให้เกิดคลื่นความดันเกิดเสียงดัง หรือที่เรียกว่าการน็อกหรือเคาะของเครื่องยนต์ดีเซล การเคาะนี้อาจทำอันตรายต่อชิ้นส่วนของเครื่องยนต์ และกำลังงานที่เกิดขึ้นนำไปใช้ประโยชน์ได้ไม่เต็มที่</a:t>
              </a:r>
            </a:p>
            <a:p>
              <a:pPr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ในทางตรงกันข้าม ถ้าเชื้อเพลิงถูกส่งเข้าห้องเผาไหม้ล่าช้ามากเกินไป การเผาไหม้จะเริ่มเมื่อลูกสูบเคลื่อนที่ผ่านศูนย์ตายบนไปแล้ว ทำให้ความดันที่เกิดจากการเผาไหม้ลดลง และถ้าเชื้อเพลิงถูกส่งเข้าห้องเผาไหม้ช้ามาก ๆ เชื้อเพลิงจะเกิดเผาไหม้จนกระทั่งลิ้นไอเสียเริ่มเปิด เครื่องยนต์จะร้อนส่งผลให้กำลังของเครื่องยนต์ลดลง สิ้นเปลือง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 และเกิดควันดำ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EEA0E8E-C440-EAEB-515D-4E5C2827462B}"/>
                </a:ext>
              </a:extLst>
            </p:cNvPr>
            <p:cNvSpPr/>
            <p:nvPr/>
          </p:nvSpPr>
          <p:spPr>
            <a:xfrm>
              <a:off x="4971950" y="207446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C3EDCEE-A5C0-0FB8-E7C6-EACBAD7B8EA1}"/>
                </a:ext>
              </a:extLst>
            </p:cNvPr>
            <p:cNvSpPr/>
            <p:nvPr/>
          </p:nvSpPr>
          <p:spPr>
            <a:xfrm>
              <a:off x="4971950" y="315645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981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9D678-300F-4995-4CFB-7B703AA73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733A8710-AA20-90C1-0AA1-2FC461D5F79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065503-E9CD-1754-A008-849CCC7F6DCD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464CCE03-AB3D-4DF3-8809-4D0CE3A55FC2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D7AF18BF-8268-1A99-D82E-C5DEC60665E3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4A09A38-78A0-633C-8D50-740DBAE50153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CF3D54-3D79-20A4-F32B-ABACB8B89B86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D940C7A0-99B7-9A5B-32C7-4491D8645743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FBC5BC10-CAA0-4E4F-28B3-76B185D04E21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4E622B93-3423-5D41-0E4F-1951B1967260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BB6B92-BCF1-F763-CC1B-56CD9384CEC3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C841E17-7393-11F5-955F-6EAEC840A2D7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F79514C9-72A0-F707-8628-7736169B3AA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F0EBF9DE-B4DA-DFFB-73E1-58B66A43A3D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C9D3702-7161-ED65-3641-52BECC2BC2B4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38AC087-0486-14E6-9375-79E3EC7707F1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91F58B6A-E263-B5D7-A860-9970052B8EE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06E854B4-6BF5-5CC0-A5E7-ED17FAD8E9D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420AAC9-DAA5-F5E1-6331-C8478A4040E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EB187E-3A6E-0877-6043-C9EDFD3AD108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3031C893-4653-267A-3392-6C77BDF0FF3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1A1BC085-3D57-106A-64E7-7108C5CAE89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C79817A-78A7-9BB8-0C69-F2CA3760086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A08AFD-DF47-9D51-9002-5220BABA4944}"/>
              </a:ext>
            </a:extLst>
          </p:cNvPr>
          <p:cNvGrpSpPr/>
          <p:nvPr/>
        </p:nvGrpSpPr>
        <p:grpSpPr>
          <a:xfrm>
            <a:off x="2857556" y="-2419881"/>
            <a:ext cx="13834564" cy="1506546"/>
            <a:chOff x="2971800" y="2316912"/>
            <a:chExt cx="13834564" cy="1506546"/>
          </a:xfrm>
        </p:grpSpPr>
        <p:sp>
          <p:nvSpPr>
            <p:cNvPr id="24" name="Flowchart: Merge 23">
              <a:extLst>
                <a:ext uri="{FF2B5EF4-FFF2-40B4-BE49-F238E27FC236}">
                  <a16:creationId xmlns:a16="http://schemas.microsoft.com/office/drawing/2014/main" id="{106D54E5-247A-D830-0260-354B909BF270}"/>
                </a:ext>
              </a:extLst>
            </p:cNvPr>
            <p:cNvSpPr/>
            <p:nvPr/>
          </p:nvSpPr>
          <p:spPr>
            <a:xfrm>
              <a:off x="3376896" y="2415968"/>
              <a:ext cx="609600" cy="1347969"/>
            </a:xfrm>
            <a:prstGeom prst="flowChartMerg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7575C26-D7C9-1EF7-5480-11DEE0673881}"/>
                </a:ext>
              </a:extLst>
            </p:cNvPr>
            <p:cNvGrpSpPr/>
            <p:nvPr/>
          </p:nvGrpSpPr>
          <p:grpSpPr>
            <a:xfrm>
              <a:off x="2971800" y="2316912"/>
              <a:ext cx="13834564" cy="1506546"/>
              <a:chOff x="2971800" y="1028700"/>
              <a:chExt cx="13834564" cy="1506546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923A9816-03DC-252E-E42B-F5236458BB3C}"/>
                  </a:ext>
                </a:extLst>
              </p:cNvPr>
              <p:cNvGrpSpPr/>
              <p:nvPr/>
            </p:nvGrpSpPr>
            <p:grpSpPr>
              <a:xfrm>
                <a:off x="2971800" y="1028700"/>
                <a:ext cx="13834564" cy="1506546"/>
                <a:chOff x="5691670" y="1818142"/>
                <a:chExt cx="13834564" cy="1506546"/>
              </a:xfrm>
            </p:grpSpPr>
            <p:sp>
              <p:nvSpPr>
                <p:cNvPr id="45" name="Flowchart: Process 44">
                  <a:extLst>
                    <a:ext uri="{FF2B5EF4-FFF2-40B4-BE49-F238E27FC236}">
                      <a16:creationId xmlns:a16="http://schemas.microsoft.com/office/drawing/2014/main" id="{C899D828-4642-8331-E0F6-69D1A370D16B}"/>
                    </a:ext>
                  </a:extLst>
                </p:cNvPr>
                <p:cNvSpPr/>
                <p:nvPr/>
              </p:nvSpPr>
              <p:spPr>
                <a:xfrm>
                  <a:off x="6400799" y="1918284"/>
                  <a:ext cx="10709479" cy="1354846"/>
                </a:xfrm>
                <a:prstGeom prst="flowChartProcess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Hexagon 45">
                  <a:extLst>
                    <a:ext uri="{FF2B5EF4-FFF2-40B4-BE49-F238E27FC236}">
                      <a16:creationId xmlns:a16="http://schemas.microsoft.com/office/drawing/2014/main" id="{77E14FF9-5939-8EE0-7E4F-CD15CE52C9F0}"/>
                    </a:ext>
                  </a:extLst>
                </p:cNvPr>
                <p:cNvSpPr/>
                <p:nvPr/>
              </p:nvSpPr>
              <p:spPr>
                <a:xfrm>
                  <a:off x="5691670" y="1918284"/>
                  <a:ext cx="990600" cy="853965"/>
                </a:xfrm>
                <a:prstGeom prst="hexagon">
                  <a:avLst/>
                </a:prstGeom>
                <a:solidFill>
                  <a:srgbClr val="F660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extBox 6">
                  <a:extLst>
                    <a:ext uri="{FF2B5EF4-FFF2-40B4-BE49-F238E27FC236}">
                      <a16:creationId xmlns:a16="http://schemas.microsoft.com/office/drawing/2014/main" id="{9DA0A314-013B-6DC0-4E69-D4ABF003B139}"/>
                    </a:ext>
                  </a:extLst>
                </p:cNvPr>
                <p:cNvSpPr txBox="1"/>
                <p:nvPr/>
              </p:nvSpPr>
              <p:spPr>
                <a:xfrm>
                  <a:off x="5698905" y="1818142"/>
                  <a:ext cx="92983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.2</a:t>
                  </a:r>
                </a:p>
              </p:txBody>
            </p:sp>
            <p:sp>
              <p:nvSpPr>
                <p:cNvPr id="51" name="TextBox 6">
                  <a:extLst>
                    <a:ext uri="{FF2B5EF4-FFF2-40B4-BE49-F238E27FC236}">
                      <a16:creationId xmlns:a16="http://schemas.microsoft.com/office/drawing/2014/main" id="{C7DFE64B-9AA0-045A-24FF-2443C5365B9D}"/>
                    </a:ext>
                  </a:extLst>
                </p:cNvPr>
                <p:cNvSpPr txBox="1"/>
                <p:nvPr/>
              </p:nvSpPr>
              <p:spPr>
                <a:xfrm>
                  <a:off x="7152064" y="2130130"/>
                  <a:ext cx="12374170" cy="119455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500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วัฏจักรการทำงานของเครื่องยนต์ดีเซล 4 จังหวะ </a:t>
                  </a:r>
                  <a:b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</a:b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(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Four-Stroke Diesel Cycle) </a:t>
                  </a:r>
                </a:p>
              </p:txBody>
            </p:sp>
          </p:grpSp>
          <p:sp>
            <p:nvSpPr>
              <p:cNvPr id="44" name="Arrow: Chevron 43">
                <a:extLst>
                  <a:ext uri="{FF2B5EF4-FFF2-40B4-BE49-F238E27FC236}">
                    <a16:creationId xmlns:a16="http://schemas.microsoft.com/office/drawing/2014/main" id="{CBC67FF4-9C94-5F92-B35D-8D009B023BEE}"/>
                  </a:ext>
                </a:extLst>
              </p:cNvPr>
              <p:cNvSpPr/>
              <p:nvPr/>
            </p:nvSpPr>
            <p:spPr>
              <a:xfrm>
                <a:off x="3897592" y="1128842"/>
                <a:ext cx="445808" cy="853964"/>
              </a:xfrm>
              <a:prstGeom prst="chevron">
                <a:avLst/>
              </a:prstGeom>
              <a:solidFill>
                <a:srgbClr val="63D1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779F705-55F9-85EA-6BAD-A73E4AD9CB31}"/>
              </a:ext>
            </a:extLst>
          </p:cNvPr>
          <p:cNvGrpSpPr/>
          <p:nvPr/>
        </p:nvGrpSpPr>
        <p:grpSpPr>
          <a:xfrm>
            <a:off x="19651851" y="7759914"/>
            <a:ext cx="6122756" cy="697566"/>
            <a:chOff x="3224444" y="4284645"/>
            <a:chExt cx="6122756" cy="69756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2A2438A-150E-D40E-F11B-CA7A82E37FD2}"/>
                </a:ext>
              </a:extLst>
            </p:cNvPr>
            <p:cNvGrpSpPr/>
            <p:nvPr/>
          </p:nvGrpSpPr>
          <p:grpSpPr>
            <a:xfrm>
              <a:off x="3272851" y="4394873"/>
              <a:ext cx="6074349" cy="587338"/>
              <a:chOff x="4567415" y="4086432"/>
              <a:chExt cx="6074349" cy="587338"/>
            </a:xfrm>
          </p:grpSpPr>
          <p:sp>
            <p:nvSpPr>
              <p:cNvPr id="55" name="Flowchart: Process 54">
                <a:extLst>
                  <a:ext uri="{FF2B5EF4-FFF2-40B4-BE49-F238E27FC236}">
                    <a16:creationId xmlns:a16="http://schemas.microsoft.com/office/drawing/2014/main" id="{BFA7D770-5394-C96F-2695-0BEC860A352B}"/>
                  </a:ext>
                </a:extLst>
              </p:cNvPr>
              <p:cNvSpPr/>
              <p:nvPr/>
            </p:nvSpPr>
            <p:spPr>
              <a:xfrm>
                <a:off x="4567415" y="4086432"/>
                <a:ext cx="5972749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TextBox 10">
                <a:extLst>
                  <a:ext uri="{FF2B5EF4-FFF2-40B4-BE49-F238E27FC236}">
                    <a16:creationId xmlns:a16="http://schemas.microsoft.com/office/drawing/2014/main" id="{F75BAF71-8627-7CFA-3CCE-DB04EF6A1C90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5842000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การถอดเฟืองไท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มิง</a:t>
                </a: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และตรวจสอบชิ้นส่วน</a:t>
                </a:r>
                <a:endParaRPr lang="en-US" sz="38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06F8EEF-51A4-7914-EC51-A17F19A94CBD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58" name="Arrow: Chevron 57">
                <a:extLst>
                  <a:ext uri="{FF2B5EF4-FFF2-40B4-BE49-F238E27FC236}">
                    <a16:creationId xmlns:a16="http://schemas.microsoft.com/office/drawing/2014/main" id="{986C9538-4F9D-171B-7AF2-805B7BF40998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Arrow: Chevron 58">
                <a:extLst>
                  <a:ext uri="{FF2B5EF4-FFF2-40B4-BE49-F238E27FC236}">
                    <a16:creationId xmlns:a16="http://schemas.microsoft.com/office/drawing/2014/main" id="{A6603D1C-15AC-F322-46D1-61131981F265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D14A978-6F82-E65F-4970-E534285BB02A}"/>
              </a:ext>
            </a:extLst>
          </p:cNvPr>
          <p:cNvGrpSpPr/>
          <p:nvPr/>
        </p:nvGrpSpPr>
        <p:grpSpPr>
          <a:xfrm>
            <a:off x="19212601" y="6093078"/>
            <a:ext cx="11147225" cy="1212679"/>
            <a:chOff x="4930976" y="8703620"/>
            <a:chExt cx="11147225" cy="1212679"/>
          </a:xfrm>
        </p:grpSpPr>
        <p:sp>
          <p:nvSpPr>
            <p:cNvPr id="64" name="Google Shape;176;p25">
              <a:extLst>
                <a:ext uri="{FF2B5EF4-FFF2-40B4-BE49-F238E27FC236}">
                  <a16:creationId xmlns:a16="http://schemas.microsoft.com/office/drawing/2014/main" id="{A65A1F3E-354E-3CF2-562A-B9E6812CE09A}"/>
                </a:ext>
              </a:extLst>
            </p:cNvPr>
            <p:cNvSpPr/>
            <p:nvPr/>
          </p:nvSpPr>
          <p:spPr>
            <a:xfrm rot="16200000">
              <a:off x="9898249" y="3736347"/>
              <a:ext cx="1212679" cy="1114722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TextBox 10">
              <a:extLst>
                <a:ext uri="{FF2B5EF4-FFF2-40B4-BE49-F238E27FC236}">
                  <a16:creationId xmlns:a16="http://schemas.microsoft.com/office/drawing/2014/main" id="{85E4D4B9-C683-0CB5-2ADD-342E52E92DEE}"/>
                </a:ext>
              </a:extLst>
            </p:cNvPr>
            <p:cNvSpPr txBox="1"/>
            <p:nvPr/>
          </p:nvSpPr>
          <p:spPr>
            <a:xfrm>
              <a:off x="5370226" y="8866610"/>
              <a:ext cx="10388573" cy="104968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สรุป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ในจังหวะดูด ลูกสูบเคลื่อนที่ลง ลิ้นไอดีเปิด (การทำงานจริง ลิ้นไอดีเปิดก่อนศูนย์ตายบน) ลิ้นไอเสียปิด เพลาข้อเหวี่ยงหมุนไปเป็นมุมประมาณ 180 องศา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F77DEC6-A51F-C38D-E544-CD62159EDBBD}"/>
              </a:ext>
            </a:extLst>
          </p:cNvPr>
          <p:cNvGrpSpPr/>
          <p:nvPr/>
        </p:nvGrpSpPr>
        <p:grpSpPr>
          <a:xfrm>
            <a:off x="3270430" y="2216287"/>
            <a:ext cx="13905458" cy="5696027"/>
            <a:chOff x="4971950" y="2074468"/>
            <a:chExt cx="13905458" cy="5696027"/>
          </a:xfrm>
        </p:grpSpPr>
        <p:sp>
          <p:nvSpPr>
            <p:cNvPr id="67" name="TextBox 10">
              <a:extLst>
                <a:ext uri="{FF2B5EF4-FFF2-40B4-BE49-F238E27FC236}">
                  <a16:creationId xmlns:a16="http://schemas.microsoft.com/office/drawing/2014/main" id="{07DCBC86-F555-6F49-D260-A8B29B8874C5}"/>
                </a:ext>
              </a:extLst>
            </p:cNvPr>
            <p:cNvSpPr txBox="1"/>
            <p:nvPr/>
          </p:nvSpPr>
          <p:spPr>
            <a:xfrm>
              <a:off x="5533369" y="2098280"/>
              <a:ext cx="13344039" cy="91235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ส่ง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มันเข้าห้องเผาไหม้ด้วยอัตราที่เหมาะสม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Rate Control)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อัตราการฉีดที่เหมาะสมจะช่วยให้เครื่องยนต์ทำงานได้ราบเรียบ</a:t>
              </a:r>
            </a:p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ส่ง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มันเข้าห้องเผาไหม้ให้เป็นฝอยละออง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Atomization)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การเป็นฝอยละอองของ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มันเชื้อเพลิงจะช่วยให้การเริ่มต้นในการเผาไหม้ได้เร็วขึ้น เพราะเชื้อเพลิงที่ถูกส่งเข้าไปจะคลุกเคล้ากับอากาศที่มีอุณหภูมิสูงเกิดการระเหยเป็นไอได้เร็ว จึงทำให้เกิดการเผาไหม้ได้หมดจด</a:t>
              </a:r>
            </a:p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มันที่ส่งเข้าไปจะต้องแผ่กระจายทั่วห้องเผาไหม้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Distribution)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การแผ่กระจายของ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มันเชื้อเพลิงอย่างทั่วถึง จะช่วยใน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การทำ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ปฏิกิริยากับออกซิเจนได้ดี ถ้าการแผ่กระจายไม่ดี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บางส่วนจะไม่เกิดการเผาไหม้ ซึ่งจะส่งผลให้เครื่องยนต์มีกำลังลดลงและสิ้นเปลือง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</a:t>
              </a:r>
            </a:p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เริ่มต้นและสิ้นสุดการส่ง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มันเชื้อเพลิงอย่างทันทีทันใด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การส่ง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มันจะต้องไม่มีการส่งออกมาก่อนที่จะถึงจังหวะการฉีด เพราะถ้า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มันถูกส่งออกมาก่อน ก็เหมือนกับการฉีดล่วงหน้ามากเกินไป 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65DC841-DDD2-5939-658A-EDE3DB8AAA42}"/>
                </a:ext>
              </a:extLst>
            </p:cNvPr>
            <p:cNvSpPr/>
            <p:nvPr/>
          </p:nvSpPr>
          <p:spPr>
            <a:xfrm>
              <a:off x="4971950" y="207446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EF69B4F-94FA-F51F-3207-020D51CED35C}"/>
                </a:ext>
              </a:extLst>
            </p:cNvPr>
            <p:cNvSpPr/>
            <p:nvPr/>
          </p:nvSpPr>
          <p:spPr>
            <a:xfrm>
              <a:off x="4971950" y="3327023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46CC054-B56E-0D20-57FF-411C46937B98}"/>
                </a:ext>
              </a:extLst>
            </p:cNvPr>
            <p:cNvSpPr/>
            <p:nvPr/>
          </p:nvSpPr>
          <p:spPr>
            <a:xfrm>
              <a:off x="4971950" y="507205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5B35489-224A-CA43-6654-07A5A42F8CF2}"/>
                </a:ext>
              </a:extLst>
            </p:cNvPr>
            <p:cNvSpPr/>
            <p:nvPr/>
          </p:nvSpPr>
          <p:spPr>
            <a:xfrm>
              <a:off x="4971950" y="731329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sp>
        <p:nvSpPr>
          <p:cNvPr id="49" name="TextBox 10">
            <a:extLst>
              <a:ext uri="{FF2B5EF4-FFF2-40B4-BE49-F238E27FC236}">
                <a16:creationId xmlns:a16="http://schemas.microsoft.com/office/drawing/2014/main" id="{FAA4ADE3-B91F-5179-3559-A761CE3F9A3E}"/>
              </a:ext>
            </a:extLst>
          </p:cNvPr>
          <p:cNvSpPr txBox="1"/>
          <p:nvPr/>
        </p:nvSpPr>
        <p:spPr>
          <a:xfrm>
            <a:off x="19320514" y="3896989"/>
            <a:ext cx="3533093" cy="101448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4.2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ถอดท่อฉีด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มันหล่อลื่นฟันเฟือง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7688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309A5-2719-7D5D-B88D-A78DD68D8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D1EAC71A-4937-4B7F-6400-3F1518A0490F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BCA944-5020-3652-DD2A-FA9D16752668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ECD7BB0-0675-F3AE-DAEB-3AA9E17DD64C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C6149CFD-64AF-2850-CBDE-062856E8B1B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B12657B7-1A62-1559-1AEA-FC26398B119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F4A8C6E-E46F-D271-D19A-162EDE8DDEE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52F01FF-395A-7F6C-1E29-47FF39581317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BDF7D329-94F1-83F9-0CC7-4B7FDE8CA8F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DADDE0FD-C542-EADC-D4FE-02D9F194BF1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73BA64B-EF4C-3117-6D79-450692E3EC8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93B1A20-4A52-4D80-9BC9-A9EA663EA05F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0D9FB02B-0FEC-CFAE-E952-24B2C6DEA52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B9B98633-6DCC-A0FD-3169-688BAF02C938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42F88BD-F562-7C6D-D3FC-CDF53B0DF78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60D1EAD2-4D7A-2D63-1E91-A4C5EB62BE91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529A8055-FCA6-2017-A184-32F735CA4C9D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2849DDE-1D0F-60A5-CD5F-35D4E94865BB}"/>
              </a:ext>
            </a:extLst>
          </p:cNvPr>
          <p:cNvGrpSpPr/>
          <p:nvPr/>
        </p:nvGrpSpPr>
        <p:grpSpPr>
          <a:xfrm>
            <a:off x="592577" y="-45064"/>
            <a:ext cx="13633090" cy="2673964"/>
            <a:chOff x="592577" y="-45064"/>
            <a:chExt cx="13633090" cy="267396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60CAA53-A482-EBF9-6AF5-691628560D22}"/>
                </a:ext>
              </a:extLst>
            </p:cNvPr>
            <p:cNvGrpSpPr/>
            <p:nvPr/>
          </p:nvGrpSpPr>
          <p:grpSpPr>
            <a:xfrm>
              <a:off x="592577" y="0"/>
              <a:ext cx="13633090" cy="2628900"/>
              <a:chOff x="-22215" y="0"/>
              <a:chExt cx="13633090" cy="262890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2A520A3-3E37-F836-E8AF-465FDE71BE39}"/>
                  </a:ext>
                </a:extLst>
              </p:cNvPr>
              <p:cNvSpPr/>
              <p:nvPr/>
            </p:nvSpPr>
            <p:spPr>
              <a:xfrm>
                <a:off x="1899808" y="717042"/>
                <a:ext cx="10137098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TextBox 6">
                <a:extLst>
                  <a:ext uri="{FF2B5EF4-FFF2-40B4-BE49-F238E27FC236}">
                    <a16:creationId xmlns:a16="http://schemas.microsoft.com/office/drawing/2014/main" id="{669C5FCE-6AF0-C912-F66F-41092E6DD3C0}"/>
                  </a:ext>
                </a:extLst>
              </p:cNvPr>
              <p:cNvSpPr txBox="1"/>
              <p:nvPr/>
            </p:nvSpPr>
            <p:spPr>
              <a:xfrm>
                <a:off x="2661809" y="839320"/>
                <a:ext cx="10949066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ระบบ</a:t>
                </a:r>
                <a:r>
                  <a:rPr lang="th-TH" sz="60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นํ้า</a:t>
                </a: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มันเชื้อเพลิง</a:t>
                </a:r>
                <a:r>
                  <a:rPr lang="en-US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 </a:t>
                </a: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(</a:t>
                </a:r>
                <a:r>
                  <a:rPr lang="en-US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Fuel System)</a:t>
                </a:r>
                <a:endParaRPr lang="th-TH" sz="6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84" name="Flowchart: Delay 83">
                <a:extLst>
                  <a:ext uri="{FF2B5EF4-FFF2-40B4-BE49-F238E27FC236}">
                    <a16:creationId xmlns:a16="http://schemas.microsoft.com/office/drawing/2014/main" id="{BB8B29AE-5CFF-2D9E-CAA4-4BA02C2D88A8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6">
                <a:extLst>
                  <a:ext uri="{FF2B5EF4-FFF2-40B4-BE49-F238E27FC236}">
                    <a16:creationId xmlns:a16="http://schemas.microsoft.com/office/drawing/2014/main" id="{532EBCF7-B36E-7485-EA24-5F7081653AD9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</a:t>
                </a: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.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CE2FB03-FA9F-2352-F5EC-BC5F6BDD6130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72" name="Arrow: Chevron 71">
                <a:extLst>
                  <a:ext uri="{FF2B5EF4-FFF2-40B4-BE49-F238E27FC236}">
                    <a16:creationId xmlns:a16="http://schemas.microsoft.com/office/drawing/2014/main" id="{110CD0B5-17DC-19AE-EDCA-B8BA318C1542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Arrow: Chevron 72">
                <a:extLst>
                  <a:ext uri="{FF2B5EF4-FFF2-40B4-BE49-F238E27FC236}">
                    <a16:creationId xmlns:a16="http://schemas.microsoft.com/office/drawing/2014/main" id="{133FD042-F6CE-8B8E-5C15-53DECC09BF7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D111D92A-FE4E-18AB-D93D-98BCBBAE17A4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093FEC9F-013B-599F-DDF2-B13107925212}"/>
              </a:ext>
            </a:extLst>
          </p:cNvPr>
          <p:cNvSpPr txBox="1"/>
          <p:nvPr/>
        </p:nvSpPr>
        <p:spPr>
          <a:xfrm>
            <a:off x="19633136" y="3584951"/>
            <a:ext cx="2880379" cy="9308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4.13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ตำแหน่งเครื่องหมายบนเฟือง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2705E9-4674-B6F2-4660-AB391A53422E}"/>
              </a:ext>
            </a:extLst>
          </p:cNvPr>
          <p:cNvGrpSpPr/>
          <p:nvPr/>
        </p:nvGrpSpPr>
        <p:grpSpPr>
          <a:xfrm>
            <a:off x="3118030" y="2386855"/>
            <a:ext cx="14103170" cy="5579464"/>
            <a:chOff x="4971950" y="2074468"/>
            <a:chExt cx="14103170" cy="5579464"/>
          </a:xfrm>
        </p:grpSpPr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1AF791EB-040B-6745-1C63-AB4BCA513170}"/>
                </a:ext>
              </a:extLst>
            </p:cNvPr>
            <p:cNvSpPr txBox="1"/>
            <p:nvPr/>
          </p:nvSpPr>
          <p:spPr>
            <a:xfrm>
              <a:off x="5533370" y="2098280"/>
              <a:ext cx="13541750" cy="91235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</a:t>
              </a:r>
              <a:r>
                <a:rPr lang="th-TH" sz="38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มันเชื้อเพลิงของปั๊ม</a:t>
              </a:r>
              <a:r>
                <a:rPr lang="th-TH" sz="38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มันเชื้อเพลิงแบบจานจ่ายหรือปั๊ม</a:t>
              </a:r>
              <a:r>
                <a:rPr lang="th-TH" sz="38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วีอี</a:t>
              </a:r>
              <a:r>
                <a:rPr lang="th-TH" sz="38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(</a:t>
              </a:r>
              <a:r>
                <a:rPr lang="en-US" sz="38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Fuel System of  Distributor Pump or VE Pump)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เริ่มจากถัง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 (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Fuel  tank) 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มันเชื้อเพลิงจะถูกปั๊มความดันตํ่าดูดขึ้นมาผ่านหม้อดัก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(</a:t>
              </a:r>
              <a:r>
                <a:rPr lang="en-US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Sidementor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และกรอง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 (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Fuel filter)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ปั๊มความดันตํ่า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ซึ่งติดตั้งอยู่ภายในปั๊ม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 จะทำหน้าที่ดูดและจ่าย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มันให้แก่ปั๊ม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 นอกจากนี้ยังจ่าย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มันให้หมุนเวียนเพื่อหล่อลื่นชิ้นส่วนที่เคลื่อนที่อยู่ภายในด้วย ลูกปั๊มจะควบคุมปริมาณ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มันพร้อมทั้งจ่าย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มันภายใต้ความดันไปยังหัวฉีด ซึ่งหัวฉีดจะฉีด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มันเชื้อเพลิงเข้าไปห้องเผาไหม้ตามลำดับการจุดระเบิดของเครื่องยนต์ 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มันเชื้อเพลิงที่เหลือจากปั๊ม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มันเชื้อเพลิงและการฉีดจากหัวฉีดจะไหลกลับถัง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 โดยไหลผ่านลิ้นระบาย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มันและท่อ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มันไหลกลับ </a:t>
              </a:r>
              <a:endPara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</a:t>
              </a:r>
              <a:r>
                <a:rPr lang="th-TH" sz="38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มันเชื้อเพลิงของปั๊มน้ำมันเชื้อเพลิงแบบแถวเรียง (</a:t>
              </a:r>
              <a:r>
                <a:rPr lang="en-US" sz="38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Fuel System of  Inline Fuel – Injection Pump)</a:t>
              </a:r>
            </a:p>
            <a:p>
              <a:pPr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</a:t>
              </a:r>
              <a:r>
                <a:rPr lang="th-TH" sz="38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มันเชื้อเพลิงของเครื่องยนต์ดีเซลแบบคอมมอล</a:t>
              </a:r>
              <a:r>
                <a:rPr lang="th-TH" sz="38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เรล</a:t>
              </a:r>
              <a:r>
                <a:rPr lang="th-TH" sz="38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(</a:t>
              </a:r>
              <a:r>
                <a:rPr lang="en-US" sz="38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Fuel System of Diesel Engine Common Rail)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เครื่องยนต์ดีเซลแบบคอมมอน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เรล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มันเชื้อเพลิงจะถูกทำให้เกิดความดันโดยปั๊ม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มันเชื้อเพลิงและไปเก็บไว้ในท่อคอมมอน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เรล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ก่อนที่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มันจะถูกจ่ายไปที่หัวฉีด ส่วนประกอบของระบบ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มันเชื้อเพลิงของเครื่องยนต์ดีเซลแบบคอมมอล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เรล</a:t>
              </a:r>
              <a:endPara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D4EC9B9-AF44-6C6E-A12C-687851037858}"/>
                </a:ext>
              </a:extLst>
            </p:cNvPr>
            <p:cNvSpPr/>
            <p:nvPr/>
          </p:nvSpPr>
          <p:spPr>
            <a:xfrm>
              <a:off x="4971950" y="207446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2C12C65-E753-3A8A-E4B2-629237C608FD}"/>
                </a:ext>
              </a:extLst>
            </p:cNvPr>
            <p:cNvSpPr/>
            <p:nvPr/>
          </p:nvSpPr>
          <p:spPr>
            <a:xfrm>
              <a:off x="4971950" y="6072782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6F82966-C37B-84E7-616A-FBF578BA808C}"/>
                </a:ext>
              </a:extLst>
            </p:cNvPr>
            <p:cNvSpPr/>
            <p:nvPr/>
          </p:nvSpPr>
          <p:spPr>
            <a:xfrm>
              <a:off x="4971950" y="7196732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8823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0677B-7119-928F-9E55-0EC5BD5F7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2AA88DC1-08C8-629C-75B5-8853CFDC0908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6984AC-D082-2C64-FF5A-0E1910F75563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DBE792F-1E69-ABC3-C34A-E263FCF2B20C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6F911271-89F0-D491-888B-64A3F0E07B7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B90D73F4-AFA8-3583-9CAC-91144166BD8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B3C3FB9-4996-B9B3-B82C-D679E2E1244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29B5A94-A437-9B4D-2265-8F70A0F5FF12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FB76B14B-A51A-5A6C-9BD9-A784F57ACCD8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83AB7649-5DA2-504A-0DB5-465648FB52CD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11FA16A-AA28-F53E-08C1-B0F14378498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F14BCA8-EA8C-D597-8499-754F7D7A194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294465DF-A844-5691-74EA-150220B8F7E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AE163FB0-56DB-D384-AB54-B87363F4A3D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A2074C2-71E9-B3BE-059C-523918B9D9B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EAEA2D86-1D7C-DEFB-5150-7962E50A262D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87A5D776-0C23-AD00-A79B-4FC3FADDF0D4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24220B-D35F-2787-1315-313BE41C2C0F}"/>
              </a:ext>
            </a:extLst>
          </p:cNvPr>
          <p:cNvGrpSpPr/>
          <p:nvPr/>
        </p:nvGrpSpPr>
        <p:grpSpPr>
          <a:xfrm>
            <a:off x="592577" y="-45064"/>
            <a:ext cx="13633090" cy="2673964"/>
            <a:chOff x="592577" y="-45064"/>
            <a:chExt cx="13633090" cy="267396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2C662C5-45CB-D6D9-0DD1-AE26E9B0E912}"/>
                </a:ext>
              </a:extLst>
            </p:cNvPr>
            <p:cNvGrpSpPr/>
            <p:nvPr/>
          </p:nvGrpSpPr>
          <p:grpSpPr>
            <a:xfrm>
              <a:off x="592577" y="0"/>
              <a:ext cx="13633090" cy="2628900"/>
              <a:chOff x="-22215" y="0"/>
              <a:chExt cx="13633090" cy="262890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8DB0657-AA49-DF5E-9D75-ADEC8B87D9C6}"/>
                  </a:ext>
                </a:extLst>
              </p:cNvPr>
              <p:cNvSpPr/>
              <p:nvPr/>
            </p:nvSpPr>
            <p:spPr>
              <a:xfrm>
                <a:off x="1899807" y="717042"/>
                <a:ext cx="10591801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TextBox 6">
                <a:extLst>
                  <a:ext uri="{FF2B5EF4-FFF2-40B4-BE49-F238E27FC236}">
                    <a16:creationId xmlns:a16="http://schemas.microsoft.com/office/drawing/2014/main" id="{840E1639-651A-B407-2552-C6A63018D124}"/>
                  </a:ext>
                </a:extLst>
              </p:cNvPr>
              <p:cNvSpPr txBox="1"/>
              <p:nvPr/>
            </p:nvSpPr>
            <p:spPr>
              <a:xfrm>
                <a:off x="2661809" y="839320"/>
                <a:ext cx="10949066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ส่วนประกอบของระบบ</a:t>
                </a:r>
                <a:r>
                  <a:rPr lang="th-TH" sz="60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นํ้า</a:t>
                </a: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มันเชื้อเพลิง</a:t>
                </a:r>
              </a:p>
            </p:txBody>
          </p:sp>
          <p:sp>
            <p:nvSpPr>
              <p:cNvPr id="84" name="Flowchart: Delay 83">
                <a:extLst>
                  <a:ext uri="{FF2B5EF4-FFF2-40B4-BE49-F238E27FC236}">
                    <a16:creationId xmlns:a16="http://schemas.microsoft.com/office/drawing/2014/main" id="{A2C728A0-E7E5-1BF9-E760-34602EC80527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6">
                <a:extLst>
                  <a:ext uri="{FF2B5EF4-FFF2-40B4-BE49-F238E27FC236}">
                    <a16:creationId xmlns:a16="http://schemas.microsoft.com/office/drawing/2014/main" id="{C4D2F95C-FDF4-C928-B973-613E8B5814D6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3.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4972D9B-7EC5-D263-29D7-FAD72346F578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72" name="Arrow: Chevron 71">
                <a:extLst>
                  <a:ext uri="{FF2B5EF4-FFF2-40B4-BE49-F238E27FC236}">
                    <a16:creationId xmlns:a16="http://schemas.microsoft.com/office/drawing/2014/main" id="{D39F5142-ECF3-30CA-4B9B-AE27DF65200E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Arrow: Chevron 72">
                <a:extLst>
                  <a:ext uri="{FF2B5EF4-FFF2-40B4-BE49-F238E27FC236}">
                    <a16:creationId xmlns:a16="http://schemas.microsoft.com/office/drawing/2014/main" id="{3F1A02EF-52BC-FABC-C5AD-A2C623A1573A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CCF53148-84B0-47E9-9CC6-574B0C47E938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503344-30F7-976E-EC0C-BB30C2C29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0" y="2224010"/>
            <a:ext cx="8944227" cy="7691127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0C7AE342-EA18-8341-4327-DB8F94F9C4F2}"/>
              </a:ext>
            </a:extLst>
          </p:cNvPr>
          <p:cNvSpPr txBox="1"/>
          <p:nvPr/>
        </p:nvSpPr>
        <p:spPr>
          <a:xfrm>
            <a:off x="3322088" y="2310499"/>
            <a:ext cx="8317462" cy="470926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ระบบ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มันเชื้อเพลิงของเครื่องยนต์ดีเซลประกอบด้วยถัง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Fuel tank)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ท่อ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Injection pipe)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Fuel Filter)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หม้อดัก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Sedimenter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Injection pump)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และหัวฉีด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Injection nozzle)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ส่วนประกอบระบบ</a:t>
            </a:r>
            <a:b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มันเชื้อเพลิงของเครื่องยนต์ดีเซล (รูปที่ 5.4)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887AEE15-C291-0666-BC03-1FD16D63583F}"/>
              </a:ext>
            </a:extLst>
          </p:cNvPr>
          <p:cNvSpPr/>
          <p:nvPr/>
        </p:nvSpPr>
        <p:spPr>
          <a:xfrm rot="459140">
            <a:off x="16169844" y="7619018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D8276699-68AD-8D23-ADFE-3B868B9A63A4}"/>
              </a:ext>
            </a:extLst>
          </p:cNvPr>
          <p:cNvSpPr txBox="1"/>
          <p:nvPr/>
        </p:nvSpPr>
        <p:spPr>
          <a:xfrm>
            <a:off x="5582354" y="6796672"/>
            <a:ext cx="2880379" cy="9308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5.4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ส่วนประกอบระบบ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มันเชื้อเพลิงเครื่องยนต์ดีเซล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4972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309A5-2719-7D5D-B88D-A78DD68D8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D1EAC71A-4937-4B7F-6400-3F1518A0490F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BCA944-5020-3652-DD2A-FA9D16752668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ECD7BB0-0675-F3AE-DAEB-3AA9E17DD64C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C6149CFD-64AF-2850-CBDE-062856E8B1B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B12657B7-1A62-1559-1AEA-FC26398B119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F4A8C6E-E46F-D271-D19A-162EDE8DDEE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52F01FF-395A-7F6C-1E29-47FF39581317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BDF7D329-94F1-83F9-0CC7-4B7FDE8CA8F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DADDE0FD-C542-EADC-D4FE-02D9F194BF1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73BA64B-EF4C-3117-6D79-450692E3EC8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93B1A20-4A52-4D80-9BC9-A9EA663EA05F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0D9FB02B-0FEC-CFAE-E952-24B2C6DEA52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B9B98633-6DCC-A0FD-3169-688BAF02C938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42F88BD-F562-7C6D-D3FC-CDF53B0DF78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60D1EAD2-4D7A-2D63-1E91-A4C5EB62BE91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529A8055-FCA6-2017-A184-32F735CA4C9D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2849DDE-1D0F-60A5-CD5F-35D4E94865BB}"/>
              </a:ext>
            </a:extLst>
          </p:cNvPr>
          <p:cNvGrpSpPr/>
          <p:nvPr/>
        </p:nvGrpSpPr>
        <p:grpSpPr>
          <a:xfrm>
            <a:off x="592577" y="-45064"/>
            <a:ext cx="13633090" cy="2673964"/>
            <a:chOff x="592577" y="-45064"/>
            <a:chExt cx="13633090" cy="267396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60CAA53-A482-EBF9-6AF5-691628560D22}"/>
                </a:ext>
              </a:extLst>
            </p:cNvPr>
            <p:cNvGrpSpPr/>
            <p:nvPr/>
          </p:nvGrpSpPr>
          <p:grpSpPr>
            <a:xfrm>
              <a:off x="592577" y="0"/>
              <a:ext cx="13633090" cy="2628900"/>
              <a:chOff x="-22215" y="0"/>
              <a:chExt cx="13633090" cy="262890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2A520A3-3E37-F836-E8AF-465FDE71BE39}"/>
                  </a:ext>
                </a:extLst>
              </p:cNvPr>
              <p:cNvSpPr/>
              <p:nvPr/>
            </p:nvSpPr>
            <p:spPr>
              <a:xfrm>
                <a:off x="1899808" y="717042"/>
                <a:ext cx="5238750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TextBox 6">
                <a:extLst>
                  <a:ext uri="{FF2B5EF4-FFF2-40B4-BE49-F238E27FC236}">
                    <a16:creationId xmlns:a16="http://schemas.microsoft.com/office/drawing/2014/main" id="{669C5FCE-6AF0-C912-F66F-41092E6DD3C0}"/>
                  </a:ext>
                </a:extLst>
              </p:cNvPr>
              <p:cNvSpPr txBox="1"/>
              <p:nvPr/>
            </p:nvSpPr>
            <p:spPr>
              <a:xfrm>
                <a:off x="2661809" y="839320"/>
                <a:ext cx="10949066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หน้าที่ของหัวฉีด</a:t>
                </a:r>
              </a:p>
            </p:txBody>
          </p:sp>
          <p:sp>
            <p:nvSpPr>
              <p:cNvPr id="84" name="Flowchart: Delay 83">
                <a:extLst>
                  <a:ext uri="{FF2B5EF4-FFF2-40B4-BE49-F238E27FC236}">
                    <a16:creationId xmlns:a16="http://schemas.microsoft.com/office/drawing/2014/main" id="{BB8B29AE-5CFF-2D9E-CAA4-4BA02C2D88A8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6">
                <a:extLst>
                  <a:ext uri="{FF2B5EF4-FFF2-40B4-BE49-F238E27FC236}">
                    <a16:creationId xmlns:a16="http://schemas.microsoft.com/office/drawing/2014/main" id="{532EBCF7-B36E-7485-EA24-5F7081653AD9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4.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CE2FB03-FA9F-2352-F5EC-BC5F6BDD6130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72" name="Arrow: Chevron 71">
                <a:extLst>
                  <a:ext uri="{FF2B5EF4-FFF2-40B4-BE49-F238E27FC236}">
                    <a16:creationId xmlns:a16="http://schemas.microsoft.com/office/drawing/2014/main" id="{110CD0B5-17DC-19AE-EDCA-B8BA318C1542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Arrow: Chevron 72">
                <a:extLst>
                  <a:ext uri="{FF2B5EF4-FFF2-40B4-BE49-F238E27FC236}">
                    <a16:creationId xmlns:a16="http://schemas.microsoft.com/office/drawing/2014/main" id="{133FD042-F6CE-8B8E-5C15-53DECC09BF7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D111D92A-FE4E-18AB-D93D-98BCBBAE17A4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093FEC9F-013B-599F-DDF2-B13107925212}"/>
              </a:ext>
            </a:extLst>
          </p:cNvPr>
          <p:cNvSpPr txBox="1"/>
          <p:nvPr/>
        </p:nvSpPr>
        <p:spPr>
          <a:xfrm>
            <a:off x="19633136" y="3584951"/>
            <a:ext cx="2880379" cy="9308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4.13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ตำแหน่งเครื่องหมายบนเฟือง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2705E9-4674-B6F2-4660-AB391A53422E}"/>
              </a:ext>
            </a:extLst>
          </p:cNvPr>
          <p:cNvGrpSpPr/>
          <p:nvPr/>
        </p:nvGrpSpPr>
        <p:grpSpPr>
          <a:xfrm>
            <a:off x="3118030" y="2386855"/>
            <a:ext cx="14312720" cy="5423566"/>
            <a:chOff x="4971950" y="2074468"/>
            <a:chExt cx="14312720" cy="5423566"/>
          </a:xfrm>
        </p:grpSpPr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1AF791EB-040B-6745-1C63-AB4BCA513170}"/>
                </a:ext>
              </a:extLst>
            </p:cNvPr>
            <p:cNvSpPr txBox="1"/>
            <p:nvPr/>
          </p:nvSpPr>
          <p:spPr>
            <a:xfrm>
              <a:off x="5533370" y="2098280"/>
              <a:ext cx="13751300" cy="91235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200"/>
                </a:lnSpc>
                <a:spcBef>
                  <a:spcPts val="18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ฉีด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มันเชื้อเพลิงเข้าห้องเผาไหม้ให้เป็นฝอยละออง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Atomization)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การเป็นฝอยละอองของ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 จะทำให้การระเหยกลายเป็นไอได้ดีและเผาไหม้ได้อย่างรวดเร็ว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การทำ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มันเป็นฝอยละออง จะถูกกำหนดโดยความดันการฉีด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 ขนาดเส้นผ่านศูนย์กลางของหัวฉีด อุณหภูมิของห้องเผาไหม้ และลักษณะการหมุนวนของละออง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</a:t>
              </a:r>
            </a:p>
            <a:p>
              <a:pPr>
                <a:lnSpc>
                  <a:spcPts val="4200"/>
                </a:lnSpc>
                <a:spcBef>
                  <a:spcPts val="18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ทำให้ฝอยละอองของ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มันเกิดการกระจาย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Spray distribution)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หัวฉีดจะต้องฉีด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มันเชื้อเพลิงให้กระจายไปภายในห้องเผาไหม้ ทั้งนี้ เพื่อให้เกิดการผสมกับอากาศได้อย่างทั่วถึง</a:t>
              </a:r>
            </a:p>
            <a:p>
              <a:pPr>
                <a:lnSpc>
                  <a:spcPts val="4200"/>
                </a:lnSpc>
                <a:spcBef>
                  <a:spcPts val="18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ฉีด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มันเชื้อเพลิงในปริมาณที่เหมาะสม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Injection amount)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ถ้าปริมาณการฉีด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มันเชื้อเพลิงไม่เหมาะสมจะส่งผลให้เกิดความล่าช้าของการจุดระเบิด (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Ignition delay)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และการเผาไหม้ไม่สมบูรณ์</a:t>
              </a:r>
            </a:p>
            <a:p>
              <a:pPr>
                <a:lnSpc>
                  <a:spcPts val="4200"/>
                </a:lnSpc>
                <a:spcBef>
                  <a:spcPts val="18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ละออง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มันมีการแทรกซึมที่ดี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Spray penetration)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การแทรกซึมของละออง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คือการที่ละออง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มันที่ถูกฉีดเข้าไปในห้องเผาไหม้จะต้องมีกำลังเพียงพอที่จะเคลื่อนที่ผ่านความดันอากาศ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เข้าไปได้จนกว่าการเผาไหม้จะเสร็จสิ้นสมบูรณ์  การแทรกซึมของละออง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จะขึ้นอยู่กับความดัน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ในการฉีด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ความหนืดของ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เป็นต้น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D4EC9B9-AF44-6C6E-A12C-687851037858}"/>
                </a:ext>
              </a:extLst>
            </p:cNvPr>
            <p:cNvSpPr/>
            <p:nvPr/>
          </p:nvSpPr>
          <p:spPr>
            <a:xfrm>
              <a:off x="4971950" y="207446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2C12C65-E753-3A8A-E4B2-629237C608FD}"/>
                </a:ext>
              </a:extLst>
            </p:cNvPr>
            <p:cNvSpPr/>
            <p:nvPr/>
          </p:nvSpPr>
          <p:spPr>
            <a:xfrm>
              <a:off x="4971950" y="4407000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6F82966-C37B-84E7-616A-FBF578BA808C}"/>
                </a:ext>
              </a:extLst>
            </p:cNvPr>
            <p:cNvSpPr/>
            <p:nvPr/>
          </p:nvSpPr>
          <p:spPr>
            <a:xfrm>
              <a:off x="4971950" y="5729882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F637FAF-F899-0DB1-12B4-2CDC8E02595D}"/>
                </a:ext>
              </a:extLst>
            </p:cNvPr>
            <p:cNvSpPr/>
            <p:nvPr/>
          </p:nvSpPr>
          <p:spPr>
            <a:xfrm>
              <a:off x="4971950" y="7040834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817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0E8B48F-EA87-1464-B1F8-2BC5BAFCD6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45A5E5-144B-7228-BF21-883FAC4384D9}"/>
              </a:ext>
            </a:extLst>
          </p:cNvPr>
          <p:cNvGrpSpPr/>
          <p:nvPr/>
        </p:nvGrpSpPr>
        <p:grpSpPr>
          <a:xfrm>
            <a:off x="592577" y="-45064"/>
            <a:ext cx="13633090" cy="2673964"/>
            <a:chOff x="592577" y="-45064"/>
            <a:chExt cx="13633090" cy="267396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46E225D-D1EE-EC04-1042-B64B77F562F9}"/>
                </a:ext>
              </a:extLst>
            </p:cNvPr>
            <p:cNvGrpSpPr/>
            <p:nvPr/>
          </p:nvGrpSpPr>
          <p:grpSpPr>
            <a:xfrm>
              <a:off x="592577" y="0"/>
              <a:ext cx="13633090" cy="2628900"/>
              <a:chOff x="-22215" y="0"/>
              <a:chExt cx="13633090" cy="262890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9B8AA84-D046-817E-B1D2-C075930BD217}"/>
                  </a:ext>
                </a:extLst>
              </p:cNvPr>
              <p:cNvSpPr/>
              <p:nvPr/>
            </p:nvSpPr>
            <p:spPr>
              <a:xfrm>
                <a:off x="1899808" y="717042"/>
                <a:ext cx="9052571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TextBox 6">
                <a:extLst>
                  <a:ext uri="{FF2B5EF4-FFF2-40B4-BE49-F238E27FC236}">
                    <a16:creationId xmlns:a16="http://schemas.microsoft.com/office/drawing/2014/main" id="{89939D84-6E2E-AF47-1CF8-86CEEACE5758}"/>
                  </a:ext>
                </a:extLst>
              </p:cNvPr>
              <p:cNvSpPr txBox="1"/>
              <p:nvPr/>
            </p:nvSpPr>
            <p:spPr>
              <a:xfrm>
                <a:off x="2661809" y="839320"/>
                <a:ext cx="10949066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ชนิดและส่วนประกอบของหัวฉีด</a:t>
                </a:r>
              </a:p>
            </p:txBody>
          </p:sp>
          <p:sp>
            <p:nvSpPr>
              <p:cNvPr id="84" name="Flowchart: Delay 83">
                <a:extLst>
                  <a:ext uri="{FF2B5EF4-FFF2-40B4-BE49-F238E27FC236}">
                    <a16:creationId xmlns:a16="http://schemas.microsoft.com/office/drawing/2014/main" id="{DBAFC3D4-9C4A-668A-7AB1-61C981E29C68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6">
                <a:extLst>
                  <a:ext uri="{FF2B5EF4-FFF2-40B4-BE49-F238E27FC236}">
                    <a16:creationId xmlns:a16="http://schemas.microsoft.com/office/drawing/2014/main" id="{BD98D333-CD35-EDA3-9AAE-2B35476FBEAB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5.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CC18E17-8B77-E5BB-88FE-6DD03691FC8E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72" name="Arrow: Chevron 71">
                <a:extLst>
                  <a:ext uri="{FF2B5EF4-FFF2-40B4-BE49-F238E27FC236}">
                    <a16:creationId xmlns:a16="http://schemas.microsoft.com/office/drawing/2014/main" id="{71FEE303-D620-1D77-01D0-251232297C87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Arrow: Chevron 72">
                <a:extLst>
                  <a:ext uri="{FF2B5EF4-FFF2-40B4-BE49-F238E27FC236}">
                    <a16:creationId xmlns:a16="http://schemas.microsoft.com/office/drawing/2014/main" id="{66B75E86-A3BC-37F0-7D20-D7C05A530068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90890A1F-5BB8-A737-AE5C-C7A021149FFF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EF524CFB-6ED1-2A96-6511-D96F0F7027E9}"/>
              </a:ext>
            </a:extLst>
          </p:cNvPr>
          <p:cNvSpPr txBox="1"/>
          <p:nvPr/>
        </p:nvSpPr>
        <p:spPr>
          <a:xfrm>
            <a:off x="13850681" y="8544644"/>
            <a:ext cx="2880379" cy="9308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5.5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ส่วนประกอบของหัวฉีดแบบเดือย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9157C-6C97-337D-69AF-9B5E210C5AE3}"/>
              </a:ext>
            </a:extLst>
          </p:cNvPr>
          <p:cNvGrpSpPr/>
          <p:nvPr/>
        </p:nvGrpSpPr>
        <p:grpSpPr>
          <a:xfrm>
            <a:off x="2971800" y="2313843"/>
            <a:ext cx="9563100" cy="954107"/>
            <a:chOff x="2971800" y="1028700"/>
            <a:chExt cx="9563100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311780-DFAE-0B2D-4326-B6B83A9AD877}"/>
                </a:ext>
              </a:extLst>
            </p:cNvPr>
            <p:cNvGrpSpPr/>
            <p:nvPr/>
          </p:nvGrpSpPr>
          <p:grpSpPr>
            <a:xfrm>
              <a:off x="2971800" y="1028700"/>
              <a:ext cx="9563100" cy="954107"/>
              <a:chOff x="5691670" y="1818142"/>
              <a:chExt cx="9563100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FCDF01B-DFB0-6D96-0680-4FFC73FCEF54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8720621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386CBD1-CEBB-0963-449E-29EB52C39FE9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CDC0AE8-DFE5-2BA0-8661-DDBA3AB6CAF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5.</a:t>
                </a: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855376A-CBBC-6892-1672-D3EC5AADAC14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810270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หัวฉีดแบบเดือย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Pintle Nozzle Type)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B0CEE8C-1710-BB37-1D9C-196901CDF08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5565CF33-AAB7-DA2A-D17A-BF9BA59E7017}"/>
              </a:ext>
            </a:extLst>
          </p:cNvPr>
          <p:cNvSpPr txBox="1"/>
          <p:nvPr/>
        </p:nvSpPr>
        <p:spPr>
          <a:xfrm>
            <a:off x="3322088" y="3715465"/>
            <a:ext cx="8888962" cy="470926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หัวฉีดแบบเดือย (รูปที่ 5.5) ประกอบด้วยชุดเข็มหัวฉีด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Nozzle)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บ่ารอง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Spacer)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สปริง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ก้านดัน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Push rod)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แผ่นชิม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Shim)</a:t>
            </a:r>
            <a:r>
              <a:rPr lang="en-US" sz="205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และเรือนยึดหัวฉีด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Retaining</a:t>
            </a:r>
            <a:r>
              <a:rPr lang="en-US" sz="20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nut)</a:t>
            </a:r>
            <a:r>
              <a:rPr lang="en-US" sz="40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เรือนยึดหัวฉีดจะมีลักษณะเป็นเกลียว  เพื่อทำหน้าที่ยึดหัวฉีดเข้ากับฝาสูบ หัวฉีดแบบนี้นิยมนำไปใช้กับเครื่องยนต์ดีเซลที่มีห้องเผาไหม้แบบล่วงหน้า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Pre-combustion</a:t>
            </a:r>
            <a:r>
              <a:rPr lang="en-US" sz="20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chamber)</a:t>
            </a:r>
            <a:r>
              <a:rPr lang="en-US" sz="40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และห้องเผาไหม้แบบหมุนวน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Swirl chamber type)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การควบคุมปริมาณการฉีด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มันจะขึ้นอยู่กับขนาดรูของเข็มหัวฉีด และความแข็งของสปริง สปริงจะทำหน้าที่ควบคุมความดันในการเปิดเข็มหัวฉีด ความแข็งของสปริงสามารถปรับตั้งได้ด้วยแผ่นชิม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FC37F79-FD72-B2B2-7DE3-582A1940D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7" r="52912"/>
          <a:stretch/>
        </p:blipFill>
        <p:spPr>
          <a:xfrm>
            <a:off x="12771634" y="2762249"/>
            <a:ext cx="5000374" cy="549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2EBBA-5343-40E7-813D-223BC009A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A9B9255-46BF-3A97-DBDD-F22D548840C6}"/>
              </a:ext>
            </a:extLst>
          </p:cNvPr>
          <p:cNvGrpSpPr/>
          <p:nvPr/>
        </p:nvGrpSpPr>
        <p:grpSpPr>
          <a:xfrm>
            <a:off x="20118864" y="3993895"/>
            <a:ext cx="8549895" cy="985284"/>
            <a:chOff x="1112014" y="3243816"/>
            <a:chExt cx="8549895" cy="985284"/>
          </a:xfrm>
        </p:grpSpPr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F20F8DCE-D3FC-A42B-D8DA-145EEABC1861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81AA6FC-54F4-C175-2ECD-AA1838B14E84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73D4DBAC-EDD5-B2B0-71A5-95E0348B68E7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AEE5581-B72E-CE9A-949E-C416EF7B22AC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9AB921-6114-B53F-C2EB-5C44A4598839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622DC283-733B-F819-A6C9-2197020EF1C6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9E954166-BD47-4E69-7EA8-0DC16A0CB7E5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20B9A3A-0C20-B3D5-3B80-F75BDE8F0DC2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FAC001E-1F0B-783D-A672-C9E49631886E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C4E71969-7BAE-76F5-8EC9-EF1891CF3A42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3FCED8FC-7C8A-AF4A-6836-D6D8B1607266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6F3AC1F6-BD11-67FC-DCD0-8B67D3A21BAA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67856E4-83D2-B704-F7C4-0843513AD6B9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332B099-A6E2-17C5-A65E-80903E3CB397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CC8F414D-2212-EE86-C62B-F0D4D1CCE39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0A893103-3F6A-CA8C-55D3-EAD7EFC60AD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3294922-C625-5A3A-814B-519B580AB9A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B9BB2A7-A14E-33D4-D5C2-59D5ED869674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A1025333-7166-ED48-7DC6-41D1B069D01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1EDD6EC2-AF11-7D27-3E00-026DCC33B9A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6236037-9E2A-5304-B70C-A8226572BAC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A790654-D31B-76A6-F1D6-E1E66B27EA8D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DC40CD2-BC62-46E9-A1F2-552CE66BD8E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5FB7F2EA-1CAC-5C64-816D-B9273FD7A7A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7C63C68-2FA0-29D9-515F-0A131FA7CE4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61" name="TextBox 10">
            <a:extLst>
              <a:ext uri="{FF2B5EF4-FFF2-40B4-BE49-F238E27FC236}">
                <a16:creationId xmlns:a16="http://schemas.microsoft.com/office/drawing/2014/main" id="{785B9E45-392D-3653-DA38-A124662456B9}"/>
              </a:ext>
            </a:extLst>
          </p:cNvPr>
          <p:cNvSpPr txBox="1"/>
          <p:nvPr/>
        </p:nvSpPr>
        <p:spPr>
          <a:xfrm>
            <a:off x="11620137" y="6582732"/>
            <a:ext cx="5593852" cy="44671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5.6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ลักษณะของชุดเข็มหัวฉีดแบบเดือย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C7AC1D-A23C-15D6-34C2-98D402BB4E40}"/>
              </a:ext>
            </a:extLst>
          </p:cNvPr>
          <p:cNvGrpSpPr/>
          <p:nvPr/>
        </p:nvGrpSpPr>
        <p:grpSpPr>
          <a:xfrm>
            <a:off x="3070024" y="1176141"/>
            <a:ext cx="8874326" cy="778264"/>
            <a:chOff x="3412924" y="2584660"/>
            <a:chExt cx="8874326" cy="77826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DAB874A-EEBA-7C98-ED58-21E6FAE2A2EF}"/>
                </a:ext>
              </a:extLst>
            </p:cNvPr>
            <p:cNvGrpSpPr/>
            <p:nvPr/>
          </p:nvGrpSpPr>
          <p:grpSpPr>
            <a:xfrm>
              <a:off x="3412924" y="2584660"/>
              <a:ext cx="8721926" cy="778264"/>
              <a:chOff x="3412924" y="2584660"/>
              <a:chExt cx="9570293" cy="853964"/>
            </a:xfrm>
          </p:grpSpPr>
          <p:sp>
            <p:nvSpPr>
              <p:cNvPr id="10" name="Flowchart: Process 9">
                <a:extLst>
                  <a:ext uri="{FF2B5EF4-FFF2-40B4-BE49-F238E27FC236}">
                    <a16:creationId xmlns:a16="http://schemas.microsoft.com/office/drawing/2014/main" id="{856B7DDE-54BF-D480-5070-52D1C9825DBF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9143309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Arrow: Chevron 11">
                <a:extLst>
                  <a:ext uri="{FF2B5EF4-FFF2-40B4-BE49-F238E27FC236}">
                    <a16:creationId xmlns:a16="http://schemas.microsoft.com/office/drawing/2014/main" id="{B07ACC4C-6C2F-C146-143A-3732E8477F63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9968A4C6-A156-EB62-8205-5292361F8ED1}"/>
                </a:ext>
              </a:extLst>
            </p:cNvPr>
            <p:cNvSpPr txBox="1"/>
            <p:nvPr/>
          </p:nvSpPr>
          <p:spPr>
            <a:xfrm>
              <a:off x="4324538" y="2754279"/>
              <a:ext cx="7962712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ชุดเข็มหัวฉีดแบบเดือย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Pintle Nozzle Type)</a:t>
              </a:r>
            </a:p>
          </p:txBody>
        </p:sp>
      </p:grpSp>
      <p:sp>
        <p:nvSpPr>
          <p:cNvPr id="13" name="TextBox 10">
            <a:extLst>
              <a:ext uri="{FF2B5EF4-FFF2-40B4-BE49-F238E27FC236}">
                <a16:creationId xmlns:a16="http://schemas.microsoft.com/office/drawing/2014/main" id="{D8606F5E-E5D5-A147-3C2D-AA4A4D280709}"/>
              </a:ext>
            </a:extLst>
          </p:cNvPr>
          <p:cNvSpPr txBox="1"/>
          <p:nvPr/>
        </p:nvSpPr>
        <p:spPr>
          <a:xfrm>
            <a:off x="20118864" y="5470047"/>
            <a:ext cx="8888962" cy="470926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หัวฉีดแบบเดือย (รูปที่ 5.5) ประกอบด้วยชุดเข็มหัวฉีด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Nozzle) 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บ่ารอง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Spacer)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สปริง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ก้านดัน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Push rod)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แผ่นชิม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Shim)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และเรือนยึดหัวฉีด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Retaining nut)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เรือนยึดหัวฉีดจะมีลักษณะเป็นเกลียว  เพื่อทำหน้าที่ยึดหัวฉีดเข้ากับฝาสูบ หัวฉีดแบบนี้นิยมนำไปใช้กับเครื่องยนต์ดีเซลที่มีห้องเผาไหม้แบบล่วงหน้า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Pre-combustion chamber)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และห้องเผาไหม้แบบหมุนวน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Swirl chamber type)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การควบคุมปริมาณการฉีด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มันจะขึ้นอยู่กับขนาดรูของเข็มหัวฉีด และความแข็งของสปริง สปริงจะทำหน้าที่ควบคุมความดันในการเปิดเข็มหัวฉีด ความแข็งของสปริงสามารถปรับตั้งได้ด้วยแผ่นชิม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483F65-0C4B-52C6-EA55-C41B81E9E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4" b="47767"/>
          <a:stretch/>
        </p:blipFill>
        <p:spPr>
          <a:xfrm>
            <a:off x="11241498" y="2348755"/>
            <a:ext cx="6484908" cy="395392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29CAF4E-3F8F-FD78-C6B1-2661E09120D4}"/>
              </a:ext>
            </a:extLst>
          </p:cNvPr>
          <p:cNvGrpSpPr/>
          <p:nvPr/>
        </p:nvGrpSpPr>
        <p:grpSpPr>
          <a:xfrm>
            <a:off x="3118030" y="2329705"/>
            <a:ext cx="7710379" cy="7080994"/>
            <a:chOff x="4971950" y="2074468"/>
            <a:chExt cx="7710379" cy="7080994"/>
          </a:xfrm>
        </p:grpSpPr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2A0937BF-EBAB-FD61-606D-DAA2A11E5715}"/>
                </a:ext>
              </a:extLst>
            </p:cNvPr>
            <p:cNvSpPr txBox="1"/>
            <p:nvPr/>
          </p:nvSpPr>
          <p:spPr>
            <a:xfrm>
              <a:off x="5533370" y="2098279"/>
              <a:ext cx="7148959" cy="7057183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8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ชุดเข็มหัวฉีดแบบเดือยธรรมดา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Standard pintle nozzle type)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หัวฉีดแบบเดือยธรรมดา (รูปที่ 5.7) จะประกอบด้วยเรือนเข็มหัวฉีด และ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เข็มหัวฉีด ลักษณะของเข็มหัวฉีดที่ด้านปลายจะมีเดือยเป็นรูปทรงกรวย หรือทรงกระบอก และเมื่อประกอบเข้ากับเรือนเข็มหัวฉีด เดือยของเข็มหัวฉีดจะโผล่ออกมาเล็กน้อย เดือยที่ยื่นออกมาก็เพื่อให้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มันเชื้อเพลิงที่ฉีดออกมาเป็นลักษณะรูปวงแหวน และยังช่วยทำความสะอาดรูที่เรือนเข็มหัวฉีดไม่ให้เกิดเขม่าสะสมที่ตำแหน่งนี้ การออกแบบรูปร่างเดือยเข็มหัวฉีดให้แตกต่างกัน จะทำให้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มันเชื้อเพลิงที่ฉีดออกมาแทรกซึมเข้าไปผสมกับอากาศในห้องเผาไหม้ได้เป็นอย่างดี มุมการกระจายของการฉีด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มันเชื้อเพลิงจะอยู่ระหว่าง 0-60 องศา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8045643-C941-1E22-1AAC-0A3360364140}"/>
                </a:ext>
              </a:extLst>
            </p:cNvPr>
            <p:cNvSpPr/>
            <p:nvPr/>
          </p:nvSpPr>
          <p:spPr>
            <a:xfrm>
              <a:off x="4971950" y="207446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5D676018-97F4-9A6E-DFE5-0073E50F4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498" y="7500947"/>
            <a:ext cx="2491786" cy="2131078"/>
          </a:xfrm>
          <a:prstGeom prst="rect">
            <a:avLst/>
          </a:prstGeom>
        </p:spPr>
      </p:pic>
      <p:sp>
        <p:nvSpPr>
          <p:cNvPr id="45" name="TextBox 10">
            <a:extLst>
              <a:ext uri="{FF2B5EF4-FFF2-40B4-BE49-F238E27FC236}">
                <a16:creationId xmlns:a16="http://schemas.microsoft.com/office/drawing/2014/main" id="{E3D76991-12F7-5702-B292-58EEFE30317F}"/>
              </a:ext>
            </a:extLst>
          </p:cNvPr>
          <p:cNvSpPr txBox="1"/>
          <p:nvPr/>
        </p:nvSpPr>
        <p:spPr>
          <a:xfrm>
            <a:off x="13993578" y="7971474"/>
            <a:ext cx="3182311" cy="132558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5.7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 ลักษณะของชุดเข็มหัวฉีดแบบเดือยธรรมดา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372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5" grpId="0"/>
    </p:bldLst>
  </p:timing>
</p:sld>
</file>

<file path=ppt/theme/theme1.xml><?xml version="1.0" encoding="utf-8"?>
<a:theme xmlns:a="http://schemas.openxmlformats.org/drawingml/2006/main" name="Custom Design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12643</TotalTime>
  <Words>3021</Words>
  <Application>Microsoft Office PowerPoint</Application>
  <PresentationFormat>กำหนดเอง</PresentationFormat>
  <Paragraphs>228</Paragraphs>
  <Slides>14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14</vt:i4>
      </vt:variant>
    </vt:vector>
  </HeadingPairs>
  <TitlesOfParts>
    <vt:vector size="25" baseType="lpstr">
      <vt:lpstr>TH SarabunPSK</vt:lpstr>
      <vt:lpstr>Arial</vt:lpstr>
      <vt:lpstr>Roboto Black</vt:lpstr>
      <vt:lpstr>Calibri</vt:lpstr>
      <vt:lpstr>I n S e e D a n g</vt:lpstr>
      <vt:lpstr>2006_iannnnnBKK</vt:lpstr>
      <vt:lpstr>RSU</vt:lpstr>
      <vt:lpstr>Cloud Soft SemiBold</vt:lpstr>
      <vt:lpstr>Custom Design</vt:lpstr>
      <vt:lpstr>6_Custom Design</vt:lpstr>
      <vt:lpstr>7_Custom Design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Geometric Business Progress Report Sustainable Development Goals Presentation</dc:title>
  <dc:creator>Passakorn Pacharoen</dc:creator>
  <cp:lastModifiedBy>Warintorn</cp:lastModifiedBy>
  <cp:revision>688</cp:revision>
  <dcterms:created xsi:type="dcterms:W3CDTF">2006-08-16T00:00:00Z</dcterms:created>
  <dcterms:modified xsi:type="dcterms:W3CDTF">2025-03-22T17:33:16Z</dcterms:modified>
  <dc:identifier>DAFo_rOLUwE</dc:identifier>
</cp:coreProperties>
</file>