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19"/>
  </p:notesMasterIdLst>
  <p:sldIdLst>
    <p:sldId id="256" r:id="rId4"/>
    <p:sldId id="381" r:id="rId5"/>
    <p:sldId id="382" r:id="rId6"/>
    <p:sldId id="510" r:id="rId7"/>
    <p:sldId id="465" r:id="rId8"/>
    <p:sldId id="471" r:id="rId9"/>
    <p:sldId id="497" r:id="rId10"/>
    <p:sldId id="500" r:id="rId11"/>
    <p:sldId id="512" r:id="rId12"/>
    <p:sldId id="496" r:id="rId13"/>
    <p:sldId id="513" r:id="rId14"/>
    <p:sldId id="514" r:id="rId15"/>
    <p:sldId id="515" r:id="rId16"/>
    <p:sldId id="516" r:id="rId17"/>
    <p:sldId id="517" r:id="rId18"/>
  </p:sldIdLst>
  <p:sldSz cx="18288000" cy="10287000"/>
  <p:notesSz cx="6858000" cy="9144000"/>
  <p:embeddedFontLst>
    <p:embeddedFont>
      <p:font typeface="2006_iannnnnBKK" panose="020B0604020202020204" charset="0"/>
      <p:regular r:id="rId20"/>
    </p:embeddedFont>
    <p:embeddedFont>
      <p:font typeface="Cloud Soft SemiBold" panose="02000000000000000000" charset="-34"/>
      <p:bold r:id="rId21"/>
      <p:boldItalic r:id="rId22"/>
    </p:embeddedFont>
    <p:embeddedFont>
      <p:font typeface="I n S e e D a n g" panose="020B0604020202020204" charset="-34"/>
      <p:regular r:id="rId23"/>
    </p:embeddedFont>
    <p:embeddedFont>
      <p:font typeface="Roboto Black" panose="02000000000000000000" pitchFamily="2" charset="0"/>
      <p:bold r:id="rId24"/>
    </p:embeddedFont>
    <p:embeddedFont>
      <p:font typeface="TH SarabunPSK" panose="020B0500040200020003" pitchFamily="34" charset="-34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36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ABE"/>
    <a:srgbClr val="FFE1E6"/>
    <a:srgbClr val="FEBEDB"/>
    <a:srgbClr val="34C3F0"/>
    <a:srgbClr val="63D1F3"/>
    <a:srgbClr val="F66099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4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72"/>
        <p:guide pos="5760"/>
        <p:guide pos="9024"/>
        <p:guide pos="11520"/>
        <p:guide orient="horz" pos="2136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6948128"/>
            <a:ext cx="13534790" cy="302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งานปั๊มฉีด</a:t>
            </a:r>
            <a:r>
              <a:rPr lang="th-TH" sz="8000" b="1" dirty="0" err="1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นํ้า</a:t>
            </a: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มันเชื้อเพลิง</a:t>
            </a:r>
          </a:p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แบบแถวเรียง</a:t>
            </a:r>
            <a:b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(Fuel Injection Pump Inline Type)</a:t>
            </a:r>
            <a:endParaRPr lang="th-TH" sz="8000" b="1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7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1077430"/>
            <a:ext cx="12558010" cy="954107"/>
            <a:chOff x="2971800" y="1028700"/>
            <a:chExt cx="1255801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12558010" cy="954107"/>
              <a:chOff x="5691670" y="1818142"/>
              <a:chExt cx="1255801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10304894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109761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หลักการทำงานของปั๊มความดันตํ่าแบบลูกสูบ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20630445" y="913317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 nut)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 chamber)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239709-02D6-2B43-B6A9-97532DD911F7}"/>
              </a:ext>
            </a:extLst>
          </p:cNvPr>
          <p:cNvGrpSpPr/>
          <p:nvPr/>
        </p:nvGrpSpPr>
        <p:grpSpPr>
          <a:xfrm>
            <a:off x="3187176" y="2276810"/>
            <a:ext cx="5582071" cy="765646"/>
            <a:chOff x="3224444" y="4284645"/>
            <a:chExt cx="5582071" cy="7656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BB8CA3-3278-5043-1E22-46FCE36A82F0}"/>
                </a:ext>
              </a:extLst>
            </p:cNvPr>
            <p:cNvGrpSpPr/>
            <p:nvPr/>
          </p:nvGrpSpPr>
          <p:grpSpPr>
            <a:xfrm>
              <a:off x="3272850" y="4394872"/>
              <a:ext cx="5533665" cy="655419"/>
              <a:chOff x="4567414" y="4086431"/>
              <a:chExt cx="5533665" cy="65541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C1CD8EF7-1D09-74EF-5F5F-27E2707A20D8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4851143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C3301B7C-42E0-C423-870D-C9E6C6A5A691}"/>
                  </a:ext>
                </a:extLst>
              </p:cNvPr>
              <p:cNvSpPr txBox="1"/>
              <p:nvPr/>
            </p:nvSpPr>
            <p:spPr>
              <a:xfrm>
                <a:off x="4799765" y="4284650"/>
                <a:ext cx="530131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ตำแหน่งบรรจุ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Suction)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DB1E8A3-F333-AA23-57FD-F5EB8668DF5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144CCBEC-6B9B-21CC-31EE-F5810DAE077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BD0A5057-6FD3-2039-CB9A-5FBCA440AC36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6750ED29-72D1-DA75-6928-92B1EB232815}"/>
              </a:ext>
            </a:extLst>
          </p:cNvPr>
          <p:cNvSpPr txBox="1"/>
          <p:nvPr/>
        </p:nvSpPr>
        <p:spPr>
          <a:xfrm>
            <a:off x="3219626" y="3255627"/>
            <a:ext cx="14303876" cy="162000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เมื่อลูกเบี้ยวบนเพลาปั๊มกดลูกกระทุ้ง ส่งกำลังผ่านก้านดันและดันลูกสูบ  ลง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มันเชื้อเพลิงในห้องดูดถูกส่งออกทางลิ้นกันกลับด้านส่ง  ไปยังห้องส่ง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มันด้านหลังลูกสูบ ขณะนี้  ลิ้นกันกลับด้านดูดถูกปิดและสปริงลูกสูบถูกกดลง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3AF6E4-CFFA-2146-0BE5-56A71CBB4786}"/>
              </a:ext>
            </a:extLst>
          </p:cNvPr>
          <p:cNvGrpSpPr/>
          <p:nvPr/>
        </p:nvGrpSpPr>
        <p:grpSpPr>
          <a:xfrm>
            <a:off x="3187176" y="4421851"/>
            <a:ext cx="5582071" cy="765646"/>
            <a:chOff x="3224444" y="4284645"/>
            <a:chExt cx="5582071" cy="76564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FA35FE-40F9-E384-B8B6-03D99161FFC1}"/>
                </a:ext>
              </a:extLst>
            </p:cNvPr>
            <p:cNvGrpSpPr/>
            <p:nvPr/>
          </p:nvGrpSpPr>
          <p:grpSpPr>
            <a:xfrm>
              <a:off x="3272850" y="4394872"/>
              <a:ext cx="5533665" cy="655419"/>
              <a:chOff x="4567414" y="4086431"/>
              <a:chExt cx="5533665" cy="655419"/>
            </a:xfrm>
          </p:grpSpPr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F68BAF8D-52E6-58B9-9665-058D123983DF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4724195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40A305B6-5BB2-1619-7420-56F6D6B1F9E9}"/>
                  </a:ext>
                </a:extLst>
              </p:cNvPr>
              <p:cNvSpPr txBox="1"/>
              <p:nvPr/>
            </p:nvSpPr>
            <p:spPr>
              <a:xfrm>
                <a:off x="4799765" y="4284650"/>
                <a:ext cx="530131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ตำแหน่งส่ง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Discharge)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98D5808-002C-E3F5-606E-E54FABB557E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897AB596-5C88-F043-A57A-8ED2060175A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2D5D1A0F-C273-7EA7-75CB-889BFBCF814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38C012B6-2ABF-29E7-978E-322AD4143A01}"/>
              </a:ext>
            </a:extLst>
          </p:cNvPr>
          <p:cNvSpPr txBox="1"/>
          <p:nvPr/>
        </p:nvSpPr>
        <p:spPr>
          <a:xfrm>
            <a:off x="3219626" y="5400668"/>
            <a:ext cx="14303876" cy="162000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เมื่อเพลาลูกเบี้ยวหมุนผ่านไป ลูกสูบจะถูกดันกลับด้วยสปริง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มันในห้องส่ง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มันด้านหลังลูกสูบ จึงถูกอัดส่งผ่านไปยังกรอง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มันเชื้อเพลิงและปั๊มฉีด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ในเวลาเดียวกัน ภายในห้องดูด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มันจะเกิดสุญญากาศ </a:t>
            </a:r>
            <a:b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ทำให้ลิ้นกันกลับด้านดูดเปิด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มันจากถังจึงถูกดูดเข้ามา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3B5E854-E613-23DC-538D-9BD7EBA13866}"/>
              </a:ext>
            </a:extLst>
          </p:cNvPr>
          <p:cNvGrpSpPr/>
          <p:nvPr/>
        </p:nvGrpSpPr>
        <p:grpSpPr>
          <a:xfrm>
            <a:off x="3187176" y="7020670"/>
            <a:ext cx="5620172" cy="765646"/>
            <a:chOff x="3224444" y="4284645"/>
            <a:chExt cx="5620172" cy="76564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FFE62AF-6F17-14E1-BCA6-88B29C14BCFF}"/>
                </a:ext>
              </a:extLst>
            </p:cNvPr>
            <p:cNvGrpSpPr/>
            <p:nvPr/>
          </p:nvGrpSpPr>
          <p:grpSpPr>
            <a:xfrm>
              <a:off x="3272850" y="4394872"/>
              <a:ext cx="5571766" cy="655419"/>
              <a:chOff x="4567414" y="4086431"/>
              <a:chExt cx="5571766" cy="655419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8847A565-9A34-BDE7-91EA-D042CB8E28C0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557176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304CFB7C-C910-5D16-AC69-D62F6BC119F8}"/>
                  </a:ext>
                </a:extLst>
              </p:cNvPr>
              <p:cNvSpPr txBox="1"/>
              <p:nvPr/>
            </p:nvSpPr>
            <p:spPr>
              <a:xfrm>
                <a:off x="4799765" y="4284650"/>
                <a:ext cx="530131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ตำแหน่งควบคุม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Regulating)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8C9306B-86F6-09E2-33B6-8845F0CF2C7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3" name="Arrow: Chevron 52">
                <a:extLst>
                  <a:ext uri="{FF2B5EF4-FFF2-40B4-BE49-F238E27FC236}">
                    <a16:creationId xmlns:a16="http://schemas.microsoft.com/office/drawing/2014/main" id="{5E610C30-558F-F957-4504-3E616C3041A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Arrow: Chevron 53">
                <a:extLst>
                  <a:ext uri="{FF2B5EF4-FFF2-40B4-BE49-F238E27FC236}">
                    <a16:creationId xmlns:a16="http://schemas.microsoft.com/office/drawing/2014/main" id="{672BB8B3-D630-DDF9-27F4-99423A97198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7" name="TextBox 10">
            <a:extLst>
              <a:ext uri="{FF2B5EF4-FFF2-40B4-BE49-F238E27FC236}">
                <a16:creationId xmlns:a16="http://schemas.microsoft.com/office/drawing/2014/main" id="{56795828-6800-9A50-C7A4-333961D3661E}"/>
              </a:ext>
            </a:extLst>
          </p:cNvPr>
          <p:cNvSpPr txBox="1"/>
          <p:nvPr/>
        </p:nvSpPr>
        <p:spPr>
          <a:xfrm>
            <a:off x="3219626" y="7999487"/>
            <a:ext cx="12644488" cy="162000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มันในกรอง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หรือในปั๊มฉีด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มันเชื้อเพลิงสูงขึ้นกว่าปกติ (ประมาณ1.10 - 2.2 บาร์) จะส่งผลให้ความดัน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มันสูงกว่าแรงของสปริงลูกสูบ สปริงลูกสูบจะทำหน้าที่อัด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มันในห้องดูด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มันไปดันลิ้นดูดให้ปิด เพื่อป้องกันการการดูด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มันเข้ามากเกินไป จะเห็นได้ว่า ปริมาณการส่ง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มันของปั๊มความดันตํ่า จะขึ้นอยู่กับความดัน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มันในระบบ และปริมาณ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มันที่เครื่องยนต์ต้องการ </a:t>
            </a:r>
          </a:p>
        </p:txBody>
      </p:sp>
    </p:spTree>
    <p:extLst>
      <p:ext uri="{BB962C8B-B14F-4D97-AF65-F5344CB8AC3E}">
        <p14:creationId xmlns:p14="http://schemas.microsoft.com/office/powerpoint/2010/main" val="2293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8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D04B3-FA2C-CC1E-F06D-12DE04FA8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9464122-9C83-38E0-9935-FF703DB326D1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3C74CF-1ADE-680D-DDD3-833CD95A774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F72C3E2-8DEC-CED5-0EB1-12E08E6F5DB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6592034-5F98-80AD-1966-42A276092A6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D667C458-3297-7D6A-9883-0FC4A767E3F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76EB80E-972A-C432-5034-8B8CE643445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CCB34A1-14F2-D11C-AFE7-F9B8AE436DF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20E9A6B5-19D7-B31D-3937-32C9E6C05D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0E1CFE9-7A62-DBF1-E69A-2867C69B6B4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35A6678-54BE-2B18-DC1B-71618C21314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57A3884-568C-DFD3-AE1C-AD4ED5D671D3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108AF0F3-F0FE-F1D6-7148-AED1ED06A03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45DE3CD-FFBB-E4E9-ACE0-9A7D8EEE77A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A8588E2-C6D3-186B-AC57-9D8475F537E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28FC024-E642-D876-9FC6-6D5D0FD5287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FB4C7E13-F291-8479-7C84-A99C423B6439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753A3D23-3543-CEBE-A042-F8D8C255B5A6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51E234-274E-21E6-AE53-8E1229E62CF0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8FD9B9-3D51-8648-8FF2-B9B76AA99766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A9E36B6-DAC3-3778-9B94-AFA2E66DF053}"/>
                  </a:ext>
                </a:extLst>
              </p:cNvPr>
              <p:cNvSpPr/>
              <p:nvPr/>
            </p:nvSpPr>
            <p:spPr>
              <a:xfrm>
                <a:off x="1899810" y="717042"/>
                <a:ext cx="9963148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6">
                <a:extLst>
                  <a:ext uri="{FF2B5EF4-FFF2-40B4-BE49-F238E27FC236}">
                    <a16:creationId xmlns:a16="http://schemas.microsoft.com/office/drawing/2014/main" id="{EA3419BA-747F-2139-822A-8DE04C2D49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เครื่องควบคุมความเร็ว 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Governor)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46" name="Flowchart: Delay 45">
                <a:extLst>
                  <a:ext uri="{FF2B5EF4-FFF2-40B4-BE49-F238E27FC236}">
                    <a16:creationId xmlns:a16="http://schemas.microsoft.com/office/drawing/2014/main" id="{AA0BF60A-56AE-B029-7269-59F040EC8455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055D40C5-F50E-D67F-9AF8-C4481D175810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0F3014-3D6F-935E-8E01-E88A4B9DFC2D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09F44364-1F21-5C3C-993C-9C245D13A0A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642FB1B8-9B9A-6B15-7A76-E1B3918618B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B3694-049C-A0F5-C4A1-E1A56DC0E8D9}"/>
              </a:ext>
            </a:extLst>
          </p:cNvPr>
          <p:cNvGrpSpPr/>
          <p:nvPr/>
        </p:nvGrpSpPr>
        <p:grpSpPr>
          <a:xfrm>
            <a:off x="3136032" y="2310281"/>
            <a:ext cx="14096999" cy="954107"/>
            <a:chOff x="2971800" y="1028700"/>
            <a:chExt cx="14096999" cy="95410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6ED66E9-171E-21F7-7C28-673F7258C832}"/>
                </a:ext>
              </a:extLst>
            </p:cNvPr>
            <p:cNvGrpSpPr/>
            <p:nvPr/>
          </p:nvGrpSpPr>
          <p:grpSpPr>
            <a:xfrm>
              <a:off x="2971800" y="1028700"/>
              <a:ext cx="14096999" cy="954107"/>
              <a:chOff x="5691670" y="1818142"/>
              <a:chExt cx="14096999" cy="954107"/>
            </a:xfrm>
          </p:grpSpPr>
          <p:sp>
            <p:nvSpPr>
              <p:cNvPr id="51" name="Flowchart: Process 50">
                <a:extLst>
                  <a:ext uri="{FF2B5EF4-FFF2-40B4-BE49-F238E27FC236}">
                    <a16:creationId xmlns:a16="http://schemas.microsoft.com/office/drawing/2014/main" id="{983C7EA3-2A82-EB86-2660-2162B729B246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12404489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21A17B1B-2EEC-AFF0-094C-BA18506BBD88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6">
                <a:extLst>
                  <a:ext uri="{FF2B5EF4-FFF2-40B4-BE49-F238E27FC236}">
                    <a16:creationId xmlns:a16="http://schemas.microsoft.com/office/drawing/2014/main" id="{A759C5FE-BC8C-7586-542D-E5DFCB106C6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5.1</a:t>
                </a:r>
              </a:p>
            </p:txBody>
          </p:sp>
          <p:sp>
            <p:nvSpPr>
              <p:cNvPr id="54" name="TextBox 6">
                <a:extLst>
                  <a:ext uri="{FF2B5EF4-FFF2-40B4-BE49-F238E27FC236}">
                    <a16:creationId xmlns:a16="http://schemas.microsoft.com/office/drawing/2014/main" id="{2144CC45-1A0B-68D0-A815-6F2EC03065D0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263660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เครื่องควบคุมความเร็วแบบผสม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 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Combined Governor)</a:t>
                </a:r>
              </a:p>
            </p:txBody>
          </p:sp>
        </p:grpSp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3AE8EB01-6615-3E7D-8993-06849C778780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0B4B20-44AD-8B05-59C7-6F80ADE84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8695" y="3382980"/>
            <a:ext cx="8206299" cy="6614696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6E9AC1CD-2396-17EB-B4FD-7A63F2D4D8E2}"/>
              </a:ext>
            </a:extLst>
          </p:cNvPr>
          <p:cNvSpPr txBox="1"/>
          <p:nvPr/>
        </p:nvSpPr>
        <p:spPr>
          <a:xfrm>
            <a:off x="7559181" y="8928897"/>
            <a:ext cx="4976448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7.20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ภาพตัด 3 มิติ ส่วนประกอบเครื่องควบคุมความเร็วแบบผสม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6DBA0C7-8614-71A5-A6F7-2FB9CAC37916}"/>
              </a:ext>
            </a:extLst>
          </p:cNvPr>
          <p:cNvSpPr/>
          <p:nvPr/>
        </p:nvSpPr>
        <p:spPr>
          <a:xfrm rot="459140">
            <a:off x="16169846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4AC1570A-A47C-322B-36F7-B58159DC9D5B}"/>
              </a:ext>
            </a:extLst>
          </p:cNvPr>
          <p:cNvSpPr txBox="1"/>
          <p:nvPr/>
        </p:nvSpPr>
        <p:spPr>
          <a:xfrm>
            <a:off x="3276599" y="3588842"/>
            <a:ext cx="7246258" cy="428773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เป็นการนำเครื่องควบคุมความเร็วแบบลมดูด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Pneumatic governor)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มาทำงานร่วมกับเครื่องควบคุมความเร็วแบบกลไก</a:t>
            </a:r>
            <a:r>
              <a:rPr lang="th-TH" sz="3800" spc="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Mechanical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governor)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โดยชุดเครื่องควบคุมความเร็วแบบลมดูดจะอยู่ส่วนบน และทำงานในขณะที่ความเร็วรอบของเครื่องยนต์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ตํ่าแ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</a:t>
            </a:r>
            <a:b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ปานกลาง ส่วนชุดเครื่องควบคุมความเร็วแบบกลไก จะอยู่ด้านล่าง และทำงานในช่วงความเร็วรอบปานกลางจนถึงความเร็วรอบสูงสุด เครื่องควบคุมแบบนี้ปัจจุบันไม่นิยมใช้</a:t>
            </a:r>
          </a:p>
        </p:txBody>
      </p:sp>
    </p:spTree>
    <p:extLst>
      <p:ext uri="{BB962C8B-B14F-4D97-AF65-F5344CB8AC3E}">
        <p14:creationId xmlns:p14="http://schemas.microsoft.com/office/powerpoint/2010/main" val="42107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95F80-BA23-4C0C-D03D-6D719D5F9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5A34E9CA-B3B3-CFA6-DC81-7A3A9674AFF0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089289-257A-F08E-151C-789DC840982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070865A-78C9-EBDA-2F0E-718F322EF088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8950AD02-4B36-936C-4173-5D4729C3E48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B967249-00CE-2321-EFED-5F883511492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B29809E-D5EA-FB2D-7C57-CD09CECD36D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C75C1A4-506F-17D8-F993-632FFDF95F4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F1A97BD4-B8CE-899D-E4AC-90AF70AE3A9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AD865A0-8A8B-5ACC-B23D-F58345EAAA5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95404B2-5BB7-0E83-2E9A-B39070C4527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B5684EC-78FE-FB9A-B974-0077635A299C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5D226A7-86CF-DEED-90E4-BCD55223973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95BDDDB-E26F-D91E-FFD8-E499F625BD0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465BC44-A17E-D1DD-CE12-C865B797E8E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1E17320-60A9-1E51-0405-999E839EB70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4F168E4A-3494-A28E-3921-CB6E3AD1CB16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6126829-1D6E-BEE0-3E0C-216918E4856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6E93D0-A61B-E2FB-4F7B-C8D14D7BED75}"/>
              </a:ext>
            </a:extLst>
          </p:cNvPr>
          <p:cNvGrpSpPr/>
          <p:nvPr/>
        </p:nvGrpSpPr>
        <p:grpSpPr>
          <a:xfrm>
            <a:off x="3136032" y="1155865"/>
            <a:ext cx="14096999" cy="954107"/>
            <a:chOff x="2971800" y="1028700"/>
            <a:chExt cx="14096999" cy="95410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BC797B9-7DF9-6D51-1095-C7A8C051654C}"/>
                </a:ext>
              </a:extLst>
            </p:cNvPr>
            <p:cNvGrpSpPr/>
            <p:nvPr/>
          </p:nvGrpSpPr>
          <p:grpSpPr>
            <a:xfrm>
              <a:off x="2971800" y="1028700"/>
              <a:ext cx="14096999" cy="954107"/>
              <a:chOff x="5691670" y="1818142"/>
              <a:chExt cx="14096999" cy="954107"/>
            </a:xfrm>
          </p:grpSpPr>
          <p:sp>
            <p:nvSpPr>
              <p:cNvPr id="51" name="Flowchart: Process 50">
                <a:extLst>
                  <a:ext uri="{FF2B5EF4-FFF2-40B4-BE49-F238E27FC236}">
                    <a16:creationId xmlns:a16="http://schemas.microsoft.com/office/drawing/2014/main" id="{B7A16BFC-4B4A-4A68-8551-D7359BFA4B39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12636607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A4994784-AEE0-78F5-8E82-0D6F68ED90E7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6">
                <a:extLst>
                  <a:ext uri="{FF2B5EF4-FFF2-40B4-BE49-F238E27FC236}">
                    <a16:creationId xmlns:a16="http://schemas.microsoft.com/office/drawing/2014/main" id="{4F48BC85-97AC-9C1E-CEC3-6F300A4D0898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5.2</a:t>
                </a:r>
              </a:p>
            </p:txBody>
          </p:sp>
          <p:sp>
            <p:nvSpPr>
              <p:cNvPr id="54" name="TextBox 6">
                <a:extLst>
                  <a:ext uri="{FF2B5EF4-FFF2-40B4-BE49-F238E27FC236}">
                    <a16:creationId xmlns:a16="http://schemas.microsoft.com/office/drawing/2014/main" id="{E3D3440A-1DD2-B5D3-9326-667FD50F8B65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263660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เครื่องควบคุมความเร็วแบบกลไก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 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Mechanical Governor)</a:t>
                </a:r>
              </a:p>
            </p:txBody>
          </p:sp>
        </p:grpSp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A4741A7C-D4DD-7953-1526-A1F534C18F9B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D4267B08-7C65-3CE5-90C7-3CAD1790695F}"/>
              </a:ext>
            </a:extLst>
          </p:cNvPr>
          <p:cNvSpPr txBox="1"/>
          <p:nvPr/>
        </p:nvSpPr>
        <p:spPr>
          <a:xfrm>
            <a:off x="15031919" y="7011618"/>
            <a:ext cx="2779778" cy="162194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7.21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ตำแหน่งของเครื่องควบคุมความเร็วแบบกลไก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3F7C997-7DB0-D2A9-CD96-162547C4E8FB}"/>
              </a:ext>
            </a:extLst>
          </p:cNvPr>
          <p:cNvSpPr/>
          <p:nvPr/>
        </p:nvSpPr>
        <p:spPr>
          <a:xfrm rot="459140">
            <a:off x="16169846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CE23CE34-D1F6-9E21-8D72-9DAB1990C313}"/>
              </a:ext>
            </a:extLst>
          </p:cNvPr>
          <p:cNvSpPr txBox="1"/>
          <p:nvPr/>
        </p:nvSpPr>
        <p:spPr>
          <a:xfrm>
            <a:off x="3276599" y="2434427"/>
            <a:ext cx="14156962" cy="3261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200"/>
              </a:lnSpc>
              <a:spcBef>
                <a:spcPts val="24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เครื่องควบคุมความเร็วแบบกลไก หรือเครื่องควบคุมความเร็วใช้แรงเหวี่ยงทุกแบบ จะอาศัยหลักการของแรงเหวี่ยงหนีศูนย์กลางที่เกิดขึ้นเมื่อเกิดการหมุน ถ้าหมุนด้วยความเร็วสูง แรงเหวี่ยงหนีศูนย์กลางที่เกิดขึ้นก็จะมาก ในทางตรงกันข้าม ถ้าหมุนด้วยความเร็วตํ่า  แรงเหวี่ยงหนีศูนย์กลางจะน้อย เมื่อความเร็วเปลี่ยนแปลงไป แรงเหวี่ยงหนีศูนย์กลางก็จะเปลี่ยนไปด้วย  ดังนั้น  จึงนำแรงเหวี่ยงหนีศูนย์กลางไปใช้ในการควบคุมระบบการจ่าย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มันเชื้อเพลิงในปั๊มฉีด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เพื่อให้เหมาะสมกับภาระและความเร็วรอบของเครื่องยนต์	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5EF33B-1FF6-AF60-2BE1-B5A1C6FD9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39" y="5692191"/>
            <a:ext cx="11577376" cy="418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87D6-7AAD-7809-9D73-6E1B88F61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73B987C-BDE0-9626-8928-44BA7EAF331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0C27B7-E2AC-60D5-2264-E990B1DAA5AE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6E629D-BBF5-8743-3A1B-12D7D5D9C3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0D3FD-1180-5E2B-A517-F6294CC3958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D9DD85E-9D86-5A83-13D0-636DCC41509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D70B272-0BE7-4400-677C-C0DA2A45099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EDB493-7B3A-AAD2-7E57-303B44442075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76EAC4DD-5486-DEB3-2437-C199A2560C2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0CB352D-F798-5F85-225E-0F066096B08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1FD7514-46A7-8DD9-A6D1-C4011C7004C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2AA4EA3-B8BA-52D6-4A26-E55F183788A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C66607F-D03E-F818-59F5-3D884827C1D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3EA5E29-76E6-5620-B606-E2ED9BE274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12F371A-8BCC-563C-1841-CBE854A6C1F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02A076FD-DAFA-1F01-9BD1-0FA5542E954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3EF4DF04-22E8-E6E8-4279-C3DAA23E117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2D831BA6-379C-92AD-D9EB-86E536E53BA5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3FD64159-A505-98B3-D303-07194560F422}"/>
              </a:ext>
            </a:extLst>
          </p:cNvPr>
          <p:cNvSpPr txBox="1"/>
          <p:nvPr/>
        </p:nvSpPr>
        <p:spPr>
          <a:xfrm>
            <a:off x="15630819" y="6662797"/>
            <a:ext cx="2064604" cy="110213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7.25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ถอดท่อ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มันหัวฉีด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1DA09-CD75-C282-2FE2-5EDDAE4746F7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0158A3-254B-8658-7617-8676A3597EBE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DA52BE8-90BE-46DB-27E6-B3B5DD142816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4418823" cy="11484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E0E5436-F592-24DD-DD4C-AB58774DE28D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8271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งานปรับตั้งจุดตัดปั๊มฉีด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มันเชื้อเพลิงแบบแถวเรียง</a:t>
                </a:r>
              </a:p>
            </p:txBody>
          </p:sp>
          <p:sp>
            <p:nvSpPr>
              <p:cNvPr id="23" name="Flowchart: Delay 22">
                <a:extLst>
                  <a:ext uri="{FF2B5EF4-FFF2-40B4-BE49-F238E27FC236}">
                    <a16:creationId xmlns:a16="http://schemas.microsoft.com/office/drawing/2014/main" id="{AD3EC30D-EF60-1348-4BCE-D038A5CD7C7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B91DADA4-360F-E240-EAAE-34057B97A8C8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6.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BFC5A3-3876-FF47-ABDA-C04956BEF6E5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CB6453C9-8429-561C-0DE3-75F7CD5942F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242D9DE4-CDC6-8D43-76E4-84EEE9AE31D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3CBF2C-6430-545C-3CB0-415CF3329845}"/>
              </a:ext>
            </a:extLst>
          </p:cNvPr>
          <p:cNvGrpSpPr/>
          <p:nvPr/>
        </p:nvGrpSpPr>
        <p:grpSpPr>
          <a:xfrm>
            <a:off x="19468579" y="6896938"/>
            <a:ext cx="13225919" cy="2548075"/>
            <a:chOff x="4886325" y="2038865"/>
            <a:chExt cx="13225919" cy="254807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EC338FED-8F41-CE59-48CD-3ADD15D19958}"/>
                </a:ext>
              </a:extLst>
            </p:cNvPr>
            <p:cNvSpPr txBox="1"/>
            <p:nvPr/>
          </p:nvSpPr>
          <p:spPr>
            <a:xfrm>
              <a:off x="5199055" y="2038865"/>
              <a:ext cx="12913189" cy="254807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ตำแหน่งเริ่มต้น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เมื่อเครื่องยนต์ไม่หมุน สปริงจะดันตุ้มเหวี่ยงหุบเข้า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ตำแหน่งเร่งสุด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เมื่อความเร็วรอบของเครื่องยนต์เพิ่มขึ้น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แรงเหวี่ยงจะทำให้ตุ้มเหวี่ยงกางออก และดึงสลัก 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จากผลอันนี้ จึงทำให้มุมที่เพลาปั๊มของปั๊มฉีด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มันเชื้อเพลิงเกิดการเปลี่ยนแปลง ส่งผลให้เกิดระยะเวลาการฉีดล่วงหน้าเพิ่มขึ้น แต่การที่จะฉีดล่วงหน้ากี่องศานั้น ขึ้นอยู่กับความเร็วรอบของเครื่องยนต์ และความแข็งของสปริงที่ยันหลักทั้งคู่ไว้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F9CB74-E356-C51F-4794-B4E6B73410BA}"/>
                </a:ext>
              </a:extLst>
            </p:cNvPr>
            <p:cNvSpPr/>
            <p:nvPr/>
          </p:nvSpPr>
          <p:spPr>
            <a:xfrm>
              <a:off x="4886325" y="3009900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82E7630-A4C6-1077-50B9-673B7D51D444}"/>
                </a:ext>
              </a:extLst>
            </p:cNvPr>
            <p:cNvSpPr/>
            <p:nvPr/>
          </p:nvSpPr>
          <p:spPr>
            <a:xfrm>
              <a:off x="4886325" y="2124449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36F740-AABA-E9FC-480A-93A22545A040}"/>
              </a:ext>
            </a:extLst>
          </p:cNvPr>
          <p:cNvGrpSpPr/>
          <p:nvPr/>
        </p:nvGrpSpPr>
        <p:grpSpPr>
          <a:xfrm>
            <a:off x="3136032" y="2230643"/>
            <a:ext cx="14096999" cy="954107"/>
            <a:chOff x="2971800" y="1028700"/>
            <a:chExt cx="14096999" cy="9541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04D56E-C83E-62BC-20DB-96CD9321DE51}"/>
                </a:ext>
              </a:extLst>
            </p:cNvPr>
            <p:cNvGrpSpPr/>
            <p:nvPr/>
          </p:nvGrpSpPr>
          <p:grpSpPr>
            <a:xfrm>
              <a:off x="2971800" y="1028700"/>
              <a:ext cx="14096999" cy="954107"/>
              <a:chOff x="5691670" y="1818142"/>
              <a:chExt cx="14096999" cy="954107"/>
            </a:xfrm>
          </p:grpSpPr>
          <p:sp>
            <p:nvSpPr>
              <p:cNvPr id="25" name="Flowchart: Process 24">
                <a:extLst>
                  <a:ext uri="{FF2B5EF4-FFF2-40B4-BE49-F238E27FC236}">
                    <a16:creationId xmlns:a16="http://schemas.microsoft.com/office/drawing/2014/main" id="{6703B737-1DEC-41C4-1C3F-DF0457DD4DCA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11624687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40CE8061-017E-84F9-7AF0-23196FB60B9C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226A6344-7724-973E-90D0-01274207677B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6.1</a:t>
                </a:r>
              </a:p>
            </p:txBody>
          </p:sp>
          <p:sp>
            <p:nvSpPr>
              <p:cNvPr id="45" name="TextBox 6">
                <a:extLst>
                  <a:ext uri="{FF2B5EF4-FFF2-40B4-BE49-F238E27FC236}">
                    <a16:creationId xmlns:a16="http://schemas.microsoft.com/office/drawing/2014/main" id="{813D493F-8351-A137-F086-D33C6257C087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263660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การปรับตั้งจุดตัด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Cut Off) 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โดยใช้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มันดี</a:t>
                </a:r>
                <a:r>
                  <a:rPr lang="th-TH" sz="48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เซล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68197181-CF58-17F0-51DC-C1841063099B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2AB496-EBD3-6B80-9BEA-C1BAB545D92B}"/>
              </a:ext>
            </a:extLst>
          </p:cNvPr>
          <p:cNvGrpSpPr/>
          <p:nvPr/>
        </p:nvGrpSpPr>
        <p:grpSpPr>
          <a:xfrm>
            <a:off x="3251360" y="3535792"/>
            <a:ext cx="14141289" cy="5993954"/>
            <a:chOff x="3251360" y="3535792"/>
            <a:chExt cx="14141289" cy="599395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09C0714-0958-D2C1-06FD-97D90B87C228}"/>
                </a:ext>
              </a:extLst>
            </p:cNvPr>
            <p:cNvGrpSpPr/>
            <p:nvPr/>
          </p:nvGrpSpPr>
          <p:grpSpPr>
            <a:xfrm>
              <a:off x="3251360" y="3535792"/>
              <a:ext cx="14141289" cy="4010221"/>
              <a:chOff x="4971950" y="2035757"/>
              <a:chExt cx="14141289" cy="4010221"/>
            </a:xfrm>
          </p:grpSpPr>
          <p:sp>
            <p:nvSpPr>
              <p:cNvPr id="48" name="TextBox 10">
                <a:extLst>
                  <a:ext uri="{FF2B5EF4-FFF2-40B4-BE49-F238E27FC236}">
                    <a16:creationId xmlns:a16="http://schemas.microsoft.com/office/drawing/2014/main" id="{52B00752-0B9E-F659-234B-920A490C80E7}"/>
                  </a:ext>
                </a:extLst>
              </p:cNvPr>
              <p:cNvSpPr txBox="1"/>
              <p:nvPr/>
            </p:nvSpPr>
            <p:spPr>
              <a:xfrm>
                <a:off x="5533370" y="2098279"/>
                <a:ext cx="13579869" cy="22913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หลังจากประกอบปั๊มฉีด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มันเชื้อเพลิงเข้ากับเครื่องยนต์ ต้องจัดตำแหน่งเครื่องหมายที่หน้าแปลนของปั๊มฉีด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มันเชื้อเพลิงให้ตรงกับเครื่องหมายที่เสื้อสูบ 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หมุนเครื่องยนต์ตามทิศทางการหมุนของเครื่องยนต์ ให้สูบที่ 1 อยู่ในตำแหน่งก่อนอัดสุด (ให้สังเกตเครื่องหมายที่พูลเลย์) โดยจัดเครื่องหมายจังหวะการฉีดที่พูลเลย์ให้ตรงกับเครื่องหมายที่ฝาครอบหน้าเครื่องยนต์ 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ถอดท่อ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มันหัวฉีดทุกสูบ (กรณีที่ไม่ได้โอ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เวอร์ฮอ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ลเครื่องยนต์) 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ถอดลิ้นส่ง และสปริงลิ้นส่งสูบที่ 1 ของปั๊มฉีด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 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en-US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ถอดเหล็กรัดเรือนลิ้นส่ง</a:t>
                </a: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en-US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ถอดเรือนลิ้นส่งสูบที่ 1 ของปั๊มฉีด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</a:t>
                </a: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en-US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ถอดลิ้นส่ง และสปริงลิ้นส่งออก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B8FAB29-D331-3E70-DB79-B1BF7C97657E}"/>
                  </a:ext>
                </a:extLst>
              </p:cNvPr>
              <p:cNvSpPr/>
              <p:nvPr/>
            </p:nvSpPr>
            <p:spPr>
              <a:xfrm>
                <a:off x="4971950" y="2035757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CDA98B4-B3B8-FFEB-CCCC-F6655CE6BA49}"/>
                  </a:ext>
                </a:extLst>
              </p:cNvPr>
              <p:cNvSpPr/>
              <p:nvPr/>
            </p:nvSpPr>
            <p:spPr>
              <a:xfrm>
                <a:off x="4971950" y="3243977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8777E1B-43FD-0418-AE8F-1B4D0EED7547}"/>
                  </a:ext>
                </a:extLst>
              </p:cNvPr>
              <p:cNvSpPr/>
              <p:nvPr/>
            </p:nvSpPr>
            <p:spPr>
              <a:xfrm>
                <a:off x="4971950" y="4934162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6AB96A5-CF79-A1A1-DBEB-02656E63762F}"/>
                  </a:ext>
                </a:extLst>
              </p:cNvPr>
              <p:cNvSpPr/>
              <p:nvPr/>
            </p:nvSpPr>
            <p:spPr>
              <a:xfrm>
                <a:off x="4971950" y="5588778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4</a:t>
                </a:r>
                <a:endParaRPr lang="th-TH" sz="2800" dirty="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06F11D-8796-AE3A-B60F-FED934576FDD}"/>
                </a:ext>
              </a:extLst>
            </p:cNvPr>
            <p:cNvSpPr/>
            <p:nvPr/>
          </p:nvSpPr>
          <p:spPr>
            <a:xfrm>
              <a:off x="4437992" y="7947665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F4420C-98D1-C1DF-770C-EBB09FEF08D8}"/>
                </a:ext>
              </a:extLst>
            </p:cNvPr>
            <p:cNvSpPr/>
            <p:nvPr/>
          </p:nvSpPr>
          <p:spPr>
            <a:xfrm>
              <a:off x="4437992" y="8619457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93474F3-5589-E994-E16B-15FDF521037B}"/>
                </a:ext>
              </a:extLst>
            </p:cNvPr>
            <p:cNvSpPr/>
            <p:nvPr/>
          </p:nvSpPr>
          <p:spPr>
            <a:xfrm>
              <a:off x="4437992" y="9317163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BC16075-24FB-72F7-AA60-B6CF39DC8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62" y="5904058"/>
            <a:ext cx="2960091" cy="394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2DFFC-BD47-732A-66DD-905D9DE0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A70CABBB-91EA-9AC4-9D82-6175BA8B5F28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BFE847-8FB2-2642-2CCC-7CCC33E1327A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7C87E7A-7AE2-EEB6-D234-34F4D64E68ED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436A7439-2B49-4B63-A34E-6E0955D6F5E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679DA9E-B9B2-1B2D-57C8-E91C8072BC2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1022A2-020A-529B-5355-4E76E7F5964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51032C-36A6-C68F-3347-DD28E4D5206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68CBA40-4CEE-73D5-2259-93DB3238579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663A5D8-5D01-10B7-5775-04C71230B92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DFC8704-9EBF-D462-3B93-8D232D7A3DE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60D30E3-D1CA-170C-49C6-18D547018B8B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D7AA132-581E-9810-C19E-36874255DC4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9E17B324-DCD1-8ABA-3BF2-6E00AB52329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9D26B2F-7F71-E0FA-F914-D2240A1914E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0703C9-3DD4-1181-83DF-F530BEA3269F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8B5E065C-50D9-9892-89AD-EE7F2A10D21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463992C-8E0E-E2B6-B2A8-2EECD17B1F4D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2598AC-74C3-1142-A7A4-E860E9528FD1}"/>
              </a:ext>
            </a:extLst>
          </p:cNvPr>
          <p:cNvGrpSpPr/>
          <p:nvPr/>
        </p:nvGrpSpPr>
        <p:grpSpPr>
          <a:xfrm>
            <a:off x="19468579" y="6896938"/>
            <a:ext cx="13225919" cy="2548075"/>
            <a:chOff x="4886325" y="2038865"/>
            <a:chExt cx="13225919" cy="254807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02012CD9-1550-7A13-D3CE-45C02D1B554D}"/>
                </a:ext>
              </a:extLst>
            </p:cNvPr>
            <p:cNvSpPr txBox="1"/>
            <p:nvPr/>
          </p:nvSpPr>
          <p:spPr>
            <a:xfrm>
              <a:off x="5199055" y="2038865"/>
              <a:ext cx="12913189" cy="254807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ตำแหน่งเริ่มต้น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เมื่อเครื่องยนต์ไม่หมุน สปริงจะดันตุ้มเหวี่ยงหุบเข้า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ตำแหน่งเร่งสุด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เมื่อความเร็วรอบของเครื่องยนต์เพิ่มขึ้น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แรงเหวี่ยงจะทำให้ตุ้มเหวี่ยงกางออก และดึงสลัก 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จากผลอันนี้ จึงทำให้มุมที่เพลาปั๊มของปั๊มฉีด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มันเชื้อเพลิงเกิดการเปลี่ยนแปลง ส่งผลให้เกิดระยะเวลาการฉีดล่วงหน้าเพิ่มขึ้น แต่การที่จะฉีดล่วงหน้ากี่องศานั้น ขึ้นอยู่กับความเร็วรอบของเครื่องยนต์ และความแข็งของสปริงที่ยันหลักทั้งคู่ไว้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B64D2B-A5CA-4401-E078-58C2C1D03C8B}"/>
                </a:ext>
              </a:extLst>
            </p:cNvPr>
            <p:cNvSpPr/>
            <p:nvPr/>
          </p:nvSpPr>
          <p:spPr>
            <a:xfrm>
              <a:off x="4886325" y="3009900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1E35431-3427-31FA-2395-D5EC0100C7B8}"/>
                </a:ext>
              </a:extLst>
            </p:cNvPr>
            <p:cNvSpPr/>
            <p:nvPr/>
          </p:nvSpPr>
          <p:spPr>
            <a:xfrm>
              <a:off x="4886325" y="2124449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8562E8-BC29-8903-6F2F-61E04D773891}"/>
              </a:ext>
            </a:extLst>
          </p:cNvPr>
          <p:cNvGrpSpPr/>
          <p:nvPr/>
        </p:nvGrpSpPr>
        <p:grpSpPr>
          <a:xfrm>
            <a:off x="793910" y="1289804"/>
            <a:ext cx="10102742" cy="3853696"/>
            <a:chOff x="4971950" y="2035757"/>
            <a:chExt cx="10102742" cy="3853696"/>
          </a:xfrm>
        </p:grpSpPr>
        <p:sp>
          <p:nvSpPr>
            <p:cNvPr id="48" name="TextBox 10">
              <a:extLst>
                <a:ext uri="{FF2B5EF4-FFF2-40B4-BE49-F238E27FC236}">
                  <a16:creationId xmlns:a16="http://schemas.microsoft.com/office/drawing/2014/main" id="{4B9F9791-C910-E4EE-1151-C8851295B8CB}"/>
                </a:ext>
              </a:extLst>
            </p:cNvPr>
            <p:cNvSpPr txBox="1"/>
            <p:nvPr/>
          </p:nvSpPr>
          <p:spPr>
            <a:xfrm>
              <a:off x="5533369" y="2098279"/>
              <a:ext cx="9541323" cy="229139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ประกอบเรือนลิ้นส่งสูบที่ 1 กลับเหมือนเดิมและขันให้แน่น (ไม่ต้องประกอบลิ้นส่ง และสปริงลิ้นส่ง)  </a:t>
              </a: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ประกอบท่อคอห่านเข้ากับเรือนลิ้นส่งสูบที่ 1 ถ้าไม่มีท่อคอห่าน ให้ใช้ท่อ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มันหัวฉีดแทนได้ 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คลายนอตหน้าแปลนปั๊มฉีด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4 ตัว (ด้านนอก 2 ตัว และด้านใน 2 ตัว คลายตัวละประมาณ 2-3 รอบ)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ถอดท่อ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มันเชื้อเพลิงที่ต่อเข้ากับกรอง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และถอดชุดกรอง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มันเชื้อเพลิงพร้อมหน้าแปลน (รูปที่ 7.3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C9337D2-6B0D-1625-F916-84CEB7778DD1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B664876-A4C2-F727-8E63-B553156C8E37}"/>
                </a:ext>
              </a:extLst>
            </p:cNvPr>
            <p:cNvSpPr/>
            <p:nvPr/>
          </p:nvSpPr>
          <p:spPr>
            <a:xfrm>
              <a:off x="4971950" y="317957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7F08651-EB33-A6C0-4FB4-E4EFA662E628}"/>
                </a:ext>
              </a:extLst>
            </p:cNvPr>
            <p:cNvSpPr/>
            <p:nvPr/>
          </p:nvSpPr>
          <p:spPr>
            <a:xfrm>
              <a:off x="4971950" y="432431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886E8A6-02CB-4E7B-44A7-D8A03765B489}"/>
                </a:ext>
              </a:extLst>
            </p:cNvPr>
            <p:cNvSpPr/>
            <p:nvPr/>
          </p:nvSpPr>
          <p:spPr>
            <a:xfrm>
              <a:off x="4971950" y="5432253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991B544-D4DC-9DF8-F98E-F22810422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799" y="1155865"/>
            <a:ext cx="5866641" cy="5452711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A94F2568-919E-6A63-A110-49AE29E78373}"/>
              </a:ext>
            </a:extLst>
          </p:cNvPr>
          <p:cNvSpPr txBox="1"/>
          <p:nvPr/>
        </p:nvSpPr>
        <p:spPr>
          <a:xfrm>
            <a:off x="15358962" y="4861875"/>
            <a:ext cx="2433738" cy="158149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7.30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ถอดท่อ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มันเชื้อเพลิงและชุดกรอง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TextBox 10">
            <a:extLst>
              <a:ext uri="{FF2B5EF4-FFF2-40B4-BE49-F238E27FC236}">
                <a16:creationId xmlns:a16="http://schemas.microsoft.com/office/drawing/2014/main" id="{98F6AF67-64ED-69A7-E648-88B27349DC86}"/>
              </a:ext>
            </a:extLst>
          </p:cNvPr>
          <p:cNvSpPr txBox="1"/>
          <p:nvPr/>
        </p:nvSpPr>
        <p:spPr>
          <a:xfrm>
            <a:off x="1120328" y="8402105"/>
            <a:ext cx="2433738" cy="158149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7.32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คลายสกรูไล่อากาศออกจาก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1F69AB9-CD0B-0D85-D8D2-DFE59CAB3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2"/>
          <a:stretch/>
        </p:blipFill>
        <p:spPr>
          <a:xfrm>
            <a:off x="3731986" y="5942721"/>
            <a:ext cx="3360133" cy="378413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BC8572A8-6E19-F6F9-6D9A-C80E1EF379C1}"/>
              </a:ext>
            </a:extLst>
          </p:cNvPr>
          <p:cNvGrpSpPr/>
          <p:nvPr/>
        </p:nvGrpSpPr>
        <p:grpSpPr>
          <a:xfrm>
            <a:off x="6946881" y="7286132"/>
            <a:ext cx="10603821" cy="2353919"/>
            <a:chOff x="6946881" y="7286132"/>
            <a:chExt cx="10603821" cy="23539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755C62-5456-B0C9-B469-D76CA4F1E456}"/>
                </a:ext>
              </a:extLst>
            </p:cNvPr>
            <p:cNvGrpSpPr/>
            <p:nvPr/>
          </p:nvGrpSpPr>
          <p:grpSpPr>
            <a:xfrm>
              <a:off x="7447960" y="7286132"/>
              <a:ext cx="10102742" cy="2353919"/>
              <a:chOff x="4971950" y="2035757"/>
              <a:chExt cx="10102742" cy="2353919"/>
            </a:xfrm>
          </p:grpSpPr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568B3E7F-D750-0669-D880-03338CEB0449}"/>
                  </a:ext>
                </a:extLst>
              </p:cNvPr>
              <p:cNvSpPr txBox="1"/>
              <p:nvPr/>
            </p:nvSpPr>
            <p:spPr>
              <a:xfrm>
                <a:off x="5533369" y="2098279"/>
                <a:ext cx="9541323" cy="22913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ต่อท่อ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มันจากถัง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มันสำรองเข้ากับปั๊มฉีด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 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เติม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มันใส่ถัง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มันสำรอง (ถัง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มันสำรองอยู่สูงกว่าปั๊มฉีด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มันเชื้อเพลิง) และคลายสกรูไล่อากาศที่ปั๊มฉีด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 เพื่อไล่อากาศออกจาก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 ขณะนี้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มันจะเริ่มไหลที่ปลายท่อคอห่าน</a:t>
                </a: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endPara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E81552F-C4B5-A545-275E-D06583EFBD84}"/>
                  </a:ext>
                </a:extLst>
              </p:cNvPr>
              <p:cNvSpPr/>
              <p:nvPr/>
            </p:nvSpPr>
            <p:spPr>
              <a:xfrm>
                <a:off x="4971950" y="2035757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9</a:t>
                </a:r>
                <a:endParaRPr lang="th-TH" sz="280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27B2D23-588F-E0E8-F1F2-E2C50CCA3761}"/>
                  </a:ext>
                </a:extLst>
              </p:cNvPr>
              <p:cNvSpPr/>
              <p:nvPr/>
            </p:nvSpPr>
            <p:spPr>
              <a:xfrm>
                <a:off x="4971950" y="2766095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53F45C2-285F-28B1-A34F-032582C1D04C}"/>
                </a:ext>
              </a:extLst>
            </p:cNvPr>
            <p:cNvSpPr txBox="1"/>
            <p:nvPr/>
          </p:nvSpPr>
          <p:spPr>
            <a:xfrm>
              <a:off x="6946881" y="7942423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10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6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B17F6-13EB-3DC2-D93A-4C78DB22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1340DDE4-8488-BAE0-FB4F-10EA481E6794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44F0F9-6E40-4054-81B2-6709A353EF9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FAA1121-7A01-D1AE-46B8-C05D7712C439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4586A028-ECFB-2DEA-FE4C-084D241E8BF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036CBEF-F1B3-DFDE-ECAF-9F66ACAF5B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27D1BDA-365A-21D0-D9B5-3B94F157519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87A46A2-96FC-42D3-ED3D-AF7668D9818D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47B8AE9-81E9-F53F-B50B-DF21D4E0EC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E7BC45D-0DEC-A8F9-4A07-CD1F4605331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BAE54C-8E6E-7205-4143-874593046B9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906F0ED-AE1F-3DBD-0247-4F15FFB7FDFC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C846A10-926C-CD68-94D2-56EEB930137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0299AAC-6263-659F-3659-32BD656500D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D6B633C-A1EE-803E-2506-E1684114708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B5F32F83-D932-BC08-E132-36E21462D28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17BABD6-CE24-93F0-06DE-813ACCB23A8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101DBE-A665-BFB8-FD13-C0DF2208EB4B}"/>
              </a:ext>
            </a:extLst>
          </p:cNvPr>
          <p:cNvGrpSpPr/>
          <p:nvPr/>
        </p:nvGrpSpPr>
        <p:grpSpPr>
          <a:xfrm>
            <a:off x="19468579" y="6896938"/>
            <a:ext cx="13225919" cy="2548075"/>
            <a:chOff x="4886325" y="2038865"/>
            <a:chExt cx="13225919" cy="254807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69F696C-3091-DD1E-5502-C44CAC361C7E}"/>
                </a:ext>
              </a:extLst>
            </p:cNvPr>
            <p:cNvSpPr txBox="1"/>
            <p:nvPr/>
          </p:nvSpPr>
          <p:spPr>
            <a:xfrm>
              <a:off x="5199055" y="2038865"/>
              <a:ext cx="12913189" cy="254807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ตำแหน่งเริ่มต้น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เมื่อเครื่องยนต์ไม่หมุน สปริงจะดันตุ้มเหวี่ยงหุบเข้า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ตำแหน่งเร่งสุด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เมื่อความเร็วรอบของเครื่องยนต์เพิ่มขึ้น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แรงเหวี่ยงจะทำให้ตุ้มเหวี่ยงกางออก และดึงสลัก 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จากผลอันนี้ จึงทำให้มุมที่เพลาปั๊มของปั๊มฉีด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มันเชื้อเพลิงเกิดการเปลี่ยนแปลง ส่งผลให้เกิดระยะเวลาการฉีดล่วงหน้าเพิ่มขึ้น แต่การที่จะฉีดล่วงหน้ากี่องศานั้น ขึ้นอยู่กับความเร็วรอบของเครื่องยนต์ และความแข็งของสปริงที่ยันหลักทั้งคู่ไว้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D15F847-4F50-57AA-B523-70DF3B3BBADD}"/>
                </a:ext>
              </a:extLst>
            </p:cNvPr>
            <p:cNvSpPr/>
            <p:nvPr/>
          </p:nvSpPr>
          <p:spPr>
            <a:xfrm>
              <a:off x="4886325" y="3009900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3F072C2-E75F-239F-8A31-3F80F5FD8B6B}"/>
                </a:ext>
              </a:extLst>
            </p:cNvPr>
            <p:cNvSpPr/>
            <p:nvPr/>
          </p:nvSpPr>
          <p:spPr>
            <a:xfrm>
              <a:off x="4886325" y="2124449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0766BCA3-7106-DB92-CAD4-4203E7ED76FE}"/>
              </a:ext>
            </a:extLst>
          </p:cNvPr>
          <p:cNvSpPr txBox="1"/>
          <p:nvPr/>
        </p:nvSpPr>
        <p:spPr>
          <a:xfrm>
            <a:off x="13889533" y="8659878"/>
            <a:ext cx="3495137" cy="64035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7.36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ประกอบลิ้นส่ง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TextBox 10">
            <a:extLst>
              <a:ext uri="{FF2B5EF4-FFF2-40B4-BE49-F238E27FC236}">
                <a16:creationId xmlns:a16="http://schemas.microsoft.com/office/drawing/2014/main" id="{0F8E2143-23B8-C604-2E74-E25BB17DD719}"/>
              </a:ext>
            </a:extLst>
          </p:cNvPr>
          <p:cNvSpPr txBox="1"/>
          <p:nvPr/>
        </p:nvSpPr>
        <p:spPr>
          <a:xfrm>
            <a:off x="9900639" y="8677067"/>
            <a:ext cx="3495138" cy="62316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7.35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ถอดเรือนลิ้นส่ง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C6116-73E2-0615-73EC-74B9E6450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39" y="4019357"/>
            <a:ext cx="3495139" cy="4379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D7719-6F81-A414-21A0-4697B2E1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533" y="4032735"/>
            <a:ext cx="3277024" cy="43797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9E2E7A8-79FC-EF12-A8FC-3533F26F9CF5}"/>
              </a:ext>
            </a:extLst>
          </p:cNvPr>
          <p:cNvGrpSpPr/>
          <p:nvPr/>
        </p:nvGrpSpPr>
        <p:grpSpPr>
          <a:xfrm>
            <a:off x="355581" y="1366938"/>
            <a:ext cx="16865619" cy="6595623"/>
            <a:chOff x="355581" y="1366938"/>
            <a:chExt cx="16865619" cy="659562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EC6340-9E87-1F1A-5BA2-8EAE461ABFA9}"/>
                </a:ext>
              </a:extLst>
            </p:cNvPr>
            <p:cNvGrpSpPr/>
            <p:nvPr/>
          </p:nvGrpSpPr>
          <p:grpSpPr>
            <a:xfrm>
              <a:off x="856660" y="1440985"/>
              <a:ext cx="16364540" cy="2915085"/>
              <a:chOff x="4971950" y="2052279"/>
              <a:chExt cx="16364540" cy="2915085"/>
            </a:xfrm>
          </p:grpSpPr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9824B47A-C183-3B2E-74A6-A68E3AE1CEB1}"/>
                  </a:ext>
                </a:extLst>
              </p:cNvPr>
              <p:cNvSpPr txBox="1"/>
              <p:nvPr/>
            </p:nvSpPr>
            <p:spPr>
              <a:xfrm>
                <a:off x="5533369" y="2098279"/>
                <a:ext cx="15803121" cy="22913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ขยับปั๊มฉีด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มันเชื้อเพลิงออกจากตัวเครื่องยนต์ และขยับเข้าหาเครื่องยนต์อย่างช้า ๆ (รูปที่ 7.33) สังเกต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มันที่ปลายท่อคอห่าน โยกจน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มันที่ปลายคอห่านเริ่มหยุดไหล และมี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มันหยดที่ปลายท่อคอห่านประมาณ 10 วินาทีต่อหนึ่งหยด แสดงว่าตำแหน่งนี้ คือ จุดตัดของปั๊มฉีด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 (รูปที่ 7.34)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ล็อกนอตหน้าแปลนปั๊มฉีด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 4 ตัว และถอดท่อคอห่านออก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E1C0F3-9880-D245-7864-FDB1D47C375A}"/>
                  </a:ext>
                </a:extLst>
              </p:cNvPr>
              <p:cNvSpPr/>
              <p:nvPr/>
            </p:nvSpPr>
            <p:spPr>
              <a:xfrm>
                <a:off x="4971950" y="2052279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CF277A6-9F3A-6146-5C01-201CCAB02590}"/>
                  </a:ext>
                </a:extLst>
              </p:cNvPr>
              <p:cNvSpPr/>
              <p:nvPr/>
            </p:nvSpPr>
            <p:spPr>
              <a:xfrm>
                <a:off x="4971950" y="3750317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A3CBEB4-9074-D6A3-0F57-E7240B7C4E35}"/>
                  </a:ext>
                </a:extLst>
              </p:cNvPr>
              <p:cNvSpPr/>
              <p:nvPr/>
            </p:nvSpPr>
            <p:spPr>
              <a:xfrm>
                <a:off x="4971950" y="4510164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D980AF-2878-D8EC-C4AB-AE2A61854BB9}"/>
                </a:ext>
              </a:extLst>
            </p:cNvPr>
            <p:cNvSpPr txBox="1"/>
            <p:nvPr/>
          </p:nvSpPr>
          <p:spPr>
            <a:xfrm>
              <a:off x="355581" y="3824577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13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E5A207-08AF-9B37-83FF-6182E6FDC7D8}"/>
                </a:ext>
              </a:extLst>
            </p:cNvPr>
            <p:cNvSpPr txBox="1"/>
            <p:nvPr/>
          </p:nvSpPr>
          <p:spPr>
            <a:xfrm>
              <a:off x="355581" y="3064976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12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DB175F-D857-47D6-4EB2-8E8EF689ABA8}"/>
                </a:ext>
              </a:extLst>
            </p:cNvPr>
            <p:cNvSpPr txBox="1"/>
            <p:nvPr/>
          </p:nvSpPr>
          <p:spPr>
            <a:xfrm>
              <a:off x="355581" y="136693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11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554C07-8CB1-F98D-B0F3-F748F1D038A5}"/>
                </a:ext>
              </a:extLst>
            </p:cNvPr>
            <p:cNvGrpSpPr/>
            <p:nvPr/>
          </p:nvGrpSpPr>
          <p:grpSpPr>
            <a:xfrm>
              <a:off x="856660" y="3931212"/>
              <a:ext cx="8336232" cy="3957302"/>
              <a:chOff x="4971950" y="2098279"/>
              <a:chExt cx="8336232" cy="3957302"/>
            </a:xfrm>
          </p:grpSpPr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E357440C-ED09-3392-E9AB-96E55B49C397}"/>
                  </a:ext>
                </a:extLst>
              </p:cNvPr>
              <p:cNvSpPr txBox="1"/>
              <p:nvPr/>
            </p:nvSpPr>
            <p:spPr>
              <a:xfrm>
                <a:off x="5533370" y="2098279"/>
                <a:ext cx="7774812" cy="22913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ถอดเรือนลิ้นส่ง (รูปที่ 7.35) จากนั้นประกอบลิ้นส่ง สปริงลิ้นส่ง และเรือนลิ้นส่งกลับเหมือนเดิม (รูปที่ 7.36)</a:t>
                </a:r>
                <a:endPara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ขันเรือนลิ้นส่งด้วยประแจวัดแรงบิด (ค่าแรงขันตามคู่มือของบริษัทผู้ผลิต)</a:t>
                </a: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ประกอบท่อ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มันหัวฉีด ท่อ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 และชุดกรอง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</a:t>
                </a:r>
              </a:p>
              <a:p>
                <a:pPr>
                  <a:lnSpc>
                    <a:spcPts val="3900"/>
                  </a:lnSpc>
                  <a:spcBef>
                    <a:spcPts val="1500"/>
                  </a:spcBef>
                </a:pP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ไล่อากาศอออกจากระบบ</a:t>
                </a:r>
                <a:r>
                  <a:rPr lang="th-TH" sz="4000" spc="36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BCE0C9-F885-4638-3866-24C98451FA3B}"/>
                  </a:ext>
                </a:extLst>
              </p:cNvPr>
              <p:cNvSpPr/>
              <p:nvPr/>
            </p:nvSpPr>
            <p:spPr>
              <a:xfrm>
                <a:off x="4971950" y="3243977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3E8597D-60EF-2396-D5E4-827833C9373E}"/>
                  </a:ext>
                </a:extLst>
              </p:cNvPr>
              <p:cNvSpPr/>
              <p:nvPr/>
            </p:nvSpPr>
            <p:spPr>
              <a:xfrm>
                <a:off x="4971950" y="4389676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A43E92B-8901-04F5-37B3-0CA3F887440D}"/>
                  </a:ext>
                </a:extLst>
              </p:cNvPr>
              <p:cNvSpPr/>
              <p:nvPr/>
            </p:nvSpPr>
            <p:spPr>
              <a:xfrm>
                <a:off x="4971950" y="5598381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1C4A51-66CD-CD68-A83B-354D195E8606}"/>
                </a:ext>
              </a:extLst>
            </p:cNvPr>
            <p:cNvSpPr txBox="1"/>
            <p:nvPr/>
          </p:nvSpPr>
          <p:spPr>
            <a:xfrm>
              <a:off x="355581" y="4997695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14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11E62A-EE20-ED36-A9C0-CD1902D6033E}"/>
                </a:ext>
              </a:extLst>
            </p:cNvPr>
            <p:cNvSpPr txBox="1"/>
            <p:nvPr/>
          </p:nvSpPr>
          <p:spPr>
            <a:xfrm>
              <a:off x="355581" y="6142293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15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7C2C9D-FA26-1AD2-8E38-BEDC631D3A16}"/>
                </a:ext>
              </a:extLst>
            </p:cNvPr>
            <p:cNvSpPr txBox="1"/>
            <p:nvPr/>
          </p:nvSpPr>
          <p:spPr>
            <a:xfrm>
              <a:off x="355581" y="7357267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16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9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798257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6138CE-F890-FE77-DA4C-F4D206973116}"/>
              </a:ext>
            </a:extLst>
          </p:cNvPr>
          <p:cNvGrpSpPr/>
          <p:nvPr/>
        </p:nvGrpSpPr>
        <p:grpSpPr>
          <a:xfrm>
            <a:off x="-1359703" y="2891912"/>
            <a:ext cx="20313585" cy="7790113"/>
            <a:chOff x="-1359703" y="2891912"/>
            <a:chExt cx="20313585" cy="77901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CC6D9-6B11-DDEB-7C3A-B848166327AD}"/>
                </a:ext>
              </a:extLst>
            </p:cNvPr>
            <p:cNvSpPr/>
            <p:nvPr/>
          </p:nvSpPr>
          <p:spPr>
            <a:xfrm>
              <a:off x="-1359703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4643CB-5BB3-6054-F80F-58C286B87AA5}"/>
                </a:ext>
              </a:extLst>
            </p:cNvPr>
            <p:cNvGrpSpPr/>
            <p:nvPr/>
          </p:nvGrpSpPr>
          <p:grpSpPr>
            <a:xfrm>
              <a:off x="2514600" y="2891912"/>
              <a:ext cx="3741236" cy="990477"/>
              <a:chOff x="3048000" y="3144587"/>
              <a:chExt cx="3741236" cy="99047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9FAAE8-A3AF-E95D-5676-68C95F9AC94C}"/>
                  </a:ext>
                </a:extLst>
              </p:cNvPr>
              <p:cNvSpPr/>
              <p:nvPr/>
            </p:nvSpPr>
            <p:spPr>
              <a:xfrm>
                <a:off x="3048000" y="3227350"/>
                <a:ext cx="3535947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DBF34740-8D0B-8EA5-7AA6-F0023FF00C94}"/>
                  </a:ext>
                </a:extLst>
              </p:cNvPr>
              <p:cNvSpPr txBox="1"/>
              <p:nvPr/>
            </p:nvSpPr>
            <p:spPr>
              <a:xfrm>
                <a:off x="3253290" y="3144587"/>
                <a:ext cx="353594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สาระการเรียนรู้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20A90-90B4-7BD7-4C30-5567642E4351}"/>
                </a:ext>
              </a:extLst>
            </p:cNvPr>
            <p:cNvSpPr/>
            <p:nvPr/>
          </p:nvSpPr>
          <p:spPr>
            <a:xfrm>
              <a:off x="8983579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5F98303-0B4F-4356-B1E3-D35015CAFD30}"/>
                </a:ext>
              </a:extLst>
            </p:cNvPr>
            <p:cNvGrpSpPr/>
            <p:nvPr/>
          </p:nvGrpSpPr>
          <p:grpSpPr>
            <a:xfrm>
              <a:off x="11144050" y="2904835"/>
              <a:ext cx="4934150" cy="977554"/>
              <a:chOff x="11067850" y="3157510"/>
              <a:chExt cx="4934150" cy="97755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EDCF098-9336-CDCB-8742-D248DFCE8521}"/>
                  </a:ext>
                </a:extLst>
              </p:cNvPr>
              <p:cNvSpPr/>
              <p:nvPr/>
            </p:nvSpPr>
            <p:spPr>
              <a:xfrm>
                <a:off x="11067850" y="3227350"/>
                <a:ext cx="4934150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492D4593-2D62-647E-C312-75D8350EA684}"/>
                  </a:ext>
                </a:extLst>
              </p:cNvPr>
              <p:cNvSpPr txBox="1"/>
              <p:nvPr/>
            </p:nvSpPr>
            <p:spPr>
              <a:xfrm>
                <a:off x="11336314" y="3157510"/>
                <a:ext cx="445841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จุดประสงค์การเรียนรู้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2BAB4C-9D1C-6A3D-872A-ADF7D1A83F9E}"/>
                </a:ext>
              </a:extLst>
            </p:cNvPr>
            <p:cNvGrpSpPr/>
            <p:nvPr/>
          </p:nvGrpSpPr>
          <p:grpSpPr>
            <a:xfrm>
              <a:off x="490651" y="4248745"/>
              <a:ext cx="7792500" cy="4403249"/>
              <a:chOff x="-7335300" y="4246813"/>
              <a:chExt cx="7792500" cy="440324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F171300-FDFF-074F-C7F0-89F9DD16BAB5}"/>
                  </a:ext>
                </a:extLst>
              </p:cNvPr>
              <p:cNvSpPr/>
              <p:nvPr/>
            </p:nvSpPr>
            <p:spPr>
              <a:xfrm>
                <a:off x="-7335300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3770ED38-A20F-8627-2642-2815FA6BB434}"/>
                  </a:ext>
                </a:extLst>
              </p:cNvPr>
              <p:cNvSpPr txBox="1"/>
              <p:nvPr/>
            </p:nvSpPr>
            <p:spPr>
              <a:xfrm>
                <a:off x="-6719655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หน้าที่ของปั๊มฉีดน้ำมันเชื้อเพลิงแบบแถวเรียง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ส่วนประกอบของปั๊มฉีดน้ำมันเชื้อเพลิงแบบแถวเรียง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อุปกรณ์ปรับระยะเวลาการฉีดน้ำมันโดยอัตโนมัติหรือไทเมอร์ (</a:t>
                </a:r>
                <a:r>
                  <a:rPr lang="en-US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Timer)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ปั๊มความดันต่ำแบบลูกสูบ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เครื่องควบคุมความเร็ว (</a:t>
                </a:r>
                <a:r>
                  <a:rPr lang="en-US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Governor)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งานปรับตั้งจุดตัดปั๊มฉีดน้ำมันเชื้อเพลิงแบบแถวเรียง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5241EB-9312-50B9-A755-449EA9F673DB}"/>
                  </a:ext>
                </a:extLst>
              </p:cNvPr>
              <p:cNvSpPr/>
              <p:nvPr/>
            </p:nvSpPr>
            <p:spPr>
              <a:xfrm>
                <a:off x="-7335300" y="495440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91EEDD3-D471-6414-DC9A-AAD0805392DF}"/>
                  </a:ext>
                </a:extLst>
              </p:cNvPr>
              <p:cNvSpPr/>
              <p:nvPr/>
            </p:nvSpPr>
            <p:spPr>
              <a:xfrm>
                <a:off x="-7335300" y="5611627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EEE77EB-A05F-326D-5E14-53A154ACF50B}"/>
                  </a:ext>
                </a:extLst>
              </p:cNvPr>
              <p:cNvSpPr/>
              <p:nvPr/>
            </p:nvSpPr>
            <p:spPr>
              <a:xfrm>
                <a:off x="-7335300" y="6703827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D14539F-8486-C7E5-9D23-FE83DF700C89}"/>
                  </a:ext>
                </a:extLst>
              </p:cNvPr>
              <p:cNvSpPr/>
              <p:nvPr/>
            </p:nvSpPr>
            <p:spPr>
              <a:xfrm>
                <a:off x="-7335300" y="7392167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5</a:t>
                </a:r>
                <a:endParaRPr lang="th-TH" sz="34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27CECAD-08DB-6A7A-07C0-4AB657F99092}"/>
                  </a:ext>
                </a:extLst>
              </p:cNvPr>
              <p:cNvSpPr/>
              <p:nvPr/>
            </p:nvSpPr>
            <p:spPr>
              <a:xfrm>
                <a:off x="-7335300" y="806209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6</a:t>
                </a:r>
                <a:endParaRPr lang="th-TH" sz="34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3065551-C93A-B18E-DFC5-AB8E52D29EC7}"/>
                </a:ext>
              </a:extLst>
            </p:cNvPr>
            <p:cNvGrpSpPr/>
            <p:nvPr/>
          </p:nvGrpSpPr>
          <p:grpSpPr>
            <a:xfrm>
              <a:off x="9486900" y="4219604"/>
              <a:ext cx="8408612" cy="5200547"/>
              <a:chOff x="457200" y="4217672"/>
              <a:chExt cx="8408612" cy="520054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3F5C3C6-8C27-14DF-2FC2-B5828EB31687}"/>
                  </a:ext>
                </a:extLst>
              </p:cNvPr>
              <p:cNvSpPr/>
              <p:nvPr/>
            </p:nvSpPr>
            <p:spPr>
              <a:xfrm>
                <a:off x="457200" y="421767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A50C7598-0A5D-76B4-0796-A919EDA7C30E}"/>
                  </a:ext>
                </a:extLst>
              </p:cNvPr>
              <p:cNvSpPr txBox="1"/>
              <p:nvPr/>
            </p:nvSpPr>
            <p:spPr>
              <a:xfrm>
                <a:off x="1072845" y="4315493"/>
                <a:ext cx="7792967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อธิบายเกี่ยวกับหลักการทำงานและส่วนประกอบของปั๊มฉีดน้ำมันเชื้อเพลิงแบบแถวเรียง เพื่อให้เข้าใจระบบการจ่ายน้ำมันเชื้อเพลิงได้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อธิบายการควบคุมการจ่ายปริมาณน้ำมันเชื้อเพลิงของปั๊มฉีดน้ำมันเชื้อเพลิงแบบแถวเรียงได้ถูกต้อง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เพื่อตรวจสอบและบำรุงรักษาปั๊มฉีดน้ำมันเชื้อเพลิงแบบแถวเรียงได้อย่างถูกต้อง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ปรับตั้งจุดตัดปั๊มฉีดน้ำมันเชื้อเพลิงแบบแถวเรียงได้ถูกต้อง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มีเจตคติและกิจนิสัยที่ดีในการปฏิบัติงานด้วยความละเอียด รอบคอบ และปลอดภัย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ประยุกต์ใช้ความรู้เกี่ยวกับปั๊มฉีดน้ำมันเชื้อเพลิงแบบแถวเรียง เพื่อวิเคราะห์และแก้ไขปัญหาการทำงานของเครื่องยนต์ดีเซลได้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7FA94A5-A7E4-5401-7319-A9A0F12060DA}"/>
                  </a:ext>
                </a:extLst>
              </p:cNvPr>
              <p:cNvSpPr/>
              <p:nvPr/>
            </p:nvSpPr>
            <p:spPr>
              <a:xfrm>
                <a:off x="457200" y="5273634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6D4FE2C-CE05-22DA-B64F-E0DFC9A34FD9}"/>
                  </a:ext>
                </a:extLst>
              </p:cNvPr>
              <p:cNvSpPr/>
              <p:nvPr/>
            </p:nvSpPr>
            <p:spPr>
              <a:xfrm>
                <a:off x="457200" y="630184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935EEFF-0864-1A3A-123E-87883E7B54F5}"/>
                  </a:ext>
                </a:extLst>
              </p:cNvPr>
              <p:cNvSpPr/>
              <p:nvPr/>
            </p:nvSpPr>
            <p:spPr>
              <a:xfrm>
                <a:off x="457200" y="734907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332D786-206A-9CD4-0905-CEF7355E731A}"/>
                  </a:ext>
                </a:extLst>
              </p:cNvPr>
              <p:cNvSpPr/>
              <p:nvPr/>
            </p:nvSpPr>
            <p:spPr>
              <a:xfrm>
                <a:off x="457200" y="794046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5</a:t>
                </a:r>
                <a:endParaRPr lang="th-TH" sz="3400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F94CB1A-5C7D-5C6A-FF54-6B610A86E9C8}"/>
                  </a:ext>
                </a:extLst>
              </p:cNvPr>
              <p:cNvSpPr/>
              <p:nvPr/>
            </p:nvSpPr>
            <p:spPr>
              <a:xfrm>
                <a:off x="457200" y="894748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6</a:t>
                </a:r>
                <a:endParaRPr lang="th-TH" sz="3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20170274" y="3554089"/>
            <a:ext cx="3703562" cy="101448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 3 มิติ ส่วนประกอบของปั๊มฉีด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มันเชื้อเพลิงจานจ่ายแบบ 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วีอี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ควบคุมด้วยกลไก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BC5DDB-A0FC-CB2F-BB5D-5D0EC128CA84}"/>
              </a:ext>
            </a:extLst>
          </p:cNvPr>
          <p:cNvGrpSpPr/>
          <p:nvPr/>
        </p:nvGrpSpPr>
        <p:grpSpPr>
          <a:xfrm>
            <a:off x="592577" y="-45064"/>
            <a:ext cx="15752322" cy="2673964"/>
            <a:chOff x="592577" y="-45064"/>
            <a:chExt cx="15752322" cy="267396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4503C78-96A6-87FD-0E01-CE332FBA0F76}"/>
                </a:ext>
              </a:extLst>
            </p:cNvPr>
            <p:cNvGrpSpPr/>
            <p:nvPr/>
          </p:nvGrpSpPr>
          <p:grpSpPr>
            <a:xfrm>
              <a:off x="592577" y="0"/>
              <a:ext cx="15752322" cy="2628900"/>
              <a:chOff x="-22215" y="0"/>
              <a:chExt cx="15752322" cy="26289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F2C6986-1CA3-0EEE-544D-080CB0049815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2325349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C176D7FC-3B47-4705-F094-EF96B063B266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3068299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หน้าที่ของปั๊มฉีด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มันเชื้อเพลิงแบบแถวเรียง</a:t>
                </a:r>
              </a:p>
            </p:txBody>
          </p:sp>
          <p:sp>
            <p:nvSpPr>
              <p:cNvPr id="65" name="Flowchart: Delay 64">
                <a:extLst>
                  <a:ext uri="{FF2B5EF4-FFF2-40B4-BE49-F238E27FC236}">
                    <a16:creationId xmlns:a16="http://schemas.microsoft.com/office/drawing/2014/main" id="{A7DB726F-FD13-4221-4228-F65DA83C5ED9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">
                <a:extLst>
                  <a:ext uri="{FF2B5EF4-FFF2-40B4-BE49-F238E27FC236}">
                    <a16:creationId xmlns:a16="http://schemas.microsoft.com/office/drawing/2014/main" id="{49775787-4455-F42C-5C5A-1208AEECC7FD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2BA3A50-662E-12C8-800E-60B5411E0E73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1" name="Arrow: Chevron 60">
                <a:extLst>
                  <a:ext uri="{FF2B5EF4-FFF2-40B4-BE49-F238E27FC236}">
                    <a16:creationId xmlns:a16="http://schemas.microsoft.com/office/drawing/2014/main" id="{E1CC5CC7-A2D0-98AB-A49D-3E9EF9E7163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A26213A5-D7C3-0800-54AC-B6851996E42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51DF231D-5F22-18E6-A6B8-BBA748C57CCC}"/>
              </a:ext>
            </a:extLst>
          </p:cNvPr>
          <p:cNvSpPr txBox="1"/>
          <p:nvPr/>
        </p:nvSpPr>
        <p:spPr>
          <a:xfrm>
            <a:off x="3921324" y="2889674"/>
            <a:ext cx="12668505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มันเชื้อเพลิงแบบแถวเรียง มีหน้าที่สร้างความดัน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มันสูง เพื่อส่งไปยังหัวฉีดตามจังหวะการทำงาน ปั๊มแบบนี้จะมีจำนวนลูกปั๊ม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Plunger)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เท่ากับจำนวนสูบของเครื่องยนต์ และประกอบอยู่ในเรือนปั๊ม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มันเชื้อเพลิงเป็นแนวเส้นตรง ลูกปั๊มจะเคลื่อนที่ขึ้นลงอยู่ภายในกระบอกปั๊ม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Plunger barrel)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ด้วยเพลาปั๊ม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Camshaft)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โดยผ่านลูกกระทุ้ง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Tappet)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และถูกดันกลับโดยสปริงลูกปั๊ม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Plunger 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เพลาปั๊มถูกรองรับด้วยลูกปืน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Bearing)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บ่าเอียงที่ด้านปลายสุดทั้งสองด้าน และจะมีลูกเบี้ยว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สำหรับดันลูกกระทุ้ง และอีกหนึ่งอันสำหรับปั๊มความดันตํ่า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Supply pump)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เพลาปั๊มถูกขับด้วยเฟืองที่ส่งมาจากเพลาข้อเหวี่ยง ลูกปั๊มจะมีบ่าควบคุม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Helix)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และมีรูด้านบนต่อถึงบ่าควบคุม ส่วนกระบอกปั๊มจะมีช่องทางเข้า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และระบาย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</a:t>
            </a:r>
          </a:p>
        </p:txBody>
      </p: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3154473" y="2235331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95E3A-38CB-B7D5-425E-015BEBF4BBAC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85F5F7F-FEC4-E367-F5D6-FF58911ACA8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06DFE7E-7161-F070-1278-78944BA499A1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4096999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51D79BC7-4D06-4E0C-BD74-891C933AFB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ส่วนประกอบของปั๊มฉีด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มันเชื้อเพลิงแบบแถวเรียง</a:t>
                </a: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476AE331-771F-94DE-BFA3-9EE46E60AC8B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13EA39C8-6D34-9746-A344-0E61F85F6A3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338204-0277-938C-D32D-867256B0B457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6B90F9F4-3F80-BDB6-B6B0-584EA0E99F7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51D37C24-6ADE-D257-23C5-A0B0DC03BF9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8" name="TextBox 10">
            <a:extLst>
              <a:ext uri="{FF2B5EF4-FFF2-40B4-BE49-F238E27FC236}">
                <a16:creationId xmlns:a16="http://schemas.microsoft.com/office/drawing/2014/main" id="{367ADF55-A5CF-F14A-36FF-AE52AF7CBD80}"/>
              </a:ext>
            </a:extLst>
          </p:cNvPr>
          <p:cNvSpPr txBox="1"/>
          <p:nvPr/>
        </p:nvSpPr>
        <p:spPr>
          <a:xfrm>
            <a:off x="3417213" y="3549072"/>
            <a:ext cx="13899237" cy="268769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ชุดลูกปั๊มทำหน้าที่อัดและปรับปริมาณ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มันเชื้อเพลิงให้เหมาะสมกับภาระ ประกอบด้วยลูกปั๊ม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Plunger)</a:t>
            </a:r>
            <a:r>
              <a:rPr lang="en-US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และกระบอกลูกปั๊ม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Barrel)</a:t>
            </a:r>
            <a:r>
              <a:rPr lang="en-US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ลูกปั๊มถูกดันให้เคลื่อนที่ขึ้นโดยลูกเบี้ยวที่เพลาปั๊มและลงด้วยสปริง ลูกปั๊มจะหมุนไปซ้ายและขวาด้วยปลอกควบคุม	กระบอกลูกปั๊มจะเจาะรูช่องทาง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มันไว้ในแนวรัศมีหนึ่งหรือสองรู สำหรับช่องทางเข้า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มันและระบาย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มันทั้งสองรูจะอยู่ตรงข้ามกัน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มันเชื้อเพลิงจะไหลผ่านช่องทางเข้า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มันไปยังห้องลูกปั๊ม	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B204D425-05D7-3079-F2FD-CE5D72605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81" y="6317727"/>
            <a:ext cx="6035945" cy="360071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E12986C-9579-ACE9-A42D-FE20DD9A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90" y="6362592"/>
            <a:ext cx="5666069" cy="3555847"/>
          </a:xfrm>
          <a:prstGeom prst="rect">
            <a:avLst/>
          </a:prstGeom>
        </p:spPr>
      </p:pic>
      <p:sp>
        <p:nvSpPr>
          <p:cNvPr id="81" name="TextBox 10">
            <a:extLst>
              <a:ext uri="{FF2B5EF4-FFF2-40B4-BE49-F238E27FC236}">
                <a16:creationId xmlns:a16="http://schemas.microsoft.com/office/drawing/2014/main" id="{5F899ADC-C569-F33C-298F-8E2136352956}"/>
              </a:ext>
            </a:extLst>
          </p:cNvPr>
          <p:cNvSpPr txBox="1"/>
          <p:nvPr/>
        </p:nvSpPr>
        <p:spPr>
          <a:xfrm>
            <a:off x="13871115" y="6402801"/>
            <a:ext cx="3878518" cy="1367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ภาพตัดส่วนประกอบของลูกปั๊ม และกระบอกปั๊ม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3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08AFD-DF47-9D51-9002-5220BABA4944}"/>
              </a:ext>
            </a:extLst>
          </p:cNvPr>
          <p:cNvGrpSpPr/>
          <p:nvPr/>
        </p:nvGrpSpPr>
        <p:grpSpPr>
          <a:xfrm>
            <a:off x="2857556" y="-2419881"/>
            <a:ext cx="13834564" cy="1506546"/>
            <a:chOff x="2971800" y="2316912"/>
            <a:chExt cx="13834564" cy="1506546"/>
          </a:xfrm>
        </p:grpSpPr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106D54E5-247A-D830-0260-354B909BF270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575C26-D7C9-1EF7-5480-11DEE0673881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3A9816-03DC-252E-E42B-F5236458BB3C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45" name="Flowchart: Process 44">
                  <a:extLst>
                    <a:ext uri="{FF2B5EF4-FFF2-40B4-BE49-F238E27FC236}">
                      <a16:creationId xmlns:a16="http://schemas.microsoft.com/office/drawing/2014/main" id="{C899D828-4642-8331-E0F6-69D1A370D16B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10709479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77E14FF9-5939-8EE0-7E4F-CD15CE52C9F0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">
                  <a:extLst>
                    <a:ext uri="{FF2B5EF4-FFF2-40B4-BE49-F238E27FC236}">
                      <a16:creationId xmlns:a16="http://schemas.microsoft.com/office/drawing/2014/main" id="{9DA0A314-013B-6DC0-4E69-D4ABF003B139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.2</a:t>
                  </a:r>
                </a:p>
              </p:txBody>
            </p:sp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C7DFE64B-9AA0-045A-24FF-2443C5365B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วัฏจักรการทำงานของเครื่องยนต์ดีเซล 4 จังหวะ 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Four-Stroke Diesel Cycle) </a:t>
                  </a:r>
                </a:p>
              </p:txBody>
            </p:sp>
          </p:grp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CBC67FF4-9C94-5F92-B35D-8D009B023BE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79F705-55F9-85EA-6BAD-A73E4AD9CB31}"/>
              </a:ext>
            </a:extLst>
          </p:cNvPr>
          <p:cNvGrpSpPr/>
          <p:nvPr/>
        </p:nvGrpSpPr>
        <p:grpSpPr>
          <a:xfrm>
            <a:off x="19651851" y="7759914"/>
            <a:ext cx="6122756" cy="697566"/>
            <a:chOff x="3224444" y="4284645"/>
            <a:chExt cx="6122756" cy="697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A2438A-150E-D40E-F11B-CA7A82E37FD2}"/>
                </a:ext>
              </a:extLst>
            </p:cNvPr>
            <p:cNvGrpSpPr/>
            <p:nvPr/>
          </p:nvGrpSpPr>
          <p:grpSpPr>
            <a:xfrm>
              <a:off x="3272851" y="4394873"/>
              <a:ext cx="6074349" cy="587338"/>
              <a:chOff x="4567415" y="4086432"/>
              <a:chExt cx="6074349" cy="587338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FA7D770-5394-C96F-2695-0BEC860A352B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59727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5BAF71-8627-7CFA-3CCE-DB04EF6A1C9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584200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และตรวจสอบชิ้นส่วน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6F8EEF-51A4-7914-EC51-A17F19A94CB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986C9538-4F9D-171B-7AF2-805B7BF4099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A6603D1C-15AC-F322-46D1-61131981F2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14A978-6F82-E65F-4970-E534285BB02A}"/>
              </a:ext>
            </a:extLst>
          </p:cNvPr>
          <p:cNvGrpSpPr/>
          <p:nvPr/>
        </p:nvGrpSpPr>
        <p:grpSpPr>
          <a:xfrm>
            <a:off x="19212601" y="6093078"/>
            <a:ext cx="11147225" cy="1212679"/>
            <a:chOff x="4930976" y="8703620"/>
            <a:chExt cx="11147225" cy="1212679"/>
          </a:xfrm>
        </p:grpSpPr>
        <p:sp>
          <p:nvSpPr>
            <p:cNvPr id="64" name="Google Shape;176;p25">
              <a:extLst>
                <a:ext uri="{FF2B5EF4-FFF2-40B4-BE49-F238E27FC236}">
                  <a16:creationId xmlns:a16="http://schemas.microsoft.com/office/drawing/2014/main" id="{A65A1F3E-354E-3CF2-562A-B9E6812CE09A}"/>
                </a:ext>
              </a:extLst>
            </p:cNvPr>
            <p:cNvSpPr/>
            <p:nvPr/>
          </p:nvSpPr>
          <p:spPr>
            <a:xfrm rot="16200000">
              <a:off x="9898249" y="3736347"/>
              <a:ext cx="1212679" cy="111472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85E4D4B9-C683-0CB5-2ADD-342E52E92DEE}"/>
                </a:ext>
              </a:extLst>
            </p:cNvPr>
            <p:cNvSpPr txBox="1"/>
            <p:nvPr/>
          </p:nvSpPr>
          <p:spPr>
            <a:xfrm>
              <a:off x="5370226" y="8866610"/>
              <a:ext cx="10388573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ในจังหวะดูด ลูกสูบเคลื่อนที่ลง ลิ้นไอดีเปิด (การทำงานจริง ลิ้นไอดีเปิดก่อนศูนย์ตายบน) ลิ้นไอเสียปิด เพลาข้อเหวี่ยงหมุนไปเป็นมุมประมาณ 180 องศา</a:t>
              </a:r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F30B3CE2-6E26-43B6-436E-457635CAAEA1}"/>
              </a:ext>
            </a:extLst>
          </p:cNvPr>
          <p:cNvSpPr txBox="1"/>
          <p:nvPr/>
        </p:nvSpPr>
        <p:spPr>
          <a:xfrm>
            <a:off x="18514207" y="4786339"/>
            <a:ext cx="3878518" cy="1367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ภาพตัดส่วนประกอบหลัก 5 ส่วนของปั๊มฉีด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มันเชื้อเพลิงจานจ่ายแบบ 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วีอี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CE72F-E07A-603E-9054-5BBD1B2E6B31}"/>
              </a:ext>
            </a:extLst>
          </p:cNvPr>
          <p:cNvGrpSpPr/>
          <p:nvPr/>
        </p:nvGrpSpPr>
        <p:grpSpPr>
          <a:xfrm>
            <a:off x="3251360" y="3682214"/>
            <a:ext cx="13872695" cy="5043455"/>
            <a:chOff x="4971950" y="2035757"/>
            <a:chExt cx="13872695" cy="5043455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662C9959-78E8-CE76-6328-06862AD8DE21}"/>
                </a:ext>
              </a:extLst>
            </p:cNvPr>
            <p:cNvSpPr txBox="1"/>
            <p:nvPr/>
          </p:nvSpPr>
          <p:spPr>
            <a:xfrm>
              <a:off x="5533370" y="2098279"/>
              <a:ext cx="13311275" cy="229139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ตำแหน่งบรรจุ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ลูกปั๊มจะถูกดันลงสู่ตำแหน่งศูนย์ตายล่างด้วยแรงดันของสปริงลูกปั๊ม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มันที่มีความดัน ซึ่งถูกส่งมาจากปั๊มความดันตํ่าจะถูกส่งผ่านมาทางช่องทางเข้า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และมาบรรจุในห้องลูกปั๊ม ซึ่งอยู่ส่วนบนสุดของลูกปั๊ม เมื่อลูกปั๊มเคลื่อนที่ตํ่าสุด ก็เป็นการสิ้นสุดจังหวะบรรจุ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ตำแหน่งเริ่มส่ง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เมื่อลูกปั๊มเคลื่อนที่ขึ้น ทำให้ผิวด้านข้างของลูกปั๊มปิดช่องทางเข้า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มันที่กระบอกปั๊ม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มันที่อยู่ส่วนบนหัวของลูกปั๊มก็จะมีความดันสูงพร้อมที่จะส่งไปยังหัวฉีด ตำแหน่งส่ง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มันซึ่งมีความดันมากกว่าแรงสปริงของลิ้นส่งจึงถูกส่งผ่านลิ้นส่งเพื่อไปยังหัวฉีด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มันซึ่งมีความดันมากกว่าแรงสปริงของลิ้นส่งจึงถูกส่งผ่านลิ้นส่งเพื่อไปยังหัวฉีด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ตำแหน่งสิ้นสุดจังหวะส่ง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เมื่อบ่าควบคุมที่ลูกปั๊มตรงกับช่องระบาย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ส่งผลให้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มันบนหัวลูกปั๊มไหลผ่านบ่าควบคุมในแนวตั้งออกช่องระบาย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มันสู่ห้อง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5ABD80-776A-D2BA-BEA7-83DC4DFB1E13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47962E-2070-D660-DF9B-CC68245B4548}"/>
                </a:ext>
              </a:extLst>
            </p:cNvPr>
            <p:cNvSpPr/>
            <p:nvPr/>
          </p:nvSpPr>
          <p:spPr>
            <a:xfrm>
              <a:off x="4971950" y="395122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844328-47F2-4788-7E41-DDA566CDC5FA}"/>
                </a:ext>
              </a:extLst>
            </p:cNvPr>
            <p:cNvSpPr/>
            <p:nvPr/>
          </p:nvSpPr>
          <p:spPr>
            <a:xfrm>
              <a:off x="4971950" y="58086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CDFC35-3A12-FE64-48F6-340F0F2DAAD8}"/>
                </a:ext>
              </a:extLst>
            </p:cNvPr>
            <p:cNvSpPr/>
            <p:nvPr/>
          </p:nvSpPr>
          <p:spPr>
            <a:xfrm>
              <a:off x="4971950" y="662201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18F83C-E24D-8CC6-AC19-BF7D0E3BADC9}"/>
              </a:ext>
            </a:extLst>
          </p:cNvPr>
          <p:cNvGrpSpPr/>
          <p:nvPr/>
        </p:nvGrpSpPr>
        <p:grpSpPr>
          <a:xfrm>
            <a:off x="3181527" y="1000764"/>
            <a:ext cx="8739283" cy="697566"/>
            <a:chOff x="3224444" y="4284645"/>
            <a:chExt cx="8739283" cy="69756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FD1F59-E079-93A6-E478-8FCC19A034E4}"/>
                </a:ext>
              </a:extLst>
            </p:cNvPr>
            <p:cNvGrpSpPr/>
            <p:nvPr/>
          </p:nvGrpSpPr>
          <p:grpSpPr>
            <a:xfrm>
              <a:off x="3272851" y="4394873"/>
              <a:ext cx="8690876" cy="587338"/>
              <a:chOff x="4567415" y="4086432"/>
              <a:chExt cx="8690876" cy="587338"/>
            </a:xfrm>
          </p:grpSpPr>
          <p:sp>
            <p:nvSpPr>
              <p:cNvPr id="74" name="Flowchart: Process 73">
                <a:extLst>
                  <a:ext uri="{FF2B5EF4-FFF2-40B4-BE49-F238E27FC236}">
                    <a16:creationId xmlns:a16="http://schemas.microsoft.com/office/drawing/2014/main" id="{143754AF-13C0-59EF-4234-7BD8306CE210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7195905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TextBox 10">
                <a:extLst>
                  <a:ext uri="{FF2B5EF4-FFF2-40B4-BE49-F238E27FC236}">
                    <a16:creationId xmlns:a16="http://schemas.microsoft.com/office/drawing/2014/main" id="{9B0311A9-EAB8-9C64-A276-A32EEF6E52FE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การทำงานของลูกปั๊ม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Operating of Plunger) 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51AF57F-7C1D-D284-3152-0FD2E56E4465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E3460F1A-A1E0-9A90-53B9-B443DDB77F0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EACD6805-9FED-E88A-2A06-53212D813C9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6" name="TextBox 10">
            <a:extLst>
              <a:ext uri="{FF2B5EF4-FFF2-40B4-BE49-F238E27FC236}">
                <a16:creationId xmlns:a16="http://schemas.microsoft.com/office/drawing/2014/main" id="{065402C9-0F40-0E08-5CC1-E2D4C75B2799}"/>
              </a:ext>
            </a:extLst>
          </p:cNvPr>
          <p:cNvSpPr txBox="1"/>
          <p:nvPr/>
        </p:nvSpPr>
        <p:spPr>
          <a:xfrm>
            <a:off x="3276652" y="1948971"/>
            <a:ext cx="13899237" cy="17672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ลูกปั๊มจะเคลื่อนที่อยู่ภายในกระบอก เมื่อลูกปั๊มถูกสปริงดันลงให้อยู่ในตำแหน่งตํ่าสุด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มันจะไหลเข้าสู่ห้องลูกปั๊มทางช่องทางเข้า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การทำงานของลูกปั๊มตั้งแต่เริ่มบรรจุ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มันจนสิ้นสุดการจ่าย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มันมีดังต่อไปนี้</a:t>
            </a:r>
          </a:p>
        </p:txBody>
      </p: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8719660" y="6346749"/>
            <a:ext cx="3880006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ภาพตัดส่วนประกอบของลิ้นควบคุมความดัน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1B1BF-6296-5EA9-B769-BC06AAE5B79B}"/>
              </a:ext>
            </a:extLst>
          </p:cNvPr>
          <p:cNvGrpSpPr/>
          <p:nvPr/>
        </p:nvGrpSpPr>
        <p:grpSpPr>
          <a:xfrm>
            <a:off x="3322088" y="1248757"/>
            <a:ext cx="12179169" cy="765646"/>
            <a:chOff x="3224444" y="4284645"/>
            <a:chExt cx="12179169" cy="7656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828E5A-263D-DDBF-ECFD-EAB9DD1FBB70}"/>
                </a:ext>
              </a:extLst>
            </p:cNvPr>
            <p:cNvGrpSpPr/>
            <p:nvPr/>
          </p:nvGrpSpPr>
          <p:grpSpPr>
            <a:xfrm>
              <a:off x="3272850" y="4394872"/>
              <a:ext cx="12130763" cy="655419"/>
              <a:chOff x="4567414" y="4086431"/>
              <a:chExt cx="12130763" cy="655419"/>
            </a:xfrm>
          </p:grpSpPr>
          <p:sp>
            <p:nvSpPr>
              <p:cNvPr id="15" name="Flowchart: Process 14">
                <a:extLst>
                  <a:ext uri="{FF2B5EF4-FFF2-40B4-BE49-F238E27FC236}">
                    <a16:creationId xmlns:a16="http://schemas.microsoft.com/office/drawing/2014/main" id="{BC259405-7D83-817A-7289-F10C4E015087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9393383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8AEC1E6F-1773-F822-6EA7-731A1952A36C}"/>
                  </a:ext>
                </a:extLst>
              </p:cNvPr>
              <p:cNvSpPr txBox="1"/>
              <p:nvPr/>
            </p:nvSpPr>
            <p:spPr>
              <a:xfrm>
                <a:off x="4799764" y="4284650"/>
                <a:ext cx="11898413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การควบคุมการจ่าย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มันของลูกปั๊ม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Delivery Control)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65AC27-85F5-73D2-3DC5-6FEEC9A38242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45D8918F-27FA-BF27-5113-AB1BC9C43B8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83EDB244-B96F-5B5E-C788-8EC3466E0D41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F1898F-1B59-4ABF-F5DE-FB63ADDA7A09}"/>
              </a:ext>
            </a:extLst>
          </p:cNvPr>
          <p:cNvGrpSpPr/>
          <p:nvPr/>
        </p:nvGrpSpPr>
        <p:grpSpPr>
          <a:xfrm>
            <a:off x="3251360" y="2345249"/>
            <a:ext cx="13872695" cy="5236572"/>
            <a:chOff x="4971950" y="2035757"/>
            <a:chExt cx="13872695" cy="5236572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904419A4-BA0C-5289-8F15-A7521C5E964C}"/>
                </a:ext>
              </a:extLst>
            </p:cNvPr>
            <p:cNvSpPr txBox="1"/>
            <p:nvPr/>
          </p:nvSpPr>
          <p:spPr>
            <a:xfrm>
              <a:off x="5533370" y="2098279"/>
              <a:ext cx="13311275" cy="229139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ตำแหน่งไม่จ่าย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Non delivery)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เฟืองสะพานเคลื่อนที่ไปทางซ้าย ขณะเดียวกันก็พาลูกปั๊มหมุนไปด้วย จนบ่าควบคุมในแนวตั้ง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Vertical slot)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ตรงกับช่องทางระบาย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ในตำแหน่งนี้ 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ลูกเบี้ยวจะส่งแรงผ่านมาถึงลูกปั๊มให้เคลื่อนที่ถึงตำแหน่งสูงสุด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มันในกระบอกปั๊มจะไหลผ่าน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บ่าควบคุมในแนวตั้งออกช่องระบาย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มันไปยังห้อง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ส่งผลให้ไม่มีการจ่าย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ตำแหน่งจ่าย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มันบางส่วน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Partial Delivery)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เฟืองสะพานเคลื่อนที่ไปทางขวา ขณะเดียวกันก็พาลูกปั๊มหมุนไปด้วย  บ่าควบคุมในแนวตั้งจะไม่ตรงกับช่องระบาย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เมื่อลูกเบี้ยวบนเพลาปั๊มส่งผ่านแรงไปจนถึงลูกปั๊ม ส่งผลให้มีการจ่ายปริมาณ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มันไปยังหัวฉีด จนกระทั่งบ่าควบคุมของ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ลูกปั๊มตรงกับช่องระบาย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ก็เป็นการสิ้นสุดการจ่าย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ระยะการจ่าย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มันเท่ากับระยะ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ตำแหน่งจ่าย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มันสูงสุด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Maximum Delivery)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เฟืองสะพานเคลื่อนที่ไปทางขวา ขณะเดียวกันก็พาลูกปั๊มหมุนไปด้วย ส่งผลให้การจ่ายปริมาณ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มันเพิ่มขึ้น ระยะการจ่าย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มันเท่ากับระยะ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96D71A-8366-5AE2-3C63-304398ED3607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A163D1-DD3A-ED27-A560-76A9A38EF004}"/>
                </a:ext>
              </a:extLst>
            </p:cNvPr>
            <p:cNvSpPr/>
            <p:nvPr/>
          </p:nvSpPr>
          <p:spPr>
            <a:xfrm>
              <a:off x="4971950" y="446552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0C82DE5-0F79-79E1-5F7B-3190A8B640E7}"/>
                </a:ext>
              </a:extLst>
            </p:cNvPr>
            <p:cNvSpPr/>
            <p:nvPr/>
          </p:nvSpPr>
          <p:spPr>
            <a:xfrm>
              <a:off x="4971950" y="6815129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A2D4D8DA-4009-333A-DB9C-B7593BC4E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538" y="2300662"/>
            <a:ext cx="4898995" cy="5249491"/>
          </a:xfrm>
          <a:prstGeom prst="rect">
            <a:avLst/>
          </a:prstGeom>
        </p:spPr>
      </p:pic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90890A1F-5BB8-A737-AE5C-C7A021149FF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1537041" y="7561171"/>
            <a:ext cx="5258661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7.12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ภาพตัดส่วนประกอบของลิ้นส่ง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1179550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D374E2B-1884-5E0D-3A5B-96019EEE3F72}"/>
              </a:ext>
            </a:extLst>
          </p:cNvPr>
          <p:cNvSpPr/>
          <p:nvPr/>
        </p:nvSpPr>
        <p:spPr>
          <a:xfrm rot="459140">
            <a:off x="16169846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B9A0D85-A7CA-BB62-978C-EA6FDE2972D0}"/>
              </a:ext>
            </a:extLst>
          </p:cNvPr>
          <p:cNvSpPr txBox="1"/>
          <p:nvPr/>
        </p:nvSpPr>
        <p:spPr>
          <a:xfrm>
            <a:off x="3370494" y="2518755"/>
            <a:ext cx="7292661" cy="21963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ชุดลิ้นส่งจะประกอบด้วยลิ้นส่ง เรือนลิ้นส่ง สปริงลิ้นส่ง และเสื้อลิ้นส่ง ลิ้นส่งหรือบางครั้งเรียกว่า ลิ้นความดัน จะติดตั้งอยู่เหนือลูกปั๊มส่วนบนสุดของปั๊มฉีด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ลิ้นส่งมีหน้าที่ ดังต่อไปนี้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527F9E-15CC-9502-6EF0-A8ED8A1D1514}"/>
              </a:ext>
            </a:extLst>
          </p:cNvPr>
          <p:cNvGrpSpPr/>
          <p:nvPr/>
        </p:nvGrpSpPr>
        <p:grpSpPr>
          <a:xfrm>
            <a:off x="3251360" y="4862886"/>
            <a:ext cx="7213441" cy="3186225"/>
            <a:chOff x="4971950" y="2035757"/>
            <a:chExt cx="7213441" cy="3186225"/>
          </a:xfrm>
        </p:grpSpPr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E0D7556D-FF40-4AC6-ABA9-0B3F2C71F8A9}"/>
                </a:ext>
              </a:extLst>
            </p:cNvPr>
            <p:cNvSpPr txBox="1"/>
            <p:nvPr/>
          </p:nvSpPr>
          <p:spPr>
            <a:xfrm>
              <a:off x="5533371" y="2098279"/>
              <a:ext cx="6652020" cy="312370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ป้องกันการไหลกลับของ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มันในท่อหัวฉีดเข้ามายังห้องลูกปั๊ม ด้วยการปิดทาง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มันระหว่างท่อหัวฉีดกับลูกปั๊มหลังสิ้นสุดการฉีด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ป้องกันการหยดของ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มันที่หัวฉีดหลังสิ้นสุดการฉีด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และลดปริมาณ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มันในท่อหัวฉีด ทำให้เข็มหัวฉีดปิดได้อย่างรวดเร็ว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F42343C-7AD1-837F-B83B-C83D0F3ADFE3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8562958-710E-BE78-173E-C115A0958AB9}"/>
                </a:ext>
              </a:extLst>
            </p:cNvPr>
            <p:cNvSpPr/>
            <p:nvPr/>
          </p:nvSpPr>
          <p:spPr>
            <a:xfrm>
              <a:off x="4971950" y="395122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8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87D6-7AAD-7809-9D73-6E1B88F61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5C52004-6B99-0670-E963-E4964949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58" y="842234"/>
            <a:ext cx="5005051" cy="4605363"/>
          </a:xfrm>
          <a:prstGeom prst="rect">
            <a:avLst/>
          </a:prstGeom>
        </p:spPr>
      </p:pic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73B987C-BDE0-9626-8928-44BA7EAF331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0C27B7-E2AC-60D5-2264-E990B1DAA5AE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6E629D-BBF5-8743-3A1B-12D7D5D9C3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0D3FD-1180-5E2B-A517-F6294CC3958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D9DD85E-9D86-5A83-13D0-636DCC41509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D70B272-0BE7-4400-677C-C0DA2A45099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EDB493-7B3A-AAD2-7E57-303B44442075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76EAC4DD-5486-DEB3-2437-C199A2560C2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0CB352D-F798-5F85-225E-0F066096B08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1FD7514-46A7-8DD9-A6D1-C4011C7004C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2AA4EA3-B8BA-52D6-4A26-E55F183788A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C66607F-D03E-F818-59F5-3D884827C1D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3EA5E29-76E6-5620-B606-E2ED9BE274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12F371A-8BCC-563C-1841-CBE854A6C1F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02A076FD-DAFA-1F01-9BD1-0FA5542E954E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3EF4DF04-22E8-E6E8-4279-C3DAA23E117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3FD64159-A505-98B3-D303-07194560F422}"/>
              </a:ext>
            </a:extLst>
          </p:cNvPr>
          <p:cNvSpPr txBox="1"/>
          <p:nvPr/>
        </p:nvSpPr>
        <p:spPr>
          <a:xfrm>
            <a:off x="13763604" y="5381965"/>
            <a:ext cx="3880006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7.13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ส่วนประกอบของอุปกรณ์ปรับระยะเวลาการฉีด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มันโดยอัตโนมัติ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9E7A62B5-B3B6-34C9-F485-D91B9D7EA58C}"/>
              </a:ext>
            </a:extLst>
          </p:cNvPr>
          <p:cNvSpPr txBox="1"/>
          <p:nvPr/>
        </p:nvSpPr>
        <p:spPr>
          <a:xfrm>
            <a:off x="3276599" y="3016986"/>
            <a:ext cx="9661196" cy="29700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อุปกรณ์ปรับระยะเวลาฉีด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มันโดยอัตโนมัติ ประกอบด้วยตุ้มเหวี่ยง 2 อัน สวมอยู่กับหลัก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en-US" sz="2000" spc="-29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ติดตั้งอยู่กับหน้าแปลนปั๊มฉีด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และยังทำหน้าที่รองรับสปริง ส่วนอีกด้านหนึ่งของชุดสปริง จะยันอยู่กับหลัก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สำหรับหลัก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ออกแบบให้ยื่นพ้นออกจากหน้าแปลนขับ ซึ่งต่ออยู่กับหน้าแปลนที่รับกำลังมาจากเครื่องยนต์แรงขับจึงส่งผ่านหลัก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  <a:r>
              <a:rPr lang="en-US" sz="3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ผ่านหน้าแปลนไปขับเพลาลูกเบี้ยวของปั๊ม ขณะเดียวกันตุ้มเหวี่ยงก็จะได้รับแรงขับไปด้วย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056801-F17E-7836-F123-C02A95275E7A}"/>
              </a:ext>
            </a:extLst>
          </p:cNvPr>
          <p:cNvGrpSpPr/>
          <p:nvPr/>
        </p:nvGrpSpPr>
        <p:grpSpPr>
          <a:xfrm>
            <a:off x="3204251" y="6269391"/>
            <a:ext cx="9898299" cy="754716"/>
            <a:chOff x="3224444" y="4284645"/>
            <a:chExt cx="9898299" cy="7547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0710B7-AA8E-9718-D0A9-9F14422808C6}"/>
                </a:ext>
              </a:extLst>
            </p:cNvPr>
            <p:cNvGrpSpPr/>
            <p:nvPr/>
          </p:nvGrpSpPr>
          <p:grpSpPr>
            <a:xfrm>
              <a:off x="3272851" y="4394872"/>
              <a:ext cx="9849892" cy="644489"/>
              <a:chOff x="4567415" y="4086431"/>
              <a:chExt cx="9849892" cy="644489"/>
            </a:xfrm>
          </p:grpSpPr>
          <p:sp>
            <p:nvSpPr>
              <p:cNvPr id="15" name="Flowchart: Process 14">
                <a:extLst>
                  <a:ext uri="{FF2B5EF4-FFF2-40B4-BE49-F238E27FC236}">
                    <a16:creationId xmlns:a16="http://schemas.microsoft.com/office/drawing/2014/main" id="{374BC0B5-58DC-3E1C-433B-D2665D2C64F8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9849892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D77027AA-9E8A-616C-C5B8-6C67FB9D8D73}"/>
                  </a:ext>
                </a:extLst>
              </p:cNvPr>
              <p:cNvSpPr txBox="1"/>
              <p:nvPr/>
            </p:nvSpPr>
            <p:spPr>
              <a:xfrm>
                <a:off x="4799764" y="4273720"/>
                <a:ext cx="955086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หลักการทำงานของอุปกรณ์ปรับระยะเวลาการฉีด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มันโดยอัตโนมัติ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9E0BA4-B18F-E639-A247-D36803641F4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BC79676D-374C-E4DF-E9DE-B189E5FF226D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6189CA3-8B79-742F-EA47-B3D2550569B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1DA09-CD75-C282-2FE2-5EDDAE4746F7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0158A3-254B-8658-7617-8676A3597EBE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DA52BE8-90BE-46DB-27E6-B3B5DD142816}"/>
                  </a:ext>
                </a:extLst>
              </p:cNvPr>
              <p:cNvSpPr/>
              <p:nvPr/>
            </p:nvSpPr>
            <p:spPr>
              <a:xfrm>
                <a:off x="1899810" y="717042"/>
                <a:ext cx="9982198" cy="191185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E0E5436-F592-24DD-DD4C-AB58774DE28D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16222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อุปกรณ์ปรับระยะเวลาการฉีด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</a:t>
                </a:r>
              </a:p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โดยอัตโนมัติหรือไทเมอร์ 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Timer)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3" name="Flowchart: Delay 22">
                <a:extLst>
                  <a:ext uri="{FF2B5EF4-FFF2-40B4-BE49-F238E27FC236}">
                    <a16:creationId xmlns:a16="http://schemas.microsoft.com/office/drawing/2014/main" id="{AD3EC30D-EF60-1348-4BCE-D038A5CD7C7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B91DADA4-360F-E240-EAAE-34057B97A8C8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3.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BFC5A3-3876-FF47-ABDA-C04956BEF6E5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CB6453C9-8429-561C-0DE3-75F7CD5942F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242D9DE4-CDC6-8D43-76E4-84EEE9AE31D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3CBF2C-6430-545C-3CB0-415CF3329845}"/>
              </a:ext>
            </a:extLst>
          </p:cNvPr>
          <p:cNvGrpSpPr/>
          <p:nvPr/>
        </p:nvGrpSpPr>
        <p:grpSpPr>
          <a:xfrm>
            <a:off x="3204251" y="7321763"/>
            <a:ext cx="12384092" cy="2548075"/>
            <a:chOff x="4886325" y="2038865"/>
            <a:chExt cx="12384092" cy="254807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EC338FED-8F41-CE59-48CD-3ADD15D19958}"/>
                </a:ext>
              </a:extLst>
            </p:cNvPr>
            <p:cNvSpPr txBox="1"/>
            <p:nvPr/>
          </p:nvSpPr>
          <p:spPr>
            <a:xfrm>
              <a:off x="5199055" y="2038865"/>
              <a:ext cx="12071362" cy="254807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ตำแหน่งเริ่มต้น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เมื่อเครื่องยนต์ไม่หมุน สปริงจะดันตุ้มเหวี่ยงหุบเข้า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thaiDist">
                <a:lnSpc>
                  <a:spcPts val="36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ตำแหน่งเร่งสุด</a:t>
              </a:r>
              <a:r>
                <a: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เมื่อความเร็วรอบของเครื่องยนต์เพิ่มขึ้น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แรงเหวี่ยงจะทำให้ตุ้มเหวี่ยงกางออก และดึงสลัก 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จากผลอันนี้ จึงทำให้มุมที่เพลาปั๊มของปั๊มฉีด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มันเชื้อเพลิงเกิดการเปลี่ยนแปลง ส่งผลให้เกิดระยะเวลาการฉีดล่วงหน้าเพิ่มขึ้น แต่การที่จะฉีดล่วงหน้ากี่องศานั้น ขึ้นอยู่กับความเร็วรอบของเครื่องยนต์ และความแข็งของสปริงที่ยันหลักทั้งคู่ไว้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F9CB74-E356-C51F-4794-B4E6B73410BA}"/>
                </a:ext>
              </a:extLst>
            </p:cNvPr>
            <p:cNvSpPr/>
            <p:nvPr/>
          </p:nvSpPr>
          <p:spPr>
            <a:xfrm>
              <a:off x="4886325" y="2698750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82E7630-A4C6-1077-50B9-673B7D51D444}"/>
                </a:ext>
              </a:extLst>
            </p:cNvPr>
            <p:cNvSpPr/>
            <p:nvPr/>
          </p:nvSpPr>
          <p:spPr>
            <a:xfrm>
              <a:off x="4886325" y="2124449"/>
              <a:ext cx="212583" cy="2125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87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D04B3-FA2C-CC1E-F06D-12DE04FA8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9464122-9C83-38E0-9935-FF703DB326D1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3C74CF-1ADE-680D-DDD3-833CD95A774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F72C3E2-8DEC-CED5-0EB1-12E08E6F5DB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6592034-5F98-80AD-1966-42A276092A6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D667C458-3297-7D6A-9883-0FC4A767E3F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76EB80E-972A-C432-5034-8B8CE643445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CCB34A1-14F2-D11C-AFE7-F9B8AE436DF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20E9A6B5-19D7-B31D-3937-32C9E6C05D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0E1CFE9-7A62-DBF1-E69A-2867C69B6B4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35A6678-54BE-2B18-DC1B-71618C21314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57A3884-568C-DFD3-AE1C-AD4ED5D671D3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108AF0F3-F0FE-F1D6-7148-AED1ED06A03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45DE3CD-FFBB-E4E9-ACE0-9A7D8EEE77A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A8588E2-C6D3-186B-AC57-9D8475F537E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28FC024-E642-D876-9FC6-6D5D0FD5287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FB4C7E13-F291-8479-7C84-A99C423B6439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753A3D23-3543-CEBE-A042-F8D8C255B5A6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6E9AC1CD-2396-17EB-B4FD-7A63F2D4D8E2}"/>
              </a:ext>
            </a:extLst>
          </p:cNvPr>
          <p:cNvSpPr txBox="1"/>
          <p:nvPr/>
        </p:nvSpPr>
        <p:spPr>
          <a:xfrm>
            <a:off x="18861821" y="4964503"/>
            <a:ext cx="3880006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7.13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ส่วนประกอบของอุปกรณ์ปรับระยะเวลาการฉีด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มันโดยอัตโนมัติ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4AC1570A-A47C-322B-36F7-B58159DC9D5B}"/>
              </a:ext>
            </a:extLst>
          </p:cNvPr>
          <p:cNvSpPr txBox="1"/>
          <p:nvPr/>
        </p:nvSpPr>
        <p:spPr>
          <a:xfrm>
            <a:off x="3898031" y="4566695"/>
            <a:ext cx="12560301" cy="29700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ปั๊มความดันตํ่าแบบลูกสูบ ทำหน้าที่ดูด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มันเชื้อเพลิงจากถัง และส่งผ่านกรอง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มันเชื้อเพลิงไปยังปั๊มฉีด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ส่วนประกอบของปั๊มความดันตํ่าแบบลูกสูบ ประกอบไปด้วย ปั๊มมือ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Priming pump)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ลิ้นกันกลับด้านส่ง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Outlet check valve)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ลิ้นกันกลับด้านดูด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Inlet check valve)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ลูกกระทุ้ง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Tappet)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สปริงลิ้นกันกลับ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 check valve)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และลูกสูบ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Piston)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ปั๊มแบบนี้ นิยมนำไปใช้กับปั๊มฉีด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มันเชื้อเพลิงแบบแถวเรียง โดยยึดอยู่ด้านข้างและถูกขับเคลื่อนด้วยลูกเบี้ยวที่อยู่บนเพลาปั๊มให้เกิดการทำงาน อัตราการจ่าย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มันเชื้อเพลิงของปั๊มแบบนี้ จะเพิ่มขึ้นตามความเร็วรอบของเครื่องยนต์แต่จะมีสปริงควบคุมแรงดันสูงสุด (สปริงปั๊มความดันตํ่า) อยู่ภายใน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51E234-274E-21E6-AE53-8E1229E62CF0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8FD9B9-3D51-8648-8FF2-B9B76AA99766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A9E36B6-DAC3-3778-9B94-AFA2E66DF053}"/>
                  </a:ext>
                </a:extLst>
              </p:cNvPr>
              <p:cNvSpPr/>
              <p:nvPr/>
            </p:nvSpPr>
            <p:spPr>
              <a:xfrm>
                <a:off x="1899810" y="717042"/>
                <a:ext cx="7572828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6">
                <a:extLst>
                  <a:ext uri="{FF2B5EF4-FFF2-40B4-BE49-F238E27FC236}">
                    <a16:creationId xmlns:a16="http://schemas.microsoft.com/office/drawing/2014/main" id="{EA3419BA-747F-2139-822A-8DE04C2D49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ปั๊มความดันตํ่าแบบลูกสูบ</a:t>
                </a:r>
              </a:p>
            </p:txBody>
          </p:sp>
          <p:sp>
            <p:nvSpPr>
              <p:cNvPr id="46" name="Flowchart: Delay 45">
                <a:extLst>
                  <a:ext uri="{FF2B5EF4-FFF2-40B4-BE49-F238E27FC236}">
                    <a16:creationId xmlns:a16="http://schemas.microsoft.com/office/drawing/2014/main" id="{AA0BF60A-56AE-B029-7269-59F040EC8455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055D40C5-F50E-D67F-9AF8-C4481D175810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4.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0F3014-3D6F-935E-8E01-E88A4B9DFC2D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09F44364-1F21-5C3C-993C-9C245D13A0A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642FB1B8-9B9A-6B15-7A76-E1B3918618B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B3694-049C-A0F5-C4A1-E1A56DC0E8D9}"/>
              </a:ext>
            </a:extLst>
          </p:cNvPr>
          <p:cNvGrpSpPr/>
          <p:nvPr/>
        </p:nvGrpSpPr>
        <p:grpSpPr>
          <a:xfrm>
            <a:off x="3593232" y="3226622"/>
            <a:ext cx="14096999" cy="954107"/>
            <a:chOff x="2971800" y="1028700"/>
            <a:chExt cx="14096999" cy="95410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6ED66E9-171E-21F7-7C28-673F7258C832}"/>
                </a:ext>
              </a:extLst>
            </p:cNvPr>
            <p:cNvGrpSpPr/>
            <p:nvPr/>
          </p:nvGrpSpPr>
          <p:grpSpPr>
            <a:xfrm>
              <a:off x="2971800" y="1028700"/>
              <a:ext cx="14096999" cy="954107"/>
              <a:chOff x="5691670" y="1818142"/>
              <a:chExt cx="14096999" cy="954107"/>
            </a:xfrm>
          </p:grpSpPr>
          <p:sp>
            <p:nvSpPr>
              <p:cNvPr id="51" name="Flowchart: Process 50">
                <a:extLst>
                  <a:ext uri="{FF2B5EF4-FFF2-40B4-BE49-F238E27FC236}">
                    <a16:creationId xmlns:a16="http://schemas.microsoft.com/office/drawing/2014/main" id="{983C7EA3-2A82-EB86-2660-2162B729B246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1215597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21A17B1B-2EEC-AFF0-094C-BA18506BBD88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6">
                <a:extLst>
                  <a:ext uri="{FF2B5EF4-FFF2-40B4-BE49-F238E27FC236}">
                    <a16:creationId xmlns:a16="http://schemas.microsoft.com/office/drawing/2014/main" id="{A759C5FE-BC8C-7586-542D-E5DFCB106C6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4.1</a:t>
                </a:r>
              </a:p>
            </p:txBody>
          </p:sp>
          <p:sp>
            <p:nvSpPr>
              <p:cNvPr id="54" name="TextBox 6">
                <a:extLst>
                  <a:ext uri="{FF2B5EF4-FFF2-40B4-BE49-F238E27FC236}">
                    <a16:creationId xmlns:a16="http://schemas.microsoft.com/office/drawing/2014/main" id="{2144CC45-1A0B-68D0-A815-6F2EC03065D0}"/>
                  </a:ext>
                </a:extLst>
              </p:cNvPr>
              <p:cNvSpPr txBox="1"/>
              <p:nvPr/>
            </p:nvSpPr>
            <p:spPr>
              <a:xfrm>
                <a:off x="7152062" y="1818142"/>
                <a:ext cx="1263660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ส่วนประกอบปั๊มความดันตํ่าแบบลูกสูบ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Supply Pump)</a:t>
                </a:r>
              </a:p>
            </p:txBody>
          </p:sp>
        </p:grpSp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3AE8EB01-6615-3E7D-8993-06849C778780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99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13088</TotalTime>
  <Words>3828</Words>
  <Application>Microsoft Office PowerPoint</Application>
  <PresentationFormat>กำหนดเอง</PresentationFormat>
  <Paragraphs>278</Paragraphs>
  <Slides>15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6" baseType="lpstr">
      <vt:lpstr>2006_iannnnnBKK</vt:lpstr>
      <vt:lpstr>I n S e e D a n g</vt:lpstr>
      <vt:lpstr>Cloud Soft SemiBold</vt:lpstr>
      <vt:lpstr>Arial</vt:lpstr>
      <vt:lpstr>RSU</vt:lpstr>
      <vt:lpstr>TH SarabunPSK</vt:lpstr>
      <vt:lpstr>Calibri</vt:lpstr>
      <vt:lpstr>Roboto Black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693</cp:revision>
  <dcterms:created xsi:type="dcterms:W3CDTF">2006-08-16T00:00:00Z</dcterms:created>
  <dcterms:modified xsi:type="dcterms:W3CDTF">2025-03-22T17:34:31Z</dcterms:modified>
  <dc:identifier>DAFo_rOLUwE</dc:identifier>
</cp:coreProperties>
</file>