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92" r:id="rId2"/>
    <p:sldMasterId id="2147483694" r:id="rId3"/>
  </p:sldMasterIdLst>
  <p:notesMasterIdLst>
    <p:notesMasterId r:id="rId25"/>
  </p:notesMasterIdLst>
  <p:sldIdLst>
    <p:sldId id="256" r:id="rId4"/>
    <p:sldId id="381" r:id="rId5"/>
    <p:sldId id="382" r:id="rId6"/>
    <p:sldId id="465" r:id="rId7"/>
    <p:sldId id="497" r:id="rId8"/>
    <p:sldId id="471" r:id="rId9"/>
    <p:sldId id="500" r:id="rId10"/>
    <p:sldId id="496" r:id="rId11"/>
    <p:sldId id="466" r:id="rId12"/>
    <p:sldId id="501" r:id="rId13"/>
    <p:sldId id="490" r:id="rId14"/>
    <p:sldId id="502" r:id="rId15"/>
    <p:sldId id="503" r:id="rId16"/>
    <p:sldId id="505" r:id="rId17"/>
    <p:sldId id="506" r:id="rId18"/>
    <p:sldId id="504" r:id="rId19"/>
    <p:sldId id="507" r:id="rId20"/>
    <p:sldId id="508" r:id="rId21"/>
    <p:sldId id="509" r:id="rId22"/>
    <p:sldId id="510" r:id="rId23"/>
    <p:sldId id="511" r:id="rId24"/>
  </p:sldIdLst>
  <p:sldSz cx="18288000" cy="10287000"/>
  <p:notesSz cx="6858000" cy="9144000"/>
  <p:embeddedFontLst>
    <p:embeddedFont>
      <p:font typeface="2006_iannnnnBKK" panose="020B0604020202020204" charset="0"/>
      <p:regular r:id="rId26"/>
    </p:embeddedFont>
    <p:embeddedFont>
      <p:font typeface="Cloud Soft SemiBold" panose="02000000000000000000" charset="-34"/>
      <p:bold r:id="rId27"/>
      <p:boldItalic r:id="rId28"/>
    </p:embeddedFont>
    <p:embeddedFont>
      <p:font typeface="I n S e e D a n g" panose="020B0604020202020204" charset="-34"/>
      <p:regular r:id="rId29"/>
    </p:embeddedFont>
    <p:embeddedFont>
      <p:font typeface="Roboto Black" panose="02000000000000000000" pitchFamily="2" charset="0"/>
      <p:bold r:id="rId30"/>
    </p:embeddedFont>
    <p:embeddedFont>
      <p:font typeface="TH SarabunPSK" panose="020B0500040200020003" pitchFamily="34" charset="-34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 userDrawn="1">
          <p15:clr>
            <a:srgbClr val="FDE53C"/>
          </p15:clr>
        </p15:guide>
        <p15:guide id="2" pos="5760" userDrawn="1">
          <p15:clr>
            <a:srgbClr val="FDE53C"/>
          </p15:clr>
        </p15:guide>
        <p15:guide id="3" pos="9024" userDrawn="1">
          <p15:clr>
            <a:srgbClr val="FDE53C"/>
          </p15:clr>
        </p15:guide>
        <p15:guide id="4" pos="11520" userDrawn="1">
          <p15:clr>
            <a:srgbClr val="FDE53C"/>
          </p15:clr>
        </p15:guide>
        <p15:guide id="5" orient="horz" pos="2129" userDrawn="1">
          <p15:clr>
            <a:srgbClr val="FDE53C"/>
          </p15:clr>
        </p15:guide>
        <p15:guide id="6" orient="horz" pos="3144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8ABE"/>
    <a:srgbClr val="FFE1E6"/>
    <a:srgbClr val="FEBEDB"/>
    <a:srgbClr val="34C3F0"/>
    <a:srgbClr val="63D1F3"/>
    <a:srgbClr val="F66099"/>
    <a:srgbClr val="B6E5EF"/>
    <a:srgbClr val="BCB8F7"/>
    <a:srgbClr val="C0EAE9"/>
    <a:srgbClr val="9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4" autoAdjust="0"/>
    <p:restoredTop sz="94574" autoAdjust="0"/>
  </p:normalViewPr>
  <p:slideViewPr>
    <p:cSldViewPr snapToGrid="0">
      <p:cViewPr varScale="1">
        <p:scale>
          <a:sx n="52" d="100"/>
          <a:sy n="52" d="100"/>
        </p:scale>
        <p:origin x="29" y="72"/>
      </p:cViewPr>
      <p:guideLst>
        <p:guide orient="horz" pos="72"/>
        <p:guide pos="5760"/>
        <p:guide pos="9024"/>
        <p:guide pos="11520"/>
        <p:guide orient="horz" pos="2129"/>
        <p:guide orient="horz" pos="3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23/03/68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56989-C955-455B-5E5E-42E1C10AF7F5}"/>
              </a:ext>
            </a:extLst>
          </p:cNvPr>
          <p:cNvSpPr/>
          <p:nvPr userDrawn="1"/>
        </p:nvSpPr>
        <p:spPr>
          <a:xfrm>
            <a:off x="2514600" y="0"/>
            <a:ext cx="15773400" cy="10287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-76200" y="1"/>
            <a:ext cx="184404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34C2D8E-753B-286D-8D90-BD927044BB1F}"/>
              </a:ext>
            </a:extLst>
          </p:cNvPr>
          <p:cNvSpPr/>
          <p:nvPr userDrawn="1"/>
        </p:nvSpPr>
        <p:spPr>
          <a:xfrm>
            <a:off x="0" y="495301"/>
            <a:ext cx="3048000" cy="97917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FAE3FC-2C58-49B2-EFE6-A9D4DE535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C7C5-3C56-5ECC-E93D-83791295D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48565"/>
          <a:stretch/>
        </p:blipFill>
        <p:spPr>
          <a:xfrm>
            <a:off x="1" y="495300"/>
            <a:ext cx="2538649" cy="97917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1F5860-4136-8632-E656-598F5DE7EC59}"/>
              </a:ext>
            </a:extLst>
          </p:cNvPr>
          <p:cNvSpPr/>
          <p:nvPr/>
        </p:nvSpPr>
        <p:spPr>
          <a:xfrm>
            <a:off x="0" y="6362700"/>
            <a:ext cx="18288000" cy="39243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FB77C7E-4074-55A8-1466-4EF30DCB7255}"/>
              </a:ext>
            </a:extLst>
          </p:cNvPr>
          <p:cNvSpPr/>
          <p:nvPr/>
        </p:nvSpPr>
        <p:spPr>
          <a:xfrm>
            <a:off x="19119858" y="1295989"/>
            <a:ext cx="12302424" cy="2469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76;p25">
            <a:extLst>
              <a:ext uri="{FF2B5EF4-FFF2-40B4-BE49-F238E27FC236}">
                <a16:creationId xmlns:a16="http://schemas.microsoft.com/office/drawing/2014/main" id="{1647B281-678F-60C9-8AC3-8AB52FC8C821}"/>
              </a:ext>
            </a:extLst>
          </p:cNvPr>
          <p:cNvSpPr/>
          <p:nvPr/>
        </p:nvSpPr>
        <p:spPr>
          <a:xfrm>
            <a:off x="20040600" y="5656983"/>
            <a:ext cx="3148536" cy="2401006"/>
          </a:xfrm>
          <a:prstGeom prst="roundRect">
            <a:avLst>
              <a:gd name="adj" fmla="val 50000"/>
            </a:avLst>
          </a:prstGeom>
          <a:solidFill>
            <a:srgbClr val="FDA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16602143" y="-3543300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4549027" y="6948128"/>
            <a:ext cx="13534790" cy="3023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งานปั๊มฉีด</a:t>
            </a:r>
            <a:r>
              <a:rPr lang="th-TH" sz="8000" b="1" dirty="0" err="1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นํ้า</a:t>
            </a: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มันเชื้อเพลิง</a:t>
            </a:r>
            <a:br>
              <a:rPr lang="en-US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จานจ่ายแบบ </a:t>
            </a:r>
            <a:r>
              <a:rPr lang="th-TH" sz="8000" b="1" dirty="0" err="1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วีอี</a:t>
            </a:r>
            <a:r>
              <a:rPr lang="en-US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 </a:t>
            </a:r>
            <a:br>
              <a:rPr lang="en-US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sz="8000" b="1" spc="-150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(</a:t>
            </a:r>
            <a:r>
              <a:rPr lang="en-US" sz="8000" b="1" spc="-150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Distributor Injection Pump VE Type)</a:t>
            </a:r>
            <a:endParaRPr lang="th-TH" sz="8000" b="1" spc="-150" dirty="0">
              <a:solidFill>
                <a:schemeClr val="bg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9CC4E-3363-B078-CFB9-8E2C27605BB8}"/>
              </a:ext>
            </a:extLst>
          </p:cNvPr>
          <p:cNvSpPr txBox="1"/>
          <p:nvPr/>
        </p:nvSpPr>
        <p:spPr>
          <a:xfrm>
            <a:off x="20040600" y="-789714"/>
            <a:ext cx="314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145939723</a:t>
            </a:r>
            <a:endParaRPr lang="en-US" sz="40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BB832565-4A74-6AFE-97A7-730349C0FEEF}"/>
              </a:ext>
            </a:extLst>
          </p:cNvPr>
          <p:cNvSpPr/>
          <p:nvPr/>
        </p:nvSpPr>
        <p:spPr>
          <a:xfrm>
            <a:off x="19070543" y="5143500"/>
            <a:ext cx="5161057" cy="5161057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E5BA3-DCA1-96BA-7CED-94C77947A6BE}"/>
              </a:ext>
            </a:extLst>
          </p:cNvPr>
          <p:cNvGrpSpPr/>
          <p:nvPr/>
        </p:nvGrpSpPr>
        <p:grpSpPr>
          <a:xfrm>
            <a:off x="697887" y="5878124"/>
            <a:ext cx="4283538" cy="4348675"/>
            <a:chOff x="697887" y="5878124"/>
            <a:chExt cx="4283538" cy="4348675"/>
          </a:xfrm>
        </p:grpSpPr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A965E83B-D054-691F-5504-0A0AAC7D51B6}"/>
                </a:ext>
              </a:extLst>
            </p:cNvPr>
            <p:cNvSpPr/>
            <p:nvPr/>
          </p:nvSpPr>
          <p:spPr>
            <a:xfrm rot="5400000">
              <a:off x="697887" y="6362701"/>
              <a:ext cx="3352800" cy="3352800"/>
            </a:xfrm>
            <a:prstGeom prst="flowChartDelay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71500" dir="15480000" sx="95000" sy="95000" rotWithShape="0">
                <a:prstClr val="black">
                  <a:alpha val="37000"/>
                </a:prstClr>
              </a:outerShd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4CDA87C-2D65-B5A3-4276-3B508FE17F55}"/>
                </a:ext>
              </a:extLst>
            </p:cNvPr>
            <p:cNvSpPr txBox="1"/>
            <p:nvPr/>
          </p:nvSpPr>
          <p:spPr>
            <a:xfrm>
              <a:off x="697887" y="8572500"/>
              <a:ext cx="3352800" cy="1654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2000" b="1" dirty="0">
                  <a:solidFill>
                    <a:srgbClr val="C00000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6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5B8257-0331-B2A4-F396-031D06728C4A}"/>
                </a:ext>
              </a:extLst>
            </p:cNvPr>
            <p:cNvGrpSpPr/>
            <p:nvPr/>
          </p:nvGrpSpPr>
          <p:grpSpPr>
            <a:xfrm rot="454332">
              <a:off x="2240461" y="5878124"/>
              <a:ext cx="2740964" cy="1067282"/>
              <a:chOff x="596630" y="6013685"/>
              <a:chExt cx="2740964" cy="1067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96B26B-B0FC-D845-97B4-F9AFD9212057}"/>
                  </a:ext>
                </a:extLst>
              </p:cNvPr>
              <p:cNvSpPr/>
              <p:nvPr/>
            </p:nvSpPr>
            <p:spPr>
              <a:xfrm rot="20733411">
                <a:off x="596630" y="6268722"/>
                <a:ext cx="2116233" cy="81224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 rot="20717805">
                <a:off x="777206" y="6013685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B40DA5-1E5D-12EB-A225-AA2F6BF7E896}"/>
                </a:ext>
              </a:extLst>
            </p:cNvPr>
            <p:cNvGrpSpPr/>
            <p:nvPr/>
          </p:nvGrpSpPr>
          <p:grpSpPr>
            <a:xfrm rot="5400000">
              <a:off x="778720" y="6576839"/>
              <a:ext cx="709177" cy="468501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7036C765-7B8C-4EFB-FBE2-E3D7E7CD03E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74F797ED-90F7-E98D-9F9F-E626A31019B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6D0DF-12B0-BF87-9E3A-34C68FCBA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53AC484-CBDA-4727-6C05-4A8DE42A0275}"/>
              </a:ext>
            </a:extLst>
          </p:cNvPr>
          <p:cNvGrpSpPr/>
          <p:nvPr/>
        </p:nvGrpSpPr>
        <p:grpSpPr>
          <a:xfrm>
            <a:off x="20118864" y="399389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40F53E25-DC29-DF9C-AD24-E540EBF6ABDD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578C944-84F0-1F95-B3BC-7229C7832009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C8C8CD0E-B630-FAC7-CA3F-A710BB2E4628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B7DA88DC-37D5-2D79-DAC9-21116DC8249A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F5DCBA-E60D-00F6-6193-6980804751D1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A84ABAC7-2767-D680-56DC-3B6B23977ECB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4766979A-01A5-62D2-7EF2-DAD24F444778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F51D77C-49E7-6C1F-74C0-A0561CA33C4C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285A61-681C-C730-91A3-8DB03A8A8F21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3915C341-52E8-66FF-B872-69B8E06193F4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E686D272-2689-31F0-84B2-91941C96645A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9EB10A0F-76B2-B816-5EB8-C828365FCE17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4475BCB-1E88-5124-BCBE-54048CB66619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C02F7A3-3EE1-7CEB-D8D0-05D5AFB84FE6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7492D2A3-E3F1-DFD8-73D7-6A0C5276BE9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1B9126D-A584-22FC-2208-E10E371840F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A34E4A1-A7C0-77F0-3BD7-793EAF5B0F7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C0975FC-22C3-6BFD-4FA0-C7ECB46F88B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1F07E515-8453-814C-ED0E-126F853CF1E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E92BFC7A-954B-A50D-686C-E70D509C6D9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943B110-E9E7-E7AF-A24B-DFDCBD0B0D0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77F905-4167-EEFE-2F05-AF250003A6B4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48DFD57-B374-B8E0-D1F4-90404369731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D692011-506E-3CC3-06A7-5B0880F85FE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769E21-0F0F-2270-189A-BC32328836E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8D9C794A-F4CD-FE49-D8E6-ECE82BDE410C}"/>
              </a:ext>
            </a:extLst>
          </p:cNvPr>
          <p:cNvSpPr txBox="1"/>
          <p:nvPr/>
        </p:nvSpPr>
        <p:spPr>
          <a:xfrm>
            <a:off x="3370495" y="8232340"/>
            <a:ext cx="14052906" cy="142372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รูปที่ 6.11 แสดงส่วนประกอบของเรือนหัวจ่าย ลูกปั๊มจะทำงานเคลื่อนที่ในแนวนอนโดยอ้างอิงศูนย์ตายล่าง และศูนย์ตายบน (รูปที่ 6.10) การส่ง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มันมีจังหวะการทำงานดังนี้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D2A67E-058C-83AE-ACF1-00BD5B5CE527}"/>
              </a:ext>
            </a:extLst>
          </p:cNvPr>
          <p:cNvGrpSpPr/>
          <p:nvPr/>
        </p:nvGrpSpPr>
        <p:grpSpPr>
          <a:xfrm>
            <a:off x="3322088" y="1058257"/>
            <a:ext cx="8739283" cy="697566"/>
            <a:chOff x="3224444" y="4284645"/>
            <a:chExt cx="8739283" cy="69756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219FBCE-7882-E090-8647-0AD9758B5C11}"/>
                </a:ext>
              </a:extLst>
            </p:cNvPr>
            <p:cNvGrpSpPr/>
            <p:nvPr/>
          </p:nvGrpSpPr>
          <p:grpSpPr>
            <a:xfrm>
              <a:off x="3272851" y="4394873"/>
              <a:ext cx="8690876" cy="587338"/>
              <a:chOff x="4567415" y="4086432"/>
              <a:chExt cx="8690876" cy="587338"/>
            </a:xfrm>
          </p:grpSpPr>
          <p:sp>
            <p:nvSpPr>
              <p:cNvPr id="46" name="Flowchart: Process 45">
                <a:extLst>
                  <a:ext uri="{FF2B5EF4-FFF2-40B4-BE49-F238E27FC236}">
                    <a16:creationId xmlns:a16="http://schemas.microsoft.com/office/drawing/2014/main" id="{3DF9001E-CC7E-D2C8-6789-A29472A9260C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7869005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132912C4-6178-8924-164A-EAD05400B260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การส่งกำลังขับลูกปั๊ม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Distributor Plunger Drive)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A3CBE76-C8D7-A5AE-8A97-D4D4385E77DA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D01990CB-A24A-7687-05D4-C8B6800C295A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3BE68B21-24E2-1298-A549-C53216017AE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63AC8EE-DBA5-4538-7270-572A6CB2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70" y="2002834"/>
            <a:ext cx="13294818" cy="5634839"/>
          </a:xfrm>
          <a:prstGeom prst="rect">
            <a:avLst/>
          </a:prstGeom>
        </p:spPr>
      </p:pic>
      <p:sp>
        <p:nvSpPr>
          <p:cNvPr id="61" name="TextBox 10">
            <a:extLst>
              <a:ext uri="{FF2B5EF4-FFF2-40B4-BE49-F238E27FC236}">
                <a16:creationId xmlns:a16="http://schemas.microsoft.com/office/drawing/2014/main" id="{BD763F92-087F-FBF6-34C1-E06F31A27875}"/>
              </a:ext>
            </a:extLst>
          </p:cNvPr>
          <p:cNvSpPr txBox="1"/>
          <p:nvPr/>
        </p:nvSpPr>
        <p:spPr>
          <a:xfrm>
            <a:off x="15496419" y="4475564"/>
            <a:ext cx="2060737" cy="104113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6.11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ส่วนประกอบของเรือนหัวจ่าย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78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30086-5332-1AA4-E3A4-FE59946EE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98EA74-87F9-1737-11BB-CB1AB4BF038F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CB150588-DC86-4303-DBAF-52BC248982B3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CF32E2F-312D-DB86-F55E-5E6975AEBC1E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24774043-D9DE-D376-C130-4E0B89D7C058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4ADBF0F-C9C8-FD13-0018-89D8D1E6D5D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AD8373-D64F-4B3D-321E-9FF23DF8ABC2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D996673-0AEB-513A-5B85-ABF44CEF9606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59FF414F-6778-10A0-F833-90BDC84E7C01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FCE8E81-3617-4C4B-0C72-0B1AAB43C572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CF4166-E421-FC02-92A5-D89241D81B78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1F007CDE-F865-3C46-512F-A32B5EAEEF8B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36F396EB-B939-7E2C-3686-4A60FA4F469F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BF92350C-B81A-FB32-B76E-CC312BFD1906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D28AB7-A989-8221-0929-6B751CEF9872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B63A4F-7B94-91E7-B681-9BC0A5E86DAB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E2D5BA14-7EF4-9340-D818-ECE48E5A9C2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35981A0-CA74-6375-87F8-A030FD18592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07F340E-5186-C3C1-9DDB-F6F4CA36306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52B3C76-135F-D80E-94B1-B8A71F5A0892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81C8BD5F-309B-26B3-01E7-B9C684CCF7D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8A15866C-C753-85FC-E78D-4E9F1F9C525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682F525-9F75-4AC1-8783-095242E9E79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78BE0EF-9349-8F1F-BFB8-964D759ED4B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94A7773A-25BC-9071-AACB-39EEB4593DC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659F1598-277F-7C89-28AB-DEE2768B25C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C95D152-4EF4-CAE2-C013-060E3065D44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0AEDC36-8C7E-A107-C4B7-C2CA38BF2F5F}"/>
              </a:ext>
            </a:extLst>
          </p:cNvPr>
          <p:cNvSpPr txBox="1"/>
          <p:nvPr/>
        </p:nvSpPr>
        <p:spPr>
          <a:xfrm>
            <a:off x="21318361" y="4386638"/>
            <a:ext cx="3103635" cy="10661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 ลักษณะของชุดเข็มหัวฉีดแบบเดือยหน่วงเวลา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50118D-64A6-6427-F021-31B398CACDFC}"/>
              </a:ext>
            </a:extLst>
          </p:cNvPr>
          <p:cNvGrpSpPr/>
          <p:nvPr/>
        </p:nvGrpSpPr>
        <p:grpSpPr>
          <a:xfrm>
            <a:off x="3101049" y="1289524"/>
            <a:ext cx="14322352" cy="6228096"/>
            <a:chOff x="3101049" y="1499074"/>
            <a:chExt cx="14322352" cy="6228096"/>
          </a:xfrm>
        </p:grpSpPr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801CC852-8382-3C35-5E44-2216277832D7}"/>
                </a:ext>
              </a:extLst>
            </p:cNvPr>
            <p:cNvSpPr txBox="1"/>
            <p:nvPr/>
          </p:nvSpPr>
          <p:spPr>
            <a:xfrm>
              <a:off x="3679449" y="1499074"/>
              <a:ext cx="13743952" cy="538930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จังหวะดูด</a:t>
              </a:r>
              <a:r>
                <a:rPr lang="th-TH" sz="40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(</a:t>
              </a:r>
              <a:r>
                <a:rPr lang="en-US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Intake stroke)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เมื่อลูกปั๊มอยู่ในตำแหน่งศูนย์ตายล่าง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มันจะไหลจากห้องปั๊ม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มันที่ลูกปั๊มไปเติมยังห้องความดัน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มันเหนือลูกปั๊ม และร่องตามแกนกลางของลูกปั๊ม 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จังหวะส่ง</a:t>
              </a:r>
              <a:r>
                <a:rPr lang="th-TH" sz="40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(</a:t>
              </a:r>
              <a:r>
                <a:rPr lang="en-US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Fuel delivery stroke)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เมื่อลูกปั๊มเริ่มเคลื่อนที่สูงขึ้น 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มันจะถูกปิดด้วยลูกปั๊ม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มันในห้องความดันก็จะถูกกักไว้ ขณะเดียวกันช่องทางส่ง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มันของลูกปั๊มซึ่งมีอยู่ร่องเดียว จะไปตรงกับช่องจ่าย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มันที่เรือนหัวจ่ายพอดี (รูปที่ 6.13) โดยตำแหน่งนี้ ลูกเบี้ยวขึ้นสัมผัสกับลูกกลิ้ง จะส่งผลให้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มันถูกอัด และส่งผ่านลิ้นส่งไปยังหัวฉีด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จังหวะสิ้นสุดการส่ง</a:t>
              </a:r>
              <a:r>
                <a:rPr lang="th-TH" sz="40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(</a:t>
              </a:r>
              <a:r>
                <a:rPr lang="en-US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End of delivery stroke)</a:t>
              </a:r>
              <a:r>
                <a:rPr lang="en-US" sz="4000" spc="-3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เมื่อลูกปั๊มเคลื่อนที่ต่อไป ปลอกควบคุมจะเปิดช่องตัด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 ส่งผลให้ความดัน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มันสูงในลูกปั๊มระบายสู่ห้องภายในเรือนปั๊มฉีด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จนกว่าลูกปั๊มจะเคลื่อนที่ถึงตำแหน่งศูนย์ตายบน 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จังหวะการสมดุลความดัน</a:t>
              </a:r>
              <a:r>
                <a:rPr lang="th-TH" sz="40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(</a:t>
              </a:r>
              <a:r>
                <a:rPr lang="en-US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Equalizing stroke)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หลังจากสิ้นสุดการจ่าย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มันแล้ว ลูกปั๊มจะเคลื่อนที่ต่อไปอีก 190 องศา ณ ตำแหน่งนี้ช่องทางจ่าย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มันจะตรงในแนวเดียวกันกับช่องสมดุล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ความดัน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 ส่งผลให้ความดันของ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มันในช่องจ่าย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มันลดลงจนเท่ากับความดัน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การสมดุลความดัน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มันจะช่วยป้องกันมิให้เกิดการไหลของ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มันไปยังกระบอกสูบ 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endPara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A1480DE-BA5B-F0BD-F3AB-5CA07E361014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F18CBE-9534-7F9A-D47D-0B89D164298C}"/>
                </a:ext>
              </a:extLst>
            </p:cNvPr>
            <p:cNvSpPr/>
            <p:nvPr/>
          </p:nvSpPr>
          <p:spPr>
            <a:xfrm>
              <a:off x="3101049" y="32643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E80C6D8-25F8-F2A0-A9BE-92857B381E93}"/>
                </a:ext>
              </a:extLst>
            </p:cNvPr>
            <p:cNvSpPr/>
            <p:nvPr/>
          </p:nvSpPr>
          <p:spPr>
            <a:xfrm>
              <a:off x="3101049" y="5533450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7E5F373-1289-68C1-ED45-D4D9ECA0C61D}"/>
                </a:ext>
              </a:extLst>
            </p:cNvPr>
            <p:cNvSpPr/>
            <p:nvPr/>
          </p:nvSpPr>
          <p:spPr>
            <a:xfrm>
              <a:off x="3101049" y="7285210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ง.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8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2EBBA-5343-40E7-813D-223BC009A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A9B9255-46BF-3A97-DBDD-F22D548840C6}"/>
              </a:ext>
            </a:extLst>
          </p:cNvPr>
          <p:cNvGrpSpPr/>
          <p:nvPr/>
        </p:nvGrpSpPr>
        <p:grpSpPr>
          <a:xfrm>
            <a:off x="20118864" y="399389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F20F8DCE-D3FC-A42B-D8DA-145EEABC1861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81AA6FC-54F4-C175-2ECD-AA1838B14E84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73D4DBAC-EDD5-B2B0-71A5-95E0348B68E7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AEE5581-B72E-CE9A-949E-C416EF7B22A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9AB921-6114-B53F-C2EB-5C44A4598839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622DC283-733B-F819-A6C9-2197020EF1C6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9E954166-BD47-4E69-7EA8-0DC16A0CB7E5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20B9A3A-0C20-B3D5-3B80-F75BDE8F0DC2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AC001E-1F0B-783D-A672-C9E49631886E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C4E71969-7BAE-76F5-8EC9-EF1891CF3A42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3FCED8FC-7C8A-AF4A-6836-D6D8B1607266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6F3AC1F6-BD11-67FC-DCD0-8B67D3A21BAA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7856E4-83D2-B704-F7C4-0843513AD6B9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332B099-A6E2-17C5-A65E-80903E3CB39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C8F414D-2212-EE86-C62B-F0D4D1CCE39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0A893103-3F6A-CA8C-55D3-EAD7EFC60AD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3294922-C625-5A3A-814B-519B580AB9A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B9BB2A7-A14E-33D4-D5C2-59D5ED869674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1025333-7166-ED48-7DC6-41D1B069D01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EDD6EC2-AF11-7D27-3E00-026DCC33B9A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236037-9E2A-5304-B70C-A8226572BAC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A790654-D31B-76A6-F1D6-E1E66B27EA8D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DC40CD2-BC62-46E9-A1F2-552CE66BD8E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FB7F2EA-1CAC-5C64-816D-B9273FD7A7A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7C63C68-2FA0-29D9-515F-0A131FA7CE4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D8606F5E-E5D5-A147-3C2D-AA4A4D280709}"/>
              </a:ext>
            </a:extLst>
          </p:cNvPr>
          <p:cNvSpPr txBox="1"/>
          <p:nvPr/>
        </p:nvSpPr>
        <p:spPr>
          <a:xfrm>
            <a:off x="20118864" y="5470047"/>
            <a:ext cx="8888962" cy="470926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หัวฉีดแบบเดือย (รูปที่ 5.5) ประกอบด้วยชุดเข็มหัวฉีด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Nozzle) 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บ่ารอง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Spacer)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สปริง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ก้านดัน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Push rod)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แผ่นชิม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Shim)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และเรือนยึดหัวฉีด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Retaining nut)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เรือนยึดหัวฉีดจะมีลักษณะเป็นเกลียว  เพื่อทำหน้าที่ยึดหัวฉีดเข้ากับฝาสูบ หัวฉีดแบบนี้นิยมนำไปใช้กับเครื่องยนต์ดีเซลที่มีห้องเผาไหม้แบบล่วงหน้า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Pre-combustion chamber)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และห้องเผาไหม้แบบหมุนวน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Swirl chamber type)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การควบคุมปริมาณการฉีด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มันจะขึ้นอยู่กับขนาดรูของเข็มหัวฉีด และความแข็งของสปริง สปริงจะทำหน้าที่ควบคุมความดันในการเปิดเข็มหัวฉีด ความแข็งของสปริงสามารถปรับตั้งได้ด้วยแผ่นชิม</a:t>
            </a:r>
          </a:p>
        </p:txBody>
      </p:sp>
      <p:sp>
        <p:nvSpPr>
          <p:cNvPr id="61" name="TextBox 10">
            <a:extLst>
              <a:ext uri="{FF2B5EF4-FFF2-40B4-BE49-F238E27FC236}">
                <a16:creationId xmlns:a16="http://schemas.microsoft.com/office/drawing/2014/main" id="{785B9E45-392D-3653-DA38-A124662456B9}"/>
              </a:ext>
            </a:extLst>
          </p:cNvPr>
          <p:cNvSpPr txBox="1"/>
          <p:nvPr/>
        </p:nvSpPr>
        <p:spPr>
          <a:xfrm>
            <a:off x="10651342" y="6152892"/>
            <a:ext cx="6709202" cy="48701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6.16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ภาพตัดการควบคุมการจ่ายปริมาณ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069054-4812-7DF4-CF33-0B0B79597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114" y="1019062"/>
            <a:ext cx="8732351" cy="4963464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AA57580B-DEA4-F41F-64E3-647E0B7830D5}"/>
              </a:ext>
            </a:extLst>
          </p:cNvPr>
          <p:cNvSpPr txBox="1"/>
          <p:nvPr/>
        </p:nvSpPr>
        <p:spPr>
          <a:xfrm>
            <a:off x="3370495" y="2067075"/>
            <a:ext cx="7773755" cy="32288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การควบคุมการจ่ายปริมาณ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มันให้เพิ่มขึ้น หรือลดลงจะถูกควบคุมด้วยการเคลื่อนที่ของปลอกควบคุมไปบนลูกปั๊ม การเคลื่อนที่ของปลอกควบคุมจะทำให้การทำงานของลูกปั๊มเปลี่ยนไป หรือเรียกว่า ช่วงจังหวะการทำงาน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Effective stroke)</a:t>
            </a:r>
            <a:endParaRPr lang="th-TH" sz="40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1DC76E-87CA-00E2-7FEF-390DCAAA0F50}"/>
              </a:ext>
            </a:extLst>
          </p:cNvPr>
          <p:cNvGrpSpPr/>
          <p:nvPr/>
        </p:nvGrpSpPr>
        <p:grpSpPr>
          <a:xfrm>
            <a:off x="3322088" y="1058257"/>
            <a:ext cx="8739283" cy="741108"/>
            <a:chOff x="3224444" y="4284645"/>
            <a:chExt cx="8739283" cy="7411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BFB3F28-354F-6764-57E0-A2B2563222C5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30881"/>
              <a:chOff x="4567415" y="4086431"/>
              <a:chExt cx="8690876" cy="630881"/>
            </a:xfrm>
          </p:grpSpPr>
          <p:sp>
            <p:nvSpPr>
              <p:cNvPr id="46" name="Flowchart: Process 45">
                <a:extLst>
                  <a:ext uri="{FF2B5EF4-FFF2-40B4-BE49-F238E27FC236}">
                    <a16:creationId xmlns:a16="http://schemas.microsoft.com/office/drawing/2014/main" id="{73CB381F-67AE-154E-E519-FCA0DEBD0CF6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7773755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1436FB7D-DB1D-FA62-97E0-EEA0A4E4A778}"/>
                  </a:ext>
                </a:extLst>
              </p:cNvPr>
              <p:cNvSpPr txBox="1"/>
              <p:nvPr/>
            </p:nvSpPr>
            <p:spPr>
              <a:xfrm>
                <a:off x="4799764" y="4260112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การควบคุมการจ่ายปริมาณ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Fuel Metering)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50E6CA-843E-CCA4-8AC1-BEFB850153C0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FD8497A8-1059-ACAA-E818-A506B56287FC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52F7AB7A-5EEF-378D-78EB-4CF19333389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FC4991-B503-2549-240E-0FA1AD59D545}"/>
              </a:ext>
            </a:extLst>
          </p:cNvPr>
          <p:cNvGrpSpPr/>
          <p:nvPr/>
        </p:nvGrpSpPr>
        <p:grpSpPr>
          <a:xfrm>
            <a:off x="7209366" y="6877021"/>
            <a:ext cx="4475565" cy="741108"/>
            <a:chOff x="3224444" y="4284645"/>
            <a:chExt cx="4475565" cy="7411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3B0281-15FA-5E7A-F8E9-10FB7E40E691}"/>
                </a:ext>
              </a:extLst>
            </p:cNvPr>
            <p:cNvGrpSpPr/>
            <p:nvPr/>
          </p:nvGrpSpPr>
          <p:grpSpPr>
            <a:xfrm>
              <a:off x="3272851" y="4394872"/>
              <a:ext cx="4427158" cy="630881"/>
              <a:chOff x="4567415" y="4086431"/>
              <a:chExt cx="4427158" cy="630881"/>
            </a:xfrm>
          </p:grpSpPr>
          <p:sp>
            <p:nvSpPr>
              <p:cNvPr id="21" name="Flowchart: Process 20">
                <a:extLst>
                  <a:ext uri="{FF2B5EF4-FFF2-40B4-BE49-F238E27FC236}">
                    <a16:creationId xmlns:a16="http://schemas.microsoft.com/office/drawing/2014/main" id="{C3ECD483-520B-791C-DB28-3C9CB6F2DF7B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3934250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5F76FC6B-D74A-3122-0C3E-92FD8CAF2186}"/>
                  </a:ext>
                </a:extLst>
              </p:cNvPr>
              <p:cNvSpPr txBox="1"/>
              <p:nvPr/>
            </p:nvSpPr>
            <p:spPr>
              <a:xfrm>
                <a:off x="4799765" y="4260112"/>
                <a:ext cx="419480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ลิ้นส่ง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Delivery valve)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5C37F1-6751-A601-EE43-403A73D3CAAD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9F1B1CFD-1DA2-1056-C262-7C3B7C18549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B1EA1A1D-382A-9C70-23EC-E7F6C08B5748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4" name="TextBox 10">
            <a:extLst>
              <a:ext uri="{FF2B5EF4-FFF2-40B4-BE49-F238E27FC236}">
                <a16:creationId xmlns:a16="http://schemas.microsoft.com/office/drawing/2014/main" id="{A91E7603-F228-0E8D-AF78-D6908748F523}"/>
              </a:ext>
            </a:extLst>
          </p:cNvPr>
          <p:cNvSpPr txBox="1"/>
          <p:nvPr/>
        </p:nvSpPr>
        <p:spPr>
          <a:xfrm>
            <a:off x="7257773" y="7834459"/>
            <a:ext cx="9307393" cy="212688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ลิ้นส่งจะติดตั้งอยู่ที่ส่วนบนของเรือนหัวจ่าย มีหน้าที่รักษาความดัน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มันให้ตกค้างอยู่ในท่อ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มันที่ไปยังหัวฉีด เพื่อให้มี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มันเพียงพอพร้อมที่จะจ่ายในครั้งต่อไป นอกจากนี้ ลิ้นส่งยังช่วยป้องกันไม่ให้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มันในท่อหัวฉีดไหลกลับเข้าไปในห้องลูกปั๊มในจังหวะดูด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F440BCB-8556-E4E0-CF11-51A61615F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95" y="4964260"/>
            <a:ext cx="3590115" cy="3973674"/>
          </a:xfrm>
          <a:prstGeom prst="rect">
            <a:avLst/>
          </a:prstGeom>
        </p:spPr>
      </p:pic>
      <p:sp>
        <p:nvSpPr>
          <p:cNvPr id="50" name="TextBox 10">
            <a:extLst>
              <a:ext uri="{FF2B5EF4-FFF2-40B4-BE49-F238E27FC236}">
                <a16:creationId xmlns:a16="http://schemas.microsoft.com/office/drawing/2014/main" id="{7F4419D3-03DC-77CA-4790-14FACFB22CAD}"/>
              </a:ext>
            </a:extLst>
          </p:cNvPr>
          <p:cNvSpPr txBox="1"/>
          <p:nvPr/>
        </p:nvSpPr>
        <p:spPr>
          <a:xfrm>
            <a:off x="3377703" y="9108823"/>
            <a:ext cx="3278575" cy="8040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6.17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ภาพตัดส่วนประกอบของลิ้นส่ง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35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" grpId="0"/>
      <p:bldP spid="44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31A9A-6E46-36EF-85F0-6DCFBE4C3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A31C264-4477-7BBD-9A43-C7CA23AB776F}"/>
              </a:ext>
            </a:extLst>
          </p:cNvPr>
          <p:cNvGrpSpPr/>
          <p:nvPr/>
        </p:nvGrpSpPr>
        <p:grpSpPr>
          <a:xfrm>
            <a:off x="20118864" y="399389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9B32041D-B04C-1109-493E-8E2967989E20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9D0EF06-8EE5-1B9D-AE52-8748163EB179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FF9BC173-E045-7530-F765-77A21E58C1CD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F2733AB-041E-F09C-5789-29AEDAD3DA6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B26556-65F9-CE69-EBFD-EED68701CAAC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19C1177C-C4CF-3014-D2E4-FFB1194DF29B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4FC78479-2FA3-6AD1-CA70-69BE300BE82A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35EB613-FDC6-61E1-B0AC-197070B4C95C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F4CC27-8ECD-98DD-153D-4ECAB2EB09F1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914CA153-AD97-A87F-666C-1CFFEF6F79E0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D010B7AA-A1AC-4FD2-9F23-B4719A447077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738C8F75-7C93-B7D6-2416-62AEC616381F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2AF81B4-0C9A-5B7C-AB52-26E38F9F44C2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63E84A-23FB-BC2E-5AF4-4BD8A94D4D6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2FCF24-D4FD-B8AD-0028-809BD03CAA2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D784DEC-71DC-67C3-B496-7E5CFFC1BA6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54DA47C-D454-3CA9-CB92-273A9EAAAD9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BC5ED69-D1B1-64B2-4A13-55EC86A6738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58D5EA3-DAE7-22EF-B1CA-C2FDE783BA6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322FE12-D15E-A697-9F65-9DF93098B67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DF4D95C-E398-270C-F888-CE9375E9AA3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3F026BD-2012-70FD-B957-773C2143138D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27004A45-D9AC-9212-09DE-AD9ADAD5866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24CB2FF5-B2A9-6C24-AC1D-84EEFF4CC25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56707DF-574B-6810-CB11-4001DB4848B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88A9664F-91E4-4968-F905-0CA278873BC4}"/>
              </a:ext>
            </a:extLst>
          </p:cNvPr>
          <p:cNvSpPr txBox="1"/>
          <p:nvPr/>
        </p:nvSpPr>
        <p:spPr>
          <a:xfrm>
            <a:off x="20118864" y="5470047"/>
            <a:ext cx="8888962" cy="470926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หัวฉีดแบบเดือย (รูปที่ 5.5) ประกอบด้วยชุดเข็มหัวฉีด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Nozzle) 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บ่ารอง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Spacer)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สปริง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ก้านดัน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Push rod)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แผ่นชิม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Shim)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และเรือนยึดหัวฉีด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Retaining nut)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เรือนยึดหัวฉีดจะมีลักษณะเป็นเกลียว  เพื่อทำหน้าที่ยึดหัวฉีดเข้ากับฝาสูบ หัวฉีดแบบนี้นิยมนำไปใช้กับเครื่องยนต์ดีเซลที่มีห้องเผาไหม้แบบล่วงหน้า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Pre-combustion chamber)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และห้องเผาไหม้แบบหมุนวน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Swirl chamber type)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การควบคุมปริมาณการฉีด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มันจะขึ้นอยู่กับขนาดรูของเข็มหัวฉีด และความแข็งของสปริง สปริงจะทำหน้าที่ควบคุมความดันในการเปิดเข็มหัวฉีด ความแข็งของสปริงสามารถปรับตั้งได้ด้วยแผ่นชิม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97C293BA-3E28-D575-C30A-D0815F188D78}"/>
              </a:ext>
            </a:extLst>
          </p:cNvPr>
          <p:cNvSpPr txBox="1"/>
          <p:nvPr/>
        </p:nvSpPr>
        <p:spPr>
          <a:xfrm>
            <a:off x="852051" y="1962145"/>
            <a:ext cx="10276225" cy="213372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แดมปิ้งวาล์ว (รูปที่ 6.19) เป็นส่วนประกอบที่อยู่ส่วนบนสุดในเรือนลิ้นส่งทำหน้าที่ป้องกันความดัน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มันไหลย้อนกลับลดลงทันทีทันใดเนื่องจากความดันที่ลดลงทันทีทันใด จะทำให้เกิดฟองอากาศในท่อหัวฉีด ส่งผลให้ท่อหัวฉีดเกิดการกัดกร่อน และอาจทำให้แตกได้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E805BE-F5DC-D12C-BEDB-724AD9DBF0E1}"/>
              </a:ext>
            </a:extLst>
          </p:cNvPr>
          <p:cNvGrpSpPr/>
          <p:nvPr/>
        </p:nvGrpSpPr>
        <p:grpSpPr>
          <a:xfrm>
            <a:off x="803645" y="998297"/>
            <a:ext cx="8739283" cy="741108"/>
            <a:chOff x="3224444" y="4284645"/>
            <a:chExt cx="8739283" cy="7411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A33239E-B74D-1824-4336-111E7E6046D6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30881"/>
              <a:chOff x="4567415" y="4086431"/>
              <a:chExt cx="8690876" cy="630881"/>
            </a:xfrm>
          </p:grpSpPr>
          <p:sp>
            <p:nvSpPr>
              <p:cNvPr id="46" name="Flowchart: Process 45">
                <a:extLst>
                  <a:ext uri="{FF2B5EF4-FFF2-40B4-BE49-F238E27FC236}">
                    <a16:creationId xmlns:a16="http://schemas.microsoft.com/office/drawing/2014/main" id="{84B68B8A-FCA7-FF01-38FE-6F5626D651CC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5083957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E607E445-2128-9654-F4A5-12BBAECF750C}"/>
                  </a:ext>
                </a:extLst>
              </p:cNvPr>
              <p:cNvSpPr txBox="1"/>
              <p:nvPr/>
            </p:nvSpPr>
            <p:spPr>
              <a:xfrm>
                <a:off x="4799764" y="4260112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แดมปิ้งวาล์ว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Damping Valve)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826F74-F75F-D211-F1F2-343E67D928CA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814428C4-2187-5339-E35E-DE445C8F50AF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5B49F8CA-05C6-0E4F-7EEA-08CB53715F5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0" name="TextBox 10">
            <a:extLst>
              <a:ext uri="{FF2B5EF4-FFF2-40B4-BE49-F238E27FC236}">
                <a16:creationId xmlns:a16="http://schemas.microsoft.com/office/drawing/2014/main" id="{E8A12671-8C11-7B33-C197-7ABE17711662}"/>
              </a:ext>
            </a:extLst>
          </p:cNvPr>
          <p:cNvSpPr txBox="1"/>
          <p:nvPr/>
        </p:nvSpPr>
        <p:spPr>
          <a:xfrm>
            <a:off x="1927245" y="9520515"/>
            <a:ext cx="5766297" cy="8040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6.20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ภาพตัดการทำงานของแดมปิ้งวาล์ว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9003128-CCC8-53DC-FF25-8089600A7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680" y="1023901"/>
            <a:ext cx="5893105" cy="48605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FAE4CDA-B546-5481-E06B-E77330C17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4" y="4134680"/>
            <a:ext cx="9191274" cy="5137629"/>
          </a:xfrm>
          <a:prstGeom prst="rect">
            <a:avLst/>
          </a:prstGeom>
        </p:spPr>
      </p:pic>
      <p:sp>
        <p:nvSpPr>
          <p:cNvPr id="44" name="TextBox 10">
            <a:extLst>
              <a:ext uri="{FF2B5EF4-FFF2-40B4-BE49-F238E27FC236}">
                <a16:creationId xmlns:a16="http://schemas.microsoft.com/office/drawing/2014/main" id="{D251FE20-B696-7589-61AB-AB4FD8929A6E}"/>
              </a:ext>
            </a:extLst>
          </p:cNvPr>
          <p:cNvSpPr txBox="1"/>
          <p:nvPr/>
        </p:nvSpPr>
        <p:spPr>
          <a:xfrm>
            <a:off x="9977628" y="6474447"/>
            <a:ext cx="7198261" cy="299092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แดมปิ้งวาล์วจะถูกกดด้วยสปริง เมื่อลิ้นส่งเปิด แดมปิ้งวาล์วก็จะเปิดเกือบเป็นเวลาเดียวกัน (รูปที่ 6.20) หลังจากสิ้นสุดการฉีด แดมปิ้งวาล์วจะปิดก่อนลิ้นส่งด้วยแรงของสปริง 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มันที่ยุบตัวก็จะไหลผ่านรูเล็ก ๆ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Orifice)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ตรงกลางของแดมปิ้งวาล์ว (รูปที่ 6.20 ข) จนกระทั่งลิ้นส่งปิดสนิท</a:t>
            </a:r>
          </a:p>
        </p:txBody>
      </p:sp>
      <p:sp>
        <p:nvSpPr>
          <p:cNvPr id="61" name="TextBox 10">
            <a:extLst>
              <a:ext uri="{FF2B5EF4-FFF2-40B4-BE49-F238E27FC236}">
                <a16:creationId xmlns:a16="http://schemas.microsoft.com/office/drawing/2014/main" id="{0BD78FAD-57CE-3D44-C705-11C60E7592A6}"/>
              </a:ext>
            </a:extLst>
          </p:cNvPr>
          <p:cNvSpPr txBox="1"/>
          <p:nvPr/>
        </p:nvSpPr>
        <p:spPr>
          <a:xfrm>
            <a:off x="11282303" y="4338252"/>
            <a:ext cx="2072778" cy="12721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6.19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ส่วนประกอบของแดมปิ้งวาล์ว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10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0" grpId="0"/>
      <p:bldP spid="44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30086-5332-1AA4-E3A4-FE59946EE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98EA74-87F9-1737-11BB-CB1AB4BF038F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CB150588-DC86-4303-DBAF-52BC248982B3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CF32E2F-312D-DB86-F55E-5E6975AEBC1E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24774043-D9DE-D376-C130-4E0B89D7C058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4ADBF0F-C9C8-FD13-0018-89D8D1E6D5D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AD8373-D64F-4B3D-321E-9FF23DF8ABC2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D996673-0AEB-513A-5B85-ABF44CEF9606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59FF414F-6778-10A0-F833-90BDC84E7C01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FCE8E81-3617-4C4B-0C72-0B1AAB43C572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CF4166-E421-FC02-92A5-D89241D81B78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1F007CDE-F865-3C46-512F-A32B5EAEEF8B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36F396EB-B939-7E2C-3686-4A60FA4F469F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BF92350C-B81A-FB32-B76E-CC312BFD1906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D28AB7-A989-8221-0929-6B751CEF9872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B63A4F-7B94-91E7-B681-9BC0A5E86DAB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E2D5BA14-7EF4-9340-D818-ECE48E5A9C2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35981A0-CA74-6375-87F8-A030FD18592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07F340E-5186-C3C1-9DDB-F6F4CA36306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52B3C76-135F-D80E-94B1-B8A71F5A0892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81C8BD5F-309B-26B3-01E7-B9C684CCF7D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8A15866C-C753-85FC-E78D-4E9F1F9C525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682F525-9F75-4AC1-8783-095242E9E79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78BE0EF-9349-8F1F-BFB8-964D759ED4B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94A7773A-25BC-9071-AACB-39EEB4593DC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659F1598-277F-7C89-28AB-DEE2768B25C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C95D152-4EF4-CAE2-C013-060E3065D44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0AEDC36-8C7E-A107-C4B7-C2CA38BF2F5F}"/>
              </a:ext>
            </a:extLst>
          </p:cNvPr>
          <p:cNvSpPr txBox="1"/>
          <p:nvPr/>
        </p:nvSpPr>
        <p:spPr>
          <a:xfrm>
            <a:off x="21318361" y="4386638"/>
            <a:ext cx="3103635" cy="10661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 ลักษณะของชุดเข็มหัวฉีดแบบเดือยหน่วงเวลา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50118D-64A6-6427-F021-31B398CACDFC}"/>
              </a:ext>
            </a:extLst>
          </p:cNvPr>
          <p:cNvGrpSpPr/>
          <p:nvPr/>
        </p:nvGrpSpPr>
        <p:grpSpPr>
          <a:xfrm>
            <a:off x="3322088" y="2698899"/>
            <a:ext cx="14101313" cy="5389305"/>
            <a:chOff x="3101049" y="1499074"/>
            <a:chExt cx="14101313" cy="5389305"/>
          </a:xfrm>
        </p:grpSpPr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801CC852-8382-3C35-5E44-2216277832D7}"/>
                </a:ext>
              </a:extLst>
            </p:cNvPr>
            <p:cNvSpPr txBox="1"/>
            <p:nvPr/>
          </p:nvSpPr>
          <p:spPr>
            <a:xfrm>
              <a:off x="3679449" y="1499074"/>
              <a:ext cx="13522913" cy="538930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ตำแหน่งเครื่องยนต์ความเร็วรอบตํ่า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ในตำแหน่งเครื่องยนต์ความเร็วรอบตํ่า ความดัน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มันภายในปั๊ม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มันเชื้อเพลิงจะผ่านรูเล็ก ๆ ของลูกสูบไปทางด้านความดัน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มันสูง พยายามดันลูกสูบให้เคลื่อนที่ไปทางซ้าย แต่ความดันของสปริงด้านตรงข้ามมีความดันมากกว่า ดังนั้นลูกสูบจึงไม่เกิดการเคลื่อนที่ ส่งผลให้องศาการฉีด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มันอยู่ในตำแหน่งปกติ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ตำแหน่งเครื่องยนต์ความเร็วรอบสูง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เมื่อเครื่องยนต์มีความเร็วรอบสูงขึ้น ความดัน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มันจะสูงขึ้นตามไปด้วย และสูงกว่าความดันของสปริง จึงทำให้ลูกสูบเกิดการเคลื่อนที่กดสปริงด้านความดัน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มันตํ่าให้ยุบตัว สลักซึ่งยึดเรือนลูกกลิ้งให้ต่อกับลูกสูบ ก็จะถ่ายทอดแรงไปขยับเรือนลูกกลิ้งให้หมุนในทิศทางตรงกันข้ามกับทิศทางการหมุนของเพลาขับของ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ทำให้จานลูกเบี้ยวสัมผัสกับลูกกลิ้งเร็วขึ้น ส่งผลให้องศาการฉีด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มันถูกปรับให้เร็วขึ้น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มันเชื้อเพลิงจานจ่ายแบบ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วีอี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บางรุ่นจะมีอุปกรณ์ที่เรียกว่าโหลดไทเมอร์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Load timer)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ซึ่งทำหน้าที่หน่วงองศาการฉีด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มันให้ลดลงในขณะที่เครื่องยนต์ความเร็วรอบปานกลาง และความเร็วตํ่า ส่งผลให้สามารถลดควันดำ และลดเสียงดังจากการทำงานของเครื่องยนต์ได้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A1480DE-BA5B-F0BD-F3AB-5CA07E361014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F18CBE-9534-7F9A-D47D-0B89D164298C}"/>
                </a:ext>
              </a:extLst>
            </p:cNvPr>
            <p:cNvSpPr/>
            <p:nvPr/>
          </p:nvSpPr>
          <p:spPr>
            <a:xfrm>
              <a:off x="3101049" y="3788249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4EFDEC-6603-E947-B289-44B32328E288}"/>
              </a:ext>
            </a:extLst>
          </p:cNvPr>
          <p:cNvGrpSpPr/>
          <p:nvPr/>
        </p:nvGrpSpPr>
        <p:grpSpPr>
          <a:xfrm>
            <a:off x="3322088" y="1058257"/>
            <a:ext cx="8739283" cy="1126143"/>
            <a:chOff x="3224444" y="4284645"/>
            <a:chExt cx="8739283" cy="112614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C5E349-D7BF-173B-75C2-3CBCAB93A245}"/>
                </a:ext>
              </a:extLst>
            </p:cNvPr>
            <p:cNvGrpSpPr/>
            <p:nvPr/>
          </p:nvGrpSpPr>
          <p:grpSpPr>
            <a:xfrm>
              <a:off x="3272851" y="4394873"/>
              <a:ext cx="8690876" cy="1015915"/>
              <a:chOff x="4567415" y="4086432"/>
              <a:chExt cx="8690876" cy="1015915"/>
            </a:xfrm>
          </p:grpSpPr>
          <p:sp>
            <p:nvSpPr>
              <p:cNvPr id="23" name="Flowchart: Process 22">
                <a:extLst>
                  <a:ext uri="{FF2B5EF4-FFF2-40B4-BE49-F238E27FC236}">
                    <a16:creationId xmlns:a16="http://schemas.microsoft.com/office/drawing/2014/main" id="{D9BC8140-BD3C-CC4D-175D-9FDD9D65A982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8387165" cy="1015915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53B44FC9-24D7-489E-E76F-FE8417F27F3B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การทำงานของอุปกรณ์ปรับระยะเวลาการฉีดโดยอัตโนมัติ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Operation of Automatic Timer)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ADB0F99-D61C-ADEC-7BAA-4E8EEC075F0B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D3837561-947B-6C97-649A-B091D797CCB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CF59E13D-0E29-8689-B811-3E92CF8EA96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89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971800" y="1179550"/>
            <a:ext cx="11944350" cy="954107"/>
            <a:chOff x="2971800" y="1028700"/>
            <a:chExt cx="11944350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11944350" cy="954107"/>
              <a:chOff x="5691670" y="1818142"/>
              <a:chExt cx="11944350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10174877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4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1048395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ชุดขดลวดตัด</a:t>
                </a:r>
                <a:r>
                  <a:rPr lang="th-TH" sz="48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Fuel Cut-off Solenoid)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3192572" y="2466943"/>
            <a:ext cx="10663233" cy="229590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ขดลวดตัด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 ทำหน้าที่ปิดและเปิดช่องทางเข้า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มันไปห้องความดันสูงของลูกปั๊ม ขดลวดตัด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มันจะติดตั้งอยู่ที่ด้านบนของเรือนหัวจ่าย และจะทำงานด้วยกระแสไฟฟ้า ซึ่งควบคุมด้วยการปิดและเปิดสวิตช์กุญแจ การทำงานของขดลวดตัด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มันมีดังนี้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6E5FA-E338-F495-D17A-610DA19B0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730" y="912850"/>
            <a:ext cx="3421382" cy="48117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4028F6D-5C8A-F00C-9210-1D30D7998738}"/>
              </a:ext>
            </a:extLst>
          </p:cNvPr>
          <p:cNvGrpSpPr/>
          <p:nvPr/>
        </p:nvGrpSpPr>
        <p:grpSpPr>
          <a:xfrm>
            <a:off x="3192572" y="4991119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AF2101-C494-F08F-533E-4D816E8B910A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B4BBFE43-082B-F24A-A03E-87E41EBA738A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305D9EFF-083E-51CF-9211-59028D82EE47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0581BD-D868-B93B-98B3-6869BDA7330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0945D74D-E654-6E68-39E9-70BDF193A30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31B828CD-9F1F-2D23-4B57-58A9439FF30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B148C3-3037-DBA8-5FA5-5BAF87EDDC32}"/>
              </a:ext>
            </a:extLst>
          </p:cNvPr>
          <p:cNvGrpSpPr/>
          <p:nvPr/>
        </p:nvGrpSpPr>
        <p:grpSpPr>
          <a:xfrm>
            <a:off x="3322088" y="5968088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1483A1E8-8C75-ECF6-A518-BA78B29768E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กระแสไฟจะไหลผ่านเข้าไปในขดลวดแม่เหล็ก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F046042-E0A3-558E-D2F0-E5642E7A582B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3356DC-98E7-BE37-AAE8-8A47B009FADF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1654772" y="4566012"/>
            <a:ext cx="3098108" cy="67740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6.26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ส่วนประกอบของขดลวดตัด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03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11794924" y="-2022609"/>
            <a:ext cx="9563100" cy="954107"/>
            <a:chOff x="2971800" y="1028700"/>
            <a:chExt cx="9563100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9563100" cy="954107"/>
              <a:chOff x="5691670" y="1818142"/>
              <a:chExt cx="9563100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872062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3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810270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หัวฉีดแบบเดือย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Pintle Nozzle Type)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1004867" y="2948579"/>
            <a:ext cx="10388847" cy="161716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ชุดเครื่องควบคุมความเร็วรอบเครื่องยนต์แบบกลไกประกอบด้วย ชุดตุ้มเหวี่ยงแบบกลไก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Mechanical flyweight)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ชุดขาคันเร่ง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Control lever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Accelerator)</a:t>
            </a:r>
            <a:r>
              <a:rPr lang="en-US" sz="4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ขาเครื่องควบคุมความเร็ว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Lever assembly)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และปลอกควบคุม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Control sleeve)</a:t>
            </a:r>
            <a:endParaRPr lang="th-TH" sz="40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3204623" y="9028587"/>
            <a:ext cx="3714961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6.30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</a:t>
            </a:r>
            <a:b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ของชุดตุ้มเหวี่ยงแบบกลไก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7F3F6B-2FE1-B36E-8D34-E05B2B21B895}"/>
              </a:ext>
            </a:extLst>
          </p:cNvPr>
          <p:cNvGrpSpPr/>
          <p:nvPr/>
        </p:nvGrpSpPr>
        <p:grpSpPr>
          <a:xfrm>
            <a:off x="740694" y="1141354"/>
            <a:ext cx="13834564" cy="1506546"/>
            <a:chOff x="2971800" y="2316912"/>
            <a:chExt cx="13834564" cy="1506546"/>
          </a:xfrm>
        </p:grpSpPr>
        <p:sp>
          <p:nvSpPr>
            <p:cNvPr id="5" name="Flowchart: Merge 4">
              <a:extLst>
                <a:ext uri="{FF2B5EF4-FFF2-40B4-BE49-F238E27FC236}">
                  <a16:creationId xmlns:a16="http://schemas.microsoft.com/office/drawing/2014/main" id="{5434628F-E188-C90A-39DD-3C3202A230CF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266F6F2-7035-1335-B9FA-88E59D286678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049BC1F-8335-1A30-50EB-54628F853378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24" name="Flowchart: Process 23">
                  <a:extLst>
                    <a:ext uri="{FF2B5EF4-FFF2-40B4-BE49-F238E27FC236}">
                      <a16:creationId xmlns:a16="http://schemas.microsoft.com/office/drawing/2014/main" id="{35816C82-7D77-BA67-2BC5-6ABF4B8BBBDB}"/>
                    </a:ext>
                  </a:extLst>
                </p:cNvPr>
                <p:cNvSpPr/>
                <p:nvPr/>
              </p:nvSpPr>
              <p:spPr>
                <a:xfrm>
                  <a:off x="6400800" y="1918284"/>
                  <a:ext cx="11283358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Hexagon 24">
                  <a:extLst>
                    <a:ext uri="{FF2B5EF4-FFF2-40B4-BE49-F238E27FC236}">
                      <a16:creationId xmlns:a16="http://schemas.microsoft.com/office/drawing/2014/main" id="{9351CAEA-B072-B4BE-9C57-08276AB6CEC1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6">
                  <a:extLst>
                    <a:ext uri="{FF2B5EF4-FFF2-40B4-BE49-F238E27FC236}">
                      <a16:creationId xmlns:a16="http://schemas.microsoft.com/office/drawing/2014/main" id="{4CB94764-EDA2-0CE0-E1E0-D02FD538AFC5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5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  <p:sp>
              <p:nvSpPr>
                <p:cNvPr id="27" name="TextBox 6">
                  <a:extLst>
                    <a:ext uri="{FF2B5EF4-FFF2-40B4-BE49-F238E27FC236}">
                      <a16:creationId xmlns:a16="http://schemas.microsoft.com/office/drawing/2014/main" id="{54B6539F-9721-CFCA-93BB-EBAFBDC7BE2C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ชุดอุปกรณ์ปรับระยะเวลาการฉีด</a:t>
                  </a:r>
                  <a:r>
                    <a:rPr lang="th-TH" sz="4800" b="1" dirty="0" err="1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นํ้า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มันโดยอัตโนมัติ</a:t>
                  </a:r>
                  <a:b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หรือไทเมอร์ (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Automatic timer or Timer) </a:t>
                  </a:r>
                </a:p>
              </p:txBody>
            </p:sp>
          </p:grpSp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F19AB7BA-BA98-DEE2-1FD7-800DED59DCE5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8" name="TextBox 10">
            <a:extLst>
              <a:ext uri="{FF2B5EF4-FFF2-40B4-BE49-F238E27FC236}">
                <a16:creationId xmlns:a16="http://schemas.microsoft.com/office/drawing/2014/main" id="{EFDC6F4C-A8A3-FED9-B65B-D0E9B02D571F}"/>
              </a:ext>
            </a:extLst>
          </p:cNvPr>
          <p:cNvSpPr txBox="1"/>
          <p:nvPr/>
        </p:nvSpPr>
        <p:spPr>
          <a:xfrm>
            <a:off x="1004866" y="6308429"/>
            <a:ext cx="10388847" cy="351980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ชุดตุ้มเหวี่ยงแบบกลไก ประกอบด้วยเรือนตุ้มเหวี่ยงซึ่งมีฟันเฟืองติดอยู่ และสวมอยู่บนเพลาเครื่องควบคุมความเร็ว เรือนตุ้มเหวี่ยงจะหมุนไปด้วย</a:t>
            </a:r>
            <a:b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แรงขับจากเพลาขับ ภายในจะมีตุ้มเหวี่ยง 4 อัน เมื่อมีการหมุน ตุ้มเหวี่ยงจะกางออกด้วยแรงเหวี่ยงหนีศูนย์กลางของตัวเอง ขาของตุ้มเหวี่ยงก็จะไปดันปลอกเลื่อนให้เคลื่อนที่ไปตามแนวแกนดันชุดเครื่องควบคุมความเร็วให้ทำงาน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D1FF588-920E-F943-0E33-AECE03C82D15}"/>
              </a:ext>
            </a:extLst>
          </p:cNvPr>
          <p:cNvGrpSpPr/>
          <p:nvPr/>
        </p:nvGrpSpPr>
        <p:grpSpPr>
          <a:xfrm>
            <a:off x="1004866" y="5325686"/>
            <a:ext cx="8739283" cy="735666"/>
            <a:chOff x="3224444" y="4284645"/>
            <a:chExt cx="8739283" cy="73566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1D5A5B0-C565-87F0-054E-099860AA81B9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48" name="Flowchart: Process 47">
                <a:extLst>
                  <a:ext uri="{FF2B5EF4-FFF2-40B4-BE49-F238E27FC236}">
                    <a16:creationId xmlns:a16="http://schemas.microsoft.com/office/drawing/2014/main" id="{DAB22822-16DD-6993-43FC-1E82D6FC0E27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7539184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8470E528-65F4-2C40-2E74-3FE772AA8ACA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ชุดตุ้มเหวี่ยงแบบกลไก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Mechanical Flyweight)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CED1276-C9FA-9B3C-33F3-2403F88D4308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3FFE37F9-576F-0691-020B-EC168B8E495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0C8263B2-8208-38BC-C8A9-5478641A1FD4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52452FFE-8D96-EAD6-8FC4-DEE260EFB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413" y="2834858"/>
            <a:ext cx="5266989" cy="60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7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31A9A-6E46-36EF-85F0-6DCFBE4C3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A31C264-4477-7BBD-9A43-C7CA23AB776F}"/>
              </a:ext>
            </a:extLst>
          </p:cNvPr>
          <p:cNvGrpSpPr/>
          <p:nvPr/>
        </p:nvGrpSpPr>
        <p:grpSpPr>
          <a:xfrm>
            <a:off x="20118864" y="399389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9B32041D-B04C-1109-493E-8E2967989E20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9D0EF06-8EE5-1B9D-AE52-8748163EB179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FF9BC173-E045-7530-F765-77A21E58C1CD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F2733AB-041E-F09C-5789-29AEDAD3DA6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B26556-65F9-CE69-EBFD-EED68701CAAC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19C1177C-C4CF-3014-D2E4-FFB1194DF29B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4FC78479-2FA3-6AD1-CA70-69BE300BE82A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35EB613-FDC6-61E1-B0AC-197070B4C95C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F4CC27-8ECD-98DD-153D-4ECAB2EB09F1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914CA153-AD97-A87F-666C-1CFFEF6F79E0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D010B7AA-A1AC-4FD2-9F23-B4719A447077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738C8F75-7C93-B7D6-2416-62AEC616381F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2AF81B4-0C9A-5B7C-AB52-26E38F9F44C2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63E84A-23FB-BC2E-5AF4-4BD8A94D4D6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2FCF24-D4FD-B8AD-0028-809BD03CAA2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D784DEC-71DC-67C3-B496-7E5CFFC1BA6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54DA47C-D454-3CA9-CB92-273A9EAAAD9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BC5ED69-D1B1-64B2-4A13-55EC86A6738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58D5EA3-DAE7-22EF-B1CA-C2FDE783BA6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322FE12-D15E-A697-9F65-9DF93098B67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DF4D95C-E398-270C-F888-CE9375E9AA3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3F026BD-2012-70FD-B957-773C2143138D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27004A45-D9AC-9212-09DE-AD9ADAD5866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24CB2FF5-B2A9-6C24-AC1D-84EEFF4CC25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56707DF-574B-6810-CB11-4001DB4848B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88A9664F-91E4-4968-F905-0CA278873BC4}"/>
              </a:ext>
            </a:extLst>
          </p:cNvPr>
          <p:cNvSpPr txBox="1"/>
          <p:nvPr/>
        </p:nvSpPr>
        <p:spPr>
          <a:xfrm>
            <a:off x="20118864" y="5470047"/>
            <a:ext cx="8888962" cy="470926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หัวฉีดแบบเดือย (รูปที่ 5.5) ประกอบด้วยชุดเข็มหัวฉีด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Nozzle) 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บ่ารอง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Spacer)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สปริง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ก้านดัน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Push rod)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แผ่นชิม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Shim)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และเรือนยึดหัวฉีด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Retaining nut)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เรือนยึดหัวฉีดจะมีลักษณะเป็นเกลียว  เพื่อทำหน้าที่ยึดหัวฉีดเข้ากับฝาสูบ หัวฉีดแบบนี้นิยมนำไปใช้กับเครื่องยนต์ดีเซลที่มีห้องเผาไหม้แบบล่วงหน้า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Pre-combustion chamber)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และห้องเผาไหม้แบบหมุนวน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Swirl chamber type)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การควบคุมปริมาณการฉีด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มันจะขึ้นอยู่กับขนาดรูของเข็มหัวฉีด และความแข็งของสปริง สปริงจะทำหน้าที่ควบคุมความดันในการเปิดเข็มหัวฉีด ความแข็งของสปริงสามารถปรับตั้งได้ด้วยแผ่นชิม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97C293BA-3E28-D575-C30A-D0815F188D78}"/>
              </a:ext>
            </a:extLst>
          </p:cNvPr>
          <p:cNvSpPr txBox="1"/>
          <p:nvPr/>
        </p:nvSpPr>
        <p:spPr>
          <a:xfrm>
            <a:off x="852051" y="1962145"/>
            <a:ext cx="16571350" cy="213372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ชุดเครื่องควบคุมความเร็วรอบแบบกลไกชนิดควบคุมทุกความเร็วรอบ (รูปที่ 6.31) ขาสตาร์ตจะถูกดึงแยกจาก</a:t>
            </a:r>
            <a:b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ขาเทน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ชั่น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ด้วยแรงดึงของสปริงสตาร์ตเฉพาะในช่วงสตาร์ตเท่านั้น และจะไปทำให้ปลอกเลื่อนดันตุ้มเหวี่ยงหุบเข้า จากเหตุดังกล่าว จะส่งผลให้สลักลูกปืนกลมที่ติดตั้งอยู่ส่วนล่างของขาสตาร์ต  ซึ่งสวมอยู่กับปลอกควบคุม ทำให้ปลอกควบคุมเลื่อนไปทางด้านจ่ายปริมาณ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มันเพิ่มขึ้น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E805BE-F5DC-D12C-BEDB-724AD9DBF0E1}"/>
              </a:ext>
            </a:extLst>
          </p:cNvPr>
          <p:cNvGrpSpPr/>
          <p:nvPr/>
        </p:nvGrpSpPr>
        <p:grpSpPr>
          <a:xfrm>
            <a:off x="803645" y="998297"/>
            <a:ext cx="8739283" cy="741108"/>
            <a:chOff x="3224444" y="4284645"/>
            <a:chExt cx="8739283" cy="7411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A33239E-B74D-1824-4336-111E7E6046D6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30881"/>
              <a:chOff x="4567415" y="4086431"/>
              <a:chExt cx="8690876" cy="630881"/>
            </a:xfrm>
          </p:grpSpPr>
          <p:sp>
            <p:nvSpPr>
              <p:cNvPr id="46" name="Flowchart: Process 45">
                <a:extLst>
                  <a:ext uri="{FF2B5EF4-FFF2-40B4-BE49-F238E27FC236}">
                    <a16:creationId xmlns:a16="http://schemas.microsoft.com/office/drawing/2014/main" id="{84B68B8A-FCA7-FF01-38FE-6F5626D651CC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7644248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E607E445-2128-9654-F4A5-12BBAECF750C}"/>
                  </a:ext>
                </a:extLst>
              </p:cNvPr>
              <p:cNvSpPr txBox="1"/>
              <p:nvPr/>
            </p:nvSpPr>
            <p:spPr>
              <a:xfrm>
                <a:off x="4799764" y="4260112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ชุดเครื่องควบคุมความเร็ว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Governor Assembly)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826F74-F75F-D211-F1F2-343E67D928CA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814428C4-2187-5339-E35E-DE445C8F50AF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5B49F8CA-05C6-0E4F-7EEA-08CB53715F5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0" name="TextBox 10">
            <a:extLst>
              <a:ext uri="{FF2B5EF4-FFF2-40B4-BE49-F238E27FC236}">
                <a16:creationId xmlns:a16="http://schemas.microsoft.com/office/drawing/2014/main" id="{E8A12671-8C11-7B33-C197-7ABE17711662}"/>
              </a:ext>
            </a:extLst>
          </p:cNvPr>
          <p:cNvSpPr txBox="1"/>
          <p:nvPr/>
        </p:nvSpPr>
        <p:spPr>
          <a:xfrm>
            <a:off x="9707140" y="8975795"/>
            <a:ext cx="6752060" cy="8040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6.31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ส่วนประกอบของชุดเครื่องควบคุมความเร็วรอบแบบกลไกชนิดควบคุมทุกความเร็วรอบ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1E1234-2135-55A3-7801-7E9128495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94" y="3684062"/>
            <a:ext cx="9822936" cy="5083061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0FFB657C-714C-4DD2-CE3B-13EA8125D9D7}"/>
              </a:ext>
            </a:extLst>
          </p:cNvPr>
          <p:cNvSpPr txBox="1"/>
          <p:nvPr/>
        </p:nvSpPr>
        <p:spPr>
          <a:xfrm>
            <a:off x="852051" y="4189083"/>
            <a:ext cx="6932543" cy="413577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ในขณะที่เครื่องยนต์ทำงาน ขาสตาร์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ตแ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ละ</a:t>
            </a:r>
            <a:b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ขาเทน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ชั่น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จะเคลื่อนเข้ามาติดกัน  ทำงานเหมือนชิ้นเดียวกัน ส่วนบนของขาเทน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ชั่น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จะต่อกับขาคันเร่งด้วยสปริงควบคุมความเร็ว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Governor</a:t>
            </a:r>
            <a:r>
              <a:rPr lang="en-US" sz="28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และสปริงเดินเบา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Idling spring)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ซึ่งสวมอยู่บนสลักกันกลับที่ส่วนบนของขาเทน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ชั่น</a:t>
            </a:r>
            <a:endParaRPr lang="th-TH" sz="40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82398A7-6C34-93C6-5BE5-4234E2720FA2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0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11794924" y="-2022609"/>
            <a:ext cx="9563100" cy="954107"/>
            <a:chOff x="2971800" y="1028700"/>
            <a:chExt cx="9563100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9563100" cy="954107"/>
              <a:chOff x="5691670" y="1818142"/>
              <a:chExt cx="9563100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872062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3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810270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หัวฉีดแบบเดือย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Pintle Nozzle Type)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D1FF588-920E-F943-0E33-AECE03C82D15}"/>
              </a:ext>
            </a:extLst>
          </p:cNvPr>
          <p:cNvGrpSpPr/>
          <p:nvPr/>
        </p:nvGrpSpPr>
        <p:grpSpPr>
          <a:xfrm>
            <a:off x="861684" y="1073507"/>
            <a:ext cx="12393634" cy="1190227"/>
            <a:chOff x="3224444" y="4284645"/>
            <a:chExt cx="12393634" cy="119022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1D5A5B0-C565-87F0-054E-099860AA81B9}"/>
                </a:ext>
              </a:extLst>
            </p:cNvPr>
            <p:cNvGrpSpPr/>
            <p:nvPr/>
          </p:nvGrpSpPr>
          <p:grpSpPr>
            <a:xfrm>
              <a:off x="3272851" y="4394872"/>
              <a:ext cx="12345227" cy="1080000"/>
              <a:chOff x="4567415" y="4086431"/>
              <a:chExt cx="12345227" cy="1080000"/>
            </a:xfrm>
          </p:grpSpPr>
          <p:sp>
            <p:nvSpPr>
              <p:cNvPr id="48" name="Flowchart: Process 47">
                <a:extLst>
                  <a:ext uri="{FF2B5EF4-FFF2-40B4-BE49-F238E27FC236}">
                    <a16:creationId xmlns:a16="http://schemas.microsoft.com/office/drawing/2014/main" id="{DAB22822-16DD-6993-43FC-1E82D6FC0E27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10097327" cy="1080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8470E528-65F4-2C40-2E74-3FE772AA8ACA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1211287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หลักการทำงานของเครื่องควบคุมความเร็วรอบแบบกลไกชนิดควบคุม</a:t>
                </a:r>
                <a:b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ทุกความเร็วรอบ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Operation of Variable Speed Governor)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CED1276-C9FA-9B3C-33F3-2403F88D4308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3FFE37F9-576F-0691-020B-EC168B8E495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0C8263B2-8208-38BC-C8A9-5478641A1FD4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E373B8-A900-7767-1738-E59B30BCFE53}"/>
              </a:ext>
            </a:extLst>
          </p:cNvPr>
          <p:cNvGrpSpPr/>
          <p:nvPr/>
        </p:nvGrpSpPr>
        <p:grpSpPr>
          <a:xfrm>
            <a:off x="903707" y="2691826"/>
            <a:ext cx="9383293" cy="5645995"/>
            <a:chOff x="3101049" y="1499074"/>
            <a:chExt cx="9383293" cy="5645995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CD6CECA-307E-6BB3-D2D9-C786366190EA}"/>
                </a:ext>
              </a:extLst>
            </p:cNvPr>
            <p:cNvSpPr txBox="1"/>
            <p:nvPr/>
          </p:nvSpPr>
          <p:spPr>
            <a:xfrm>
              <a:off x="3679449" y="1499075"/>
              <a:ext cx="8804893" cy="5645994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900"/>
                </a:lnSpc>
                <a:spcBef>
                  <a:spcPts val="15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การทำงานของเครื่องควบคุมความเร็วรอบชนิดควบคุมทุกความเร็วรอบในตำแหน่งสตาร์ตเครื่องยนต์ (</a:t>
              </a:r>
              <a:r>
                <a:rPr lang="en-US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Variable speed governor during starting)</a:t>
              </a: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ในกรณีที่เหยียบคันเร่งไปตำแหน่งความเร็วสูงสุดก่อนสตาร์ตเครื่องยนต์ ขาสตาร์ตจะถูกดึงแยกออกจากขาเทน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ชั่น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โดยแรงดึงของสปริงสตาร์ต และไปดันปลอกเลื่อนให้เคลื่อนที่เข้า ในขณะเดียวกัน ปลอกควบคุมจะเคลื่อนที่ไปทางเพิ่มปริมาณ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มันสูงสุด (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h1)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ส่งผลให้เครื่องยนต์สตาร์ตติดง่าย</a:t>
              </a:r>
            </a:p>
            <a:p>
              <a:pPr>
                <a:lnSpc>
                  <a:spcPts val="3900"/>
                </a:lnSpc>
                <a:spcBef>
                  <a:spcPts val="15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หลังจากเครื่องยนต์ทำงานแล้ว  แรงเหวี่ยงของตุ้มเหวี่ยงจะเพิ่มขึ้น  ขาของตุ้มเหวี่ยงจะดันปลอกเลื่อนให้เคลื่อนที่ไปตามแนวแกน และกดขาสตาร์ตด้วยการเอาชนะแรงดึงของสปริงสตาร์ต ดันให้ขาสตาร์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ตแ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นบกับขาเทน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ชั่น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ส่งผลให้ปลอกควบคุมเลื่อนไปทางลดการจ่ายปริมาณ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เมื่อเครื่องยนต์ทำงานแล้ว ขาเทน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ชั่นแ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ละขาสตาร์ต</a:t>
              </a:r>
              <a:b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จะเคลื่อนที่ติดกันและเคลื่อนที่ไปพร้อมกันเหมือนเป็นชิ้นเดียวกัน 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9F41736-53B0-C9C6-9294-151A40E2AAB1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F4550A02-4EAA-F44C-0AE4-41BAF53E9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747" y="5654445"/>
            <a:ext cx="10124110" cy="5924085"/>
          </a:xfrm>
          <a:prstGeom prst="rect">
            <a:avLst/>
          </a:prstGeom>
        </p:spPr>
      </p:pic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1450116" y="8844510"/>
            <a:ext cx="5186087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6.33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การทำงานของเครื่องควบคุมความเร็วรอบในตำแหน่งสตาร์ตเครื่องยนต์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990B80F-630C-38C2-D98C-51FA4CD0C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564" y="2548440"/>
            <a:ext cx="7535192" cy="60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7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7F450-410A-8846-5C71-3591DD11C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297FDFC3-21E7-07EE-8C6B-A8ADAC1C2B22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1184D-9D87-520E-F228-10814D407BA0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6509157-7B17-39FC-F438-3DC791932F95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E12F892C-D217-E660-7DE4-E4E132B5501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A077C24-6C47-3169-E9E6-09844CD670E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CAD4510-65FA-7505-B86F-F47138A3000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05CDA9-99A8-6E99-929C-572CA11EC655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E1E94FF2-C29C-F4BA-5FEA-9B393F6DDE8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23D453F-0306-4BF3-E94D-5745483BEEB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1B51CB6-99CC-AE70-1EBF-1EB82D6FD83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231E7C6-B953-25C1-42A0-21C5188E690B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E68F39BC-6EA5-B642-CF37-F71D72684AB7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4469C66C-06D6-1DEC-9360-914101B9772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D1A6376-7351-08DE-8A00-67FD37A6D8D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5948C4BF-1C04-3838-B003-3C645FE4359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B15DFF39-AA2A-4482-F06D-66560C1F69D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6C350-5E00-0F33-7285-49BD375292DD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EA6666-E66F-37D8-F89C-CDBBA161D6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8A409EDE-EA5C-9917-CBEF-A64B57ED22A1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3308E2C1-71CE-7B4B-763F-BF71D49D7579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27A13077-8664-A4ED-13AD-C225F85F88F3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7EB04B-09CC-CFC5-345E-7BF8DE6D06D7}"/>
              </a:ext>
            </a:extLst>
          </p:cNvPr>
          <p:cNvGrpSpPr/>
          <p:nvPr/>
        </p:nvGrpSpPr>
        <p:grpSpPr>
          <a:xfrm>
            <a:off x="11794924" y="-2022609"/>
            <a:ext cx="9563100" cy="954107"/>
            <a:chOff x="2971800" y="1028700"/>
            <a:chExt cx="9563100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090B7B-7FC6-C52C-B278-6A7AA2056AFC}"/>
                </a:ext>
              </a:extLst>
            </p:cNvPr>
            <p:cNvGrpSpPr/>
            <p:nvPr/>
          </p:nvGrpSpPr>
          <p:grpSpPr>
            <a:xfrm>
              <a:off x="2971800" y="1028700"/>
              <a:ext cx="9563100" cy="954107"/>
              <a:chOff x="5691670" y="1818142"/>
              <a:chExt cx="9563100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B1206F45-533D-CFD4-C407-DACCE5BBF951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872062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07E82A9-4753-E3DB-C465-D6A363BC142E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EE2E8964-B53D-FBCD-C010-4009A4CD7E88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3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AD11794-4838-B234-FE4A-EC56AB3959BA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810270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หัวฉีดแบบเดือย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Pintle Nozzle Type)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5B39F74E-F436-FFF2-8434-62209970B6B8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71460A-DAD5-A8E3-332C-869A9414024A}"/>
              </a:ext>
            </a:extLst>
          </p:cNvPr>
          <p:cNvGrpSpPr/>
          <p:nvPr/>
        </p:nvGrpSpPr>
        <p:grpSpPr>
          <a:xfrm>
            <a:off x="808457" y="1236700"/>
            <a:ext cx="16622293" cy="5975617"/>
            <a:chOff x="3101049" y="1499074"/>
            <a:chExt cx="16622293" cy="5975617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D57E999F-CE11-DD19-0D3B-E0AAC947BDB0}"/>
                </a:ext>
              </a:extLst>
            </p:cNvPr>
            <p:cNvSpPr txBox="1"/>
            <p:nvPr/>
          </p:nvSpPr>
          <p:spPr>
            <a:xfrm>
              <a:off x="3679449" y="1499075"/>
              <a:ext cx="16043893" cy="5645994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5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การทำงานของเครื่องควบคุมความเร็วรอบชนิดควบคุมทุกความเร็วรอบในตำแหน่งเครื่องยนต์เดินเบา (</a:t>
              </a:r>
              <a:r>
                <a:rPr lang="en-US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Variable speed governor during idle)</a:t>
              </a: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ในกรณีที่เหยียบคันเร่งไปตำแหน่งเมื่อเครื่องยนต์ทำงานแล้ว ขาคันเร่งจะกลับมาอยู่ในตำแหน่ง</a:t>
              </a:r>
              <a:b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สกรูปรับเดินเบา แรงเหวี่ยงจะทำให้ตุ้มเหวี่ยงกางออก ทำให้ปลอกเลื่อนดันขาสตาร์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ตแ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นบติดกับขาเทน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ชั่น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รวมเป็นชิ้นเดียวกัน และสปริงเดินเบาเริ่มถูกกด ปลอกควบคุมเคลื่อนที่ไปทางลดปริมาณ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(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h2)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และหยุดอยู่ที่แรงเหวี่ยงหนีศูนย์กลางของ</a:t>
              </a:r>
              <a:b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ตุ้มเหวี่ยง สมดุลกับความดันของสปริงเดินเบา</a:t>
              </a:r>
            </a:p>
            <a:p>
              <a:pPr>
                <a:lnSpc>
                  <a:spcPts val="3700"/>
                </a:lnSpc>
                <a:spcBef>
                  <a:spcPts val="15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งานของเครื่องควบคุมความเร็วแบบควบคุมทุกความเร็วรอบในตำแหน่งควบคุมเครื่องยนต์ความเร็วสูงสุดและไม่มีภาระ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เมื่อเหยียบคันเร่งอยู่ในตำแหน่งเร่งสูงสุดขาเทน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ชั่น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จะไปสัมผัสกับจุด 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M3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ขณะนี้สปริงควบคุมความเร็วจะมีแรงดึงสูงสุดเพราะว่าสปริงเดินเบาถูกควบคุมเต็มที่และตุ้มเหวี่ยงก็จะถูกเริ่มกดให้หุบเข้าด้วยปลอกเลื่อน เมื่อความเร็วรอบเครื่องยนต์สูงขึ้น แรงเหวี่ยงของตุ้มเหวี่ยงก็จะมากขึ้นตามไปด้วยมากจนสามารถชนะแรงดึงของสปริงควบคุมความเร็ว ทำให้สปริงควบคุมความเร็วยืดออก และปลอกเลื่อนจะเคลื่อนที่ไปดันขาสตาร์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ตแ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ละดันปลอกควบคุมให้เคลื่อนที่ ส่งผลให้ปริมาณ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มันที่จ่ายลดลง และความเร็วสูงสุดจะถูกควบคุมไว้ ณ ตำแหน่งนี้ไปเรื่อย ๆ</a:t>
              </a:r>
            </a:p>
            <a:p>
              <a:pPr>
                <a:lnSpc>
                  <a:spcPts val="3700"/>
                </a:lnSpc>
                <a:spcBef>
                  <a:spcPts val="15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การทำงานของเครื่องควบคุมความเร็วในตำแหน่งควบคุมเครื่องยนต์ความเร็วสูงสุดและมีภาระเต็มที่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เมื่อมีภาระเต็มที่ ความเร็วรอบของเครื่องยนต์จะลดลง คนขับจะเหยียบคันเร่งสูงสุด ในขณะนี้สปริงควบคุมความเร็วจะมีแรงดึงมากที่สุด และสปริงเดินเบายุบตัวเต็มที่ ตุ้มเหวี่ยงก็จะถูกดันให้หุบเข้าด้วยปลอกเลื่อน ขาเทน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ชั่น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จะไปสัมผัสกับจุด 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M3 (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อยู่กับที่) ทำให้ปลอกควบคุมเคลื่อนที่ไปทางจ่าย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มันมากขึ้น</a:t>
              </a:r>
            </a:p>
            <a:p>
              <a:pPr>
                <a:lnSpc>
                  <a:spcPts val="3700"/>
                </a:lnSpc>
                <a:spcBef>
                  <a:spcPts val="15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ต่อจากนั้น ความเร็วรอบของเครื่องยนต์จะสูงขึ้น และแรงเหวี่ยงของตุ้มเหวี่ยงจะสูงขึ้นตามไปด้วยจนกระทั่งมีความสมดุลกัน ส่งผลให้การจ่ายปริมาณ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มันเพียงพอกับภาระที่มี แสดงการทำงานดังรูปที่ 6.36</a:t>
              </a:r>
            </a:p>
            <a:p>
              <a:pPr>
                <a:lnSpc>
                  <a:spcPts val="3700"/>
                </a:lnSpc>
                <a:spcBef>
                  <a:spcPts val="1500"/>
                </a:spcBef>
              </a:pPr>
              <a:endPara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29CCAE9-1F3D-F28F-4607-40418F212713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1F1FF4-4B11-10BF-6975-1D1D28813DD4}"/>
                </a:ext>
              </a:extLst>
            </p:cNvPr>
            <p:cNvSpPr/>
            <p:nvPr/>
          </p:nvSpPr>
          <p:spPr>
            <a:xfrm>
              <a:off x="3101049" y="40136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FD524EC-235F-B860-9454-C5963F753845}"/>
                </a:ext>
              </a:extLst>
            </p:cNvPr>
            <p:cNvSpPr/>
            <p:nvPr/>
          </p:nvSpPr>
          <p:spPr>
            <a:xfrm>
              <a:off x="3101049" y="703273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ง.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87" name="TextBox 10">
            <a:extLst>
              <a:ext uri="{FF2B5EF4-FFF2-40B4-BE49-F238E27FC236}">
                <a16:creationId xmlns:a16="http://schemas.microsoft.com/office/drawing/2014/main" id="{6AAFB2B8-1B39-DD4C-5B79-73BB0A8404B3}"/>
              </a:ext>
            </a:extLst>
          </p:cNvPr>
          <p:cNvSpPr txBox="1"/>
          <p:nvPr/>
        </p:nvSpPr>
        <p:spPr>
          <a:xfrm>
            <a:off x="20677476" y="3402353"/>
            <a:ext cx="5186087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6.33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การทำงานของเครื่องควบคุมความเร็วรอบในตำแหน่งสตาร์ตเครื่องยนต์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1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04A1-32E5-2857-3538-53533EDA5441}"/>
              </a:ext>
            </a:extLst>
          </p:cNvPr>
          <p:cNvSpPr/>
          <p:nvPr/>
        </p:nvSpPr>
        <p:spPr>
          <a:xfrm>
            <a:off x="12220577" y="10934700"/>
            <a:ext cx="5486400" cy="281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DEE4-A672-FE2E-E384-924DA6AE06F6}"/>
              </a:ext>
            </a:extLst>
          </p:cNvPr>
          <p:cNvSpPr txBox="1"/>
          <p:nvPr/>
        </p:nvSpPr>
        <p:spPr>
          <a:xfrm>
            <a:off x="11963400" y="11239500"/>
            <a:ext cx="6000751" cy="235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dirty="0">
                <a:solidFill>
                  <a:schemeClr val="bg1"/>
                </a:solidFill>
                <a:latin typeface="+mn-lt"/>
                <a:cs typeface="2006_iannnnnBKK" panose="02000000000000000000" pitchFamily="2" charset="0"/>
              </a:rPr>
              <a:t>Marketer Personality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703635" y="-1607144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5348-7566-6D2F-68B9-C4242114ECFA}"/>
              </a:ext>
            </a:extLst>
          </p:cNvPr>
          <p:cNvGrpSpPr/>
          <p:nvPr/>
        </p:nvGrpSpPr>
        <p:grpSpPr>
          <a:xfrm>
            <a:off x="0" y="798257"/>
            <a:ext cx="19207498" cy="1658687"/>
            <a:chOff x="0" y="857251"/>
            <a:chExt cx="19207498" cy="1658687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10D9278-4C59-7B84-F4BB-81A6FBA2B8A8}"/>
                </a:ext>
              </a:extLst>
            </p:cNvPr>
            <p:cNvSpPr/>
            <p:nvPr/>
          </p:nvSpPr>
          <p:spPr>
            <a:xfrm rot="5400000">
              <a:off x="10031705" y="-6659855"/>
              <a:ext cx="1658687" cy="1669289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543050"/>
              <a:ext cx="18288000" cy="961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PSL YaowarajSP" panose="02020603050405020304" pitchFamily="18" charset="-34"/>
                </a:rPr>
                <a:t>Diesel Engine Job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DBE2918-0F82-4EF4-AD0A-A4DA80E02AE2}"/>
              </a:ext>
            </a:extLst>
          </p:cNvPr>
          <p:cNvGrpSpPr/>
          <p:nvPr/>
        </p:nvGrpSpPr>
        <p:grpSpPr>
          <a:xfrm>
            <a:off x="-1359703" y="2891912"/>
            <a:ext cx="20313585" cy="7790113"/>
            <a:chOff x="-1359703" y="2891912"/>
            <a:chExt cx="20313585" cy="77901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ACC6D9-6B11-DDEB-7C3A-B848166327AD}"/>
                </a:ext>
              </a:extLst>
            </p:cNvPr>
            <p:cNvSpPr/>
            <p:nvPr/>
          </p:nvSpPr>
          <p:spPr>
            <a:xfrm>
              <a:off x="-1359703" y="298582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4643CB-5BB3-6054-F80F-58C286B87AA5}"/>
                </a:ext>
              </a:extLst>
            </p:cNvPr>
            <p:cNvGrpSpPr/>
            <p:nvPr/>
          </p:nvGrpSpPr>
          <p:grpSpPr>
            <a:xfrm>
              <a:off x="2514600" y="2891912"/>
              <a:ext cx="3741236" cy="990477"/>
              <a:chOff x="3048000" y="3144587"/>
              <a:chExt cx="3741236" cy="99047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9FAAE8-A3AF-E95D-5676-68C95F9AC94C}"/>
                  </a:ext>
                </a:extLst>
              </p:cNvPr>
              <p:cNvSpPr/>
              <p:nvPr/>
            </p:nvSpPr>
            <p:spPr>
              <a:xfrm>
                <a:off x="3048000" y="3227350"/>
                <a:ext cx="3535947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6">
                <a:extLst>
                  <a:ext uri="{FF2B5EF4-FFF2-40B4-BE49-F238E27FC236}">
                    <a16:creationId xmlns:a16="http://schemas.microsoft.com/office/drawing/2014/main" id="{DBF34740-8D0B-8EA5-7AA6-F0023FF00C94}"/>
                  </a:ext>
                </a:extLst>
              </p:cNvPr>
              <p:cNvSpPr txBox="1"/>
              <p:nvPr/>
            </p:nvSpPr>
            <p:spPr>
              <a:xfrm>
                <a:off x="3253290" y="3144587"/>
                <a:ext cx="353594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สาระการเรียนรู้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220A90-90B4-7BD7-4C30-5567642E4351}"/>
                </a:ext>
              </a:extLst>
            </p:cNvPr>
            <p:cNvSpPr/>
            <p:nvPr/>
          </p:nvSpPr>
          <p:spPr>
            <a:xfrm>
              <a:off x="8983579" y="298582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5F98303-0B4F-4356-B1E3-D35015CAFD30}"/>
                </a:ext>
              </a:extLst>
            </p:cNvPr>
            <p:cNvGrpSpPr/>
            <p:nvPr/>
          </p:nvGrpSpPr>
          <p:grpSpPr>
            <a:xfrm>
              <a:off x="11144050" y="2904835"/>
              <a:ext cx="4934150" cy="977554"/>
              <a:chOff x="11067850" y="3157510"/>
              <a:chExt cx="4934150" cy="97755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EDCF098-9336-CDCB-8742-D248DFCE8521}"/>
                  </a:ext>
                </a:extLst>
              </p:cNvPr>
              <p:cNvSpPr/>
              <p:nvPr/>
            </p:nvSpPr>
            <p:spPr>
              <a:xfrm>
                <a:off x="11067850" y="3227350"/>
                <a:ext cx="4934150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6">
                <a:extLst>
                  <a:ext uri="{FF2B5EF4-FFF2-40B4-BE49-F238E27FC236}">
                    <a16:creationId xmlns:a16="http://schemas.microsoft.com/office/drawing/2014/main" id="{492D4593-2D62-647E-C312-75D8350EA684}"/>
                  </a:ext>
                </a:extLst>
              </p:cNvPr>
              <p:cNvSpPr txBox="1"/>
              <p:nvPr/>
            </p:nvSpPr>
            <p:spPr>
              <a:xfrm>
                <a:off x="11336314" y="3157510"/>
                <a:ext cx="445841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จุดประสงค์การเรียนรู้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2BAB4C-9D1C-6A3D-872A-ADF7D1A83F9E}"/>
                </a:ext>
              </a:extLst>
            </p:cNvPr>
            <p:cNvGrpSpPr/>
            <p:nvPr/>
          </p:nvGrpSpPr>
          <p:grpSpPr>
            <a:xfrm>
              <a:off x="490651" y="4248745"/>
              <a:ext cx="7792500" cy="4403249"/>
              <a:chOff x="-7335300" y="4246813"/>
              <a:chExt cx="7792500" cy="4403249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F171300-FDFF-074F-C7F0-89F9DD16BAB5}"/>
                  </a:ext>
                </a:extLst>
              </p:cNvPr>
              <p:cNvSpPr/>
              <p:nvPr/>
            </p:nvSpPr>
            <p:spPr>
              <a:xfrm>
                <a:off x="-7335300" y="424681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3770ED38-A20F-8627-2642-2815FA6BB434}"/>
                  </a:ext>
                </a:extLst>
              </p:cNvPr>
              <p:cNvSpPr txBox="1"/>
              <p:nvPr/>
            </p:nvSpPr>
            <p:spPr>
              <a:xfrm>
                <a:off x="-6719655" y="4315493"/>
                <a:ext cx="7176855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ส่วนประกอบของปั๊มฉีด</a:t>
                </a:r>
                <a:r>
                  <a:rPr lang="th-TH" sz="34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มันเชื้อเพลิงจานจ่ายแบบ </a:t>
                </a:r>
                <a:r>
                  <a:rPr lang="th-TH" sz="34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วีอี</a:t>
                </a: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ควบคุมด้วยกลไก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การถอดประกอบปั๊มฉีดน้ำมันเชื้อเพลิงจานจ่ายแบบ </a:t>
                </a:r>
                <a:r>
                  <a:rPr lang="th-TH" sz="34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วีอี</a:t>
                </a: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ของเครื่องยนต์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45241EB-9312-50B9-A755-449EA9F673DB}"/>
                  </a:ext>
                </a:extLst>
              </p:cNvPr>
              <p:cNvSpPr/>
              <p:nvPr/>
            </p:nvSpPr>
            <p:spPr>
              <a:xfrm>
                <a:off x="-7335300" y="5378070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3065551-C93A-B18E-DFC5-AB8E52D29EC7}"/>
                </a:ext>
              </a:extLst>
            </p:cNvPr>
            <p:cNvGrpSpPr/>
            <p:nvPr/>
          </p:nvGrpSpPr>
          <p:grpSpPr>
            <a:xfrm>
              <a:off x="9486900" y="4219604"/>
              <a:ext cx="8408612" cy="4743347"/>
              <a:chOff x="457200" y="4217672"/>
              <a:chExt cx="8408612" cy="474334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3F5C3C6-8C27-14DF-2FC2-B5828EB31687}"/>
                  </a:ext>
                </a:extLst>
              </p:cNvPr>
              <p:cNvSpPr/>
              <p:nvPr/>
            </p:nvSpPr>
            <p:spPr>
              <a:xfrm>
                <a:off x="457200" y="4217672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41" name="TextBox 10">
                <a:extLst>
                  <a:ext uri="{FF2B5EF4-FFF2-40B4-BE49-F238E27FC236}">
                    <a16:creationId xmlns:a16="http://schemas.microsoft.com/office/drawing/2014/main" id="{A50C7598-0A5D-76B4-0796-A919EDA7C30E}"/>
                  </a:ext>
                </a:extLst>
              </p:cNvPr>
              <p:cNvSpPr txBox="1"/>
              <p:nvPr/>
            </p:nvSpPr>
            <p:spPr>
              <a:xfrm>
                <a:off x="1072845" y="4315493"/>
                <a:ext cx="7792967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400"/>
                  </a:lnSpc>
                  <a:spcBef>
                    <a:spcPts val="1500"/>
                  </a:spcBef>
                </a:pPr>
                <a:r>
                  <a:rPr lang="th-TH" sz="335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อธิบายเกี่ยวกับชื่อและหน้าที่ส่วนประกอบของปั๊มฉีดน้ำมันเชื้อเพลิงจานจ่ายแบบ </a:t>
                </a:r>
                <a:r>
                  <a:rPr lang="th-TH" sz="335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วีอี</a:t>
                </a:r>
                <a:r>
                  <a:rPr lang="th-TH" sz="335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เพื่อให้เข้าใจโครงสร้างได้อย่างถูกต้อง</a:t>
                </a:r>
              </a:p>
              <a:p>
                <a:pPr>
                  <a:lnSpc>
                    <a:spcPts val="3400"/>
                  </a:lnSpc>
                  <a:spcBef>
                    <a:spcPts val="1500"/>
                  </a:spcBef>
                </a:pPr>
                <a:r>
                  <a:rPr lang="th-TH" sz="335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ใช้เครื่องมือและอุปกรณ์ในการถอดประกอบปั๊มฉีดน้ำมันเชื้อเพลิงจานจ่ายแบบ </a:t>
                </a:r>
                <a:r>
                  <a:rPr lang="th-TH" sz="335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วีอี</a:t>
                </a:r>
                <a:r>
                  <a:rPr lang="th-TH" sz="335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เพื่อการตรวจสอบและบำรุงรักษาได้อย่างถูกต้อง</a:t>
                </a:r>
              </a:p>
              <a:p>
                <a:pPr>
                  <a:lnSpc>
                    <a:spcPts val="3400"/>
                  </a:lnSpc>
                  <a:spcBef>
                    <a:spcPts val="1500"/>
                  </a:spcBef>
                </a:pPr>
                <a:r>
                  <a:rPr lang="th-TH" sz="335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ปฏิบัติงานด้วยความรอบคอบและความปลอดภัย เพื่อป้องกันอันตรายที่อาจเกิดขึ้นระหว่างการทำงานกับปั๊มฉีดน้ำมันเชื้อเพลิง</a:t>
                </a:r>
              </a:p>
              <a:p>
                <a:pPr>
                  <a:lnSpc>
                    <a:spcPts val="3400"/>
                  </a:lnSpc>
                  <a:spcBef>
                    <a:spcPts val="1500"/>
                  </a:spcBef>
                </a:pPr>
                <a:r>
                  <a:rPr lang="th-TH" sz="335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มีเจตคติที่ดีใน</a:t>
                </a:r>
                <a:r>
                  <a:rPr lang="th-TH" sz="335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</a:t>
                </a:r>
                <a:r>
                  <a:rPr lang="th-TH" sz="335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ความสะอาดเครื่องมือและจัดเก็บอย่างเป็นระเบียบเพื่อยืดอายุการใช้งานและความพร้อมใช้</a:t>
                </a:r>
              </a:p>
              <a:p>
                <a:pPr>
                  <a:lnSpc>
                    <a:spcPts val="3400"/>
                  </a:lnSpc>
                  <a:spcBef>
                    <a:spcPts val="1500"/>
                  </a:spcBef>
                </a:pPr>
                <a:r>
                  <a:rPr lang="th-TH" sz="335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ประยุกต์ใช้ความรู้ในการวิเคราะห์หลักการทำงานส่วนประกอบ</a:t>
                </a:r>
                <a:br>
                  <a:rPr lang="en-US" sz="335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335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ต่าง ๆ ของปั๊มฉีดน้ำมันเชื้อเพลิงจานจ่ายแบบ </a:t>
                </a:r>
                <a:r>
                  <a:rPr lang="th-TH" sz="335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วีอี</a:t>
                </a:r>
                <a:r>
                  <a:rPr lang="th-TH" sz="335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เพื่อการแก้ไขปัญหาได้อย่างมีประสิทธิภาพ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7FA94A5-A7E4-5401-7319-A9A0F12060DA}"/>
                  </a:ext>
                </a:extLst>
              </p:cNvPr>
              <p:cNvSpPr/>
              <p:nvPr/>
            </p:nvSpPr>
            <p:spPr>
              <a:xfrm>
                <a:off x="457200" y="5302228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6D4FE2C-CE05-22DA-B64F-E0DFC9A34FD9}"/>
                  </a:ext>
                </a:extLst>
              </p:cNvPr>
              <p:cNvSpPr/>
              <p:nvPr/>
            </p:nvSpPr>
            <p:spPr>
              <a:xfrm>
                <a:off x="457200" y="6342049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3</a:t>
                </a:r>
                <a:endParaRPr lang="th-TH" sz="340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935EEFF-0864-1A3A-123E-87883E7B54F5}"/>
                  </a:ext>
                </a:extLst>
              </p:cNvPr>
              <p:cNvSpPr/>
              <p:nvPr/>
            </p:nvSpPr>
            <p:spPr>
              <a:xfrm>
                <a:off x="457200" y="7426359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4</a:t>
                </a:r>
                <a:endParaRPr lang="th-TH" sz="3400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332D786-206A-9CD4-0905-CEF7355E731A}"/>
                  </a:ext>
                </a:extLst>
              </p:cNvPr>
              <p:cNvSpPr/>
              <p:nvPr/>
            </p:nvSpPr>
            <p:spPr>
              <a:xfrm>
                <a:off x="457200" y="8490286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5</a:t>
                </a:r>
                <a:endParaRPr lang="th-TH" sz="3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744648" y="2933724"/>
            <a:ext cx="11944350" cy="954107"/>
            <a:chOff x="2971800" y="1028700"/>
            <a:chExt cx="11944350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11944350" cy="954107"/>
              <a:chOff x="5691670" y="1818142"/>
              <a:chExt cx="11944350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11136795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1048395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งานถอดปั๊มฉีด</a:t>
                </a:r>
                <a:r>
                  <a:rPr lang="th-TH" sz="48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มันเชื้อเพลิงออกจากเครื่องยนต์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028F6D-5C8A-F00C-9210-1D30D7998738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AF2101-C494-F08F-533E-4D816E8B910A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B4BBFE43-082B-F24A-A03E-87E41EBA738A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305D9EFF-083E-51CF-9211-59028D82EE47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0581BD-D868-B93B-98B3-6869BDA7330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0945D74D-E654-6E68-39E9-70BDF193A30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31B828CD-9F1F-2D23-4B57-58A9439FF30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B148C3-3037-DBA8-5FA5-5BAF87EDDC32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1483A1E8-8C75-ECF6-A518-BA78B29768E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F046042-E0A3-558E-D2F0-E5642E7A582B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3356DC-98E7-BE37-AAE8-8A47B009FADF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CEE062-CCAD-B0D3-8484-D44A8AEC7B45}"/>
              </a:ext>
            </a:extLst>
          </p:cNvPr>
          <p:cNvGrpSpPr/>
          <p:nvPr/>
        </p:nvGrpSpPr>
        <p:grpSpPr>
          <a:xfrm>
            <a:off x="592577" y="-45064"/>
            <a:ext cx="17102846" cy="2673964"/>
            <a:chOff x="592577" y="-45064"/>
            <a:chExt cx="17102846" cy="26739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F7609CB-2D34-8B1D-9AEF-D2344312CC60}"/>
                </a:ext>
              </a:extLst>
            </p:cNvPr>
            <p:cNvGrpSpPr/>
            <p:nvPr/>
          </p:nvGrpSpPr>
          <p:grpSpPr>
            <a:xfrm>
              <a:off x="592577" y="0"/>
              <a:ext cx="17102846" cy="2628900"/>
              <a:chOff x="-22215" y="0"/>
              <a:chExt cx="17102846" cy="262890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71B2E62-F3C8-6654-2250-A64AAE54A11E}"/>
                  </a:ext>
                </a:extLst>
              </p:cNvPr>
              <p:cNvSpPr/>
              <p:nvPr/>
            </p:nvSpPr>
            <p:spPr>
              <a:xfrm>
                <a:off x="1899810" y="717042"/>
                <a:ext cx="12992098" cy="191185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xtBox 6">
                <a:extLst>
                  <a:ext uri="{FF2B5EF4-FFF2-40B4-BE49-F238E27FC236}">
                    <a16:creationId xmlns:a16="http://schemas.microsoft.com/office/drawing/2014/main" id="{D4A3E7E2-D505-1FCC-964A-C9260E1841E0}"/>
                  </a:ext>
                </a:extLst>
              </p:cNvPr>
              <p:cNvSpPr txBox="1"/>
              <p:nvPr/>
            </p:nvSpPr>
            <p:spPr>
              <a:xfrm>
                <a:off x="2661808" y="1006661"/>
                <a:ext cx="14418823" cy="162223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การถอดประกอบปั๊มฉีด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มันเชื้อเพลิงจานจ่าย</a:t>
                </a:r>
              </a:p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แบบ 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วีอี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 ของเครื่องยนต์</a:t>
                </a:r>
              </a:p>
            </p:txBody>
          </p:sp>
          <p:sp>
            <p:nvSpPr>
              <p:cNvPr id="49" name="Flowchart: Delay 48">
                <a:extLst>
                  <a:ext uri="{FF2B5EF4-FFF2-40B4-BE49-F238E27FC236}">
                    <a16:creationId xmlns:a16="http://schemas.microsoft.com/office/drawing/2014/main" id="{31EBFDB4-C864-3E45-40C6-37C6A4E826FA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6">
                <a:extLst>
                  <a:ext uri="{FF2B5EF4-FFF2-40B4-BE49-F238E27FC236}">
                    <a16:creationId xmlns:a16="http://schemas.microsoft.com/office/drawing/2014/main" id="{A8F77D19-15AE-C4C5-50EC-A2F320372B2D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5B0DE8-924E-EBB5-4EEE-40F3585A0E36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45" name="Arrow: Chevron 44">
                <a:extLst>
                  <a:ext uri="{FF2B5EF4-FFF2-40B4-BE49-F238E27FC236}">
                    <a16:creationId xmlns:a16="http://schemas.microsoft.com/office/drawing/2014/main" id="{CA3BFD93-8726-F4E0-19DB-583171024E99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A3E14F59-C802-28AC-1120-261FB5A4FD74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7DE9B0-AAD7-003D-DF5A-31AF38F976C0}"/>
              </a:ext>
            </a:extLst>
          </p:cNvPr>
          <p:cNvGrpSpPr/>
          <p:nvPr/>
        </p:nvGrpSpPr>
        <p:grpSpPr>
          <a:xfrm>
            <a:off x="965360" y="4219755"/>
            <a:ext cx="16103440" cy="4158632"/>
            <a:chOff x="4971950" y="2035757"/>
            <a:chExt cx="16103440" cy="4158632"/>
          </a:xfrm>
        </p:grpSpPr>
        <p:sp>
          <p:nvSpPr>
            <p:cNvPr id="52" name="TextBox 10">
              <a:extLst>
                <a:ext uri="{FF2B5EF4-FFF2-40B4-BE49-F238E27FC236}">
                  <a16:creationId xmlns:a16="http://schemas.microsoft.com/office/drawing/2014/main" id="{B0BEF1F4-E3DC-23E6-58A6-F14A6277A6E4}"/>
                </a:ext>
              </a:extLst>
            </p:cNvPr>
            <p:cNvSpPr txBox="1"/>
            <p:nvPr/>
          </p:nvSpPr>
          <p:spPr>
            <a:xfrm>
              <a:off x="5533370" y="2098280"/>
              <a:ext cx="15542020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9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ถอดสายพานไท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(รายละเอียดในงานสายพานไท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  <a:p>
              <a:pPr>
                <a:lnSpc>
                  <a:spcPts val="3500"/>
                </a:lnSpc>
                <a:spcBef>
                  <a:spcPts val="9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ถอดเฟืองปั๊มฉีด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</a:t>
              </a:r>
            </a:p>
            <a:p>
              <a:pPr>
                <a:lnSpc>
                  <a:spcPts val="3500"/>
                </a:lnSpc>
                <a:spcBef>
                  <a:spcPts val="9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2.1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ถอดนอตเฟืองปั๊มฉีด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มันเชื้อเพลิงจับยึดเฟืองปั๊มฉีด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มันเชื้อเพลิงด้วยเครื่องมือจับยึดเฟือง และคลายนอตด้วยประแจกระบอก </a:t>
              </a:r>
            </a:p>
            <a:p>
              <a:pPr>
                <a:lnSpc>
                  <a:spcPts val="3500"/>
                </a:lnSpc>
                <a:spcBef>
                  <a:spcPts val="9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2.2</a:t>
              </a: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ถอดเฟืองปั๊มฉีด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(รูปที่ 6.39) ประกอบเครื่องมือถอดเฟืองเข้ากับเฟืองปั๊มฉีด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และจับยึดด้วยประแจเลื่อน จากนั้นขันโบ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ด้วยประแจ</a:t>
              </a:r>
            </a:p>
            <a:p>
              <a:pPr>
                <a:lnSpc>
                  <a:spcPts val="3500"/>
                </a:lnSpc>
                <a:spcBef>
                  <a:spcPts val="9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ถอดท่อ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มันหัวฉีด (รายละเอียดในงานหัวฉีด)</a:t>
              </a:r>
            </a:p>
            <a:p>
              <a:pPr>
                <a:lnSpc>
                  <a:spcPts val="3500"/>
                </a:lnSpc>
                <a:spcBef>
                  <a:spcPts val="9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</a:t>
              </a:r>
            </a:p>
            <a:p>
              <a:pPr>
                <a:lnSpc>
                  <a:spcPts val="3500"/>
                </a:lnSpc>
                <a:spcBef>
                  <a:spcPts val="9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4.1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ถอดโบ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ยึดปั๊มฉีด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มันเชื้อเพลิงจำนวน 4 ตัว และถอดขายึดปั๊ม (รูปที่ 6.40)</a:t>
              </a:r>
            </a:p>
            <a:p>
              <a:pPr>
                <a:lnSpc>
                  <a:spcPts val="3500"/>
                </a:lnSpc>
                <a:spcBef>
                  <a:spcPts val="9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4.2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ก่อนถอดปั๊มฉีด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ให้ตรวจสอบตำแหน่งเครื่องหมายที่หน้าแปลนปั๊มฉีด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มันเชื้อเพลิงกับเสื้อสายพาน</a:t>
              </a:r>
              <a:b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ไท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(รูปที่ 6.41) ถ้าไม่ตรงให้ทำเครื่องหมายใหม่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EC40892-9A67-F74A-1D13-6737C12ACF68}"/>
                </a:ext>
              </a:extLst>
            </p:cNvPr>
            <p:cNvSpPr/>
            <p:nvPr/>
          </p:nvSpPr>
          <p:spPr>
            <a:xfrm>
              <a:off x="4971950" y="20357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BCDBE67-2D13-F897-1BBA-03CD6C3937D8}"/>
                </a:ext>
              </a:extLst>
            </p:cNvPr>
            <p:cNvSpPr/>
            <p:nvPr/>
          </p:nvSpPr>
          <p:spPr>
            <a:xfrm>
              <a:off x="4971950" y="264390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7B2D4F0-688B-2836-DACD-F998FD1574B1}"/>
                </a:ext>
              </a:extLst>
            </p:cNvPr>
            <p:cNvSpPr/>
            <p:nvPr/>
          </p:nvSpPr>
          <p:spPr>
            <a:xfrm>
              <a:off x="4971950" y="517857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98D213D-422D-5D6F-5337-50E5DEEA3AC0}"/>
                </a:ext>
              </a:extLst>
            </p:cNvPr>
            <p:cNvSpPr/>
            <p:nvPr/>
          </p:nvSpPr>
          <p:spPr>
            <a:xfrm>
              <a:off x="4971950" y="5737189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23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971800" y="1179550"/>
            <a:ext cx="12832042" cy="954107"/>
            <a:chOff x="2971800" y="1028700"/>
            <a:chExt cx="1283204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12832042" cy="954107"/>
              <a:chOff x="5691670" y="1818142"/>
              <a:chExt cx="1283204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11495570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1137164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งานประกอบปั๊มฉีด</a:t>
                </a:r>
                <a:r>
                  <a:rPr lang="th-TH" sz="48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มันเชื้อเพลิงเข้ากับเครื่องยนต์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028F6D-5C8A-F00C-9210-1D30D7998738}"/>
              </a:ext>
            </a:extLst>
          </p:cNvPr>
          <p:cNvGrpSpPr/>
          <p:nvPr/>
        </p:nvGrpSpPr>
        <p:grpSpPr>
          <a:xfrm>
            <a:off x="19819887" y="3247063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AF2101-C494-F08F-533E-4D816E8B910A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B4BBFE43-082B-F24A-A03E-87E41EBA738A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305D9EFF-083E-51CF-9211-59028D82EE47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0581BD-D868-B93B-98B3-6869BDA7330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0945D74D-E654-6E68-39E9-70BDF193A30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31B828CD-9F1F-2D23-4B57-58A9439FF30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1618201" y="7816778"/>
            <a:ext cx="4826597" cy="67740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ตำแหน่งเครื่องหมายตรงกัน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C8AEA6-5906-123F-4286-A2A4EA32E330}"/>
              </a:ext>
            </a:extLst>
          </p:cNvPr>
          <p:cNvGrpSpPr/>
          <p:nvPr/>
        </p:nvGrpSpPr>
        <p:grpSpPr>
          <a:xfrm>
            <a:off x="3251360" y="2496014"/>
            <a:ext cx="6415155" cy="6476967"/>
            <a:chOff x="4971950" y="2035757"/>
            <a:chExt cx="6415155" cy="6476967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A5398FE4-CC43-6D1E-25F5-A98F2B7DDEEA}"/>
                </a:ext>
              </a:extLst>
            </p:cNvPr>
            <p:cNvSpPr txBox="1"/>
            <p:nvPr/>
          </p:nvSpPr>
          <p:spPr>
            <a:xfrm>
              <a:off x="5533371" y="2098279"/>
              <a:ext cx="5853734" cy="229139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9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</a:t>
              </a:r>
            </a:p>
            <a:p>
              <a:pPr>
                <a:lnSpc>
                  <a:spcPts val="39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1.1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จัดตำแหน่งขีดบนเรือนปั๊มกับเสื้อสายพานไท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ให้ตรงกัน (รูปที่ 6.43)</a:t>
              </a:r>
            </a:p>
            <a:p>
              <a:pPr>
                <a:lnSpc>
                  <a:spcPts val="39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1.2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ประกอบนอต 2 ตัว เพื่อยึดปั๊มฉีด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มันเชื้อเพลิงเข้ากับเสื้อสายพานไท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endPara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9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1.3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ประกอบขายึดปั๊มด้วยโบ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4 ตัว</a:t>
              </a:r>
            </a:p>
            <a:p>
              <a:pPr>
                <a:lnSpc>
                  <a:spcPts val="39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ประกอบท่อ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มันหัวฉีด (รายละเอียดในงานหัวฉีด)</a:t>
              </a:r>
            </a:p>
            <a:p>
              <a:pPr>
                <a:lnSpc>
                  <a:spcPts val="39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ต่อท่อ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มันเข้ากับปั๊มฉีด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</a:t>
              </a:r>
            </a:p>
            <a:p>
              <a:pPr>
                <a:lnSpc>
                  <a:spcPts val="39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ประกอบเฟืองปั๊ม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</a:t>
              </a:r>
            </a:p>
            <a:p>
              <a:pPr>
                <a:lnSpc>
                  <a:spcPts val="39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ประกอบสายพานไท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(รายละเอียดในงานสายพานไท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72F484E-141B-0C57-46DC-A0EC263D9A43}"/>
                </a:ext>
              </a:extLst>
            </p:cNvPr>
            <p:cNvSpPr/>
            <p:nvPr/>
          </p:nvSpPr>
          <p:spPr>
            <a:xfrm>
              <a:off x="4971950" y="20357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2A8E765-3864-B2B8-349E-5C130B4C35E6}"/>
                </a:ext>
              </a:extLst>
            </p:cNvPr>
            <p:cNvSpPr/>
            <p:nvPr/>
          </p:nvSpPr>
          <p:spPr>
            <a:xfrm>
              <a:off x="4971950" y="562999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6FA73E2-46B0-BE1C-A09E-2CD5500FA047}"/>
                </a:ext>
              </a:extLst>
            </p:cNvPr>
            <p:cNvSpPr/>
            <p:nvPr/>
          </p:nvSpPr>
          <p:spPr>
            <a:xfrm>
              <a:off x="4971950" y="678108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62D93E7-7DD0-1C2C-260F-22BD06FF910A}"/>
                </a:ext>
              </a:extLst>
            </p:cNvPr>
            <p:cNvSpPr/>
            <p:nvPr/>
          </p:nvSpPr>
          <p:spPr>
            <a:xfrm>
              <a:off x="4971950" y="740782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58719D3-0B49-6A90-873C-341C87506DF5}"/>
                </a:ext>
              </a:extLst>
            </p:cNvPr>
            <p:cNvSpPr/>
            <p:nvPr/>
          </p:nvSpPr>
          <p:spPr>
            <a:xfrm>
              <a:off x="4971950" y="805552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3E87FA26-812E-4ACA-A2DB-9E4906D16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483" y="2554070"/>
            <a:ext cx="7993538" cy="49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3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76;p25">
            <a:extLst>
              <a:ext uri="{FF2B5EF4-FFF2-40B4-BE49-F238E27FC236}">
                <a16:creationId xmlns:a16="http://schemas.microsoft.com/office/drawing/2014/main" id="{BF42182E-5483-940A-A1A1-2A6F2B55FAAC}"/>
              </a:ext>
            </a:extLst>
          </p:cNvPr>
          <p:cNvSpPr/>
          <p:nvPr/>
        </p:nvSpPr>
        <p:spPr>
          <a:xfrm rot="16200000">
            <a:off x="12410902" y="-7375911"/>
            <a:ext cx="1025923" cy="10118673"/>
          </a:xfrm>
          <a:prstGeom prst="roundRect">
            <a:avLst>
              <a:gd name="adj" fmla="val 50000"/>
            </a:avLst>
          </a:prstGeom>
          <a:solidFill>
            <a:srgbClr val="05B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22135996" y="-371120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D719-4A0B-1990-0F36-40A9DA4DD4F2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1DA4A72C-36C9-0E92-A199-03A0C60D0CEB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95CC74-9EF6-7B02-917D-6245E47CE922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44B6279-128F-5A80-A022-3C8ADD4B2874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C1D96F-D1ED-5691-A7DC-329672E4516F}"/>
              </a:ext>
            </a:extLst>
          </p:cNvPr>
          <p:cNvGrpSpPr/>
          <p:nvPr/>
        </p:nvGrpSpPr>
        <p:grpSpPr>
          <a:xfrm>
            <a:off x="20619846" y="7595880"/>
            <a:ext cx="13834564" cy="1506546"/>
            <a:chOff x="2971800" y="2316912"/>
            <a:chExt cx="13834564" cy="1506546"/>
          </a:xfrm>
        </p:grpSpPr>
        <p:sp>
          <p:nvSpPr>
            <p:cNvPr id="27" name="Flowchart: Merge 26">
              <a:extLst>
                <a:ext uri="{FF2B5EF4-FFF2-40B4-BE49-F238E27FC236}">
                  <a16:creationId xmlns:a16="http://schemas.microsoft.com/office/drawing/2014/main" id="{340B9C3F-10AE-D978-C360-6579733842B9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9EE7C7-6B57-02B5-D79D-8FED05CBF4BA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5DE0340-01F0-0A43-0BBC-AF795A445B42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22" name="Flowchart: Process 21">
                  <a:extLst>
                    <a:ext uri="{FF2B5EF4-FFF2-40B4-BE49-F238E27FC236}">
                      <a16:creationId xmlns:a16="http://schemas.microsoft.com/office/drawing/2014/main" id="{F6B40156-704C-D777-E56C-5CE4FC0674C9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7749071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Hexagon 22">
                  <a:extLst>
                    <a:ext uri="{FF2B5EF4-FFF2-40B4-BE49-F238E27FC236}">
                      <a16:creationId xmlns:a16="http://schemas.microsoft.com/office/drawing/2014/main" id="{E61BF42B-5B17-8482-5912-384FF9935998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6">
                  <a:extLst>
                    <a:ext uri="{FF2B5EF4-FFF2-40B4-BE49-F238E27FC236}">
                      <a16:creationId xmlns:a16="http://schemas.microsoft.com/office/drawing/2014/main" id="{A21F208E-1552-5E6A-9C1E-3E2714048CC2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  <p:sp>
              <p:nvSpPr>
                <p:cNvPr id="25" name="TextBox 6">
                  <a:extLst>
                    <a:ext uri="{FF2B5EF4-FFF2-40B4-BE49-F238E27FC236}">
                      <a16:creationId xmlns:a16="http://schemas.microsoft.com/office/drawing/2014/main" id="{846955D4-FD70-5D98-5E9F-5D40796999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ความสัมพันธ์ระหว่างอัตราส่วน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การอัดกับความดันในกระบอกสูบ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5B942765-86D3-AF70-4E6E-45617C63804C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B2CF0F-F902-B0E7-5F13-0E9EC0979746}"/>
              </a:ext>
            </a:extLst>
          </p:cNvPr>
          <p:cNvGrpSpPr/>
          <p:nvPr/>
        </p:nvGrpSpPr>
        <p:grpSpPr>
          <a:xfrm>
            <a:off x="592577" y="-45064"/>
            <a:ext cx="17102846" cy="2673964"/>
            <a:chOff x="592577" y="-45064"/>
            <a:chExt cx="17102846" cy="267396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14F0EFC-1426-8895-731C-01DF86576B34}"/>
                </a:ext>
              </a:extLst>
            </p:cNvPr>
            <p:cNvGrpSpPr/>
            <p:nvPr/>
          </p:nvGrpSpPr>
          <p:grpSpPr>
            <a:xfrm>
              <a:off x="592577" y="0"/>
              <a:ext cx="17102846" cy="2628900"/>
              <a:chOff x="-22215" y="0"/>
              <a:chExt cx="17102846" cy="26289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608FC93-2137-4547-C753-E7E9D4AD2079}"/>
                  </a:ext>
                </a:extLst>
              </p:cNvPr>
              <p:cNvSpPr/>
              <p:nvPr/>
            </p:nvSpPr>
            <p:spPr>
              <a:xfrm>
                <a:off x="1899810" y="717042"/>
                <a:ext cx="10896598" cy="191185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xtBox 6">
                <a:extLst>
                  <a:ext uri="{FF2B5EF4-FFF2-40B4-BE49-F238E27FC236}">
                    <a16:creationId xmlns:a16="http://schemas.microsoft.com/office/drawing/2014/main" id="{FE7BD473-7A0D-C9BD-ED41-AED92883FF61}"/>
                  </a:ext>
                </a:extLst>
              </p:cNvPr>
              <p:cNvSpPr txBox="1"/>
              <p:nvPr/>
            </p:nvSpPr>
            <p:spPr>
              <a:xfrm>
                <a:off x="2661808" y="1006661"/>
                <a:ext cx="14418823" cy="162223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ส่วนประกอบของปั๊มฉีด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มันเชื้อเพลิง</a:t>
                </a:r>
              </a:p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จานจ่ายแบบ 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วีอี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 ควบคุมด้วยกลไก </a:t>
                </a:r>
              </a:p>
            </p:txBody>
          </p:sp>
          <p:sp>
            <p:nvSpPr>
              <p:cNvPr id="49" name="Flowchart: Delay 48">
                <a:extLst>
                  <a:ext uri="{FF2B5EF4-FFF2-40B4-BE49-F238E27FC236}">
                    <a16:creationId xmlns:a16="http://schemas.microsoft.com/office/drawing/2014/main" id="{A7CB2903-0813-EC81-D54B-63023E27F3DE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6">
                <a:extLst>
                  <a:ext uri="{FF2B5EF4-FFF2-40B4-BE49-F238E27FC236}">
                    <a16:creationId xmlns:a16="http://schemas.microsoft.com/office/drawing/2014/main" id="{779FEFC0-51AF-71AE-1558-D7A16C6EDBE4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BDD697B-EA1A-7A1F-072B-762A233DA8E3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B3076BD0-F079-8431-B6FE-0EBFDEBB3794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787BA700-9B84-9AF3-EA57-85828E076E2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034518C3-A3AA-E6AB-B56D-74EEB4D61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60" y="3011642"/>
            <a:ext cx="11347516" cy="6619384"/>
          </a:xfrm>
          <a:prstGeom prst="rect">
            <a:avLst/>
          </a:prstGeom>
        </p:spPr>
      </p:pic>
      <p:sp>
        <p:nvSpPr>
          <p:cNvPr id="55" name="TextBox 10">
            <a:extLst>
              <a:ext uri="{FF2B5EF4-FFF2-40B4-BE49-F238E27FC236}">
                <a16:creationId xmlns:a16="http://schemas.microsoft.com/office/drawing/2014/main" id="{FAA4ADE3-B91F-5179-3559-A761CE3F9A3E}"/>
              </a:ext>
            </a:extLst>
          </p:cNvPr>
          <p:cNvSpPr txBox="1"/>
          <p:nvPr/>
        </p:nvSpPr>
        <p:spPr>
          <a:xfrm>
            <a:off x="13623983" y="6525368"/>
            <a:ext cx="3703562" cy="101448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 3 มิติ ส่วนประกอบของปั๊มฉีด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มันเชื้อเพลิงจานจ่ายแบบ 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วีอี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ควบคุมด้วยกลไก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9D678-300F-4995-4CFB-7B703AA7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33A8710-AA20-90C1-0AA1-2FC461D5F79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65503-E9CD-1754-A008-849CCC7F6DCD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64CCE03-AB3D-4DF3-8809-4D0CE3A55FC2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D7AF18BF-8268-1A99-D82E-C5DEC60665E3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4A09A38-78A0-633C-8D50-740DBAE50153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CF3D54-3D79-20A4-F32B-ABACB8B89B86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D940C7A0-99B7-9A5B-32C7-4491D8645743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FBC5BC10-CAA0-4E4F-28B3-76B185D04E21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4E622B93-3423-5D41-0E4F-1951B1967260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BB6B92-BCF1-F763-CC1B-56CD9384CEC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C841E17-7393-11F5-955F-6EAEC840A2D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79514C9-72A0-F707-8628-7736169B3AA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0EBF9DE-B4DA-DFFB-73E1-58B66A43A3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C9D3702-7161-ED65-3641-52BECC2BC2B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38AC087-0486-14E6-9375-79E3EC7707F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1F58B6A-E263-B5D7-A860-9970052B8EE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6E854B4-6BF5-5CC0-A5E7-ED17FAD8E9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420AAC9-DAA5-F5E1-6331-C8478A4040E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EB187E-3A6E-0877-6043-C9EDFD3AD10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031C893-4653-267A-3392-6C77BDF0FF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A1BC085-3D57-106A-64E7-7108C5CAE8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C79817A-78A7-9BB8-0C69-F2CA3760086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08AFD-DF47-9D51-9002-5220BABA4944}"/>
              </a:ext>
            </a:extLst>
          </p:cNvPr>
          <p:cNvGrpSpPr/>
          <p:nvPr/>
        </p:nvGrpSpPr>
        <p:grpSpPr>
          <a:xfrm>
            <a:off x="2857556" y="-2419881"/>
            <a:ext cx="13834564" cy="1506546"/>
            <a:chOff x="2971800" y="2316912"/>
            <a:chExt cx="13834564" cy="1506546"/>
          </a:xfrm>
        </p:grpSpPr>
        <p:sp>
          <p:nvSpPr>
            <p:cNvPr id="24" name="Flowchart: Merge 23">
              <a:extLst>
                <a:ext uri="{FF2B5EF4-FFF2-40B4-BE49-F238E27FC236}">
                  <a16:creationId xmlns:a16="http://schemas.microsoft.com/office/drawing/2014/main" id="{106D54E5-247A-D830-0260-354B909BF270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7575C26-D7C9-1EF7-5480-11DEE0673881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23A9816-03DC-252E-E42B-F5236458BB3C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45" name="Flowchart: Process 44">
                  <a:extLst>
                    <a:ext uri="{FF2B5EF4-FFF2-40B4-BE49-F238E27FC236}">
                      <a16:creationId xmlns:a16="http://schemas.microsoft.com/office/drawing/2014/main" id="{C899D828-4642-8331-E0F6-69D1A370D16B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10709479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77E14FF9-5939-8EE0-7E4F-CD15CE52C9F0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6">
                  <a:extLst>
                    <a:ext uri="{FF2B5EF4-FFF2-40B4-BE49-F238E27FC236}">
                      <a16:creationId xmlns:a16="http://schemas.microsoft.com/office/drawing/2014/main" id="{9DA0A314-013B-6DC0-4E69-D4ABF003B139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.2</a:t>
                  </a:r>
                </a:p>
              </p:txBody>
            </p:sp>
            <p:sp>
              <p:nvSpPr>
                <p:cNvPr id="51" name="TextBox 6">
                  <a:extLst>
                    <a:ext uri="{FF2B5EF4-FFF2-40B4-BE49-F238E27FC236}">
                      <a16:creationId xmlns:a16="http://schemas.microsoft.com/office/drawing/2014/main" id="{C7DFE64B-9AA0-045A-24FF-2443C5365B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วัฏจักรการทำงานของเครื่องยนต์ดีเซล 4 จังหวะ 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(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Four-Stroke Diesel Cycle) </a:t>
                  </a:r>
                </a:p>
              </p:txBody>
            </p:sp>
          </p:grp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CBC67FF4-9C94-5F92-B35D-8D009B023BEE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79F705-55F9-85EA-6BAD-A73E4AD9CB31}"/>
              </a:ext>
            </a:extLst>
          </p:cNvPr>
          <p:cNvGrpSpPr/>
          <p:nvPr/>
        </p:nvGrpSpPr>
        <p:grpSpPr>
          <a:xfrm>
            <a:off x="19651851" y="7759914"/>
            <a:ext cx="6122756" cy="697566"/>
            <a:chOff x="3224444" y="4284645"/>
            <a:chExt cx="6122756" cy="6975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2A2438A-150E-D40E-F11B-CA7A82E37FD2}"/>
                </a:ext>
              </a:extLst>
            </p:cNvPr>
            <p:cNvGrpSpPr/>
            <p:nvPr/>
          </p:nvGrpSpPr>
          <p:grpSpPr>
            <a:xfrm>
              <a:off x="3272851" y="4394873"/>
              <a:ext cx="6074349" cy="587338"/>
              <a:chOff x="4567415" y="4086432"/>
              <a:chExt cx="6074349" cy="587338"/>
            </a:xfrm>
          </p:grpSpPr>
          <p:sp>
            <p:nvSpPr>
              <p:cNvPr id="55" name="Flowchart: Process 54">
                <a:extLst>
                  <a:ext uri="{FF2B5EF4-FFF2-40B4-BE49-F238E27FC236}">
                    <a16:creationId xmlns:a16="http://schemas.microsoft.com/office/drawing/2014/main" id="{BFA7D770-5394-C96F-2695-0BEC860A352B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5972749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F75BAF71-8627-7CFA-3CCE-DB04EF6A1C90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584200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การถอดเฟืองไท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และตรวจสอบชิ้นส่วน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6F8EEF-51A4-7914-EC51-A17F19A94CBD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58" name="Arrow: Chevron 57">
                <a:extLst>
                  <a:ext uri="{FF2B5EF4-FFF2-40B4-BE49-F238E27FC236}">
                    <a16:creationId xmlns:a16="http://schemas.microsoft.com/office/drawing/2014/main" id="{986C9538-4F9D-171B-7AF2-805B7BF4099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A6603D1C-15AC-F322-46D1-61131981F26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14A978-6F82-E65F-4970-E534285BB02A}"/>
              </a:ext>
            </a:extLst>
          </p:cNvPr>
          <p:cNvGrpSpPr/>
          <p:nvPr/>
        </p:nvGrpSpPr>
        <p:grpSpPr>
          <a:xfrm>
            <a:off x="19212601" y="6093078"/>
            <a:ext cx="11147225" cy="1212679"/>
            <a:chOff x="4930976" y="8703620"/>
            <a:chExt cx="11147225" cy="1212679"/>
          </a:xfrm>
        </p:grpSpPr>
        <p:sp>
          <p:nvSpPr>
            <p:cNvPr id="64" name="Google Shape;176;p25">
              <a:extLst>
                <a:ext uri="{FF2B5EF4-FFF2-40B4-BE49-F238E27FC236}">
                  <a16:creationId xmlns:a16="http://schemas.microsoft.com/office/drawing/2014/main" id="{A65A1F3E-354E-3CF2-562A-B9E6812CE09A}"/>
                </a:ext>
              </a:extLst>
            </p:cNvPr>
            <p:cNvSpPr/>
            <p:nvPr/>
          </p:nvSpPr>
          <p:spPr>
            <a:xfrm rot="16200000">
              <a:off x="9898249" y="3736347"/>
              <a:ext cx="1212679" cy="1114722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85E4D4B9-C683-0CB5-2ADD-342E52E92DEE}"/>
                </a:ext>
              </a:extLst>
            </p:cNvPr>
            <p:cNvSpPr txBox="1"/>
            <p:nvPr/>
          </p:nvSpPr>
          <p:spPr>
            <a:xfrm>
              <a:off x="5370226" y="8866610"/>
              <a:ext cx="10388573" cy="104968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ในจังหวะดูด ลูกสูบเคลื่อนที่ลง ลิ้นไอดีเปิด (การทำงานจริง ลิ้นไอดีเปิดก่อนศูนย์ตายบน) ลิ้นไอเสียปิด เพลาข้อเหวี่ยงหมุนไปเป็นมุมประมาณ 180 องศา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020A82FB-5C6C-59D6-6FB2-8A4BABFA2298}"/>
              </a:ext>
            </a:extLst>
          </p:cNvPr>
          <p:cNvSpPr txBox="1"/>
          <p:nvPr/>
        </p:nvSpPr>
        <p:spPr>
          <a:xfrm>
            <a:off x="3322088" y="1382263"/>
            <a:ext cx="14101313" cy="96382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ส่วนประกอบหลัก ๆ ของปั๊มฉีด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มันเชื้อเพลิงแบบจานจ่ายแบบ 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วีอี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(รูปที่ 6.2) แบ่งตามหน้าที่ และลักษณะการทำงานได้ 5 ส่วน ดังนี้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32934-6BBB-CF21-1DF9-AC00C4157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83" y="2524229"/>
            <a:ext cx="12123454" cy="7120777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F30B3CE2-6E26-43B6-436E-457635CAAEA1}"/>
              </a:ext>
            </a:extLst>
          </p:cNvPr>
          <p:cNvSpPr txBox="1"/>
          <p:nvPr/>
        </p:nvSpPr>
        <p:spPr>
          <a:xfrm>
            <a:off x="13653383" y="2844954"/>
            <a:ext cx="3878518" cy="13674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ภาพตัดส่วนประกอบหลัก 5 ส่วนของปั๊มฉีด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มันเชื้อเพลิงจานจ่ายแบบ 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วีอี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68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90890A1F-5BB8-A737-AE5C-C7A021149FFF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1940768" y="8964586"/>
            <a:ext cx="4004785" cy="41693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ภาพตัดส่วนประกอบของชุดสร้างความดัน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มันตํ่า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971800" y="1179550"/>
            <a:ext cx="12337164" cy="954107"/>
            <a:chOff x="2971800" y="1028700"/>
            <a:chExt cx="1233716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12337164" cy="954107"/>
              <a:chOff x="5691670" y="1818142"/>
              <a:chExt cx="1233716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1125427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1.1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1087677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ชุดสร้างความดัน</a:t>
                </a:r>
                <a:r>
                  <a:rPr lang="th-TH" sz="48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มันตํ่า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Low Pressure Stage)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A0E425-617B-863F-7D2E-95091D3D4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850" y="2438242"/>
            <a:ext cx="7909524" cy="62583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D2CDDEA-1C84-0DEE-3AAC-A2C047947AF5}"/>
              </a:ext>
            </a:extLst>
          </p:cNvPr>
          <p:cNvGrpSpPr/>
          <p:nvPr/>
        </p:nvGrpSpPr>
        <p:grpSpPr>
          <a:xfrm>
            <a:off x="3322088" y="2573978"/>
            <a:ext cx="8739283" cy="697566"/>
            <a:chOff x="3224444" y="4284645"/>
            <a:chExt cx="8739283" cy="6975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D4B70E-FFAC-8A03-297A-C46DD256F448}"/>
                </a:ext>
              </a:extLst>
            </p:cNvPr>
            <p:cNvGrpSpPr/>
            <p:nvPr/>
          </p:nvGrpSpPr>
          <p:grpSpPr>
            <a:xfrm>
              <a:off x="3272851" y="4394873"/>
              <a:ext cx="8690876" cy="587338"/>
              <a:chOff x="4567415" y="4086432"/>
              <a:chExt cx="8690876" cy="587338"/>
            </a:xfrm>
          </p:grpSpPr>
          <p:sp>
            <p:nvSpPr>
              <p:cNvPr id="25" name="Flowchart: Process 24">
                <a:extLst>
                  <a:ext uri="{FF2B5EF4-FFF2-40B4-BE49-F238E27FC236}">
                    <a16:creationId xmlns:a16="http://schemas.microsoft.com/office/drawing/2014/main" id="{AD6F14F2-BA73-C0A9-0152-331DDB150A50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7428134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10">
                <a:extLst>
                  <a:ext uri="{FF2B5EF4-FFF2-40B4-BE49-F238E27FC236}">
                    <a16:creationId xmlns:a16="http://schemas.microsoft.com/office/drawing/2014/main" id="{62478EE9-5D52-D470-6870-7D3371325FA0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ปั๊มป้อนแบบใบพัด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Vane-type Supply Pump)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199209B-DD93-4914-81BA-9BE85F0CC69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7FFCB200-4792-409A-06B6-FDBA5E5A941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70D2F2F2-517B-2329-E7D5-A1FA91B02C5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D374E2B-1884-5E0D-3A5B-96019EEE3F72}"/>
              </a:ext>
            </a:extLst>
          </p:cNvPr>
          <p:cNvSpPr/>
          <p:nvPr/>
        </p:nvSpPr>
        <p:spPr>
          <a:xfrm rot="459140">
            <a:off x="16169846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B9A0D85-A7CA-BB62-978C-EA6FDE2972D0}"/>
              </a:ext>
            </a:extLst>
          </p:cNvPr>
          <p:cNvSpPr txBox="1"/>
          <p:nvPr/>
        </p:nvSpPr>
        <p:spPr>
          <a:xfrm>
            <a:off x="3370495" y="3582796"/>
            <a:ext cx="6230705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000"/>
              </a:lnSpc>
              <a:spcBef>
                <a:spcPts val="1200"/>
              </a:spcBef>
            </a:pPr>
            <a:r>
              <a:rPr lang="th-TH" sz="3200" b="1" spc="36" dirty="0">
                <a:solidFill>
                  <a:schemeClr val="accent2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หลักการทำงานของปั๊มป้อนแบบใบพัด (</a:t>
            </a:r>
            <a:r>
              <a:rPr lang="en-US" sz="3200" b="1" spc="36" dirty="0">
                <a:solidFill>
                  <a:schemeClr val="accent2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Operation of vane-type supply pump)</a:t>
            </a:r>
          </a:p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เมื่อเพลาขับหมุนจะส่งกำลังผ่านลิ่ม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Key)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ไปหมุน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ใบพัดทั้ง 4 ใบจะถูกเหวี่ยงตัวออกไปแนบสนิทกับขอบของวงแหวนเยื้องศูนย์ เนื่องจากจุดศูนย์กลางของ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และของวงแหวนเยื้องศูนย์มิได้อยู่ในแนวเดียวกัน จึงทำให้เกิดห้อง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 4 ห้อง 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มันที่ถูกกักอยู่ในระหว่างใบพัดจึงถูกบีบอัดตัว และถูกดันส่งออกไปทางช่องทางออกของ</a:t>
            </a:r>
            <a:b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</a:t>
            </a:r>
          </a:p>
        </p:txBody>
      </p:sp>
    </p:spTree>
    <p:extLst>
      <p:ext uri="{BB962C8B-B14F-4D97-AF65-F5344CB8AC3E}">
        <p14:creationId xmlns:p14="http://schemas.microsoft.com/office/powerpoint/2010/main" val="10286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09A5-2719-7D5D-B88D-A78DD68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1EAC71A-4937-4B7F-6400-3F1518A0490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CA944-5020-3652-DD2A-FA9D1675266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CD7BB0-0675-F3AE-DAEB-3AA9E17DD64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6149CFD-64AF-2850-CBDE-062856E8B1B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12657B7-1A62-1559-1AEA-FC26398B119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4A8C6E-E46F-D271-D19A-162EDE8DDEE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2F01FF-395A-7F6C-1E29-47FF3958131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BDF7D329-94F1-83F9-0CC7-4B7FDE8CA8F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ADDE0FD-C542-EADC-D4FE-02D9F194BF1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3BA64B-EF4C-3117-6D79-450692E3EC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3B1A20-4A52-4D80-9BC9-A9EA663EA05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0D9FB02B-0FEC-CFAE-E952-24B2C6DEA52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9B98633-6DCC-A0FD-3169-688BAF02C9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42F88BD-F562-7C6D-D3FC-CDF53B0DF78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0D1EAD2-4D7A-2D63-1E91-A4C5EB62BE9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529A8055-FCA6-2017-A184-32F735CA4C9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111D92A-FE4E-18AB-D93D-98BCBBAE17A4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093FEC9F-013B-599F-DDF2-B13107925212}"/>
              </a:ext>
            </a:extLst>
          </p:cNvPr>
          <p:cNvSpPr txBox="1"/>
          <p:nvPr/>
        </p:nvSpPr>
        <p:spPr>
          <a:xfrm>
            <a:off x="12172794" y="7353221"/>
            <a:ext cx="3880006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ภาพตัดส่วนประกอบของลิ้นควบคุมความดัน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710286E5-C4C0-009D-A158-5749B9017B82}"/>
              </a:ext>
            </a:extLst>
          </p:cNvPr>
          <p:cNvSpPr txBox="1"/>
          <p:nvPr/>
        </p:nvSpPr>
        <p:spPr>
          <a:xfrm>
            <a:off x="3370495" y="2257575"/>
            <a:ext cx="6517668" cy="63589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000"/>
              </a:lnSpc>
              <a:spcBef>
                <a:spcPts val="1200"/>
              </a:spcBef>
            </a:pPr>
            <a:r>
              <a:rPr lang="th-TH" sz="3300" b="1" spc="36" dirty="0">
                <a:solidFill>
                  <a:schemeClr val="accent2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หลักการทำงานของลิ้นควบคุมความดัน (</a:t>
            </a:r>
            <a:r>
              <a:rPr lang="en-US" sz="3300" b="1" spc="36" dirty="0">
                <a:solidFill>
                  <a:schemeClr val="accent2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Operation of pressure regulating valve)</a:t>
            </a:r>
          </a:p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เมื่อเพลาขับของปั๊มฉีด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มันเชื้อเพลิงหมุนด้วยความเร็วสูงขึ้น ความดัน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มันที่ถูกส่งมาจากปั๊มป้อนภายในเรือนปั๊มฉีด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มันเชื้อเพลิงก็จะสูงไปด้วย ลูกสูบของลิ้นควบคุมความดันจะถูกดันขึ้น  เพื่อปล่อย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มันที่มีความดันเกินการควบคุมไหลกลับไปทางด้านช่องทางเข้า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มันของปั๊มป้อน ความดันของ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มันจะถูกควบคุมให้สัมพันธ์กับความเร็วรอบของปั๊มฉีด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มันเชื้อเพลิงโดยตรง นอกจากนี้ ความดัน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มันเชื้อเพลิงยังช่วยไปดันอุปกรณ์ปรับระยะเวลาการฉีด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มันโดยอัตโนมัติให้ทำงานอีกด้วย การทำงานของลิ้นควบคุมความดัน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11B1BF-6296-5EA9-B769-BC06AAE5B79B}"/>
              </a:ext>
            </a:extLst>
          </p:cNvPr>
          <p:cNvGrpSpPr/>
          <p:nvPr/>
        </p:nvGrpSpPr>
        <p:grpSpPr>
          <a:xfrm>
            <a:off x="3322088" y="1248757"/>
            <a:ext cx="8739283" cy="697566"/>
            <a:chOff x="3224444" y="4284645"/>
            <a:chExt cx="8739283" cy="6975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828E5A-263D-DDBF-ECFD-EAB9DD1FBB70}"/>
                </a:ext>
              </a:extLst>
            </p:cNvPr>
            <p:cNvGrpSpPr/>
            <p:nvPr/>
          </p:nvGrpSpPr>
          <p:grpSpPr>
            <a:xfrm>
              <a:off x="3272850" y="4394873"/>
              <a:ext cx="8690877" cy="587338"/>
              <a:chOff x="4567414" y="4086432"/>
              <a:chExt cx="8690877" cy="587338"/>
            </a:xfrm>
          </p:grpSpPr>
          <p:sp>
            <p:nvSpPr>
              <p:cNvPr id="15" name="Flowchart: Process 14">
                <a:extLst>
                  <a:ext uri="{FF2B5EF4-FFF2-40B4-BE49-F238E27FC236}">
                    <a16:creationId xmlns:a16="http://schemas.microsoft.com/office/drawing/2014/main" id="{BC259405-7D83-817A-7289-F10C4E015087}"/>
                  </a:ext>
                </a:extLst>
              </p:cNvPr>
              <p:cNvSpPr/>
              <p:nvPr/>
            </p:nvSpPr>
            <p:spPr>
              <a:xfrm>
                <a:off x="4567414" y="4086432"/>
                <a:ext cx="7776477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8AEC1E6F-1773-F822-6EA7-731A1952A36C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ลิ้นควบคุมความดัน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Pressure Regulating Valve)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65AC27-85F5-73D2-3DC5-6FEEC9A38242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45D8918F-27FA-BF27-5113-AB1BC9C43B8A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83EDB244-B96F-5B5E-C788-8EC3466E0D41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1A16F4A-8390-8E11-2805-38D812CEE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05" y="2965035"/>
            <a:ext cx="7753971" cy="39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87D6-7AAD-7809-9D73-6E1B88F61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73B987C-BDE0-9626-8928-44BA7EAF331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0C27B7-E2AC-60D5-2264-E990B1DAA5AE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16E629D-BBF5-8743-3A1B-12D7D5D9C3D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0D3FD-1180-5E2B-A517-F6294CC3958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3D9DD85E-9D86-5A83-13D0-636DCC41509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D70B272-0BE7-4400-677C-C0DA2A45099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EDB493-7B3A-AAD2-7E57-303B44442075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76EAC4DD-5486-DEB3-2437-C199A2560C2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0CB352D-F798-5F85-225E-0F066096B08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1FD7514-46A7-8DD9-A6D1-C4011C7004C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2AA4EA3-B8BA-52D6-4A26-E55F183788A4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C66607F-D03E-F818-59F5-3D884827C1D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A3EA5E29-76E6-5620-B606-E2ED9BE274D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12F371A-8BCC-563C-1841-CBE854A6C1F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02A076FD-DAFA-1F01-9BD1-0FA5542E954E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3EF4DF04-22E8-E6E8-4279-C3DAA23E117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2D831BA6-379C-92AD-D9EB-86E536E53BA5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3FD64159-A505-98B3-D303-07194560F422}"/>
              </a:ext>
            </a:extLst>
          </p:cNvPr>
          <p:cNvSpPr txBox="1"/>
          <p:nvPr/>
        </p:nvSpPr>
        <p:spPr>
          <a:xfrm>
            <a:off x="11399897" y="7685652"/>
            <a:ext cx="3880006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ภาพตัดส่วนประกอบของลิ้นระบายความดัน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9E7A62B5-B3B6-34C9-F485-D91B9D7EA58C}"/>
              </a:ext>
            </a:extLst>
          </p:cNvPr>
          <p:cNvSpPr txBox="1"/>
          <p:nvPr/>
        </p:nvSpPr>
        <p:spPr>
          <a:xfrm>
            <a:off x="3370495" y="2257575"/>
            <a:ext cx="4988884" cy="63589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ลิ้นระบายความดัน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มันจะติดตั้งอยู่ด้านบนสุดของฝาครอบเครื่องควบคุมความเร็ว ทำหน้าที่ระบายความร้อนของ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และไล่ฟองอากาศที่มีอยู่ภายในปั๊มฉีด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</a:t>
            </a:r>
            <a:endParaRPr lang="en-US" sz="40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ลิ้นระบายความดันมีลักษณะ</a:t>
            </a:r>
            <a:r>
              <a:rPr lang="th-TH" sz="4000" spc="-1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เป็นสกรูเจาะรูขนาดเส้นผ่านศูนย์กลาง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0.6 มม. และยึดกับข้อต่อท่อทาง</a:t>
            </a:r>
            <a:b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มันไหลกลับ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056801-F17E-7836-F123-C02A95275E7A}"/>
              </a:ext>
            </a:extLst>
          </p:cNvPr>
          <p:cNvGrpSpPr/>
          <p:nvPr/>
        </p:nvGrpSpPr>
        <p:grpSpPr>
          <a:xfrm>
            <a:off x="3322088" y="1248757"/>
            <a:ext cx="8739283" cy="697566"/>
            <a:chOff x="3224444" y="4284645"/>
            <a:chExt cx="8739283" cy="6975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0710B7-AA8E-9718-D0A9-9F14422808C6}"/>
                </a:ext>
              </a:extLst>
            </p:cNvPr>
            <p:cNvGrpSpPr/>
            <p:nvPr/>
          </p:nvGrpSpPr>
          <p:grpSpPr>
            <a:xfrm>
              <a:off x="3272851" y="4394873"/>
              <a:ext cx="8690876" cy="587338"/>
              <a:chOff x="4567415" y="4086432"/>
              <a:chExt cx="8690876" cy="587338"/>
            </a:xfrm>
          </p:grpSpPr>
          <p:sp>
            <p:nvSpPr>
              <p:cNvPr id="15" name="Flowchart: Process 14">
                <a:extLst>
                  <a:ext uri="{FF2B5EF4-FFF2-40B4-BE49-F238E27FC236}">
                    <a16:creationId xmlns:a16="http://schemas.microsoft.com/office/drawing/2014/main" id="{374BC0B5-58DC-3E1C-433B-D2665D2C64F8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6804020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D77027AA-9E8A-616C-C5B8-6C67FB9D8D73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ลิ้นระบายความดัน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Overflow Valve)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9E0BA4-B18F-E639-A247-D36803641F4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BC79676D-374C-E4DF-E9DE-B189E5FF226D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E6189CA3-8B79-742F-EA47-B3D2550569B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26CEB1D-2864-D9CC-455B-44B6B805F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319" y="2354566"/>
            <a:ext cx="9080397" cy="49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971800" y="1179550"/>
            <a:ext cx="9563100" cy="954107"/>
            <a:chOff x="2971800" y="1028700"/>
            <a:chExt cx="9563100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9563100" cy="954107"/>
              <a:chOff x="5691670" y="1818142"/>
              <a:chExt cx="9563100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872062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810270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หัวฉีดแบบเดือย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Pintle Nozzle Type)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20630445" y="913317"/>
            <a:ext cx="8888962" cy="470926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หัวฉีดแบบเดือย (รูปที่ 5.5) ประกอบด้วยชุดเข็มหัวฉีด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Nozzle) 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บ่ารอง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Spacer)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สปริง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ก้านดัน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Push rod)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แผ่นชิม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Shim)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และเรือนยึดหัวฉีด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Retaining nut)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เรือนยึดหัวฉีดจะมีลักษณะเป็นเกลียว  เพื่อทำหน้าที่ยึดหัวฉีดเข้ากับฝาสูบ หัวฉีดแบบนี้นิยมนำไปใช้กับเครื่องยนต์ดีเซลที่มีห้องเผาไหม้แบบล่วงหน้า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Pre-combustion chamber)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และห้องเผาไหม้แบบหมุนวน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Swirl chamber type)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การควบคุมปริมาณการฉีด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มันจะขึ้นอยู่กับขนาดรูของเข็มหัวฉีด และความแข็งของสปริง สปริงจะทำหน้าที่ควบคุมความดันในการเปิดเข็มหัวฉีด ความแข็งของสปริงสามารถปรับตั้งได้ด้วยแผ่นชิม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56ED4-D843-038D-9195-975CD46BC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79" y="2294028"/>
            <a:ext cx="13192842" cy="6907122"/>
          </a:xfrm>
          <a:prstGeom prst="rect">
            <a:avLst/>
          </a:prstGeom>
        </p:spPr>
      </p:pic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5683942" y="9400041"/>
            <a:ext cx="7631670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ภาพตัดส่วนประกอบของชุดสร้างความดัน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มันสูง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3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2EBBA-5343-40E7-813D-223BC009A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A9B9255-46BF-3A97-DBDD-F22D548840C6}"/>
              </a:ext>
            </a:extLst>
          </p:cNvPr>
          <p:cNvGrpSpPr/>
          <p:nvPr/>
        </p:nvGrpSpPr>
        <p:grpSpPr>
          <a:xfrm>
            <a:off x="20118864" y="399389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F20F8DCE-D3FC-A42B-D8DA-145EEABC1861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81AA6FC-54F4-C175-2ECD-AA1838B14E84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73D4DBAC-EDD5-B2B0-71A5-95E0348B68E7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AEE5581-B72E-CE9A-949E-C416EF7B22A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9AB921-6114-B53F-C2EB-5C44A4598839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622DC283-733B-F819-A6C9-2197020EF1C6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9E954166-BD47-4E69-7EA8-0DC16A0CB7E5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20B9A3A-0C20-B3D5-3B80-F75BDE8F0DC2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AC001E-1F0B-783D-A672-C9E49631886E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C4E71969-7BAE-76F5-8EC9-EF1891CF3A42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3FCED8FC-7C8A-AF4A-6836-D6D8B1607266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6F3AC1F6-BD11-67FC-DCD0-8B67D3A21BAA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7856E4-83D2-B704-F7C4-0843513AD6B9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332B099-A6E2-17C5-A65E-80903E3CB39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C8F414D-2212-EE86-C62B-F0D4D1CCE39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0A893103-3F6A-CA8C-55D3-EAD7EFC60AD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3294922-C625-5A3A-814B-519B580AB9A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B9BB2A7-A14E-33D4-D5C2-59D5ED869674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1025333-7166-ED48-7DC6-41D1B069D01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EDD6EC2-AF11-7D27-3E00-026DCC33B9A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236037-9E2A-5304-B70C-A8226572BAC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A790654-D31B-76A6-F1D6-E1E66B27EA8D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DC40CD2-BC62-46E9-A1F2-552CE66BD8E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FB7F2EA-1CAC-5C64-816D-B9273FD7A7A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7C63C68-2FA0-29D9-515F-0A131FA7CE4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D8606F5E-E5D5-A147-3C2D-AA4A4D280709}"/>
              </a:ext>
            </a:extLst>
          </p:cNvPr>
          <p:cNvSpPr txBox="1"/>
          <p:nvPr/>
        </p:nvSpPr>
        <p:spPr>
          <a:xfrm>
            <a:off x="20118864" y="5470047"/>
            <a:ext cx="8888962" cy="470926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หัวฉีดแบบเดือย (รูปที่ 5.5) ประกอบด้วยชุดเข็มหัวฉีด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Nozzle) 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บ่ารอง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Spacer)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สปริง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ก้านดัน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Push rod)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แผ่นชิม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Shim)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และเรือนยึดหัวฉีด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Retaining nut)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เรือนยึดหัวฉีดจะมีลักษณะเป็นเกลียว  เพื่อทำหน้าที่ยึดหัวฉีดเข้ากับฝาสูบ หัวฉีดแบบนี้นิยมนำไปใช้กับเครื่องยนต์ดีเซลที่มีห้องเผาไหม้แบบล่วงหน้า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Pre-combustion chamber)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และห้องเผาไหม้แบบหมุนวน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Swirl chamber type)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การควบคุมปริมาณการฉีด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มันจะขึ้นอยู่กับขนาดรูของเข็มหัวฉีด และความแข็งของสปริง สปริงจะทำหน้าที่ควบคุมความดันในการเปิดเข็มหัวฉีด ความแข็งของสปริงสามารถปรับตั้งได้ด้วยแผ่นชิม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AA57580B-DEA4-F41F-64E3-647E0B7830D5}"/>
              </a:ext>
            </a:extLst>
          </p:cNvPr>
          <p:cNvSpPr txBox="1"/>
          <p:nvPr/>
        </p:nvSpPr>
        <p:spPr>
          <a:xfrm>
            <a:off x="3370495" y="2067075"/>
            <a:ext cx="14052906" cy="27167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การส่งกำลังขับเพื่อให้ลูกปั๊มทำงาน (รูปที่ 6.10) เริ่มเมื่อเพลาขับหมุนพาให้ปั๊มป้อนจานลูกเบี้ยวและลูกปั๊ม ซึ่งต่อสัมพันธ์กันหมุนไปด้วย ลูกปั๊มและจานลูกเบี้ยวถูกกดให้ติดกับลูกกลิ้งด้วยสปริงลูกปั๊ม จานลูกเบี้ยวจะมีส่วนนูนเท่ากับจำนวนสูบของเครื่องยนต์ และถูกขับให้หมุนด้วยเพลาขับ ดังนั้นเมื่อจานลูกเบี้ยวหมุนไปลูกปั๊มซึ่งต่ออยู่กับจานลูกเบี้ยว ก็จะเคลื่อนที่ไปข้างหน้าและถอยหลังอยู่บนลูกกลิ้ง การเคลื่อนที่ของลูกปั๊มในลักษณะดังกล่าวสามารถทำให้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มันเกิดการอัด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มันด้วยความดันสูง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1DC76E-87CA-00E2-7FEF-390DCAAA0F50}"/>
              </a:ext>
            </a:extLst>
          </p:cNvPr>
          <p:cNvGrpSpPr/>
          <p:nvPr/>
        </p:nvGrpSpPr>
        <p:grpSpPr>
          <a:xfrm>
            <a:off x="3322088" y="1058257"/>
            <a:ext cx="8739283" cy="697566"/>
            <a:chOff x="3224444" y="4284645"/>
            <a:chExt cx="8739283" cy="69756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BFB3F28-354F-6764-57E0-A2B2563222C5}"/>
                </a:ext>
              </a:extLst>
            </p:cNvPr>
            <p:cNvGrpSpPr/>
            <p:nvPr/>
          </p:nvGrpSpPr>
          <p:grpSpPr>
            <a:xfrm>
              <a:off x="3272851" y="4394873"/>
              <a:ext cx="8690876" cy="587338"/>
              <a:chOff x="4567415" y="4086432"/>
              <a:chExt cx="8690876" cy="587338"/>
            </a:xfrm>
          </p:grpSpPr>
          <p:sp>
            <p:nvSpPr>
              <p:cNvPr id="46" name="Flowchart: Process 45">
                <a:extLst>
                  <a:ext uri="{FF2B5EF4-FFF2-40B4-BE49-F238E27FC236}">
                    <a16:creationId xmlns:a16="http://schemas.microsoft.com/office/drawing/2014/main" id="{73CB381F-67AE-154E-E519-FCA0DEBD0CF6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7869005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1436FB7D-DB1D-FA62-97E0-EEA0A4E4A778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การส่งกำลังขับลูกปั๊ม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Distributor Plunger Drive)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50E6CA-843E-CCA4-8AC1-BEFB850153C0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FD8497A8-1059-ACAA-E818-A506B56287FC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52F7AB7A-5EEF-378D-78EB-4CF19333389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2B2E64E3-E032-9C5A-1334-5C787EB89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68" y="4821930"/>
            <a:ext cx="10837063" cy="4999770"/>
          </a:xfrm>
          <a:prstGeom prst="rect">
            <a:avLst/>
          </a:prstGeom>
        </p:spPr>
      </p:pic>
      <p:sp>
        <p:nvSpPr>
          <p:cNvPr id="61" name="TextBox 10">
            <a:extLst>
              <a:ext uri="{FF2B5EF4-FFF2-40B4-BE49-F238E27FC236}">
                <a16:creationId xmlns:a16="http://schemas.microsoft.com/office/drawing/2014/main" id="{785B9E45-392D-3653-DA38-A124662456B9}"/>
              </a:ext>
            </a:extLst>
          </p:cNvPr>
          <p:cNvSpPr txBox="1"/>
          <p:nvPr/>
        </p:nvSpPr>
        <p:spPr>
          <a:xfrm>
            <a:off x="14562531" y="7912482"/>
            <a:ext cx="2474413" cy="104113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6.10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การส่งกำลังขับลูกปั๊ม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72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" grpId="0"/>
    </p:bld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12851</TotalTime>
  <Words>4896</Words>
  <Application>Microsoft Office PowerPoint</Application>
  <PresentationFormat>กำหนดเอง</PresentationFormat>
  <Paragraphs>347</Paragraphs>
  <Slides>21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32" baseType="lpstr">
      <vt:lpstr>Cloud Soft SemiBold</vt:lpstr>
      <vt:lpstr>Arial</vt:lpstr>
      <vt:lpstr>Roboto Black</vt:lpstr>
      <vt:lpstr>2006_iannnnnBKK</vt:lpstr>
      <vt:lpstr>Calibri</vt:lpstr>
      <vt:lpstr>TH SarabunPSK</vt:lpstr>
      <vt:lpstr>RSU</vt:lpstr>
      <vt:lpstr>I n S e e D a n g</vt:lpstr>
      <vt:lpstr>Custom Design</vt:lpstr>
      <vt:lpstr>6_Custom Design</vt:lpstr>
      <vt:lpstr>7_Custom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Warintorn</cp:lastModifiedBy>
  <cp:revision>691</cp:revision>
  <dcterms:created xsi:type="dcterms:W3CDTF">2006-08-16T00:00:00Z</dcterms:created>
  <dcterms:modified xsi:type="dcterms:W3CDTF">2025-03-22T17:33:55Z</dcterms:modified>
  <dc:identifier>DAFo_rOLUwE</dc:identifier>
</cp:coreProperties>
</file>