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  <p:sldMasterId id="2147483692" r:id="rId2"/>
    <p:sldMasterId id="2147483694" r:id="rId3"/>
  </p:sldMasterIdLst>
  <p:notesMasterIdLst>
    <p:notesMasterId r:id="rId17"/>
  </p:notesMasterIdLst>
  <p:sldIdLst>
    <p:sldId id="256" r:id="rId4"/>
    <p:sldId id="381" r:id="rId5"/>
    <p:sldId id="382" r:id="rId6"/>
    <p:sldId id="465" r:id="rId7"/>
    <p:sldId id="471" r:id="rId8"/>
    <p:sldId id="510" r:id="rId9"/>
    <p:sldId id="497" r:id="rId10"/>
    <p:sldId id="518" r:id="rId11"/>
    <p:sldId id="519" r:id="rId12"/>
    <p:sldId id="520" r:id="rId13"/>
    <p:sldId id="521" r:id="rId14"/>
    <p:sldId id="522" r:id="rId15"/>
    <p:sldId id="523" r:id="rId16"/>
  </p:sldIdLst>
  <p:sldSz cx="18288000" cy="10287000"/>
  <p:notesSz cx="6858000" cy="9144000"/>
  <p:embeddedFontLst>
    <p:embeddedFont>
      <p:font typeface="2006_iannnnnBKK" panose="020B0604020202020204" charset="0"/>
      <p:regular r:id="rId18"/>
    </p:embeddedFont>
    <p:embeddedFont>
      <p:font typeface="Cloud Soft SemiBold" panose="02000000000000000000" charset="-34"/>
      <p:bold r:id="rId19"/>
      <p:boldItalic r:id="rId20"/>
    </p:embeddedFont>
    <p:embeddedFont>
      <p:font typeface="I n S e e D a n g" panose="020B0604020202020204" charset="-34"/>
      <p:regular r:id="rId21"/>
    </p:embeddedFont>
    <p:embeddedFont>
      <p:font typeface="Roboto Black" panose="02000000000000000000" pitchFamily="2" charset="0"/>
      <p:bold r:id="rId22"/>
    </p:embeddedFont>
    <p:embeddedFont>
      <p:font typeface="TH SarabunPSK" panose="020B0500040200020003" pitchFamily="34" charset="-3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" userDrawn="1">
          <p15:clr>
            <a:srgbClr val="FDE53C"/>
          </p15:clr>
        </p15:guide>
        <p15:guide id="2" pos="5805" userDrawn="1">
          <p15:clr>
            <a:srgbClr val="FDE53C"/>
          </p15:clr>
        </p15:guide>
        <p15:guide id="3" pos="9024" userDrawn="1">
          <p15:clr>
            <a:srgbClr val="FDE53C"/>
          </p15:clr>
        </p15:guide>
        <p15:guide id="4" pos="11520" userDrawn="1">
          <p15:clr>
            <a:srgbClr val="FDE53C"/>
          </p15:clr>
        </p15:guide>
        <p15:guide id="5" orient="horz" pos="2136" userDrawn="1">
          <p15:clr>
            <a:srgbClr val="FDE53C"/>
          </p15:clr>
        </p15:guide>
        <p15:guide id="6" orient="horz" pos="3144" userDrawn="1">
          <p15:clr>
            <a:srgbClr val="FDE53C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C3F0"/>
    <a:srgbClr val="FE8ABE"/>
    <a:srgbClr val="FFE1E6"/>
    <a:srgbClr val="FEBEDB"/>
    <a:srgbClr val="63D1F3"/>
    <a:srgbClr val="F66099"/>
    <a:srgbClr val="B6E5EF"/>
    <a:srgbClr val="BCB8F7"/>
    <a:srgbClr val="C0EAE9"/>
    <a:srgbClr val="9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4" autoAdjust="0"/>
    <p:restoredTop sz="94574" autoAdjust="0"/>
  </p:normalViewPr>
  <p:slideViewPr>
    <p:cSldViewPr snapToGrid="0">
      <p:cViewPr varScale="1">
        <p:scale>
          <a:sx n="52" d="100"/>
          <a:sy n="52" d="100"/>
        </p:scale>
        <p:origin x="29" y="72"/>
      </p:cViewPr>
      <p:guideLst>
        <p:guide orient="horz" pos="88"/>
        <p:guide pos="5805"/>
        <p:guide pos="9024"/>
        <p:guide pos="11520"/>
        <p:guide orient="horz" pos="2136"/>
        <p:guide orient="horz" pos="31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BB38-700C-4312-ACE9-35C42C9D5098}" type="datetimeFigureOut">
              <a:rPr lang="th-TH" smtClean="0"/>
              <a:t>23/03/68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75D3-CAE6-437A-AFD3-CDF3F5993B9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6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410700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410700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29529-FA3E-8089-4573-2D4E09431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C2767D1-976E-4B3B-B815-8D832BAACD7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C463C-1B38-C7DF-B509-C0030ABA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6D939F-6CBC-2FEE-93AA-3D72071C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0879F979-041D-4560-8B8A-D1B0F0798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469A2-2154-6773-9887-33336DDA55C0}"/>
              </a:ext>
            </a:extLst>
          </p:cNvPr>
          <p:cNvSpPr/>
          <p:nvPr userDrawn="1"/>
        </p:nvSpPr>
        <p:spPr>
          <a:xfrm>
            <a:off x="609600" y="1943100"/>
            <a:ext cx="17678400" cy="78486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F56989-C955-455B-5E5E-42E1C10AF7F5}"/>
              </a:ext>
            </a:extLst>
          </p:cNvPr>
          <p:cNvSpPr/>
          <p:nvPr userDrawn="1"/>
        </p:nvSpPr>
        <p:spPr>
          <a:xfrm>
            <a:off x="2514600" y="0"/>
            <a:ext cx="15773400" cy="10287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-76200" y="1"/>
            <a:ext cx="184404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325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3C30E6A-31AB-1748-6BD2-8271E5A2D1C9}"/>
              </a:ext>
            </a:extLst>
          </p:cNvPr>
          <p:cNvSpPr/>
          <p:nvPr userDrawn="1"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Flowchart: Process 2">
            <a:extLst>
              <a:ext uri="{FF2B5EF4-FFF2-40B4-BE49-F238E27FC236}">
                <a16:creationId xmlns:a16="http://schemas.microsoft.com/office/drawing/2014/main" id="{534C2D8E-753B-286D-8D90-BD927044BB1F}"/>
              </a:ext>
            </a:extLst>
          </p:cNvPr>
          <p:cNvSpPr/>
          <p:nvPr userDrawn="1"/>
        </p:nvSpPr>
        <p:spPr>
          <a:xfrm>
            <a:off x="0" y="495301"/>
            <a:ext cx="3048000" cy="97917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16A628-CF26-C54C-DD2D-F56D267182D8}"/>
              </a:ext>
            </a:extLst>
          </p:cNvPr>
          <p:cNvSpPr/>
          <p:nvPr userDrawn="1"/>
        </p:nvSpPr>
        <p:spPr>
          <a:xfrm>
            <a:off x="0" y="1"/>
            <a:ext cx="18288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6C6FA7-E5F2-07DD-761E-754E25F883AD}"/>
              </a:ext>
            </a:extLst>
          </p:cNvPr>
          <p:cNvCxnSpPr/>
          <p:nvPr userDrawn="1"/>
        </p:nvCxnSpPr>
        <p:spPr>
          <a:xfrm>
            <a:off x="-457200" y="342900"/>
            <a:ext cx="18821400" cy="0"/>
          </a:xfrm>
          <a:prstGeom prst="line">
            <a:avLst/>
          </a:prstGeom>
          <a:ln w="508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1E2289-BAE5-93A2-3651-8B9163B523DE}"/>
              </a:ext>
            </a:extLst>
          </p:cNvPr>
          <p:cNvGrpSpPr/>
          <p:nvPr userDrawn="1"/>
        </p:nvGrpSpPr>
        <p:grpSpPr>
          <a:xfrm>
            <a:off x="11963400" y="10934700"/>
            <a:ext cx="6000751" cy="2819400"/>
            <a:chOff x="6458816" y="318792"/>
            <a:chExt cx="5774995" cy="2819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77843E-CE18-3966-78CA-3CF4BC43DC0A}"/>
                </a:ext>
              </a:extLst>
            </p:cNvPr>
            <p:cNvSpPr/>
            <p:nvPr/>
          </p:nvSpPr>
          <p:spPr>
            <a:xfrm>
              <a:off x="6706317" y="318792"/>
              <a:ext cx="5279995" cy="2819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C224037-F8B3-F540-2660-B1C13F182CF2}"/>
                </a:ext>
              </a:extLst>
            </p:cNvPr>
            <p:cNvSpPr txBox="1"/>
            <p:nvPr/>
          </p:nvSpPr>
          <p:spPr>
            <a:xfrm>
              <a:off x="6458816" y="623592"/>
              <a:ext cx="5774995" cy="2359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7200" b="1" dirty="0">
                  <a:solidFill>
                    <a:schemeClr val="bg1"/>
                  </a:solidFill>
                  <a:latin typeface="+mn-lt"/>
                  <a:cs typeface="2006_iannnnnBKK" panose="02000000000000000000" pitchFamily="2" charset="0"/>
                </a:rPr>
                <a:t>Marketer Personality Development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1FAE3FC-2C58-49B2-EFE6-A9D4DE535B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7"/>
          <a:stretch/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05F4E-F8BA-FD6D-6D05-711382E273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5" b="10215"/>
          <a:stretch/>
        </p:blipFill>
        <p:spPr>
          <a:xfrm>
            <a:off x="0" y="-4763"/>
            <a:ext cx="18364200" cy="103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B6C7C5-3C56-5ECC-E93D-83791295D2E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48565"/>
          <a:stretch/>
        </p:blipFill>
        <p:spPr>
          <a:xfrm>
            <a:off x="1" y="495300"/>
            <a:ext cx="2538649" cy="9791700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84581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1F5860-4136-8632-E656-598F5DE7EC59}"/>
              </a:ext>
            </a:extLst>
          </p:cNvPr>
          <p:cNvSpPr/>
          <p:nvPr/>
        </p:nvSpPr>
        <p:spPr>
          <a:xfrm>
            <a:off x="0" y="6362700"/>
            <a:ext cx="18288000" cy="3924300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530878B-C356-34D0-F3D1-BE188D618ED4}"/>
              </a:ext>
            </a:extLst>
          </p:cNvPr>
          <p:cNvGrpSpPr/>
          <p:nvPr/>
        </p:nvGrpSpPr>
        <p:grpSpPr>
          <a:xfrm>
            <a:off x="7747973" y="10728992"/>
            <a:ext cx="11322570" cy="1199556"/>
            <a:chOff x="8002807" y="10514384"/>
            <a:chExt cx="10896600" cy="119955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68AD928-2D22-F082-8628-BC638470C53F}"/>
                </a:ext>
              </a:extLst>
            </p:cNvPr>
            <p:cNvSpPr/>
            <p:nvPr/>
          </p:nvSpPr>
          <p:spPr>
            <a:xfrm>
              <a:off x="8002807" y="10514384"/>
              <a:ext cx="10896600" cy="11995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6">
              <a:extLst>
                <a:ext uri="{FF2B5EF4-FFF2-40B4-BE49-F238E27FC236}">
                  <a16:creationId xmlns:a16="http://schemas.microsoft.com/office/drawing/2014/main" id="{803609CD-1701-396E-83C3-1F9E12D6D11B}"/>
                </a:ext>
              </a:extLst>
            </p:cNvPr>
            <p:cNvSpPr txBox="1"/>
            <p:nvPr/>
          </p:nvSpPr>
          <p:spPr>
            <a:xfrm>
              <a:off x="8099649" y="10617486"/>
              <a:ext cx="10203543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8500" dirty="0">
                  <a:latin typeface="2006_iannnnnBKK" panose="02000000000000000000" pitchFamily="2" charset="0"/>
                  <a:cs typeface="2006_iannnnnBKK" panose="02000000000000000000" pitchFamily="2" charset="0"/>
                </a:rPr>
                <a:t>Marketer Personality Development</a:t>
              </a:r>
              <a:endParaRPr lang="en-US" sz="8500" b="1" dirty="0">
                <a:solidFill>
                  <a:srgbClr val="192954"/>
                </a:solidFill>
                <a:latin typeface="2006_iannnnnBKK" panose="02000000000000000000" pitchFamily="2" charset="0"/>
                <a:cs typeface="2006_iannnnnBKK" panose="02000000000000000000" pitchFamily="2" charset="0"/>
              </a:endParaRP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FB77C7E-4074-55A8-1466-4EF30DCB7255}"/>
              </a:ext>
            </a:extLst>
          </p:cNvPr>
          <p:cNvSpPr/>
          <p:nvPr/>
        </p:nvSpPr>
        <p:spPr>
          <a:xfrm>
            <a:off x="19119858" y="1295989"/>
            <a:ext cx="12302424" cy="246969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76;p25">
            <a:extLst>
              <a:ext uri="{FF2B5EF4-FFF2-40B4-BE49-F238E27FC236}">
                <a16:creationId xmlns:a16="http://schemas.microsoft.com/office/drawing/2014/main" id="{1647B281-678F-60C9-8AC3-8AB52FC8C821}"/>
              </a:ext>
            </a:extLst>
          </p:cNvPr>
          <p:cNvSpPr/>
          <p:nvPr/>
        </p:nvSpPr>
        <p:spPr>
          <a:xfrm>
            <a:off x="20040600" y="5656983"/>
            <a:ext cx="3148536" cy="2401006"/>
          </a:xfrm>
          <a:prstGeom prst="roundRect">
            <a:avLst>
              <a:gd name="adj" fmla="val 50000"/>
            </a:avLst>
          </a:prstGeom>
          <a:solidFill>
            <a:srgbClr val="FDA7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978E7BB-7786-FD4E-D785-ABCB0DE7F57A}"/>
              </a:ext>
            </a:extLst>
          </p:cNvPr>
          <p:cNvSpPr txBox="1"/>
          <p:nvPr/>
        </p:nvSpPr>
        <p:spPr>
          <a:xfrm>
            <a:off x="16602143" y="-3543300"/>
            <a:ext cx="472439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th-TH" sz="8000" b="1" dirty="0">
                <a:latin typeface="RSU" panose="02000506040000020003" pitchFamily="2" charset="-34"/>
                <a:cs typeface="RSU" panose="02000506040000020003" pitchFamily="2" charset="-34"/>
              </a:rPr>
              <a:t>198221638</a:t>
            </a:r>
            <a:endParaRPr lang="en-US" sz="80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30" name="TextBox 6">
            <a:extLst>
              <a:ext uri="{FF2B5EF4-FFF2-40B4-BE49-F238E27FC236}">
                <a16:creationId xmlns:a16="http://schemas.microsoft.com/office/drawing/2014/main" id="{5C16BB53-5051-41C3-8AC9-6F5D8334273F}"/>
              </a:ext>
            </a:extLst>
          </p:cNvPr>
          <p:cNvSpPr txBox="1"/>
          <p:nvPr/>
        </p:nvSpPr>
        <p:spPr>
          <a:xfrm>
            <a:off x="4549027" y="7819718"/>
            <a:ext cx="13534790" cy="1048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00"/>
              </a:lnSpc>
            </a:pPr>
            <a:r>
              <a:rPr lang="th-TH" sz="80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rPr>
              <a:t>งานฝาสูบและลิ้น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9CC4E-3363-B078-CFB9-8E2C27605BB8}"/>
              </a:ext>
            </a:extLst>
          </p:cNvPr>
          <p:cNvSpPr txBox="1"/>
          <p:nvPr/>
        </p:nvSpPr>
        <p:spPr>
          <a:xfrm>
            <a:off x="20040600" y="-789714"/>
            <a:ext cx="3148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145939723</a:t>
            </a:r>
            <a:endParaRPr lang="en-US" sz="40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7" name="Chord 16">
            <a:extLst>
              <a:ext uri="{FF2B5EF4-FFF2-40B4-BE49-F238E27FC236}">
                <a16:creationId xmlns:a16="http://schemas.microsoft.com/office/drawing/2014/main" id="{BB832565-4A74-6AFE-97A7-730349C0FEEF}"/>
              </a:ext>
            </a:extLst>
          </p:cNvPr>
          <p:cNvSpPr/>
          <p:nvPr/>
        </p:nvSpPr>
        <p:spPr>
          <a:xfrm>
            <a:off x="19070543" y="5143500"/>
            <a:ext cx="5161057" cy="5161057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E5BA3-DCA1-96BA-7CED-94C77947A6BE}"/>
              </a:ext>
            </a:extLst>
          </p:cNvPr>
          <p:cNvGrpSpPr/>
          <p:nvPr/>
        </p:nvGrpSpPr>
        <p:grpSpPr>
          <a:xfrm>
            <a:off x="697887" y="5878124"/>
            <a:ext cx="4283538" cy="4348675"/>
            <a:chOff x="697887" y="5878124"/>
            <a:chExt cx="4283538" cy="4348675"/>
          </a:xfrm>
        </p:grpSpPr>
        <p:sp>
          <p:nvSpPr>
            <p:cNvPr id="20" name="Flowchart: Delay 19">
              <a:extLst>
                <a:ext uri="{FF2B5EF4-FFF2-40B4-BE49-F238E27FC236}">
                  <a16:creationId xmlns:a16="http://schemas.microsoft.com/office/drawing/2014/main" id="{A965E83B-D054-691F-5504-0A0AAC7D51B6}"/>
                </a:ext>
              </a:extLst>
            </p:cNvPr>
            <p:cNvSpPr/>
            <p:nvPr/>
          </p:nvSpPr>
          <p:spPr>
            <a:xfrm rot="5400000">
              <a:off x="697887" y="6362701"/>
              <a:ext cx="3352800" cy="3352800"/>
            </a:xfrm>
            <a:prstGeom prst="flowChartDelay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571500" dir="15480000" sx="95000" sy="95000" rotWithShape="0">
                <a:prstClr val="black">
                  <a:alpha val="37000"/>
                </a:prstClr>
              </a:outerShdw>
              <a:softEdge rad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94CDA87C-2D65-B5A3-4276-3B508FE17F55}"/>
                </a:ext>
              </a:extLst>
            </p:cNvPr>
            <p:cNvSpPr txBox="1"/>
            <p:nvPr/>
          </p:nvSpPr>
          <p:spPr>
            <a:xfrm>
              <a:off x="697887" y="8572500"/>
              <a:ext cx="3352800" cy="16542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979"/>
                </a:lnSpc>
              </a:pPr>
              <a:r>
                <a:rPr lang="en-US" sz="22000" b="1" dirty="0">
                  <a:solidFill>
                    <a:srgbClr val="C00000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8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5B8257-0331-B2A4-F396-031D06728C4A}"/>
                </a:ext>
              </a:extLst>
            </p:cNvPr>
            <p:cNvGrpSpPr/>
            <p:nvPr/>
          </p:nvGrpSpPr>
          <p:grpSpPr>
            <a:xfrm rot="454332">
              <a:off x="2240461" y="5878124"/>
              <a:ext cx="2740964" cy="1067282"/>
              <a:chOff x="596630" y="6013685"/>
              <a:chExt cx="2740964" cy="106728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E96B26B-B0FC-D845-97B4-F9AFD9212057}"/>
                  </a:ext>
                </a:extLst>
              </p:cNvPr>
              <p:cNvSpPr/>
              <p:nvPr/>
            </p:nvSpPr>
            <p:spPr>
              <a:xfrm rot="20733411">
                <a:off x="596630" y="6268722"/>
                <a:ext cx="2116233" cy="81224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6">
                <a:extLst>
                  <a:ext uri="{FF2B5EF4-FFF2-40B4-BE49-F238E27FC236}">
                    <a16:creationId xmlns:a16="http://schemas.microsoft.com/office/drawing/2014/main" id="{D9008BEE-17BF-47E3-BF6D-E1E76051C467}"/>
                  </a:ext>
                </a:extLst>
              </p:cNvPr>
              <p:cNvSpPr txBox="1"/>
              <p:nvPr/>
            </p:nvSpPr>
            <p:spPr>
              <a:xfrm rot="20717805">
                <a:off x="777206" y="6013685"/>
                <a:ext cx="256038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บทเรียนที่</a:t>
                </a:r>
                <a:endParaRPr lang="en-US" sz="40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EB40DA5-1E5D-12EB-A225-AA2F6BF7E896}"/>
                </a:ext>
              </a:extLst>
            </p:cNvPr>
            <p:cNvGrpSpPr/>
            <p:nvPr/>
          </p:nvGrpSpPr>
          <p:grpSpPr>
            <a:xfrm rot="5400000">
              <a:off x="778720" y="6576839"/>
              <a:ext cx="709177" cy="468501"/>
              <a:chOff x="3164552" y="4338614"/>
              <a:chExt cx="367312" cy="242656"/>
            </a:xfrm>
          </p:grpSpPr>
          <p:sp>
            <p:nvSpPr>
              <p:cNvPr id="5" name="Arrow: Chevron 4">
                <a:extLst>
                  <a:ext uri="{FF2B5EF4-FFF2-40B4-BE49-F238E27FC236}">
                    <a16:creationId xmlns:a16="http://schemas.microsoft.com/office/drawing/2014/main" id="{7036C765-7B8C-4EFB-FBE2-E3D7E7CD03E6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Arrow: Chevron 5">
                <a:extLst>
                  <a:ext uri="{FF2B5EF4-FFF2-40B4-BE49-F238E27FC236}">
                    <a16:creationId xmlns:a16="http://schemas.microsoft.com/office/drawing/2014/main" id="{74F797ED-90F7-E98D-9F9F-E626A31019B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1F57C-2AF4-5671-3515-07FC7E2B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1D4DAC3-1BE3-CCC9-EFEE-0982D9F3A67C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3222BE-BDF1-D66E-0560-C6FC91FEF7FA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98258C1-A17C-192C-CAB4-8DD92F28547D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05CC5C07-E13B-2A34-1C21-B9920B78129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DDB9A988-DED3-4DE2-7FDF-940C3C9B24B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1303C7A-C6BB-35A4-68F6-32D3E888281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715833-AB00-0930-8104-DD91BF281A4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40AF30B8-23A6-B2B0-EF6D-C7ED743B4916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B0CB4EF4-6332-F381-590D-6F46CB3416C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EA9AC85-F65A-1E9D-7EB7-AEA2E734606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ED8DF69-F713-9908-C85D-94994C690DA6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274F240E-9EBC-C3B4-21C1-AD329AA278B1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C477934A-2A63-AEAE-B9CD-05BEB18432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2678659-A383-A1DA-36D2-A3DA0875494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77FB364D-CBC3-6089-53BE-757E76807202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7FE25073-28A0-7AF7-F1B8-4D8839A855B7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2C2423-8939-C451-39AC-CF5BBFD2901F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3332BD9-98D5-9A29-2042-3032E1C2C429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BF6F8637-E893-AEE3-468C-6209DD37500D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79C2046C-A311-62E3-4F14-46A4EC22821D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8F2675CF-8A0F-8758-69AE-439E61D20A4D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51907F-97D4-B486-5A45-6F197258E23E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47DC15-C56F-BA5D-E7AD-04265955389A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3EA0957D-F286-0FBC-801B-8133F1EF7B2A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D0135F0B-59AF-610D-65E3-AED95718889B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DABE46A0-E800-F134-9FBD-3A25C862E994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2C2F1DAB-D567-C790-89AA-3542BF8729E5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3FB2CF2F-F0F1-4068-E6EF-85ACABC2DDC5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A8FB90D4-8BB0-8CC5-1A07-DB8303BC2B65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514AF11C-0884-0209-A585-AB48E29FDFE3}"/>
              </a:ext>
            </a:extLst>
          </p:cNvPr>
          <p:cNvSpPr txBox="1"/>
          <p:nvPr/>
        </p:nvSpPr>
        <p:spPr>
          <a:xfrm>
            <a:off x="15617335" y="7234263"/>
            <a:ext cx="1704727" cy="75113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8.30 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745FF-B826-E15F-1589-187D20F070A4}"/>
              </a:ext>
            </a:extLst>
          </p:cNvPr>
          <p:cNvGrpSpPr/>
          <p:nvPr/>
        </p:nvGrpSpPr>
        <p:grpSpPr>
          <a:xfrm>
            <a:off x="66483" y="1081818"/>
            <a:ext cx="8867655" cy="1090678"/>
            <a:chOff x="9286322" y="1081818"/>
            <a:chExt cx="8867655" cy="1090678"/>
          </a:xfrm>
        </p:grpSpPr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0E2C7494-4677-DCBE-948D-DFF6A39EE779}"/>
                </a:ext>
              </a:extLst>
            </p:cNvPr>
            <p:cNvSpPr txBox="1"/>
            <p:nvPr/>
          </p:nvSpPr>
          <p:spPr>
            <a:xfrm>
              <a:off x="10348820" y="1218388"/>
              <a:ext cx="7805157" cy="95410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ตรวจสอบชิ้นส่วน	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r>
                <a:rPr lang="en-US" sz="38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</a:t>
              </a:r>
              <a:r>
                <a:rPr lang="th-TH" sz="38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.1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ตรวจสอบฝาสูบ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1790700" indent="-10668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16.1.1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ตรวจสอบการชำรุดของฝาสูบ 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</a:p>
            <a:p>
              <a:pPr marL="1790700" indent="-10668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16.1.2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ตรวจสอบความโก่งของฝาสูบ </a:t>
              </a:r>
            </a:p>
            <a:p>
              <a:pPr marL="1790700" indent="-10668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16.2.2</a:t>
              </a:r>
              <a:r>
                <a:rPr lang="en-US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วัดขนาดเส้นผ่านศูนย์กลางภายในของปลอก</a:t>
              </a:r>
              <a:b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นำลิ้น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16.2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ตรวจสอบช่องว่างก้านลิ้นกับปลอกนำลิ้น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723900">
                <a:lnSpc>
                  <a:spcPts val="3800"/>
                </a:lnSpc>
                <a:spcBef>
                  <a:spcPts val="600"/>
                </a:spcBef>
                <a:tabLst>
                  <a:tab pos="1790700" algn="l"/>
                </a:tabLst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16.2.1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ตรวจสอบขนาดเส้นผ่านศูนย์กลางของก้านลิ้น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723900">
                <a:lnSpc>
                  <a:spcPts val="3800"/>
                </a:lnSpc>
                <a:spcBef>
                  <a:spcPts val="600"/>
                </a:spcBef>
                <a:tabLst>
                  <a:tab pos="1790700" algn="l"/>
                </a:tabLst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16.2.2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วัดขนาดเส้นผ่านศูนย์กลางภายในของปลอก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นำลิ้น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16.3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ตรวจสอบลิ้น	</a:t>
              </a:r>
            </a:p>
            <a:p>
              <a:pPr marL="1790700" indent="-10668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16.3.1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ตรวจสภาพทั่วไปของลิ้น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1790700" indent="-10668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16.3.2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ตรวจสอบความหนาขอบลิ้น 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1790700" indent="-10668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16.3.3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ตรวจสอบรอยสัมผัสของหน้าลิ้นกับบ่าลิ้น 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1790700" indent="-1066800">
                <a:lnSpc>
                  <a:spcPts val="3800"/>
                </a:lnSpc>
                <a:spcBef>
                  <a:spcPts val="6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16.3.4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ตรวจสอบการจมของหัวลิ้น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42D2585-EBAA-756D-05E9-23BA9E70147F}"/>
                </a:ext>
              </a:extLst>
            </p:cNvPr>
            <p:cNvSpPr/>
            <p:nvPr/>
          </p:nvSpPr>
          <p:spPr>
            <a:xfrm>
              <a:off x="9787401" y="115586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8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EBBAC6-4D66-B672-49DE-18D522E377CE}"/>
                </a:ext>
              </a:extLst>
            </p:cNvPr>
            <p:cNvSpPr txBox="1"/>
            <p:nvPr/>
          </p:nvSpPr>
          <p:spPr>
            <a:xfrm>
              <a:off x="9286322" y="1081818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16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  <p:sp>
        <p:nvSpPr>
          <p:cNvPr id="5" name="TextBox 10">
            <a:extLst>
              <a:ext uri="{FF2B5EF4-FFF2-40B4-BE49-F238E27FC236}">
                <a16:creationId xmlns:a16="http://schemas.microsoft.com/office/drawing/2014/main" id="{E975BE87-DA9E-00B6-CA77-8C51F7E29F1F}"/>
              </a:ext>
            </a:extLst>
          </p:cNvPr>
          <p:cNvSpPr txBox="1"/>
          <p:nvPr/>
        </p:nvSpPr>
        <p:spPr>
          <a:xfrm>
            <a:off x="9627602" y="1781616"/>
            <a:ext cx="8162591" cy="95410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ตรวจสอบสปริงลิ้น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pPr marL="1695450" indent="-971550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16.4.1	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ตรวจสอบความยาวอิสระสปริงลิ้น</a:t>
            </a: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800" b="1" spc="36" dirty="0">
              <a:solidFill>
                <a:schemeClr val="accent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695450" indent="-971550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16.4.2	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ตรวจสอบความเอียงของสปริงลิ้น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695450" indent="-971550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16.4.3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ตรวจสอบความแข็งของสปริง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16.5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ตรวจสอบลูกเบี้ยว	</a:t>
            </a:r>
          </a:p>
          <a:p>
            <a:pPr marL="1695450" indent="-971550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16.5.1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ตรวจสอบความคดงอของเพลาลูกเบี้ยว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695450" indent="-971550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16.5.2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ตรวจสอบความสูงของลูกเบี้ยว 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695450" indent="-971550"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16.5.3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ตรวจสอบเส้นผ่านศูนย์กลางข้อของเพลาลูกเบี้ยว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16.6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ตรวจสอบโบ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E69E6CC-27C7-1D27-1FF4-E09235FD7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918967"/>
            <a:ext cx="6296952" cy="29895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DDBFD8-57DD-DED5-159D-A9D2014BC918}"/>
              </a:ext>
            </a:extLst>
          </p:cNvPr>
          <p:cNvCxnSpPr>
            <a:cxnSpLocks/>
          </p:cNvCxnSpPr>
          <p:nvPr/>
        </p:nvCxnSpPr>
        <p:spPr>
          <a:xfrm flipV="1">
            <a:off x="9165302" y="1613065"/>
            <a:ext cx="39691" cy="5109432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2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69503-C54B-3860-D4D1-401C18FFA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350A6232-21BA-E3AC-C929-CDFCB2D0AD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71F955-1290-7B89-6369-EA880F9F44AC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D0B8BC-D1C3-F5FE-E9FD-D2138F2C6E9F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4E84C52B-DDB4-D412-EFF2-EC9EFEB291D5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37555CD7-D8DA-CC29-89BC-3B68431B754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E08C75C-F661-7DD3-701D-EE54F9CA826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9ACF69D-3760-C3BE-186B-C07A65C7B77B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367C2611-2C79-1FDF-1DC0-FCE71BB0CF2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1C897D2E-0C13-FBD8-D7C6-9A6151443BD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4EB01AE-17BC-FA98-0756-A942D6BCA80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1E2A051-B3BF-91C4-8276-CF9FFC8163BE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7EC765-E021-5E71-3990-EA2F1D47779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966F8CFD-583C-83BB-8F66-CC8C00B1462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47C69C2-84D0-AEF0-947D-1ADBEF1BADC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CAC1A7BF-7711-EBB2-75E9-49EEE22FBC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F866FB09-892F-BF80-276B-8BBDFEBBB56A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7CBC2-0D09-E0CB-C627-66BF327EA42E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4C8735-ADD4-6C6D-15A4-634EDFC5D9D2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8C75F6E0-DB4A-5F57-C991-BB5CE3CD5923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8C6F96E3-14BF-8062-E076-0870A016D3D5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8E49B8C9-72F2-34FC-CB72-B51D8C2F49E4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322FE3-397D-3555-A2B1-D13E3B6C8730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ADCB555-DFA5-CF6A-797A-856D305240F9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BDA947E4-59F2-069B-34C6-E01B126D4C62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56B6A44A-2CAD-79F5-33EB-E2D8686E5FB4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12D1F1A1-B1CA-931B-F1AF-9501B7CB9982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97461CE6-6A11-3D0D-D879-D9711332E24C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55A8709-C9C9-8B69-B9CB-F759861A6468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7165DCFF-CB5C-4C78-542B-86EFFCA913D4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2E9F1BD1-29D1-1235-9B64-F8F5C1F07DBA}"/>
              </a:ext>
            </a:extLst>
          </p:cNvPr>
          <p:cNvSpPr txBox="1"/>
          <p:nvPr/>
        </p:nvSpPr>
        <p:spPr>
          <a:xfrm>
            <a:off x="11862661" y="6383732"/>
            <a:ext cx="5265959" cy="44148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8.33 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ติดตั้งไดอ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ัล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เกจเข้ากับหัวลูกสูบ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DB259-2958-CC9A-BAE5-E28908008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350" y="1258174"/>
            <a:ext cx="6498783" cy="486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D07BF3-FBD5-1882-D029-EF7FA6C58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417" y="259668"/>
            <a:ext cx="4300422" cy="317656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390E3583-5B1F-698E-C165-AC850EA1CA46}"/>
              </a:ext>
            </a:extLst>
          </p:cNvPr>
          <p:cNvGrpSpPr/>
          <p:nvPr/>
        </p:nvGrpSpPr>
        <p:grpSpPr>
          <a:xfrm>
            <a:off x="168081" y="1081818"/>
            <a:ext cx="14956994" cy="5451469"/>
            <a:chOff x="168081" y="1081818"/>
            <a:chExt cx="14956994" cy="545146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9640841-3A3C-B372-318B-5A2C9C9A677C}"/>
                </a:ext>
              </a:extLst>
            </p:cNvPr>
            <p:cNvGrpSpPr/>
            <p:nvPr/>
          </p:nvGrpSpPr>
          <p:grpSpPr>
            <a:xfrm>
              <a:off x="669160" y="1155865"/>
              <a:ext cx="10705450" cy="2658660"/>
              <a:chOff x="9787401" y="1155865"/>
              <a:chExt cx="10705450" cy="2658660"/>
            </a:xfrm>
          </p:grpSpPr>
          <p:sp>
            <p:nvSpPr>
              <p:cNvPr id="25" name="TextBox 10">
                <a:extLst>
                  <a:ext uri="{FF2B5EF4-FFF2-40B4-BE49-F238E27FC236}">
                    <a16:creationId xmlns:a16="http://schemas.microsoft.com/office/drawing/2014/main" id="{D49067DF-BAB1-F98B-F3AF-0BBC57447DB5}"/>
                  </a:ext>
                </a:extLst>
              </p:cNvPr>
              <p:cNvSpPr txBox="1"/>
              <p:nvPr/>
            </p:nvSpPr>
            <p:spPr>
              <a:xfrm>
                <a:off x="10348820" y="1218388"/>
                <a:ext cx="10144031" cy="95410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700"/>
                  </a:lnSpc>
                  <a:spcBef>
                    <a:spcPts val="600"/>
                  </a:spcBef>
                </a:pPr>
                <a:r>
                  <a:rPr lang="th-TH" sz="4000" b="1" spc="36" dirty="0">
                    <a:solidFill>
                      <a:schemeClr val="accent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การประกอบฝาสูบ	</a:t>
                </a:r>
              </a:p>
              <a:p>
                <a:pPr>
                  <a:lnSpc>
                    <a:spcPts val="37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solidFill>
                      <a:srgbClr val="00B0F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17.1 </a:t>
                </a:r>
                <a:r>
                  <a:rPr lang="th-TH" sz="38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เปลี่ยนปะเก็น ซีลก้านลิ้นหรือหมวกวาล์ว และซีลต่าง ๆ อันใหม่</a:t>
                </a:r>
              </a:p>
              <a:p>
                <a:pPr>
                  <a:lnSpc>
                    <a:spcPts val="37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solidFill>
                      <a:srgbClr val="00B0F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17.2</a:t>
                </a:r>
                <a:r>
                  <a:rPr lang="th-TH" sz="38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ใช้ผ้าสะอาดเช็ดสิ่งสกปรกออกจากบริเวณหน้าฝาสูบและเสื้อสูบ</a:t>
                </a:r>
              </a:p>
              <a:p>
                <a:pPr>
                  <a:lnSpc>
                    <a:spcPts val="37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solidFill>
                      <a:srgbClr val="00B0F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17.3</a:t>
                </a:r>
                <a:r>
                  <a:rPr lang="th-TH" sz="38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ประกอบชุดลิ้นเข้ากับฝาสูบ ระวังอย่าสลับตำแหน่งของลิ้น</a:t>
                </a:r>
                <a:endPara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7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solidFill>
                      <a:schemeClr val="accent2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ประกอบฝาสูบลงบนเสื้อสูบ</a:t>
                </a:r>
                <a:endParaRPr lang="en-US" sz="38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>
                  <a:lnSpc>
                    <a:spcPts val="37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solidFill>
                      <a:srgbClr val="00B0F0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18.1</a:t>
                </a:r>
                <a:r>
                  <a:rPr lang="th-TH" sz="38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ตรวจสอบระยะโผล่หัวลูกสูบ</a:t>
                </a:r>
                <a:endPara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marL="1695450" indent="-971550">
                  <a:lnSpc>
                    <a:spcPts val="37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solidFill>
                      <a:schemeClr val="accent6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18.1.1</a:t>
                </a:r>
                <a:r>
                  <a:rPr lang="en-US" sz="38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38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ตรวจสอบระยะโผล่หัวลูกสูบของสูบที่ 1 และ 4</a:t>
                </a:r>
                <a:endPara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  <a:p>
                <a:pPr marL="1695450" indent="-971550">
                  <a:lnSpc>
                    <a:spcPts val="3700"/>
                  </a:lnSpc>
                  <a:spcBef>
                    <a:spcPts val="600"/>
                  </a:spcBef>
                </a:pPr>
                <a:r>
                  <a:rPr lang="th-TH" sz="3800" b="1" spc="36" dirty="0">
                    <a:solidFill>
                      <a:schemeClr val="accent6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18.1.2</a:t>
                </a:r>
                <a:r>
                  <a:rPr lang="en-US" sz="3800" b="1" spc="36" dirty="0">
                    <a:solidFill>
                      <a:schemeClr val="accent6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</a:t>
                </a:r>
                <a:r>
                  <a:rPr lang="th-TH" sz="3800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ตรวจสอบระยะโผล่ของหัวลูกสูบที่ 2 และ 3 </a:t>
                </a:r>
                <a:endPara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2B1BC85-C3FE-D105-9689-D3BC6FE7A889}"/>
                  </a:ext>
                </a:extLst>
              </p:cNvPr>
              <p:cNvSpPr/>
              <p:nvPr/>
            </p:nvSpPr>
            <p:spPr>
              <a:xfrm>
                <a:off x="9787401" y="1155865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0B24201-6BD1-90EB-EEB5-BA45B829B9AC}"/>
                  </a:ext>
                </a:extLst>
              </p:cNvPr>
              <p:cNvSpPr/>
              <p:nvPr/>
            </p:nvSpPr>
            <p:spPr>
              <a:xfrm>
                <a:off x="9787401" y="3357325"/>
                <a:ext cx="449272" cy="457200"/>
              </a:xfrm>
              <a:prstGeom prst="ellipse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endParaRPr lang="th-TH" sz="2800" dirty="0"/>
              </a:p>
            </p:txBody>
          </p:sp>
        </p:grp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39DFE7B3-2BDB-0AAC-E73B-E7D350BEBA9C}"/>
                </a:ext>
              </a:extLst>
            </p:cNvPr>
            <p:cNvSpPr txBox="1"/>
            <p:nvPr/>
          </p:nvSpPr>
          <p:spPr>
            <a:xfrm>
              <a:off x="1230579" y="5579179"/>
              <a:ext cx="13894496" cy="95410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600"/>
                </a:lnSpc>
                <a:spcBef>
                  <a:spcPts val="800"/>
                </a:spcBef>
              </a:pPr>
              <a:r>
                <a:rPr lang="th-TH" sz="38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18.2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ประกอบปะเก็นแผ่นใหม่ลงบนเสื้อสูบ </a:t>
              </a:r>
            </a:p>
            <a:p>
              <a:pPr>
                <a:lnSpc>
                  <a:spcPts val="3600"/>
                </a:lnSpc>
                <a:spcBef>
                  <a:spcPts val="800"/>
                </a:spcBef>
              </a:pPr>
              <a:r>
                <a:rPr lang="th-TH" sz="38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18.3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ประกอบฝาสูบลงบนเสื้อสูบ	</a:t>
              </a:r>
            </a:p>
            <a:p>
              <a:pPr marL="1695450" indent="-971550">
                <a:lnSpc>
                  <a:spcPts val="3600"/>
                </a:lnSpc>
                <a:spcBef>
                  <a:spcPts val="8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18.3.1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หมุนเพลาข้อเหวี่ยงให้สูบที่ 1 อยู่ตำแหน่งศูนย์ตายบน (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TDC)</a:t>
              </a:r>
            </a:p>
            <a:p>
              <a:pPr marL="1695450" indent="-971550">
                <a:lnSpc>
                  <a:spcPts val="3600"/>
                </a:lnSpc>
                <a:spcBef>
                  <a:spcPts val="800"/>
                </a:spcBef>
              </a:pPr>
              <a:r>
                <a:rPr lang="en-US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18.3.2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ประกอบฝาสูบลงบนเสื้อสูบ	</a:t>
              </a:r>
            </a:p>
            <a:p>
              <a:pPr marL="1695450" indent="-971550">
                <a:lnSpc>
                  <a:spcPts val="3600"/>
                </a:lnSpc>
                <a:spcBef>
                  <a:spcPts val="8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18.3.3	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ประกอบโบ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ฝาสูบ</a:t>
              </a:r>
              <a:r>
                <a:rPr lang="en-US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ชโลม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มันเครื่องที่เกลียว และหน้าแปลนของโบ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ฝาสูบเพื่อให้เกิดความคล่องตัวในการขัน</a:t>
              </a:r>
              <a:endPara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1695450" indent="-971550">
                <a:lnSpc>
                  <a:spcPts val="3600"/>
                </a:lnSpc>
                <a:spcBef>
                  <a:spcPts val="800"/>
                </a:spcBef>
              </a:pPr>
              <a:r>
                <a:rPr lang="th-TH" sz="38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18.3.4	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ขันโบ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ฝาสูบด้วยด้ามขันทีละน้อยเท่า ๆ กัน ทุกตัวสลับกันไป เรียงตามลำดับหมายเลข  จากนั้นขันโบ</a:t>
              </a:r>
              <a:r>
                <a:rPr lang="th-TH" sz="38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ฝาสูบตามตำแหน่ง (รูปที่ 8.40) ด้วยประแจวัดแรงบิดตามค่ากำหนด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5593161-CE39-E65C-2C6A-B32B29167927}"/>
                </a:ext>
              </a:extLst>
            </p:cNvPr>
            <p:cNvSpPr txBox="1"/>
            <p:nvPr/>
          </p:nvSpPr>
          <p:spPr>
            <a:xfrm>
              <a:off x="168081" y="1081818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17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A12800-08B4-6084-8530-52A2328873C0}"/>
                </a:ext>
              </a:extLst>
            </p:cNvPr>
            <p:cNvSpPr txBox="1"/>
            <p:nvPr/>
          </p:nvSpPr>
          <p:spPr>
            <a:xfrm>
              <a:off x="168081" y="3270543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18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0DFA679A-79AC-668C-FC32-CEE9ACD27283}"/>
              </a:ext>
            </a:extLst>
          </p:cNvPr>
          <p:cNvSpPr txBox="1"/>
          <p:nvPr/>
        </p:nvSpPr>
        <p:spPr>
          <a:xfrm>
            <a:off x="19207842" y="3666812"/>
            <a:ext cx="3784647" cy="96140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8.39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ชโลม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มันที่เกลียวและหน้าแปลนโบ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</a:t>
            </a:r>
          </a:p>
        </p:txBody>
      </p:sp>
    </p:spTree>
    <p:extLst>
      <p:ext uri="{BB962C8B-B14F-4D97-AF65-F5344CB8AC3E}">
        <p14:creationId xmlns:p14="http://schemas.microsoft.com/office/powerpoint/2010/main" val="271500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2C53D-6774-3CDA-C815-EE9C185FA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227A0F7-ECF5-894E-F3E0-16277D2C2AC7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99DE4A-657C-4CD8-9668-1631DA882F91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58ED84-FC8E-704D-F1A0-C91D44FB4D94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477560C-1C40-3648-651C-53DC6B5EABB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45B899B0-4908-CEF0-5894-71D0CFE8333F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DAFB519-5834-3468-578E-B323D05189A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693E5EF-42F6-CD4B-2871-D28D8F50D19F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59445227-66E4-BA7E-843C-85C5F99AC1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644ABE4-A649-C608-C095-DF0CF5582AA6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D04F405-67A3-771C-B695-56CA04E9F50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5E9836C-401C-6119-077D-2CA0B2A0178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EC2A5D21-6FFE-9F8E-2A42-59137A35D18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CBFDAC83-D7D0-760B-B57F-D3D0C7DBDE6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BE807B-EB83-57DD-29AE-561AD8D2026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7B91083E-97BD-C6EF-3183-72C51D0AF643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8B6EC351-E095-EAF2-2024-98901284DF6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5DA4E2-F7A0-D580-BBB8-28BF8782494A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55B62-E8E8-85C7-1E49-270557047B9B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FC3A2C15-792F-CF70-2254-A7D4E951AC27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F2C0C5DF-58FB-14ED-DEE6-50543B1E5D2D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281D4105-6081-0896-3579-327B71F9322B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AC2CA7-A7EB-4D69-F97C-BECC3CC89E68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340CAE-72E3-48B2-AEBB-F880C750F925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BBD8E3AD-F782-1ABE-97D2-B91463D445F2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53ADB28-9841-1989-02B1-C92962406CE2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55A6E1F6-6D52-2B4C-4A7A-9D62801C8C9B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AA263E5B-9EF4-A6C6-60FA-D027D9AB8AB9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62F01C13-A8AB-47B8-EC72-258A67B9D468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6259AFE1-7731-A689-7341-E559AAECA07A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95FA354C-0847-D079-6D07-2C921881C9B7}"/>
              </a:ext>
            </a:extLst>
          </p:cNvPr>
          <p:cNvSpPr txBox="1"/>
          <p:nvPr/>
        </p:nvSpPr>
        <p:spPr>
          <a:xfrm>
            <a:off x="9715698" y="2784435"/>
            <a:ext cx="2703247" cy="76852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8.41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ประกอบเครื่องหมายโซ่ไท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endParaRPr lang="th-TH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B197F1-34B9-B45C-B92F-B1C149653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417" y="259668"/>
            <a:ext cx="4300422" cy="3176565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EF8D505F-E477-04BD-3173-5F6C0C570321}"/>
              </a:ext>
            </a:extLst>
          </p:cNvPr>
          <p:cNvSpPr txBox="1"/>
          <p:nvPr/>
        </p:nvSpPr>
        <p:spPr>
          <a:xfrm>
            <a:off x="961906" y="1188408"/>
            <a:ext cx="11216135" cy="95410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18.4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ประกอบชุดกระเดื่องกดลิ้น ให้สังเกตความยาวของโบ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กระเดื่องกดลิ้น  </a:t>
            </a: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18.5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ประกอบแผ่นประคองโซ่ไท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18.6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ประกอบชุดร่องดันโซ่ไท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	</a:t>
            </a: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18.7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หมุนเครื่องยนต์ให้สูบที่ 1 อยู่ที่ตำแหน่ง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TDC </a:t>
            </a: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en-US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18.8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ประกอบชุดเฟืองพ่วงพร้อมโซ่ไท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endParaRPr lang="th-TH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695450" indent="-971550"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18.8.1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ประกอบชุดเฟืองพ่วงพร้อมโซ่ไท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1695450" indent="-971550"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18.8.2</a:t>
            </a:r>
            <a:r>
              <a:rPr lang="en-US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จัดตำแหน่งเครื่องหมาย 2 จุด คือ ที่เฟืองโซไท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ตัวบนตรงกับข้อโซ่ไท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สีเงิน และที่เฟืองโซ่ไท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ปั๊ม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มันเชื้อเพลิงตรงข้อโซ่ไท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สีเหลืองตรงกัน (รูปที่ 8.41) 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18.9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ประกอบสลักชุดร่องดันโซ่ไท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</a:p>
          <a:p>
            <a:pPr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18.10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ประกอบตัวดันโซ่ไท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endParaRPr lang="th-TH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885950" indent="-1162050"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18.10.1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กดสลักล็อก (3) และกดชุดลูกสูบ (2) ใช้ขอเกี่ยว (4) เกี่ยวเข้ากับสลัก (1) เพื่อยึดชุดลูกสูบไว้</a:t>
            </a:r>
          </a:p>
          <a:p>
            <a:pPr marL="1885950" indent="-1162050"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18.10.2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ประกอบตัวดันโซ่ไท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พร้อมปะเก็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นเ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ข้าตำแหน่งที่ฝาสูบ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885950" indent="-1162050">
              <a:lnSpc>
                <a:spcPts val="36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18.10.3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ปลดขอเกี่ยวล็อกตัวดันโซ่ไท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โดยกดบริเวณตามตำแหน่งที่ลูกศรชี้ (รูปที่ 8.44) ขอเกี่ยวล็อกจะถูกปลดออก โดยที่ชุดลูกสูบของตัวดันโซ่ไท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จะไปดันชุดร่องดันโซ่ไท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4FCE259F-E0A3-3EB1-B3AB-908CBA0A7A39}"/>
              </a:ext>
            </a:extLst>
          </p:cNvPr>
          <p:cNvSpPr txBox="1"/>
          <p:nvPr/>
        </p:nvSpPr>
        <p:spPr>
          <a:xfrm>
            <a:off x="19207842" y="3666812"/>
            <a:ext cx="3784647" cy="96140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8.39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ชโลม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มันที่เกลียวและหน้าแปลนโบ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8DCEC6-6F77-814B-9846-40BA8806A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363" y="1180800"/>
            <a:ext cx="4937839" cy="47443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FA9CE9-B1CD-7223-7D90-B100E1589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5294"/>
          <a:stretch/>
        </p:blipFill>
        <p:spPr>
          <a:xfrm>
            <a:off x="12746303" y="6281771"/>
            <a:ext cx="4058180" cy="2900629"/>
          </a:xfrm>
          <a:prstGeom prst="rect">
            <a:avLst/>
          </a:prstGeom>
        </p:spPr>
      </p:pic>
      <p:sp>
        <p:nvSpPr>
          <p:cNvPr id="28" name="TextBox 10">
            <a:extLst>
              <a:ext uri="{FF2B5EF4-FFF2-40B4-BE49-F238E27FC236}">
                <a16:creationId xmlns:a16="http://schemas.microsoft.com/office/drawing/2014/main" id="{62B4C527-8131-E6B3-F267-E74F858E05F3}"/>
              </a:ext>
            </a:extLst>
          </p:cNvPr>
          <p:cNvSpPr txBox="1"/>
          <p:nvPr/>
        </p:nvSpPr>
        <p:spPr>
          <a:xfrm>
            <a:off x="11576624" y="9367594"/>
            <a:ext cx="5265959" cy="44148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r"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8.44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ปลดขอเกี่ยวล็อกโซ่ไท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endParaRPr lang="th-TH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670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9D686-19A5-31F7-8729-E83B4D8D9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2094EBF0-FD8C-CF7B-92F0-AF555CEB7B8D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16F86D0-D877-0341-FC06-85B4E02304A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2126C1-8217-CC25-A57D-F0FCB0489DB1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001D5C91-561C-30B9-6AF5-7BF93042DCF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C6DF7A70-59C2-ACFE-181D-E7D42FD738A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A02CFE9-B9B5-5BF5-C1D7-75A8F60227FD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D779471-ED46-15A4-DDEF-7BE4541A89FB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1E428E98-B0A2-CB69-1BCA-D829AE7792E8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F540EDDC-001A-9099-4B07-6581A3A68DE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59A0885-6A3E-5681-D0C7-892BE0D0FE3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66B3C77-0189-5C58-1B45-D696E9BF793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538A9B0-3178-0D3B-16DE-C76E1D4DD8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3BA8C133-6B36-A2F4-A3EA-8FD9B0ADACED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13B20E1-CC13-19E9-25FD-C13CBB9E862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1B1CEB5B-1CB1-139A-DD40-3C67FF4BB06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F674879C-82C3-5FC0-1145-BF0C9C91A37C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8FD4CC-3BE4-3BCC-3854-25A180E64755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60BEF06-06A1-4B38-045C-1FB8273A08A4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0240DC57-31AA-16C2-CC89-951C7934E9E2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C640505E-AC43-3165-C8E2-F191814CC8A4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DE4A40C0-D9B0-E296-E6E4-334BAD11116D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20BB91F-B60A-3255-1526-BB0EC9A5E4B5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C04BF81-B6CF-DCAA-D77E-786A70F7CF5F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617D85B0-2DF0-3F62-7CBA-E2B2E66B284B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0AEF2537-42B5-2630-4DE4-E84DB18EAB2B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E07FF8ED-F340-1B59-8CAC-6A9C611C7628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91EF4A74-4732-BA68-058D-0C5F6F9D6C1D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26B143F2-3390-F2CE-97C2-822F4A9D677E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A7094A08-D168-AEFC-5981-CA34F16007D4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42F3649B-856A-7801-BA31-952B5EC36593}"/>
              </a:ext>
            </a:extLst>
          </p:cNvPr>
          <p:cNvSpPr txBox="1"/>
          <p:nvPr/>
        </p:nvSpPr>
        <p:spPr>
          <a:xfrm>
            <a:off x="13636638" y="3761881"/>
            <a:ext cx="3497120" cy="70144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8.48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ประกับเพลาลูกเบี้ยว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41739-C013-4E11-864C-B8471F5E8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417" y="259668"/>
            <a:ext cx="4300422" cy="3176565"/>
          </a:xfrm>
          <a:prstGeom prst="rect">
            <a:avLst/>
          </a:prstGeom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72211C17-8B7E-10D7-CF5C-FCB11B47632F}"/>
              </a:ext>
            </a:extLst>
          </p:cNvPr>
          <p:cNvSpPr txBox="1"/>
          <p:nvPr/>
        </p:nvSpPr>
        <p:spPr>
          <a:xfrm>
            <a:off x="828877" y="1188408"/>
            <a:ext cx="11384407" cy="95410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895350" indent="-895350"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18.11	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ประกอบเพลาลูกเบี้ยว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จัดตำแหน่งเครื่องหมายที่เฟืองเพลาลูกเบี้ยวไอดีและ</a:t>
            </a:r>
            <a:b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เฟืองเพลาลูกเบี้ยวไอเสียอยู่ตรงกับเครื่องหมายที่เฟืองพ่วง  </a:t>
            </a:r>
          </a:p>
          <a:p>
            <a:pPr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18.12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ประกอบประกับเพลาลูกเบี้ยว</a:t>
            </a:r>
          </a:p>
          <a:p>
            <a:pPr marL="2057400" indent="-1162050"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18.12.1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ชโลม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มันเครื่องที่ช่องวางเพลาลูกเบี้ยวที่ฝาสูบ   </a:t>
            </a:r>
          </a:p>
          <a:p>
            <a:pPr marL="2057400" indent="-1162050"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18.12.2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จัดตำแหน่งเครื่องหมายบนเพลาลูกเบี้ยวให้ตรงกับเครื่องหมายที่ประกับเพลาลูกเบี้ยว  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057400" indent="-1162050"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chemeClr val="accent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18.12.3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ขันโบ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ประกับเพลาลูกเบี้ยวไอดีและไอเสียทีละด้าน โดยค่อย ๆ ขันโบ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ทุกตัวให้เท่า ๆ กัน สลับหลาย ๆ ครั้งเรียงลำดับตามหมายเลขจนแน่น (รูปที่ 8.48) จากนั้นขันโบ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ด้วยประแจวัดแรงบิดตามค่ากำหนดของบริษัทผู้ผลิต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95350" indent="-895350"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18.13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ถอดโบ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M5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ออกจากชุดเฟืองซับเสียงของเพลาลูกเบี้ยว (รูปที่ 8.49) กรณีที่ถอดชุดเฟืองซับเสียงออกจากเพลาลูกเบี้ยว เมื่อประกอบเฟืองเข้ากับเพลาลูกเบี้ยวจะต้องหมุนเฟืองซับเสียงในทิศทางตามเข็มนาฬิกา แล้วใช้โบ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M5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ล็อกเฟือง</a:t>
            </a:r>
            <a:b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ซับเสียงไว้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95350" indent="-895350"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18.14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หมุนเครื่องยนต์ 2 รอบ ตรวจสอบตำแหน่งเครื่องหมาย</a:t>
            </a:r>
          </a:p>
          <a:p>
            <a:pPr marL="895350" indent="-895350"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18.15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ปรับตั้งระยะห่างลิ้น</a:t>
            </a:r>
          </a:p>
          <a:p>
            <a:pPr marL="895350" indent="-895350">
              <a:lnSpc>
                <a:spcPts val="3700"/>
              </a:lnSpc>
              <a:spcBef>
                <a:spcPts val="600"/>
              </a:spcBef>
            </a:pPr>
            <a:r>
              <a:rPr lang="th-TH" sz="3800" b="1" spc="36" dirty="0">
                <a:solidFill>
                  <a:srgbClr val="00B0F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18.16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ประกอบชิ้นส่วนต่าง ๆ ย้อนขั้นตอนการถอด ตามลำดับ</a:t>
            </a:r>
            <a:endParaRPr lang="en-US" sz="3800" spc="36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1B58554B-A40B-787E-90BC-A4E8CB0BC2E4}"/>
              </a:ext>
            </a:extLst>
          </p:cNvPr>
          <p:cNvSpPr txBox="1"/>
          <p:nvPr/>
        </p:nvSpPr>
        <p:spPr>
          <a:xfrm>
            <a:off x="19207842" y="3666812"/>
            <a:ext cx="3784647" cy="96140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8.39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ชโลม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มันที่เกลียวและหน้าแปลนโบ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DAEDB5-1CB2-8E48-D75F-2D3438E43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077" y="1060146"/>
            <a:ext cx="5091308" cy="2507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46C94-D56D-CC5B-1815-974A41427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029" y="5083926"/>
            <a:ext cx="4976706" cy="3731054"/>
          </a:xfrm>
          <a:prstGeom prst="rect">
            <a:avLst/>
          </a:prstGeom>
        </p:spPr>
      </p:pic>
      <p:sp>
        <p:nvSpPr>
          <p:cNvPr id="27" name="TextBox 10">
            <a:extLst>
              <a:ext uri="{FF2B5EF4-FFF2-40B4-BE49-F238E27FC236}">
                <a16:creationId xmlns:a16="http://schemas.microsoft.com/office/drawing/2014/main" id="{7FF70DBA-6C08-A96E-DDA4-966AD33A4933}"/>
              </a:ext>
            </a:extLst>
          </p:cNvPr>
          <p:cNvSpPr txBox="1"/>
          <p:nvPr/>
        </p:nvSpPr>
        <p:spPr>
          <a:xfrm>
            <a:off x="13636638" y="8977469"/>
            <a:ext cx="3308398" cy="976002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8.49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ออกจากเฟืองซับเสียง</a:t>
            </a: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CE8D34C-2C8B-9DE4-2988-D5CC00C87AE2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9CB08-F301-E99B-D4E5-C473C8ECB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938EE2-6AB3-7637-92DD-BF44AF040F96}"/>
              </a:ext>
            </a:extLst>
          </p:cNvPr>
          <p:cNvSpPr/>
          <p:nvPr/>
        </p:nvSpPr>
        <p:spPr>
          <a:xfrm>
            <a:off x="-13452854" y="1361011"/>
            <a:ext cx="10203543" cy="10203543"/>
          </a:xfrm>
          <a:prstGeom prst="ellipse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9F9DD60-6169-57A0-CB47-481D0D392A57}"/>
              </a:ext>
            </a:extLst>
          </p:cNvPr>
          <p:cNvSpPr txBox="1"/>
          <p:nvPr/>
        </p:nvSpPr>
        <p:spPr>
          <a:xfrm>
            <a:off x="-140201" y="-4152900"/>
            <a:ext cx="1020354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79"/>
              </a:lnSpc>
            </a:pPr>
            <a:r>
              <a:rPr lang="en-US" sz="6000" dirty="0">
                <a:solidFill>
                  <a:schemeClr val="bg1"/>
                </a:solidFill>
                <a:latin typeface="2006_iannnnnBKK" panose="02000000000000000000" pitchFamily="2" charset="0"/>
                <a:cs typeface="2006_iannnnnBKK" panose="02000000000000000000" pitchFamily="2" charset="0"/>
              </a:rPr>
              <a:t>Marketer Personality Development</a:t>
            </a:r>
            <a:endParaRPr lang="en-US" sz="6000" b="1" dirty="0">
              <a:solidFill>
                <a:schemeClr val="bg1"/>
              </a:solidFill>
              <a:latin typeface="2006_iannnnnBKK" panose="02000000000000000000" pitchFamily="2" charset="0"/>
              <a:cs typeface="2006_iannnnnBKK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04A1-32E5-2857-3538-53533EDA5441}"/>
              </a:ext>
            </a:extLst>
          </p:cNvPr>
          <p:cNvSpPr/>
          <p:nvPr/>
        </p:nvSpPr>
        <p:spPr>
          <a:xfrm>
            <a:off x="12220577" y="10934700"/>
            <a:ext cx="5486400" cy="2819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F0DEE4-A672-FE2E-E384-924DA6AE06F6}"/>
              </a:ext>
            </a:extLst>
          </p:cNvPr>
          <p:cNvSpPr txBox="1"/>
          <p:nvPr/>
        </p:nvSpPr>
        <p:spPr>
          <a:xfrm>
            <a:off x="11963400" y="11239500"/>
            <a:ext cx="6000751" cy="2359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7200" b="1" dirty="0">
                <a:solidFill>
                  <a:schemeClr val="bg1"/>
                </a:solidFill>
                <a:latin typeface="+mn-lt"/>
                <a:cs typeface="2006_iannnnnBKK" panose="02000000000000000000" pitchFamily="2" charset="0"/>
              </a:rPr>
              <a:t>Marketer Personality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01C042-77FC-4E2F-3D49-EDDAF33EB05F}"/>
              </a:ext>
            </a:extLst>
          </p:cNvPr>
          <p:cNvSpPr txBox="1"/>
          <p:nvPr/>
        </p:nvSpPr>
        <p:spPr>
          <a:xfrm>
            <a:off x="14678077" y="-1605325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199370025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FFD58-1AFF-A7C5-D458-8239D185B157}"/>
              </a:ext>
            </a:extLst>
          </p:cNvPr>
          <p:cNvSpPr txBox="1"/>
          <p:nvPr/>
        </p:nvSpPr>
        <p:spPr>
          <a:xfrm>
            <a:off x="5703635" y="-1607144"/>
            <a:ext cx="826509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oud Soft SemiBold" panose="02000000000000000000" pitchFamily="50" charset="-34"/>
                <a:cs typeface="Cloud Soft SemiBold" panose="02000000000000000000" pitchFamily="50" charset="-34"/>
              </a:rPr>
              <a:t>PERSONALITY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D5348-7566-6D2F-68B9-C4242114ECFA}"/>
              </a:ext>
            </a:extLst>
          </p:cNvPr>
          <p:cNvGrpSpPr/>
          <p:nvPr/>
        </p:nvGrpSpPr>
        <p:grpSpPr>
          <a:xfrm>
            <a:off x="0" y="798257"/>
            <a:ext cx="19207498" cy="1658687"/>
            <a:chOff x="0" y="857251"/>
            <a:chExt cx="19207498" cy="1658687"/>
          </a:xfrm>
        </p:grpSpPr>
        <p:sp>
          <p:nvSpPr>
            <p:cNvPr id="3" name="Google Shape;176;p25">
              <a:extLst>
                <a:ext uri="{FF2B5EF4-FFF2-40B4-BE49-F238E27FC236}">
                  <a16:creationId xmlns:a16="http://schemas.microsoft.com/office/drawing/2014/main" id="{110D9278-4C59-7B84-F4BB-81A6FBA2B8A8}"/>
                </a:ext>
              </a:extLst>
            </p:cNvPr>
            <p:cNvSpPr/>
            <p:nvPr/>
          </p:nvSpPr>
          <p:spPr>
            <a:xfrm rot="5400000">
              <a:off x="10031705" y="-6659855"/>
              <a:ext cx="1658687" cy="16692899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50000"/>
                <a:alpha val="8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015223-74D0-81ED-255A-ECB19EBF4972}"/>
                </a:ext>
              </a:extLst>
            </p:cNvPr>
            <p:cNvSpPr txBox="1"/>
            <p:nvPr/>
          </p:nvSpPr>
          <p:spPr>
            <a:xfrm>
              <a:off x="0" y="1543050"/>
              <a:ext cx="18288000" cy="9617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12000" b="1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PSL YaowarajSP" panose="02020603050405020304" pitchFamily="18" charset="-34"/>
                </a:rPr>
                <a:t>Diesel Engine Job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1340250-0FB4-8D20-E528-F11029EFE04B}"/>
              </a:ext>
            </a:extLst>
          </p:cNvPr>
          <p:cNvGrpSpPr/>
          <p:nvPr/>
        </p:nvGrpSpPr>
        <p:grpSpPr>
          <a:xfrm>
            <a:off x="-1359703" y="2891912"/>
            <a:ext cx="20313585" cy="7790113"/>
            <a:chOff x="-1359703" y="2891912"/>
            <a:chExt cx="20313585" cy="779011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CC6D9-6B11-DDEB-7C3A-B848166327AD}"/>
                </a:ext>
              </a:extLst>
            </p:cNvPr>
            <p:cNvSpPr/>
            <p:nvPr/>
          </p:nvSpPr>
          <p:spPr>
            <a:xfrm>
              <a:off x="-1359703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24643CB-5BB3-6054-F80F-58C286B87AA5}"/>
                </a:ext>
              </a:extLst>
            </p:cNvPr>
            <p:cNvGrpSpPr/>
            <p:nvPr/>
          </p:nvGrpSpPr>
          <p:grpSpPr>
            <a:xfrm>
              <a:off x="2514600" y="2891912"/>
              <a:ext cx="3741236" cy="990477"/>
              <a:chOff x="3048000" y="3144587"/>
              <a:chExt cx="3741236" cy="990477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9FAAE8-A3AF-E95D-5676-68C95F9AC94C}"/>
                  </a:ext>
                </a:extLst>
              </p:cNvPr>
              <p:cNvSpPr/>
              <p:nvPr/>
            </p:nvSpPr>
            <p:spPr>
              <a:xfrm>
                <a:off x="3048000" y="3227350"/>
                <a:ext cx="3535947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6">
                <a:extLst>
                  <a:ext uri="{FF2B5EF4-FFF2-40B4-BE49-F238E27FC236}">
                    <a16:creationId xmlns:a16="http://schemas.microsoft.com/office/drawing/2014/main" id="{DBF34740-8D0B-8EA5-7AA6-F0023FF00C94}"/>
                  </a:ext>
                </a:extLst>
              </p:cNvPr>
              <p:cNvSpPr txBox="1"/>
              <p:nvPr/>
            </p:nvSpPr>
            <p:spPr>
              <a:xfrm>
                <a:off x="3253290" y="3144587"/>
                <a:ext cx="353594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สาระการเรียนรู้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220A90-90B4-7BD7-4C30-5567642E4351}"/>
                </a:ext>
              </a:extLst>
            </p:cNvPr>
            <p:cNvSpPr/>
            <p:nvPr/>
          </p:nvSpPr>
          <p:spPr>
            <a:xfrm>
              <a:off x="8983579" y="2985825"/>
              <a:ext cx="9970303" cy="7696200"/>
            </a:xfrm>
            <a:prstGeom prst="rect">
              <a:avLst/>
            </a:pr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5F98303-0B4F-4356-B1E3-D35015CAFD30}"/>
                </a:ext>
              </a:extLst>
            </p:cNvPr>
            <p:cNvGrpSpPr/>
            <p:nvPr/>
          </p:nvGrpSpPr>
          <p:grpSpPr>
            <a:xfrm>
              <a:off x="11144050" y="2904835"/>
              <a:ext cx="4934150" cy="977554"/>
              <a:chOff x="11067850" y="3157510"/>
              <a:chExt cx="4934150" cy="97755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EDCF098-9336-CDCB-8742-D248DFCE8521}"/>
                  </a:ext>
                </a:extLst>
              </p:cNvPr>
              <p:cNvSpPr/>
              <p:nvPr/>
            </p:nvSpPr>
            <p:spPr>
              <a:xfrm>
                <a:off x="11067850" y="3227350"/>
                <a:ext cx="4934150" cy="90771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6">
                <a:extLst>
                  <a:ext uri="{FF2B5EF4-FFF2-40B4-BE49-F238E27FC236}">
                    <a16:creationId xmlns:a16="http://schemas.microsoft.com/office/drawing/2014/main" id="{492D4593-2D62-647E-C312-75D8350EA684}"/>
                  </a:ext>
                </a:extLst>
              </p:cNvPr>
              <p:cNvSpPr txBox="1"/>
              <p:nvPr/>
            </p:nvSpPr>
            <p:spPr>
              <a:xfrm>
                <a:off x="11336314" y="3157510"/>
                <a:ext cx="445841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จุดประสงค์การเรียนรู้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2BAB4C-9D1C-6A3D-872A-ADF7D1A83F9E}"/>
                </a:ext>
              </a:extLst>
            </p:cNvPr>
            <p:cNvGrpSpPr/>
            <p:nvPr/>
          </p:nvGrpSpPr>
          <p:grpSpPr>
            <a:xfrm>
              <a:off x="490651" y="4248745"/>
              <a:ext cx="7792500" cy="4403249"/>
              <a:chOff x="-7335300" y="4246813"/>
              <a:chExt cx="7792500" cy="440324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F171300-FDFF-074F-C7F0-89F9DD16BAB5}"/>
                  </a:ext>
                </a:extLst>
              </p:cNvPr>
              <p:cNvSpPr/>
              <p:nvPr/>
            </p:nvSpPr>
            <p:spPr>
              <a:xfrm>
                <a:off x="-7335300" y="424681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3770ED38-A20F-8627-2642-2815FA6BB434}"/>
                  </a:ext>
                </a:extLst>
              </p:cNvPr>
              <p:cNvSpPr txBox="1"/>
              <p:nvPr/>
            </p:nvSpPr>
            <p:spPr>
              <a:xfrm>
                <a:off x="-6719655" y="4315493"/>
                <a:ext cx="7176855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ฝาสูบและลิ้น</a:t>
                </a:r>
              </a:p>
              <a:p>
                <a:pPr>
                  <a:lnSpc>
                    <a:spcPts val="3500"/>
                  </a:lnSpc>
                  <a:spcBef>
                    <a:spcPts val="1800"/>
                  </a:spcBef>
                </a:pPr>
                <a:r>
                  <a:rPr lang="th-TH" sz="34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งานบริการฝาสูบและลิ้น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45241EB-9312-50B9-A755-449EA9F673DB}"/>
                  </a:ext>
                </a:extLst>
              </p:cNvPr>
              <p:cNvSpPr/>
              <p:nvPr/>
            </p:nvSpPr>
            <p:spPr>
              <a:xfrm>
                <a:off x="-7335300" y="495440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3065551-C93A-B18E-DFC5-AB8E52D29EC7}"/>
                </a:ext>
              </a:extLst>
            </p:cNvPr>
            <p:cNvGrpSpPr/>
            <p:nvPr/>
          </p:nvGrpSpPr>
          <p:grpSpPr>
            <a:xfrm>
              <a:off x="9486900" y="4219604"/>
              <a:ext cx="8408612" cy="5200547"/>
              <a:chOff x="457200" y="4217672"/>
              <a:chExt cx="8408612" cy="5200547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3F5C3C6-8C27-14DF-2FC2-B5828EB31687}"/>
                  </a:ext>
                </a:extLst>
              </p:cNvPr>
              <p:cNvSpPr/>
              <p:nvPr/>
            </p:nvSpPr>
            <p:spPr>
              <a:xfrm>
                <a:off x="457200" y="4217672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1</a:t>
                </a:r>
                <a:endParaRPr lang="th-TH" sz="3400" dirty="0"/>
              </a:p>
            </p:txBody>
          </p:sp>
          <p:sp>
            <p:nvSpPr>
              <p:cNvPr id="41" name="TextBox 10">
                <a:extLst>
                  <a:ext uri="{FF2B5EF4-FFF2-40B4-BE49-F238E27FC236}">
                    <a16:creationId xmlns:a16="http://schemas.microsoft.com/office/drawing/2014/main" id="{A50C7598-0A5D-76B4-0796-A919EDA7C30E}"/>
                  </a:ext>
                </a:extLst>
              </p:cNvPr>
              <p:cNvSpPr txBox="1"/>
              <p:nvPr/>
            </p:nvSpPr>
            <p:spPr>
              <a:xfrm>
                <a:off x="1072845" y="4315493"/>
                <a:ext cx="7792967" cy="433456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อธิบายเกี่ยวกับโครงสร้างและหน้าที่ของฝาสูบและลิ้น เพื่อให้เข้าใจการทำงานของระบบได้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ใช้เครื่องมือและอุปกรณ์เพื่อถอดประกอบฝาสูบและลิ้นได้อย่างถูกต้อง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ประยุกต์ใช้ความรู้เกี่ยวกับฝาสูบและลิ้น เพื่อตรวจสอบและวิเคราะห์ปัญหาได้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ใช้เครื่องมือวัดละเอียดเพื่อตรวจสอบเพลาลูกเบี้ยวรวมถึงสภาพและระยะห่างของลิ้นและสปริงลิ้นได้อย่างแม่นยำ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มีเจตคติและกิจนิสัยที่ดีในการปฏิบัติงานด้วยความรอบคอบ และปลอดภัย</a:t>
                </a:r>
              </a:p>
              <a:p>
                <a:pPr>
                  <a:lnSpc>
                    <a:spcPts val="3300"/>
                  </a:lnSpc>
                  <a:spcBef>
                    <a:spcPts val="1500"/>
                  </a:spcBef>
                </a:pPr>
                <a:r>
                  <a:rPr lang="th-TH" sz="32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ประยุกต์ใช้ความรู้เพื่อบำรุงรักษาฝาสูบและลิ้นได้อย่างถูกต้องตามหลักวิชาการ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7FA94A5-A7E4-5401-7319-A9A0F12060DA}"/>
                  </a:ext>
                </a:extLst>
              </p:cNvPr>
              <p:cNvSpPr/>
              <p:nvPr/>
            </p:nvSpPr>
            <p:spPr>
              <a:xfrm>
                <a:off x="457200" y="5273634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2</a:t>
                </a:r>
                <a:endParaRPr lang="th-TH" sz="3400" dirty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76D4FE2C-CE05-22DA-B64F-E0DFC9A34FD9}"/>
                  </a:ext>
                </a:extLst>
              </p:cNvPr>
              <p:cNvSpPr/>
              <p:nvPr/>
            </p:nvSpPr>
            <p:spPr>
              <a:xfrm>
                <a:off x="457200" y="5865025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3</a:t>
                </a:r>
                <a:endParaRPr lang="th-TH" sz="3400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935EEFF-0864-1A3A-123E-87883E7B54F5}"/>
                  </a:ext>
                </a:extLst>
              </p:cNvPr>
              <p:cNvSpPr/>
              <p:nvPr/>
            </p:nvSpPr>
            <p:spPr>
              <a:xfrm>
                <a:off x="457200" y="6902744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4</a:t>
                </a:r>
                <a:endParaRPr lang="th-TH" sz="3400" dirty="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332D786-206A-9CD4-0905-CEF7355E731A}"/>
                  </a:ext>
                </a:extLst>
              </p:cNvPr>
              <p:cNvSpPr/>
              <p:nvPr/>
            </p:nvSpPr>
            <p:spPr>
              <a:xfrm>
                <a:off x="457200" y="7940463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5</a:t>
                </a:r>
                <a:endParaRPr lang="th-TH" sz="3400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F94CB1A-5C7D-5C6A-FF54-6B610A86E9C8}"/>
                  </a:ext>
                </a:extLst>
              </p:cNvPr>
              <p:cNvSpPr/>
              <p:nvPr/>
            </p:nvSpPr>
            <p:spPr>
              <a:xfrm>
                <a:off x="457200" y="8947486"/>
                <a:ext cx="470733" cy="470733"/>
              </a:xfrm>
              <a:prstGeom prst="ellipse">
                <a:avLst/>
              </a:prstGeom>
              <a:gradFill>
                <a:gsLst>
                  <a:gs pos="0">
                    <a:srgbClr val="04A8AC"/>
                  </a:gs>
                  <a:gs pos="80000">
                    <a:srgbClr val="05BEC3"/>
                  </a:gs>
                  <a:gs pos="100000">
                    <a:srgbClr val="05DCE1"/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100"/>
                  </a:lnSpc>
                  <a:spcBef>
                    <a:spcPts val="600"/>
                  </a:spcBef>
                </a:pPr>
                <a:r>
                  <a:rPr lang="en-US" sz="3400" dirty="0"/>
                  <a:t>6</a:t>
                </a:r>
                <a:endParaRPr lang="th-TH" sz="3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298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F009D-4630-F886-A445-F63AEB2D4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0172E74C-6D7B-BE3A-4236-1045A033AF73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176;p25">
            <a:extLst>
              <a:ext uri="{FF2B5EF4-FFF2-40B4-BE49-F238E27FC236}">
                <a16:creationId xmlns:a16="http://schemas.microsoft.com/office/drawing/2014/main" id="{BF42182E-5483-940A-A1A1-2A6F2B55FAAC}"/>
              </a:ext>
            </a:extLst>
          </p:cNvPr>
          <p:cNvSpPr/>
          <p:nvPr/>
        </p:nvSpPr>
        <p:spPr>
          <a:xfrm rot="16200000">
            <a:off x="12410902" y="-7375911"/>
            <a:ext cx="1025923" cy="10118673"/>
          </a:xfrm>
          <a:prstGeom prst="roundRect">
            <a:avLst>
              <a:gd name="adj" fmla="val 50000"/>
            </a:avLst>
          </a:prstGeom>
          <a:solidFill>
            <a:srgbClr val="05BE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C84FF7-EE7A-6D67-7384-D027F860D94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DCD6FA-F9BE-3160-62C3-8B333DBC3E00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3A0F3325-92DB-2130-79DA-46F6ACE500E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94D3D1AA-2DCC-FDCF-0BB9-A51AB1F7C05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1DF8638-7F95-E098-1A97-44F0910A65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449BC9-5A56-E7E9-9C38-2D00DD7B134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67FDA23F-8A7B-F216-8275-F0BC3CFE875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2082016D-A7C2-32A4-7023-FB288259AC3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D4BB15-E95C-5604-B1DB-31B9FBC1317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247102E-6001-8264-44E7-B6F50837879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8BA27A77-7927-25B1-BAEB-01F7B2B0C90E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D6C9707F-C6DF-1E45-1F45-748C5BC52D8E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DFBE4E1-1E71-6ACF-04B4-823BF99667C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A4C3144-2A25-EBCB-A4F2-1F7EFD1EA29A}"/>
              </a:ext>
            </a:extLst>
          </p:cNvPr>
          <p:cNvGrpSpPr/>
          <p:nvPr/>
        </p:nvGrpSpPr>
        <p:grpSpPr>
          <a:xfrm>
            <a:off x="22135996" y="-371120"/>
            <a:ext cx="4876800" cy="818439"/>
            <a:chOff x="5544889" y="2495507"/>
            <a:chExt cx="4876800" cy="818439"/>
          </a:xfrm>
        </p:grpSpPr>
        <p:sp>
          <p:nvSpPr>
            <p:cNvPr id="46" name="Google Shape;176;p25">
              <a:extLst>
                <a:ext uri="{FF2B5EF4-FFF2-40B4-BE49-F238E27FC236}">
                  <a16:creationId xmlns:a16="http://schemas.microsoft.com/office/drawing/2014/main" id="{467F6099-7937-04CB-D2BD-71DF20925650}"/>
                </a:ext>
              </a:extLst>
            </p:cNvPr>
            <p:cNvSpPr/>
            <p:nvPr/>
          </p:nvSpPr>
          <p:spPr>
            <a:xfrm rot="16200000">
              <a:off x="7411790" y="628606"/>
              <a:ext cx="685799" cy="4419602"/>
            </a:xfrm>
            <a:prstGeom prst="roundRect">
              <a:avLst>
                <a:gd name="adj" fmla="val 50000"/>
              </a:avLst>
            </a:prstGeom>
            <a:solidFill>
              <a:srgbClr val="FD9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F87BB47F-6863-9509-0D93-75752E76B468}"/>
                </a:ext>
              </a:extLst>
            </p:cNvPr>
            <p:cNvSpPr txBox="1"/>
            <p:nvPr/>
          </p:nvSpPr>
          <p:spPr>
            <a:xfrm>
              <a:off x="5867401" y="2628146"/>
              <a:ext cx="4554288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F86D719-4A0B-1990-0F36-40A9DA4DD4F2}"/>
              </a:ext>
            </a:extLst>
          </p:cNvPr>
          <p:cNvGrpSpPr/>
          <p:nvPr/>
        </p:nvGrpSpPr>
        <p:grpSpPr>
          <a:xfrm>
            <a:off x="20192999" y="6316205"/>
            <a:ext cx="8549895" cy="985284"/>
            <a:chOff x="1112014" y="3243816"/>
            <a:chExt cx="8549895" cy="985284"/>
          </a:xfrm>
        </p:grpSpPr>
        <p:sp>
          <p:nvSpPr>
            <p:cNvPr id="8" name="Google Shape;176;p25">
              <a:extLst>
                <a:ext uri="{FF2B5EF4-FFF2-40B4-BE49-F238E27FC236}">
                  <a16:creationId xmlns:a16="http://schemas.microsoft.com/office/drawing/2014/main" id="{1DA4A72C-36C9-0E92-A199-03A0C60D0CEB}"/>
                </a:ext>
              </a:extLst>
            </p:cNvPr>
            <p:cNvSpPr/>
            <p:nvPr/>
          </p:nvSpPr>
          <p:spPr>
            <a:xfrm rot="16200000">
              <a:off x="4972989" y="-464669"/>
              <a:ext cx="897029" cy="8480810"/>
            </a:xfrm>
            <a:prstGeom prst="roundRect">
              <a:avLst>
                <a:gd name="adj" fmla="val 50000"/>
              </a:avLst>
            </a:prstGeom>
            <a:solidFill>
              <a:srgbClr val="FE9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995CC74-9EF6-7B02-917D-6245E47CE922}"/>
                </a:ext>
              </a:extLst>
            </p:cNvPr>
            <p:cNvSpPr/>
            <p:nvPr/>
          </p:nvSpPr>
          <p:spPr>
            <a:xfrm>
              <a:off x="1112014" y="3317126"/>
              <a:ext cx="853695" cy="911974"/>
            </a:xfrm>
            <a:prstGeom prst="roundRect">
              <a:avLst/>
            </a:prstGeom>
            <a:solidFill>
              <a:srgbClr val="77C3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544B6279-128F-5A80-A022-3C8ADD4B2874}"/>
                </a:ext>
              </a:extLst>
            </p:cNvPr>
            <p:cNvSpPr txBox="1"/>
            <p:nvPr/>
          </p:nvSpPr>
          <p:spPr>
            <a:xfrm>
              <a:off x="1295399" y="3243816"/>
              <a:ext cx="8110489" cy="9541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9"/>
                </a:lnSpc>
              </a:pPr>
              <a:r>
                <a: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1.1</a:t>
              </a:r>
              <a:r>
                <a:rPr lang="th-TH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  ความรู้เกี่ยวกับบุคลิกภาพภายนอก</a:t>
              </a:r>
              <a:endParaRPr lang="en-US" sz="4800" b="1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C1D96F-D1ED-5691-A7DC-329672E4516F}"/>
              </a:ext>
            </a:extLst>
          </p:cNvPr>
          <p:cNvGrpSpPr/>
          <p:nvPr/>
        </p:nvGrpSpPr>
        <p:grpSpPr>
          <a:xfrm>
            <a:off x="20619846" y="7595880"/>
            <a:ext cx="13834564" cy="1506546"/>
            <a:chOff x="2971800" y="2316912"/>
            <a:chExt cx="13834564" cy="1506546"/>
          </a:xfrm>
        </p:grpSpPr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340B9C3F-10AE-D978-C360-6579733842B9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9EE7C7-6B57-02B5-D79D-8FED05CBF4BA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5DE0340-01F0-0A43-0BBC-AF795A445B42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22" name="Flowchart: Process 21">
                  <a:extLst>
                    <a:ext uri="{FF2B5EF4-FFF2-40B4-BE49-F238E27FC236}">
                      <a16:creationId xmlns:a16="http://schemas.microsoft.com/office/drawing/2014/main" id="{F6B40156-704C-D777-E56C-5CE4FC0674C9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7749071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" name="Hexagon 22">
                  <a:extLst>
                    <a:ext uri="{FF2B5EF4-FFF2-40B4-BE49-F238E27FC236}">
                      <a16:creationId xmlns:a16="http://schemas.microsoft.com/office/drawing/2014/main" id="{E61BF42B-5B17-8482-5912-384FF9935998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6">
                  <a:extLst>
                    <a:ext uri="{FF2B5EF4-FFF2-40B4-BE49-F238E27FC236}">
                      <a16:creationId xmlns:a16="http://schemas.microsoft.com/office/drawing/2014/main" id="{A21F208E-1552-5E6A-9C1E-3E2714048CC2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</a:t>
                  </a: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  <p:sp>
              <p:nvSpPr>
                <p:cNvPr id="25" name="TextBox 6">
                  <a:extLst>
                    <a:ext uri="{FF2B5EF4-FFF2-40B4-BE49-F238E27FC236}">
                      <a16:creationId xmlns:a16="http://schemas.microsoft.com/office/drawing/2014/main" id="{846955D4-FD70-5D98-5E9F-5D40796999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ความสัมพันธ์ระหว่างอัตราส่วน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การอัดกับความดันในกระบอกสูบ</a:t>
                  </a:r>
                  <a:endPara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endParaRPr>
                </a:p>
              </p:txBody>
            </p:sp>
          </p:grp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id="{5B942765-86D3-AF70-4E6E-45617C63804C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6BC5DDB-A0FC-CB2F-BB5D-5D0EC128CA84}"/>
              </a:ext>
            </a:extLst>
          </p:cNvPr>
          <p:cNvGrpSpPr/>
          <p:nvPr/>
        </p:nvGrpSpPr>
        <p:grpSpPr>
          <a:xfrm>
            <a:off x="592577" y="-45064"/>
            <a:ext cx="15752322" cy="2673964"/>
            <a:chOff x="592577" y="-45064"/>
            <a:chExt cx="15752322" cy="267396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4503C78-96A6-87FD-0E01-CE332FBA0F76}"/>
                </a:ext>
              </a:extLst>
            </p:cNvPr>
            <p:cNvGrpSpPr/>
            <p:nvPr/>
          </p:nvGrpSpPr>
          <p:grpSpPr>
            <a:xfrm>
              <a:off x="592577" y="0"/>
              <a:ext cx="15752322" cy="2628900"/>
              <a:chOff x="-22215" y="0"/>
              <a:chExt cx="15752322" cy="2628900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F2C6986-1CA3-0EEE-544D-080CB0049815}"/>
                  </a:ext>
                </a:extLst>
              </p:cNvPr>
              <p:cNvSpPr/>
              <p:nvPr/>
            </p:nvSpPr>
            <p:spPr>
              <a:xfrm>
                <a:off x="1899809" y="717042"/>
                <a:ext cx="4370198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C176D7FC-3B47-4705-F094-EF96B063B266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3068299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ฝาสูบและลิ้น</a:t>
                </a:r>
              </a:p>
            </p:txBody>
          </p:sp>
          <p:sp>
            <p:nvSpPr>
              <p:cNvPr id="65" name="Flowchart: Delay 64">
                <a:extLst>
                  <a:ext uri="{FF2B5EF4-FFF2-40B4-BE49-F238E27FC236}">
                    <a16:creationId xmlns:a16="http://schemas.microsoft.com/office/drawing/2014/main" id="{A7DB726F-FD13-4221-4228-F65DA83C5ED9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">
                <a:extLst>
                  <a:ext uri="{FF2B5EF4-FFF2-40B4-BE49-F238E27FC236}">
                    <a16:creationId xmlns:a16="http://schemas.microsoft.com/office/drawing/2014/main" id="{49775787-4455-F42C-5C5A-1208AEECC7FD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1.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2BA3A50-662E-12C8-800E-60B5411E0E73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1" name="Arrow: Chevron 60">
                <a:extLst>
                  <a:ext uri="{FF2B5EF4-FFF2-40B4-BE49-F238E27FC236}">
                    <a16:creationId xmlns:a16="http://schemas.microsoft.com/office/drawing/2014/main" id="{E1CC5CC7-A2D0-98AB-A49D-3E9EF9E7163F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A26213A5-D7C3-0800-54AC-B6851996E422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7" name="TextBox 10">
            <a:extLst>
              <a:ext uri="{FF2B5EF4-FFF2-40B4-BE49-F238E27FC236}">
                <a16:creationId xmlns:a16="http://schemas.microsoft.com/office/drawing/2014/main" id="{51DF231D-5F22-18E6-A6B8-BBA748C57CCC}"/>
              </a:ext>
            </a:extLst>
          </p:cNvPr>
          <p:cNvSpPr txBox="1"/>
          <p:nvPr/>
        </p:nvSpPr>
        <p:spPr>
          <a:xfrm>
            <a:off x="3276600" y="2340261"/>
            <a:ext cx="14097000" cy="377478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700"/>
              </a:lnSpc>
              <a:spcBef>
                <a:spcPts val="1200"/>
              </a:spcBef>
            </a:pP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ฝาสูบมีหน้าที่ปิดเสื้อสูบตอนบนทั้งหมด เพื่อป้องกันอากาศ ไอดี หรือแก๊ส ไม่ให้ออกจากห้องเผาไหม้โดยมีปะเก็นฝาสูบกั้นอยู่ระหว่างกลาง ภายในฝาสูบจะติดตั้งลิ้น สปริงลิ้น หัวฉีด หัวเผา ห้องเผาไหม้ช่วย กระเดื่องกดลิ้น เพลาลูกเบี้ยว และลูกถ้วยกดลิ้น ลิ้นจะถูกล็อกอยู่ในฝาสูบด้วยประกับ ลิ้นมีอยู่ 2 ชนิด คือ ลิ้นไอดีและลิ้นไอเสีย ลิ้นไอดีทำหน้าที่เปิดให้อากาศ (เครื่องยนต์ดีเซล) หรือไอดี (เครื่องยนต์แก๊สโซลีน) เข้าไปในกระบอกสูบในจังหวะดูด ส่วนลิ้นไอเสียมีหน้าที่เปิดให้ไอเสียที่เกิดจากการเผาไหม้ออกสู่บรรยากาศภายนอกในจังหวะคาย ลิ้นทั้งสองจะถูกควบคุมโดยกลไกยกลิ้น และจะทำงานอยู่ตลอดเวลาเมื่อเครื่องยนต์ทำงาน ลักษณะของลิ้น (รูปที่ 8.1)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2F2F582-CB97-FFAC-0C71-6B3C9B836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152" y="5636862"/>
            <a:ext cx="12334425" cy="4164810"/>
          </a:xfrm>
          <a:prstGeom prst="rect">
            <a:avLst/>
          </a:prstGeom>
        </p:spPr>
      </p:pic>
      <p:sp>
        <p:nvSpPr>
          <p:cNvPr id="55" name="TextBox 10">
            <a:extLst>
              <a:ext uri="{FF2B5EF4-FFF2-40B4-BE49-F238E27FC236}">
                <a16:creationId xmlns:a16="http://schemas.microsoft.com/office/drawing/2014/main" id="{FAA4ADE3-B91F-5179-3559-A761CE3F9A3E}"/>
              </a:ext>
            </a:extLst>
          </p:cNvPr>
          <p:cNvSpPr txBox="1"/>
          <p:nvPr/>
        </p:nvSpPr>
        <p:spPr>
          <a:xfrm>
            <a:off x="12578868" y="9027551"/>
            <a:ext cx="3703562" cy="1014484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8.1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ลักษณะของลิ้น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9D678-300F-4995-4CFB-7B703AA73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733A8710-AA20-90C1-0AA1-2FC461D5F79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65503-E9CD-1754-A008-849CCC7F6DCD}"/>
              </a:ext>
            </a:extLst>
          </p:cNvPr>
          <p:cNvGrpSpPr/>
          <p:nvPr/>
        </p:nvGrpSpPr>
        <p:grpSpPr>
          <a:xfrm>
            <a:off x="16853377" y="-1905095"/>
            <a:ext cx="5501898" cy="891366"/>
            <a:chOff x="5544889" y="2422580"/>
            <a:chExt cx="5501898" cy="891366"/>
          </a:xfrm>
        </p:grpSpPr>
        <p:sp>
          <p:nvSpPr>
            <p:cNvPr id="16" name="Google Shape;176;p25">
              <a:extLst>
                <a:ext uri="{FF2B5EF4-FFF2-40B4-BE49-F238E27FC236}">
                  <a16:creationId xmlns:a16="http://schemas.microsoft.com/office/drawing/2014/main" id="{464CCE03-AB3D-4DF3-8809-4D0CE3A55FC2}"/>
                </a:ext>
              </a:extLst>
            </p:cNvPr>
            <p:cNvSpPr/>
            <p:nvPr/>
          </p:nvSpPr>
          <p:spPr>
            <a:xfrm rot="16200000">
              <a:off x="7874079" y="93390"/>
              <a:ext cx="843517" cy="5501898"/>
            </a:xfrm>
            <a:prstGeom prst="roundRect">
              <a:avLst>
                <a:gd name="adj" fmla="val 50000"/>
              </a:avLst>
            </a:prstGeom>
            <a:solidFill>
              <a:srgbClr val="FE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D7AF18BF-8268-1A99-D82E-C5DEC60665E3}"/>
                </a:ext>
              </a:extLst>
            </p:cNvPr>
            <p:cNvSpPr txBox="1"/>
            <p:nvPr/>
          </p:nvSpPr>
          <p:spPr>
            <a:xfrm>
              <a:off x="5867401" y="2628146"/>
              <a:ext cx="5026984" cy="68580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หลักพื้นฐานของงานบริการ</a:t>
              </a:r>
              <a:endParaRPr lang="en-US" sz="4000" b="1" spc="36" dirty="0"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A09A38-78A0-633C-8D50-740DBAE50153}"/>
              </a:ext>
            </a:extLst>
          </p:cNvPr>
          <p:cNvSpPr txBox="1"/>
          <p:nvPr/>
        </p:nvSpPr>
        <p:spPr>
          <a:xfrm>
            <a:off x="21793200" y="644266"/>
            <a:ext cx="32174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dirty="0">
                <a:solidFill>
                  <a:srgbClr val="333333"/>
                </a:solidFill>
                <a:effectLst/>
                <a:latin typeface="I n S e e D a n g" panose="02000500000000020004" pitchFamily="50" charset="-34"/>
                <a:cs typeface="I n S e e D a n g" panose="02000500000000020004" pitchFamily="50" charset="-34"/>
              </a:rPr>
              <a:t>66568899</a:t>
            </a:r>
            <a:endParaRPr lang="en-US" sz="4800" dirty="0">
              <a:latin typeface="I n S e e D a n g" panose="02000500000000020004" pitchFamily="50" charset="-34"/>
              <a:cs typeface="I n S e e D a n g" panose="02000500000000020004" pitchFamily="50" charset="-3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CF3D54-3D79-20A4-F32B-ABACB8B89B86}"/>
              </a:ext>
            </a:extLst>
          </p:cNvPr>
          <p:cNvGrpSpPr/>
          <p:nvPr/>
        </p:nvGrpSpPr>
        <p:grpSpPr>
          <a:xfrm>
            <a:off x="19466969" y="-1919998"/>
            <a:ext cx="4771787" cy="4771787"/>
            <a:chOff x="820930" y="4446156"/>
            <a:chExt cx="4913551" cy="4913551"/>
          </a:xfrm>
        </p:grpSpPr>
        <p:sp>
          <p:nvSpPr>
            <p:cNvPr id="27" name="Teardrop 26">
              <a:extLst>
                <a:ext uri="{FF2B5EF4-FFF2-40B4-BE49-F238E27FC236}">
                  <a16:creationId xmlns:a16="http://schemas.microsoft.com/office/drawing/2014/main" id="{D940C7A0-99B7-9A5B-32C7-4491D8645743}"/>
                </a:ext>
              </a:extLst>
            </p:cNvPr>
            <p:cNvSpPr/>
            <p:nvPr/>
          </p:nvSpPr>
          <p:spPr>
            <a:xfrm rot="2700000">
              <a:off x="820930" y="4446156"/>
              <a:ext cx="4913551" cy="4913551"/>
            </a:xfrm>
            <a:prstGeom prst="teardrop">
              <a:avLst/>
            </a:prstGeom>
            <a:solidFill>
              <a:srgbClr val="FDD7C2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6">
              <a:extLst>
                <a:ext uri="{FF2B5EF4-FFF2-40B4-BE49-F238E27FC236}">
                  <a16:creationId xmlns:a16="http://schemas.microsoft.com/office/drawing/2014/main" id="{FBC5BC10-CAA0-4E4F-28B3-76B185D04E21}"/>
                </a:ext>
              </a:extLst>
            </p:cNvPr>
            <p:cNvSpPr txBox="1"/>
            <p:nvPr/>
          </p:nvSpPr>
          <p:spPr>
            <a:xfrm>
              <a:off x="1537488" y="5991497"/>
              <a:ext cx="3733800" cy="17408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th-TH" sz="4000" b="1" dirty="0">
                  <a:latin typeface="RSU" panose="02000506040000020003" pitchFamily="2" charset="-34"/>
                  <a:cs typeface="RSU" panose="02000506040000020003" pitchFamily="2" charset="-34"/>
                </a:rPr>
                <a:t>การแสดงออกของบุคลิกภาพที่เด่นชัดกระทำได้ ดังนี้</a:t>
              </a:r>
            </a:p>
          </p:txBody>
        </p:sp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4E622B93-3423-5D41-0E4F-1951B1967260}"/>
                </a:ext>
              </a:extLst>
            </p:cNvPr>
            <p:cNvSpPr/>
            <p:nvPr/>
          </p:nvSpPr>
          <p:spPr>
            <a:xfrm rot="2700000">
              <a:off x="1033447" y="4658673"/>
              <a:ext cx="4488518" cy="4488518"/>
            </a:xfrm>
            <a:prstGeom prst="teardrop">
              <a:avLst/>
            </a:prstGeom>
            <a:noFill/>
            <a:ln w="15875">
              <a:solidFill>
                <a:srgbClr val="ED498F"/>
              </a:solidFill>
              <a:prstDash val="dash"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BB6B92-BCF1-F763-CC1B-56CD9384CEC3}"/>
              </a:ext>
            </a:extLst>
          </p:cNvPr>
          <p:cNvGrpSpPr/>
          <p:nvPr/>
        </p:nvGrpSpPr>
        <p:grpSpPr>
          <a:xfrm>
            <a:off x="23782876" y="2819233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C841E17-7393-11F5-955F-6EAEC840A2D7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F79514C9-72A0-F707-8628-7736169B3AAA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F0EBF9DE-B4DA-DFFB-73E1-58B66A43A3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C9D3702-7161-ED65-3641-52BECC2BC2B4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38AC087-0486-14E6-9375-79E3EC7707F1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91F58B6A-E263-B5D7-A860-9970052B8EE0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E854B4-6BF5-5CC0-A5E7-ED17FAD8E9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420AAC9-DAA5-F5E1-6331-C8478A4040E5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EB187E-3A6E-0877-6043-C9EDFD3AD108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3031C893-4653-267A-3392-6C77BDF0FF3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1A1BC085-3D57-106A-64E7-7108C5CAE899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C79817A-78A7-9BB8-0C69-F2CA37600861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A08AFD-DF47-9D51-9002-5220BABA4944}"/>
              </a:ext>
            </a:extLst>
          </p:cNvPr>
          <p:cNvGrpSpPr/>
          <p:nvPr/>
        </p:nvGrpSpPr>
        <p:grpSpPr>
          <a:xfrm>
            <a:off x="2857556" y="-2419881"/>
            <a:ext cx="13834564" cy="1506546"/>
            <a:chOff x="2971800" y="2316912"/>
            <a:chExt cx="13834564" cy="1506546"/>
          </a:xfrm>
        </p:grpSpPr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106D54E5-247A-D830-0260-354B909BF270}"/>
                </a:ext>
              </a:extLst>
            </p:cNvPr>
            <p:cNvSpPr/>
            <p:nvPr/>
          </p:nvSpPr>
          <p:spPr>
            <a:xfrm>
              <a:off x="3376896" y="2415968"/>
              <a:ext cx="609600" cy="1347969"/>
            </a:xfrm>
            <a:prstGeom prst="flowChartMerg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7575C26-D7C9-1EF7-5480-11DEE0673881}"/>
                </a:ext>
              </a:extLst>
            </p:cNvPr>
            <p:cNvGrpSpPr/>
            <p:nvPr/>
          </p:nvGrpSpPr>
          <p:grpSpPr>
            <a:xfrm>
              <a:off x="2971800" y="2316912"/>
              <a:ext cx="13834564" cy="1506546"/>
              <a:chOff x="2971800" y="1028700"/>
              <a:chExt cx="13834564" cy="150654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23A9816-03DC-252E-E42B-F5236458BB3C}"/>
                  </a:ext>
                </a:extLst>
              </p:cNvPr>
              <p:cNvGrpSpPr/>
              <p:nvPr/>
            </p:nvGrpSpPr>
            <p:grpSpPr>
              <a:xfrm>
                <a:off x="2971800" y="1028700"/>
                <a:ext cx="13834564" cy="1506546"/>
                <a:chOff x="5691670" y="1818142"/>
                <a:chExt cx="13834564" cy="1506546"/>
              </a:xfrm>
            </p:grpSpPr>
            <p:sp>
              <p:nvSpPr>
                <p:cNvPr id="45" name="Flowchart: Process 44">
                  <a:extLst>
                    <a:ext uri="{FF2B5EF4-FFF2-40B4-BE49-F238E27FC236}">
                      <a16:creationId xmlns:a16="http://schemas.microsoft.com/office/drawing/2014/main" id="{C899D828-4642-8331-E0F6-69D1A370D16B}"/>
                    </a:ext>
                  </a:extLst>
                </p:cNvPr>
                <p:cNvSpPr/>
                <p:nvPr/>
              </p:nvSpPr>
              <p:spPr>
                <a:xfrm>
                  <a:off x="6400799" y="1918284"/>
                  <a:ext cx="10709479" cy="1354846"/>
                </a:xfrm>
                <a:prstGeom prst="flowChartProcess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Hexagon 45">
                  <a:extLst>
                    <a:ext uri="{FF2B5EF4-FFF2-40B4-BE49-F238E27FC236}">
                      <a16:creationId xmlns:a16="http://schemas.microsoft.com/office/drawing/2014/main" id="{77E14FF9-5939-8EE0-7E4F-CD15CE52C9F0}"/>
                    </a:ext>
                  </a:extLst>
                </p:cNvPr>
                <p:cNvSpPr/>
                <p:nvPr/>
              </p:nvSpPr>
              <p:spPr>
                <a:xfrm>
                  <a:off x="5691670" y="1918284"/>
                  <a:ext cx="990600" cy="853965"/>
                </a:xfrm>
                <a:prstGeom prst="hexagon">
                  <a:avLst/>
                </a:prstGeom>
                <a:solidFill>
                  <a:srgbClr val="F6609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6">
                  <a:extLst>
                    <a:ext uri="{FF2B5EF4-FFF2-40B4-BE49-F238E27FC236}">
                      <a16:creationId xmlns:a16="http://schemas.microsoft.com/office/drawing/2014/main" id="{9DA0A314-013B-6DC0-4E69-D4ABF003B139}"/>
                    </a:ext>
                  </a:extLst>
                </p:cNvPr>
                <p:cNvSpPr txBox="1"/>
                <p:nvPr/>
              </p:nvSpPr>
              <p:spPr>
                <a:xfrm>
                  <a:off x="5698905" y="1818142"/>
                  <a:ext cx="929836" cy="954107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7979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1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.2</a:t>
                  </a:r>
                </a:p>
              </p:txBody>
            </p:sp>
            <p:sp>
              <p:nvSpPr>
                <p:cNvPr id="51" name="TextBox 6">
                  <a:extLst>
                    <a:ext uri="{FF2B5EF4-FFF2-40B4-BE49-F238E27FC236}">
                      <a16:creationId xmlns:a16="http://schemas.microsoft.com/office/drawing/2014/main" id="{C7DFE64B-9AA0-045A-24FF-2443C5365B9D}"/>
                    </a:ext>
                  </a:extLst>
                </p:cNvPr>
                <p:cNvSpPr txBox="1"/>
                <p:nvPr/>
              </p:nvSpPr>
              <p:spPr>
                <a:xfrm>
                  <a:off x="7152064" y="2130130"/>
                  <a:ext cx="12374170" cy="119455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>
                    <a:lnSpc>
                      <a:spcPts val="4500"/>
                    </a:lnSpc>
                  </a:pP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วัฏจักรการทำงานของเครื่องยนต์ดีเซล 4 จังหวะ </a:t>
                  </a:r>
                  <a:b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</a:br>
                  <a:r>
                    <a:rPr lang="th-TH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(</a:t>
                  </a:r>
                  <a:r>
                    <a:rPr lang="en-US" sz="4800" b="1" dirty="0">
                      <a:solidFill>
                        <a:schemeClr val="bg1"/>
                      </a:solidFill>
                      <a:latin typeface="RSU" panose="02000506040000020003" pitchFamily="2" charset="-34"/>
                      <a:cs typeface="RSU" panose="02000506040000020003" pitchFamily="2" charset="-34"/>
                    </a:rPr>
                    <a:t>Four-Stroke Diesel Cycle) </a:t>
                  </a:r>
                </a:p>
              </p:txBody>
            </p:sp>
          </p:grpSp>
          <p:sp>
            <p:nvSpPr>
              <p:cNvPr id="44" name="Arrow: Chevron 43">
                <a:extLst>
                  <a:ext uri="{FF2B5EF4-FFF2-40B4-BE49-F238E27FC236}">
                    <a16:creationId xmlns:a16="http://schemas.microsoft.com/office/drawing/2014/main" id="{CBC67FF4-9C94-5F92-B35D-8D009B023BEE}"/>
                  </a:ext>
                </a:extLst>
              </p:cNvPr>
              <p:cNvSpPr/>
              <p:nvPr/>
            </p:nvSpPr>
            <p:spPr>
              <a:xfrm>
                <a:off x="3897592" y="1128842"/>
                <a:ext cx="445808" cy="853964"/>
              </a:xfrm>
              <a:prstGeom prst="chevron">
                <a:avLst/>
              </a:prstGeom>
              <a:solidFill>
                <a:srgbClr val="63D1F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79F705-55F9-85EA-6BAD-A73E4AD9CB31}"/>
              </a:ext>
            </a:extLst>
          </p:cNvPr>
          <p:cNvGrpSpPr/>
          <p:nvPr/>
        </p:nvGrpSpPr>
        <p:grpSpPr>
          <a:xfrm>
            <a:off x="19651851" y="7759914"/>
            <a:ext cx="6122756" cy="697566"/>
            <a:chOff x="3224444" y="4284645"/>
            <a:chExt cx="6122756" cy="6975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2A2438A-150E-D40E-F11B-CA7A82E37FD2}"/>
                </a:ext>
              </a:extLst>
            </p:cNvPr>
            <p:cNvGrpSpPr/>
            <p:nvPr/>
          </p:nvGrpSpPr>
          <p:grpSpPr>
            <a:xfrm>
              <a:off x="3272851" y="4394873"/>
              <a:ext cx="6074349" cy="587338"/>
              <a:chOff x="4567415" y="4086432"/>
              <a:chExt cx="6074349" cy="587338"/>
            </a:xfrm>
          </p:grpSpPr>
          <p:sp>
            <p:nvSpPr>
              <p:cNvPr id="55" name="Flowchart: Process 54">
                <a:extLst>
                  <a:ext uri="{FF2B5EF4-FFF2-40B4-BE49-F238E27FC236}">
                    <a16:creationId xmlns:a16="http://schemas.microsoft.com/office/drawing/2014/main" id="{BFA7D770-5394-C96F-2695-0BEC860A352B}"/>
                  </a:ext>
                </a:extLst>
              </p:cNvPr>
              <p:cNvSpPr/>
              <p:nvPr/>
            </p:nvSpPr>
            <p:spPr>
              <a:xfrm>
                <a:off x="4567415" y="4086432"/>
                <a:ext cx="5972749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10">
                <a:extLst>
                  <a:ext uri="{FF2B5EF4-FFF2-40B4-BE49-F238E27FC236}">
                    <a16:creationId xmlns:a16="http://schemas.microsoft.com/office/drawing/2014/main" id="{F75BAF71-8627-7CFA-3CCE-DB04EF6A1C90}"/>
                  </a:ext>
                </a:extLst>
              </p:cNvPr>
              <p:cNvSpPr txBox="1"/>
              <p:nvPr/>
            </p:nvSpPr>
            <p:spPr>
              <a:xfrm>
                <a:off x="4799764" y="4216570"/>
                <a:ext cx="5842000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การถอดเฟืองไท</a:t>
                </a:r>
                <a:r>
                  <a:rPr lang="th-TH" sz="38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มิง</a:t>
                </a:r>
                <a:r>
                  <a:rPr lang="th-TH" sz="38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และตรวจสอบชิ้นส่วน</a:t>
                </a:r>
                <a:endParaRPr lang="en-US" sz="38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6F8EEF-51A4-7914-EC51-A17F19A94CBD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8" name="Arrow: Chevron 57">
                <a:extLst>
                  <a:ext uri="{FF2B5EF4-FFF2-40B4-BE49-F238E27FC236}">
                    <a16:creationId xmlns:a16="http://schemas.microsoft.com/office/drawing/2014/main" id="{986C9538-4F9D-171B-7AF2-805B7BF40998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Arrow: Chevron 58">
                <a:extLst>
                  <a:ext uri="{FF2B5EF4-FFF2-40B4-BE49-F238E27FC236}">
                    <a16:creationId xmlns:a16="http://schemas.microsoft.com/office/drawing/2014/main" id="{A6603D1C-15AC-F322-46D1-61131981F265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D14A978-6F82-E65F-4970-E534285BB02A}"/>
              </a:ext>
            </a:extLst>
          </p:cNvPr>
          <p:cNvGrpSpPr/>
          <p:nvPr/>
        </p:nvGrpSpPr>
        <p:grpSpPr>
          <a:xfrm>
            <a:off x="19212601" y="6093078"/>
            <a:ext cx="11147225" cy="1212679"/>
            <a:chOff x="4930976" y="8703620"/>
            <a:chExt cx="11147225" cy="1212679"/>
          </a:xfrm>
        </p:grpSpPr>
        <p:sp>
          <p:nvSpPr>
            <p:cNvPr id="64" name="Google Shape;176;p25">
              <a:extLst>
                <a:ext uri="{FF2B5EF4-FFF2-40B4-BE49-F238E27FC236}">
                  <a16:creationId xmlns:a16="http://schemas.microsoft.com/office/drawing/2014/main" id="{A65A1F3E-354E-3CF2-562A-B9E6812CE09A}"/>
                </a:ext>
              </a:extLst>
            </p:cNvPr>
            <p:cNvSpPr/>
            <p:nvPr/>
          </p:nvSpPr>
          <p:spPr>
            <a:xfrm rot="16200000">
              <a:off x="9898249" y="3736347"/>
              <a:ext cx="1212679" cy="1114722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TextBox 10">
              <a:extLst>
                <a:ext uri="{FF2B5EF4-FFF2-40B4-BE49-F238E27FC236}">
                  <a16:creationId xmlns:a16="http://schemas.microsoft.com/office/drawing/2014/main" id="{85E4D4B9-C683-0CB5-2ADD-342E52E92DEE}"/>
                </a:ext>
              </a:extLst>
            </p:cNvPr>
            <p:cNvSpPr txBox="1"/>
            <p:nvPr/>
          </p:nvSpPr>
          <p:spPr>
            <a:xfrm>
              <a:off x="5370226" y="8866610"/>
              <a:ext cx="10388573" cy="1049689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 algn="thaiDist">
                <a:lnSpc>
                  <a:spcPts val="4000"/>
                </a:lnSpc>
                <a:spcBef>
                  <a:spcPts val="3000"/>
                </a:spcBef>
              </a:pPr>
              <a:r>
                <a:rPr lang="th-TH" sz="4000" b="1" spc="36" dirty="0">
                  <a:solidFill>
                    <a:schemeClr val="accent2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สรุป </a:t>
              </a:r>
              <a:r>
                <a:rPr lang="th-TH" sz="38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ในจังหวะดูด ลูกสูบเคลื่อนที่ลง ลิ้นไอดีเปิด (การทำงานจริง ลิ้นไอดีเปิดก่อนศูนย์ตายบน) ลิ้นไอเสียปิด เพลาข้อเหวี่ยงหมุนไปเป็นมุมประมาณ 180 องศา</a:t>
              </a:r>
            </a:p>
          </p:txBody>
        </p:sp>
      </p:grpSp>
      <p:sp>
        <p:nvSpPr>
          <p:cNvPr id="6" name="TextBox 10">
            <a:extLst>
              <a:ext uri="{FF2B5EF4-FFF2-40B4-BE49-F238E27FC236}">
                <a16:creationId xmlns:a16="http://schemas.microsoft.com/office/drawing/2014/main" id="{F30B3CE2-6E26-43B6-436E-457635CAAEA1}"/>
              </a:ext>
            </a:extLst>
          </p:cNvPr>
          <p:cNvSpPr txBox="1"/>
          <p:nvPr/>
        </p:nvSpPr>
        <p:spPr>
          <a:xfrm>
            <a:off x="18514207" y="4786339"/>
            <a:ext cx="3878518" cy="13674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ภาพตัดส่วนประกอบหลัก 5 ส่วนของปั๊มฉีด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มันเชื้อเพลิงจานจ่ายแบบ 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วีอี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4CE72F-E07A-603E-9054-5BBD1B2E6B31}"/>
              </a:ext>
            </a:extLst>
          </p:cNvPr>
          <p:cNvGrpSpPr/>
          <p:nvPr/>
        </p:nvGrpSpPr>
        <p:grpSpPr>
          <a:xfrm>
            <a:off x="21179929" y="3354542"/>
            <a:ext cx="13872695" cy="5043455"/>
            <a:chOff x="4971950" y="2035757"/>
            <a:chExt cx="13872695" cy="5043455"/>
          </a:xfrm>
        </p:grpSpPr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662C9959-78E8-CE76-6328-06862AD8DE21}"/>
                </a:ext>
              </a:extLst>
            </p:cNvPr>
            <p:cNvSpPr txBox="1"/>
            <p:nvPr/>
          </p:nvSpPr>
          <p:spPr>
            <a:xfrm>
              <a:off x="5533370" y="2098279"/>
              <a:ext cx="13311275" cy="229139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ตำแหน่งบรรจุ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ลูกปั๊มจะถูกดันลงสู่ตำแหน่งศูนย์ตายล่างด้วยแรงดันของสปริงลูกปั๊ม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มันที่มีความดัน ซึ่งถูกส่งมาจากปั๊มความดันตํ่าจะถูกส่งผ่านมาทางช่องทางเข้า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และมาบรรจุในห้องลูกปั๊ม ซึ่งอยู่ส่วนบนสุดของลูกปั๊ม เมื่อลูกปั๊มเคลื่อนที่ตํ่าสุด ก็เป็นการสิ้นสุดจังหวะบรรจุ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ตำแหน่งเริ่มส่ง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เมื่อลูกปั๊มเคลื่อนที่ขึ้น ทำให้ผิวด้านข้างของลูกปั๊มปิดช่องทางเข้า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มันที่กระบอกปั๊ม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มันที่อยู่ส่วนบนหัวของลูกปั๊มก็จะมีความดันสูงพร้อมที่จะส่งไปยังหัวฉีด ตำแหน่งส่ง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มันซึ่งมีความดันมากกว่าแรงสปริงของลิ้นส่งจึงถูกส่งผ่านลิ้นส่งเพื่อไปยังหัวฉีด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มันซึ่งมีความดันมากกว่าแรงสปริงของลิ้นส่งจึงถูกส่งผ่านลิ้นส่งเพื่อไปยังหัวฉีด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ตำแหน่งสิ้นสุดจังหวะส่ง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เมื่อบ่าควบคุมที่ลูกปั๊มตรงกับช่องระบาย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ส่งผลให้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มันบนหัวลูกปั๊มไหลผ่านบ่าควบคุมในแนวตั้งออกช่องระบาย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มันสู่ห้อง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75ABD80-776A-D2BA-BEA7-83DC4DFB1E13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47962E-2070-D660-DF9B-CC68245B4548}"/>
                </a:ext>
              </a:extLst>
            </p:cNvPr>
            <p:cNvSpPr/>
            <p:nvPr/>
          </p:nvSpPr>
          <p:spPr>
            <a:xfrm>
              <a:off x="4971950" y="395122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8844328-47F2-4788-7E41-DDA566CDC5FA}"/>
                </a:ext>
              </a:extLst>
            </p:cNvPr>
            <p:cNvSpPr/>
            <p:nvPr/>
          </p:nvSpPr>
          <p:spPr>
            <a:xfrm>
              <a:off x="4971950" y="58086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FCDFC35-3A12-FE64-48F6-340F0F2DAAD8}"/>
                </a:ext>
              </a:extLst>
            </p:cNvPr>
            <p:cNvSpPr/>
            <p:nvPr/>
          </p:nvSpPr>
          <p:spPr>
            <a:xfrm>
              <a:off x="4971950" y="662201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18F83C-E24D-8CC6-AC19-BF7D0E3BADC9}"/>
              </a:ext>
            </a:extLst>
          </p:cNvPr>
          <p:cNvGrpSpPr/>
          <p:nvPr/>
        </p:nvGrpSpPr>
        <p:grpSpPr>
          <a:xfrm>
            <a:off x="3181527" y="943614"/>
            <a:ext cx="8739283" cy="726141"/>
            <a:chOff x="3224444" y="4284645"/>
            <a:chExt cx="8739283" cy="72614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1FD1F59-E079-93A6-E478-8FCC19A034E4}"/>
                </a:ext>
              </a:extLst>
            </p:cNvPr>
            <p:cNvGrpSpPr/>
            <p:nvPr/>
          </p:nvGrpSpPr>
          <p:grpSpPr>
            <a:xfrm>
              <a:off x="3272850" y="4394873"/>
              <a:ext cx="8690877" cy="615913"/>
              <a:chOff x="4567414" y="4086432"/>
              <a:chExt cx="8690877" cy="615913"/>
            </a:xfrm>
          </p:grpSpPr>
          <p:sp>
            <p:nvSpPr>
              <p:cNvPr id="74" name="Flowchart: Process 73">
                <a:extLst>
                  <a:ext uri="{FF2B5EF4-FFF2-40B4-BE49-F238E27FC236}">
                    <a16:creationId xmlns:a16="http://schemas.microsoft.com/office/drawing/2014/main" id="{143754AF-13C0-59EF-4234-7BD8306CE210}"/>
                  </a:ext>
                </a:extLst>
              </p:cNvPr>
              <p:cNvSpPr/>
              <p:nvPr/>
            </p:nvSpPr>
            <p:spPr>
              <a:xfrm>
                <a:off x="4567414" y="4086432"/>
                <a:ext cx="1870705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TextBox 10">
                <a:extLst>
                  <a:ext uri="{FF2B5EF4-FFF2-40B4-BE49-F238E27FC236}">
                    <a16:creationId xmlns:a16="http://schemas.microsoft.com/office/drawing/2014/main" id="{9B0311A9-EAB8-9C64-A276-A32EEF6E52FE}"/>
                  </a:ext>
                </a:extLst>
              </p:cNvPr>
              <p:cNvSpPr txBox="1"/>
              <p:nvPr/>
            </p:nvSpPr>
            <p:spPr>
              <a:xfrm>
                <a:off x="4799764" y="4245145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ลิ้นติดตาย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51AF57F-7C1D-D284-3152-0FD2E56E4465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72" name="Arrow: Chevron 71">
                <a:extLst>
                  <a:ext uri="{FF2B5EF4-FFF2-40B4-BE49-F238E27FC236}">
                    <a16:creationId xmlns:a16="http://schemas.microsoft.com/office/drawing/2014/main" id="{E3460F1A-A1E0-9A90-53B9-B443DDB77F0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Arrow: Chevron 72">
                <a:extLst>
                  <a:ext uri="{FF2B5EF4-FFF2-40B4-BE49-F238E27FC236}">
                    <a16:creationId xmlns:a16="http://schemas.microsoft.com/office/drawing/2014/main" id="{EACD6805-9FED-E88A-2A06-53212D813C9B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76" name="TextBox 10">
            <a:extLst>
              <a:ext uri="{FF2B5EF4-FFF2-40B4-BE49-F238E27FC236}">
                <a16:creationId xmlns:a16="http://schemas.microsoft.com/office/drawing/2014/main" id="{065402C9-0F40-0E08-5CC1-E2D4C75B2799}"/>
              </a:ext>
            </a:extLst>
          </p:cNvPr>
          <p:cNvSpPr txBox="1"/>
          <p:nvPr/>
        </p:nvSpPr>
        <p:spPr>
          <a:xfrm>
            <a:off x="3276652" y="1891821"/>
            <a:ext cx="13899237" cy="17672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ลิ้นติดตายมีสาเหตุมาจากยางเหนียวหรือตะกอนสะสมของคาร์บอนบนก้านลิ้น ถ้าระยะห่างระหว่างก้านลิ้นกับปลอกนำลิ้นมากเกินไป (ปลอกนำลิ้นสึก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จะทำให้มีตะกอนคาร์บอนสะสมบนลิ้นและก้านลิ้น การติดตายของลิ้นอาจเกิดจากก้านลิ้นคดซึ่งมีผลมาจากลิ้นร้อนจัดเกินไป ลิ้นเยื้องศูนย์จากบ่าลิ้น หรือสปริงตาย (สปริงโก่งตัวทำให้เกิดการติดบนก้านลิ้น) นอกจากนี้การติดตายของลิ้นอาจมีสาเหตุมาจากการขาด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มันหล่อลื่น บางครั้งลิ้นอาจติดตายเฉพาะเมื่อเครื่องยนต์มีอุณหภูมิตํ่าแต่จะทำงานได้ปกติเมื่อเครื่องยนต์มีอุณหภูมิสูงขึ้น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5B7A18-16E6-FABC-F043-B55170AA27B8}"/>
              </a:ext>
            </a:extLst>
          </p:cNvPr>
          <p:cNvGrpSpPr/>
          <p:nvPr/>
        </p:nvGrpSpPr>
        <p:grpSpPr>
          <a:xfrm>
            <a:off x="3181527" y="5099693"/>
            <a:ext cx="8739283" cy="726141"/>
            <a:chOff x="3224444" y="4284645"/>
            <a:chExt cx="8739283" cy="7261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186873-FB53-C425-BB00-E6ADA018DE3A}"/>
                </a:ext>
              </a:extLst>
            </p:cNvPr>
            <p:cNvGrpSpPr/>
            <p:nvPr/>
          </p:nvGrpSpPr>
          <p:grpSpPr>
            <a:xfrm>
              <a:off x="3272850" y="4394873"/>
              <a:ext cx="8690877" cy="615913"/>
              <a:chOff x="4567414" y="4086432"/>
              <a:chExt cx="8690877" cy="615913"/>
            </a:xfrm>
          </p:grpSpPr>
          <p:sp>
            <p:nvSpPr>
              <p:cNvPr id="53" name="Flowchart: Process 52">
                <a:extLst>
                  <a:ext uri="{FF2B5EF4-FFF2-40B4-BE49-F238E27FC236}">
                    <a16:creationId xmlns:a16="http://schemas.microsoft.com/office/drawing/2014/main" id="{87FDBB89-018B-74F3-43E3-E71C2F3ADA2D}"/>
                  </a:ext>
                </a:extLst>
              </p:cNvPr>
              <p:cNvSpPr/>
              <p:nvPr/>
            </p:nvSpPr>
            <p:spPr>
              <a:xfrm>
                <a:off x="4567414" y="4086432"/>
                <a:ext cx="1443667" cy="586699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TextBox 10">
                <a:extLst>
                  <a:ext uri="{FF2B5EF4-FFF2-40B4-BE49-F238E27FC236}">
                    <a16:creationId xmlns:a16="http://schemas.microsoft.com/office/drawing/2014/main" id="{F0E90BDB-B58C-10C9-2168-CBF9CE100BDA}"/>
                  </a:ext>
                </a:extLst>
              </p:cNvPr>
              <p:cNvSpPr txBox="1"/>
              <p:nvPr/>
            </p:nvSpPr>
            <p:spPr>
              <a:xfrm>
                <a:off x="4799764" y="4245145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ลิ้นไหม้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EC4D005-6B82-3511-D78B-56E74F372291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50" name="Arrow: Chevron 49">
                <a:extLst>
                  <a:ext uri="{FF2B5EF4-FFF2-40B4-BE49-F238E27FC236}">
                    <a16:creationId xmlns:a16="http://schemas.microsoft.com/office/drawing/2014/main" id="{187BB319-2695-EB8B-3237-62583C63FEC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Arrow: Chevron 51">
                <a:extLst>
                  <a:ext uri="{FF2B5EF4-FFF2-40B4-BE49-F238E27FC236}">
                    <a16:creationId xmlns:a16="http://schemas.microsoft.com/office/drawing/2014/main" id="{8AC907C6-E34F-45C0-F855-95783BE9E77E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1" name="TextBox 10">
            <a:extLst>
              <a:ext uri="{FF2B5EF4-FFF2-40B4-BE49-F238E27FC236}">
                <a16:creationId xmlns:a16="http://schemas.microsoft.com/office/drawing/2014/main" id="{E6342E77-4ABC-71AC-49D4-7B112BADED2F}"/>
              </a:ext>
            </a:extLst>
          </p:cNvPr>
          <p:cNvSpPr txBox="1"/>
          <p:nvPr/>
        </p:nvSpPr>
        <p:spPr>
          <a:xfrm>
            <a:off x="3276652" y="6047900"/>
            <a:ext cx="13899237" cy="17672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ลิ้นไหม้ส่วนใหญ่มักจะเกิดกับลิ้นไอเสีย อย่างไรก็ตาม ปัญหาก็อาจเกิดกับลิ้นไอดีได้เช่นกัน สภาพใดก็ตามที่ทำให้ไอดีร้อนจัดเกินไปหรือทำให้ลิ้นปิดไม่สนิทอาจทำให้ลิ้นไหม้ได้ การปิดไม่สนิทของลิ้นกับบ่าลิ้นมีผลเสียต่อการถ่ายเทความร้อนจากลิ้นไปยังบ่าลิ้น และยังมีแก๊สร้อนผ่านช่องว่างนั้นอีกด้วย สิ่งเหล่านี้ทำให้ลิ้นร้อนกว่าปกติการถ่ายเทความร้อนของลิ้นไม่สะดวก ยังมีสาเหตุมาจากปลอกนำลิ้นสึก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และยังนำไปสู่การแตกหักของลิ้น การอุดตันช่องทางของ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หล่อเย็นบริเวณโดยรอบลิ้นก็เป็นสาเหตุอย่างหนึ่งซึ่งจะนำไปสู่การเกิดความร้อนขึ้นบางแห่ง จุดร้อนทำให้บ่าลิ้นบิดตัว ลิ้นปิดไม่สนิท ลิ้นร้อนจัด การบิดตัวของบ่าลิ้นอาจเนื่องมาจากขันโบ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ยึดฝาสูบไม่เหมาะสม สาเหตุอื่น ๆ ที่ทำให้ลิ้นปิดเข้าที่ไม่สนิทยังมีอีก ได้แก่ สปริงลิ้นตาย หรืออ่อนมากเกินไป หรือระยะห่างลิ้นไม่ถูกต้อง</a:t>
            </a:r>
          </a:p>
        </p:txBody>
      </p:sp>
    </p:spTree>
    <p:extLst>
      <p:ext uri="{BB962C8B-B14F-4D97-AF65-F5344CB8AC3E}">
        <p14:creationId xmlns:p14="http://schemas.microsoft.com/office/powerpoint/2010/main" val="6768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09A5-2719-7D5D-B88D-A78DD68D8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D1EAC71A-4937-4B7F-6400-3F1518A0490F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BCA944-5020-3652-DD2A-FA9D16752668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ECD7BB0-0675-F3AE-DAEB-3AA9E17DD64C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C6149CFD-64AF-2850-CBDE-062856E8B1B2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B12657B7-1A62-1559-1AEA-FC26398B119A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4A8C6E-E46F-D271-D19A-162EDE8DDEE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52F01FF-395A-7F6C-1E29-47FF39581317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BDF7D329-94F1-83F9-0CC7-4B7FDE8CA8F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DADDE0FD-C542-EADC-D4FE-02D9F194BF1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73BA64B-EF4C-3117-6D79-450692E3EC88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93B1A20-4A52-4D80-9BC9-A9EA663EA05F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0D9FB02B-0FEC-CFAE-E952-24B2C6DEA52F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B9B98633-6DCC-A0FD-3169-688BAF02C9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B42F88BD-F562-7C6D-D3FC-CDF53B0DF78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60D1EAD2-4D7A-2D63-1E91-A4C5EB62BE91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529A8055-FCA6-2017-A184-32F735CA4C9D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D111D92A-FE4E-18AB-D93D-98BCBBAE17A4}"/>
              </a:ext>
            </a:extLst>
          </p:cNvPr>
          <p:cNvSpPr/>
          <p:nvPr/>
        </p:nvSpPr>
        <p:spPr>
          <a:xfrm rot="459140">
            <a:off x="16169844" y="7619017"/>
            <a:ext cx="4236311" cy="365199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093FEC9F-013B-599F-DDF2-B13107925212}"/>
              </a:ext>
            </a:extLst>
          </p:cNvPr>
          <p:cNvSpPr txBox="1"/>
          <p:nvPr/>
        </p:nvSpPr>
        <p:spPr>
          <a:xfrm>
            <a:off x="14719151" y="7836041"/>
            <a:ext cx="2254399" cy="930836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8.4 ลักษณะของสปริงลิ้น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11B1BF-6296-5EA9-B769-BC06AAE5B79B}"/>
              </a:ext>
            </a:extLst>
          </p:cNvPr>
          <p:cNvGrpSpPr/>
          <p:nvPr/>
        </p:nvGrpSpPr>
        <p:grpSpPr>
          <a:xfrm>
            <a:off x="3322088" y="1248757"/>
            <a:ext cx="4349465" cy="765646"/>
            <a:chOff x="3224444" y="4284645"/>
            <a:chExt cx="4349465" cy="76564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828E5A-263D-DDBF-ECFD-EAB9DD1FBB70}"/>
                </a:ext>
              </a:extLst>
            </p:cNvPr>
            <p:cNvGrpSpPr/>
            <p:nvPr/>
          </p:nvGrpSpPr>
          <p:grpSpPr>
            <a:xfrm>
              <a:off x="3272850" y="4394872"/>
              <a:ext cx="4301059" cy="655419"/>
              <a:chOff x="4567414" y="4086431"/>
              <a:chExt cx="4301059" cy="655419"/>
            </a:xfrm>
          </p:grpSpPr>
          <p:sp>
            <p:nvSpPr>
              <p:cNvPr id="15" name="Flowchart: Process 14">
                <a:extLst>
                  <a:ext uri="{FF2B5EF4-FFF2-40B4-BE49-F238E27FC236}">
                    <a16:creationId xmlns:a16="http://schemas.microsoft.com/office/drawing/2014/main" id="{BC259405-7D83-817A-7289-F10C4E015087}"/>
                  </a:ext>
                </a:extLst>
              </p:cNvPr>
              <p:cNvSpPr/>
              <p:nvPr/>
            </p:nvSpPr>
            <p:spPr>
              <a:xfrm>
                <a:off x="4567414" y="4086431"/>
                <a:ext cx="4068709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0">
                <a:extLst>
                  <a:ext uri="{FF2B5EF4-FFF2-40B4-BE49-F238E27FC236}">
                    <a16:creationId xmlns:a16="http://schemas.microsoft.com/office/drawing/2014/main" id="{8AEC1E6F-1773-F822-6EA7-731A1952A36C}"/>
                  </a:ext>
                </a:extLst>
              </p:cNvPr>
              <p:cNvSpPr txBox="1"/>
              <p:nvPr/>
            </p:nvSpPr>
            <p:spPr>
              <a:xfrm>
                <a:off x="4799764" y="4284650"/>
                <a:ext cx="4068709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สปริงลิ้น (</a:t>
                </a:r>
                <a:r>
                  <a:rPr lang="en-US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Valve Spring)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E65AC27-85F5-73D2-3DC5-6FEEC9A38242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13" name="Arrow: Chevron 12">
                <a:extLst>
                  <a:ext uri="{FF2B5EF4-FFF2-40B4-BE49-F238E27FC236}">
                    <a16:creationId xmlns:a16="http://schemas.microsoft.com/office/drawing/2014/main" id="{45D8918F-27FA-BF27-5113-AB1BC9C43B8A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83EDB244-B96F-5B5E-C788-8EC3466E0D41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F1898F-1B59-4ABF-F5DE-FB63ADDA7A09}"/>
              </a:ext>
            </a:extLst>
          </p:cNvPr>
          <p:cNvGrpSpPr/>
          <p:nvPr/>
        </p:nvGrpSpPr>
        <p:grpSpPr>
          <a:xfrm>
            <a:off x="19327751" y="1508613"/>
            <a:ext cx="13872695" cy="5043455"/>
            <a:chOff x="4971950" y="2035757"/>
            <a:chExt cx="13872695" cy="5043455"/>
          </a:xfrm>
        </p:grpSpPr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904419A4-BA0C-5289-8F15-A7521C5E964C}"/>
                </a:ext>
              </a:extLst>
            </p:cNvPr>
            <p:cNvSpPr txBox="1"/>
            <p:nvPr/>
          </p:nvSpPr>
          <p:spPr>
            <a:xfrm>
              <a:off x="5533370" y="2098279"/>
              <a:ext cx="13311275" cy="2291397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ตำแหน่งไม่จ่าย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Non delivery)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เฟืองสะพานเคลื่อนที่ไปทางซ้าย  ขณะเดียวกันก็พาลูกปั๊มหมุนไปด้วย จนบ่าควบคุมในแนวตั้ง (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Vertical slot)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ตรงกับช่องทางระบาย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ในตำแหน่งนี้ ลูกเบี้ยวจะส่งแรงผ่านมาถึงลูกปั๊มให้เคลื่อนที่ถึงตำแหน่งสูงสุด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มันในกระบอกปั๊มจะไหลผ่านบ่าควบคุมในแนวตั้งออกช่องระบาย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มันไปยังห้อง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ส่งผลให้ไม่มีการจ่าย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ตำแหน่งจ่าย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มันบางส่วน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Partial Delivery)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เฟืองสะพานเคลื่อนที่ไปทางขวา  ขณะเดียวกันก็พาลูกปั๊มหมุนไปด้วย  บ่าควบคุมในแนวตั้งจะไม่ตรงกับช่องระบาย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เมื่อลูกเบี้ยวบนเพลาปั๊มส่งผ่านแรงไปจนถึงลูกปั๊ม ส่งผลให้มีการจ่ายปริมาณ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มันไปยังหัวฉีด จนกระทั่งบ่าควบคุมของลูกปั๊มตรงกับช่องระบาย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ก็เป็นการสิ้นสุดการจ่าย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ระยะการจ่าย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มันเท่ากับระยะ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A </a:t>
              </a:r>
            </a:p>
            <a:p>
              <a:pPr>
                <a:lnSpc>
                  <a:spcPts val="4100"/>
                </a:lnSpc>
                <a:spcBef>
                  <a:spcPts val="2400"/>
                </a:spcBef>
              </a:pP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ตำแหน่งจ่าย</a:t>
              </a:r>
              <a:r>
                <a:rPr lang="th-TH" sz="4000" b="1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มันสูงสุด (</a:t>
              </a:r>
              <a:r>
                <a: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Maximum Delivery)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เฟืองสะพานเคลื่อนที่ไปทางขวา ขณะเดียวกันก็พาลูกปั๊มหมุนไปด้วย ส่งผลให้การจ่ายปริมาณ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มันเพิ่มขึ้น ระยะการจ่าย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มันเท่ากับระยะ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B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96D71A-8366-5AE2-3C63-304398ED3607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A163D1-DD3A-ED27-A560-76A9A38EF004}"/>
                </a:ext>
              </a:extLst>
            </p:cNvPr>
            <p:cNvSpPr/>
            <p:nvPr/>
          </p:nvSpPr>
          <p:spPr>
            <a:xfrm>
              <a:off x="4971950" y="395122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0C82DE5-0F79-79E1-5F7B-3190A8B640E7}"/>
                </a:ext>
              </a:extLst>
            </p:cNvPr>
            <p:cNvSpPr/>
            <p:nvPr/>
          </p:nvSpPr>
          <p:spPr>
            <a:xfrm>
              <a:off x="4971950" y="58086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049D00C-BA8C-680C-1C1A-0CE31986567A}"/>
                </a:ext>
              </a:extLst>
            </p:cNvPr>
            <p:cNvSpPr/>
            <p:nvPr/>
          </p:nvSpPr>
          <p:spPr>
            <a:xfrm>
              <a:off x="4971950" y="6622012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92457ACD-3CC2-BE1D-A668-4EC64CE05575}"/>
              </a:ext>
            </a:extLst>
          </p:cNvPr>
          <p:cNvSpPr txBox="1"/>
          <p:nvPr/>
        </p:nvSpPr>
        <p:spPr>
          <a:xfrm>
            <a:off x="3417213" y="2336580"/>
            <a:ext cx="13899237" cy="268769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3800"/>
              </a:lnSpc>
              <a:spcBef>
                <a:spcPts val="1200"/>
              </a:spcBef>
            </a:pP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สปริงลิ้น เป็นสปริงแบบกด (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Compression</a:t>
            </a:r>
            <a:r>
              <a:rPr lang="en-US" sz="32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spring)</a:t>
            </a:r>
            <a:r>
              <a:rPr lang="en-US" sz="32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ทำหน้าที่ดันลิ้นกลับ ทำให้หน้าลิ้นปิดแนบสนิทกับบ่าลิ้น เพื่อป้องกันไม่ให้แรงดันภายในกระบอกสูบรั่วออกทางหน้าสัมผัสลิ้นกับบ่าลิ้น โดยทั่วไปเครื่องยนต์จะมีสปริงหนึ่งตัวต่อลิ้น มีบ้างที่ใช้สปริงสองตัวต่อลิ้น โดยใช้ตัวเล็กสวมอยู่ภายในตัวใหญ่ (รูปที่ 8.4) ความแข็งของสปริงลิ้นมีผลต่อประสิทธิภาพของเครื่องยนต์ ถ้าความแข็งของสปริงลดลงหรือล้าเกินไป จะทำให้ความรวดเร็วในการดึงลิ้นกลับไม่ดีโดยเฉพาะความเร็วรอบเครื่องยนต์สูง หรือบางครั้งอาจจะทำให้ลิ้นค้างได้ การที่สปริงลิ้นล้าเกินไป ก็เนื่องจากได้รับความร้อนนานเกินไปเป็นประจำ จะมีผลทำให้ ลิ้นเต้น และมีเสียงดัง สปริงลิ้นจะต้องอยู่ในแนวตั้งฉาก ไม่เอียงออกจากแนวฉาก เพราะถ้าเอียง จะทำให้การดึงลิ้นกลับเอียงไปด้วย ส่งผลให้ปลอกนำลิ้นสึก</a:t>
            </a:r>
            <a:r>
              <a:rPr lang="th-TH" sz="38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หรอ</a:t>
            </a:r>
            <a:r>
              <a:rPr lang="th-TH" sz="38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เร็วกว่าปกติ และทำให้การขึ้นลงของลิ้นเกิดการสะบัด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6E2F41-733B-12B0-2580-D10E27AB9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895" y="6323468"/>
            <a:ext cx="10078806" cy="34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3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7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20572470" y="1323013"/>
            <a:ext cx="6341952" cy="954107"/>
            <a:chOff x="2971800" y="1028700"/>
            <a:chExt cx="6341952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6341952" cy="954107"/>
              <a:chOff x="5691670" y="1818142"/>
              <a:chExt cx="6341952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800" y="1918284"/>
                <a:ext cx="506132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2.1</a:t>
                </a:r>
                <a:endParaRPr lang="en-US" sz="4800" b="1" dirty="0"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endParaRP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4" y="1818142"/>
                <a:ext cx="4881558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ชุดลูกปั๊ม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Plunger)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028F6D-5C8A-F00C-9210-1D30D7998738}"/>
              </a:ext>
            </a:extLst>
          </p:cNvPr>
          <p:cNvGrpSpPr/>
          <p:nvPr/>
        </p:nvGrpSpPr>
        <p:grpSpPr>
          <a:xfrm>
            <a:off x="21314574" y="8549520"/>
            <a:ext cx="8739283" cy="735666"/>
            <a:chOff x="3224444" y="4284645"/>
            <a:chExt cx="8739283" cy="735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AF2101-C494-F08F-533E-4D816E8B910A}"/>
                </a:ext>
              </a:extLst>
            </p:cNvPr>
            <p:cNvGrpSpPr/>
            <p:nvPr/>
          </p:nvGrpSpPr>
          <p:grpSpPr>
            <a:xfrm>
              <a:off x="3272851" y="4394872"/>
              <a:ext cx="8690876" cy="625439"/>
              <a:chOff x="4567415" y="4086431"/>
              <a:chExt cx="8690876" cy="625439"/>
            </a:xfrm>
          </p:grpSpPr>
          <p:sp>
            <p:nvSpPr>
              <p:cNvPr id="26" name="Flowchart: Process 25">
                <a:extLst>
                  <a:ext uri="{FF2B5EF4-FFF2-40B4-BE49-F238E27FC236}">
                    <a16:creationId xmlns:a16="http://schemas.microsoft.com/office/drawing/2014/main" id="{B4BBFE43-082B-F24A-A03E-87E41EBA738A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4756343" cy="612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10">
                <a:extLst>
                  <a:ext uri="{FF2B5EF4-FFF2-40B4-BE49-F238E27FC236}">
                    <a16:creationId xmlns:a16="http://schemas.microsoft.com/office/drawing/2014/main" id="{305D9EFF-083E-51CF-9211-59028D82EE47}"/>
                  </a:ext>
                </a:extLst>
              </p:cNvPr>
              <p:cNvSpPr txBox="1"/>
              <p:nvPr/>
            </p:nvSpPr>
            <p:spPr>
              <a:xfrm>
                <a:off x="4799764" y="4254670"/>
                <a:ext cx="8458527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การทำงานของขดลวดตัด</a:t>
                </a:r>
                <a:r>
                  <a:rPr lang="th-TH" sz="4000" b="1" spc="36" dirty="0" err="1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นํ้า</a:t>
                </a: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มัน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0581BD-D868-B93B-98B3-6869BDA73307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id="{0945D74D-E654-6E68-39E9-70BDF193A30B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id="{31B828CD-9F1F-2D23-4B57-58A9439FF30F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B148C3-3037-DBA8-5FA5-5BAF87EDDC32}"/>
              </a:ext>
            </a:extLst>
          </p:cNvPr>
          <p:cNvGrpSpPr/>
          <p:nvPr/>
        </p:nvGrpSpPr>
        <p:grpSpPr>
          <a:xfrm>
            <a:off x="19994070" y="2749870"/>
            <a:ext cx="14213024" cy="3507661"/>
            <a:chOff x="3101049" y="1499074"/>
            <a:chExt cx="14213024" cy="3507661"/>
          </a:xfrm>
        </p:grpSpPr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1483A1E8-8C75-ECF6-A518-BA78B29768EE}"/>
                </a:ext>
              </a:extLst>
            </p:cNvPr>
            <p:cNvSpPr txBox="1"/>
            <p:nvPr/>
          </p:nvSpPr>
          <p:spPr>
            <a:xfrm>
              <a:off x="3679449" y="1499075"/>
              <a:ext cx="13634624" cy="3507660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ตำแหน่งเปิดสวิตช์กุญแจ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เมื่อเปิดสวิตช์กุญแจ  กระแสไฟจะไหลผ่านเข้าไปในขดลวดแม่เหล็ก  ทำให้เกิดอำนาจแม่เหล็ก แกนแม่เหล็กจะถูกดูดขึ้น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มันจากในเรือนปั๊มฉีด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มันเชื้อเพลิงจะไหลผ่านช่องทางเข้า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และเข้าร่อง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มันที่ลูกปั๊ม</a:t>
              </a:r>
            </a:p>
            <a:p>
              <a:pPr>
                <a:lnSpc>
                  <a:spcPts val="41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ตำแหน่งปิดสวิตช์กุญแจ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เมื่อปิดสวิตช์กุญแจ กระแสไฟจะไม่ไหลเข้าไปในขดลวดแม่เหล็ก ทำให้ไม่เกิดอำนาจแม่เหล็ก สปริงจะดันแกนแม่เหล็กให้เคลื่อนที่ลงปิดช่องทางเข้า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มันไม่สามารถเข้าไปห้องความดันสูงได้เครื่องยนต์จึงดับลง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F046042-E0A3-558E-D2F0-E5642E7A582B}"/>
                </a:ext>
              </a:extLst>
            </p:cNvPr>
            <p:cNvSpPr/>
            <p:nvPr/>
          </p:nvSpPr>
          <p:spPr>
            <a:xfrm>
              <a:off x="3101049" y="1499074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ก.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13356DC-98E7-BE37-AAE8-8A47B009FADF}"/>
                </a:ext>
              </a:extLst>
            </p:cNvPr>
            <p:cNvSpPr/>
            <p:nvPr/>
          </p:nvSpPr>
          <p:spPr>
            <a:xfrm>
              <a:off x="3101049" y="3235381"/>
              <a:ext cx="502920" cy="441960"/>
            </a:xfrm>
            <a:prstGeom prst="roundRect">
              <a:avLst/>
            </a:prstGeom>
            <a:solidFill>
              <a:srgbClr val="FE8AB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b="1" spc="50" dirty="0">
                  <a:ln w="0"/>
                  <a:solidFill>
                    <a:schemeClr val="bg1"/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ข.</a:t>
              </a:r>
              <a:endParaRPr lang="en-US" sz="2400" b="1" spc="50" dirty="0">
                <a:ln w="0"/>
                <a:solidFill>
                  <a:schemeClr val="bg1"/>
                </a:solidFill>
                <a:latin typeface="RSU" panose="02000506040000020003" pitchFamily="2" charset="-34"/>
                <a:cs typeface="RSU" panose="02000506040000020003" pitchFamily="2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EB95E3A-38CB-B7D5-425E-015BEBF4BBAC}"/>
              </a:ext>
            </a:extLst>
          </p:cNvPr>
          <p:cNvGrpSpPr/>
          <p:nvPr/>
        </p:nvGrpSpPr>
        <p:grpSpPr>
          <a:xfrm>
            <a:off x="592577" y="-45064"/>
            <a:ext cx="16952473" cy="2673964"/>
            <a:chOff x="592577" y="-45064"/>
            <a:chExt cx="16952473" cy="2673964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85F5F7F-FEC4-E367-F5D6-FF58911ACA83}"/>
                </a:ext>
              </a:extLst>
            </p:cNvPr>
            <p:cNvGrpSpPr/>
            <p:nvPr/>
          </p:nvGrpSpPr>
          <p:grpSpPr>
            <a:xfrm>
              <a:off x="592577" y="0"/>
              <a:ext cx="16952473" cy="2628900"/>
              <a:chOff x="-22215" y="0"/>
              <a:chExt cx="16952473" cy="26289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06DFE7E-7161-F070-1278-78944BA499A1}"/>
                  </a:ext>
                </a:extLst>
              </p:cNvPr>
              <p:cNvSpPr/>
              <p:nvPr/>
            </p:nvSpPr>
            <p:spPr>
              <a:xfrm>
                <a:off x="1899809" y="717042"/>
                <a:ext cx="7143749" cy="1149286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Box 6">
                <a:extLst>
                  <a:ext uri="{FF2B5EF4-FFF2-40B4-BE49-F238E27FC236}">
                    <a16:creationId xmlns:a16="http://schemas.microsoft.com/office/drawing/2014/main" id="{51D79BC7-4D06-4E0C-BD74-891C933AFB50}"/>
                  </a:ext>
                </a:extLst>
              </p:cNvPr>
              <p:cNvSpPr txBox="1"/>
              <p:nvPr/>
            </p:nvSpPr>
            <p:spPr>
              <a:xfrm>
                <a:off x="2661808" y="839320"/>
                <a:ext cx="14268450" cy="10259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60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งานบริการฝาสูบและลิ้น</a:t>
                </a:r>
              </a:p>
            </p:txBody>
          </p:sp>
          <p:sp>
            <p:nvSpPr>
              <p:cNvPr id="66" name="Flowchart: Delay 65">
                <a:extLst>
                  <a:ext uri="{FF2B5EF4-FFF2-40B4-BE49-F238E27FC236}">
                    <a16:creationId xmlns:a16="http://schemas.microsoft.com/office/drawing/2014/main" id="{476AE331-771F-94DE-BFA3-9EE46E60AC8B}"/>
                  </a:ext>
                </a:extLst>
              </p:cNvPr>
              <p:cNvSpPr/>
              <p:nvPr/>
            </p:nvSpPr>
            <p:spPr>
              <a:xfrm rot="5400000">
                <a:off x="-22215" y="0"/>
                <a:ext cx="2340261" cy="2340261"/>
              </a:xfrm>
              <a:prstGeom prst="flowChartDelay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571500" dir="15480000" sx="95000" sy="95000" rotWithShape="0">
                  <a:prstClr val="black">
                    <a:alpha val="37000"/>
                  </a:prstClr>
                </a:outerShdw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TextBox 6">
                <a:extLst>
                  <a:ext uri="{FF2B5EF4-FFF2-40B4-BE49-F238E27FC236}">
                    <a16:creationId xmlns:a16="http://schemas.microsoft.com/office/drawing/2014/main" id="{13EA39C8-6D34-9746-A344-0E61F85F6A3F}"/>
                  </a:ext>
                </a:extLst>
              </p:cNvPr>
              <p:cNvSpPr txBox="1"/>
              <p:nvPr/>
            </p:nvSpPr>
            <p:spPr>
              <a:xfrm>
                <a:off x="440177" y="1282378"/>
                <a:ext cx="1524000" cy="134652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15000" b="1" dirty="0">
                    <a:solidFill>
                      <a:srgbClr val="C00000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338204-0277-938C-D32D-867256B0B457}"/>
                </a:ext>
              </a:extLst>
            </p:cNvPr>
            <p:cNvGrpSpPr/>
            <p:nvPr/>
          </p:nvGrpSpPr>
          <p:grpSpPr>
            <a:xfrm rot="5400000">
              <a:off x="1417210" y="42055"/>
              <a:ext cx="685800" cy="511561"/>
              <a:chOff x="3164552" y="4338614"/>
              <a:chExt cx="367312" cy="242656"/>
            </a:xfrm>
          </p:grpSpPr>
          <p:sp>
            <p:nvSpPr>
              <p:cNvPr id="62" name="Arrow: Chevron 61">
                <a:extLst>
                  <a:ext uri="{FF2B5EF4-FFF2-40B4-BE49-F238E27FC236}">
                    <a16:creationId xmlns:a16="http://schemas.microsoft.com/office/drawing/2014/main" id="{6B90F9F4-3F80-BDB6-B6B0-584EA0E99F77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Arrow: Chevron 62">
                <a:extLst>
                  <a:ext uri="{FF2B5EF4-FFF2-40B4-BE49-F238E27FC236}">
                    <a16:creationId xmlns:a16="http://schemas.microsoft.com/office/drawing/2014/main" id="{51D37C24-6ADE-D257-23C5-A0B0DC03BF9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68" name="TextBox 10">
            <a:extLst>
              <a:ext uri="{FF2B5EF4-FFF2-40B4-BE49-F238E27FC236}">
                <a16:creationId xmlns:a16="http://schemas.microsoft.com/office/drawing/2014/main" id="{367ADF55-A5CF-F14A-36FF-AE52AF7CBD80}"/>
              </a:ext>
            </a:extLst>
          </p:cNvPr>
          <p:cNvSpPr txBox="1"/>
          <p:nvPr/>
        </p:nvSpPr>
        <p:spPr>
          <a:xfrm>
            <a:off x="3417213" y="3276224"/>
            <a:ext cx="13927358" cy="268769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การบริการฝาสูบเป็นงานบริการด้านบนของเครื่องยนต์</a:t>
            </a:r>
            <a:r>
              <a:rPr lang="th-TH" sz="4000" spc="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Top</a:t>
            </a:r>
            <a:r>
              <a:rPr lang="en-US" sz="24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overhaul</a:t>
            </a:r>
            <a:r>
              <a:rPr lang="en-US" sz="24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engine)</a:t>
            </a:r>
            <a:r>
              <a:rPr lang="en-US" sz="200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การบริการลักษณะนี้ไม่จำเป็นต้องนำเครื่องยนต์ออกจากตัวถังรถยนต์ สามารถบริการบนตัวรถยนต์ได้ การถอด</a:t>
            </a:r>
            <a:b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ฝาสูบมาบริการมีหลายสาเหตุด้วยกัน เช่น ฝาสูบเกิดการบิดตัวเนื่องจากเครื่องยนต์มีความร้อนสูงกว่าปกติ ปะเก็นฝาสูบไหม้ควันไอเสียมีสีขาวเนื่องจาก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มันเครื่องรั่วผ่านซีลก้านลิ้นหรือหมวกวาล์วเข้าห้องเผาไหม้ หรือระบบกลไกของลิ้นมีปัญหา	</a:t>
            </a:r>
          </a:p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กลไกยกลิ้นที่ติดตั้งอยู่บนฝาสูบ จะมี 2 แบบ คือ แบบลิ้นเหนือสูบ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OHV)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และแบบเพลาลูกเบี้ยวเหนือสูบ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OHC)</a:t>
            </a:r>
            <a:r>
              <a:rPr lang="en-US" sz="1450" spc="-3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การบริการฝาสูบที่มีกลไกยกลิ้นทั้งสองแบบดังกล่าว จะมีความแตกต่างกัน ในที่นี้จะกล่าวถึงขั้นตอนการบริการฝาสูบแบบเพลาลูกเบี้ยวเหนือสูบ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OHC)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เนื่องจากแบบนี้เป็นที่นิยมใช้กันมาก ขั้นตอนการปฏิบัติ มีดังนี้</a:t>
            </a:r>
          </a:p>
        </p:txBody>
      </p:sp>
      <p:sp>
        <p:nvSpPr>
          <p:cNvPr id="81" name="TextBox 10">
            <a:extLst>
              <a:ext uri="{FF2B5EF4-FFF2-40B4-BE49-F238E27FC236}">
                <a16:creationId xmlns:a16="http://schemas.microsoft.com/office/drawing/2014/main" id="{5F899ADC-C569-F33C-298F-8E2136352956}"/>
              </a:ext>
            </a:extLst>
          </p:cNvPr>
          <p:cNvSpPr txBox="1"/>
          <p:nvPr/>
        </p:nvSpPr>
        <p:spPr>
          <a:xfrm>
            <a:off x="18719660" y="5538776"/>
            <a:ext cx="3878518" cy="136741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7.2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ภาพตัดส่วนประกอบของลูกปั๊ม และกระบอกปั๊ม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A26F3F7-9D53-1456-F26D-E4F629338DCA}"/>
              </a:ext>
            </a:extLst>
          </p:cNvPr>
          <p:cNvGrpSpPr/>
          <p:nvPr/>
        </p:nvGrpSpPr>
        <p:grpSpPr>
          <a:xfrm>
            <a:off x="3322088" y="2218069"/>
            <a:ext cx="6336263" cy="765646"/>
            <a:chOff x="3224444" y="4284645"/>
            <a:chExt cx="6336263" cy="76564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5FA8FF30-4495-EF39-0B81-04DBEA7DBB0D}"/>
                </a:ext>
              </a:extLst>
            </p:cNvPr>
            <p:cNvGrpSpPr/>
            <p:nvPr/>
          </p:nvGrpSpPr>
          <p:grpSpPr>
            <a:xfrm>
              <a:off x="3272851" y="4394872"/>
              <a:ext cx="6287856" cy="655419"/>
              <a:chOff x="4567415" y="4086431"/>
              <a:chExt cx="6287856" cy="655419"/>
            </a:xfrm>
          </p:grpSpPr>
          <p:sp>
            <p:nvSpPr>
              <p:cNvPr id="88" name="Flowchart: Process 87">
                <a:extLst>
                  <a:ext uri="{FF2B5EF4-FFF2-40B4-BE49-F238E27FC236}">
                    <a16:creationId xmlns:a16="http://schemas.microsoft.com/office/drawing/2014/main" id="{E88504D2-F4FD-37F5-15F9-6BFCBCFEECE5}"/>
                  </a:ext>
                </a:extLst>
              </p:cNvPr>
              <p:cNvSpPr/>
              <p:nvPr/>
            </p:nvSpPr>
            <p:spPr>
              <a:xfrm>
                <a:off x="4567415" y="4086431"/>
                <a:ext cx="6287856" cy="648000"/>
              </a:xfrm>
              <a:prstGeom prst="flowChartProcess">
                <a:avLst/>
              </a:prstGeom>
              <a:solidFill>
                <a:srgbClr val="34C3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TextBox 10">
                <a:extLst>
                  <a:ext uri="{FF2B5EF4-FFF2-40B4-BE49-F238E27FC236}">
                    <a16:creationId xmlns:a16="http://schemas.microsoft.com/office/drawing/2014/main" id="{67A915DB-0F94-0380-E808-D283D82DB5D9}"/>
                  </a:ext>
                </a:extLst>
              </p:cNvPr>
              <p:cNvSpPr txBox="1"/>
              <p:nvPr/>
            </p:nvSpPr>
            <p:spPr>
              <a:xfrm>
                <a:off x="4799764" y="4284650"/>
                <a:ext cx="6005082" cy="4572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>
                  <a:lnSpc>
                    <a:spcPts val="35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ขั้นตอนการปฏิบัติงานบริการฝาสูบและลิ้น</a:t>
                </a:r>
                <a:endParaRPr lang="en-US" sz="4000" b="1" spc="36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4214D01-4384-700E-D37E-363DF5476389}"/>
                </a:ext>
              </a:extLst>
            </p:cNvPr>
            <p:cNvGrpSpPr/>
            <p:nvPr/>
          </p:nvGrpSpPr>
          <p:grpSpPr>
            <a:xfrm rot="5400000">
              <a:off x="3162116" y="4346973"/>
              <a:ext cx="367312" cy="242656"/>
              <a:chOff x="3164552" y="4338614"/>
              <a:chExt cx="367312" cy="242656"/>
            </a:xfrm>
          </p:grpSpPr>
          <p:sp>
            <p:nvSpPr>
              <p:cNvPr id="85" name="Arrow: Chevron 84">
                <a:extLst>
                  <a:ext uri="{FF2B5EF4-FFF2-40B4-BE49-F238E27FC236}">
                    <a16:creationId xmlns:a16="http://schemas.microsoft.com/office/drawing/2014/main" id="{C18A0DD4-7480-BFA2-9674-1E51B838C101}"/>
                  </a:ext>
                </a:extLst>
              </p:cNvPr>
              <p:cNvSpPr/>
              <p:nvPr/>
            </p:nvSpPr>
            <p:spPr>
              <a:xfrm>
                <a:off x="3164552" y="4340346"/>
                <a:ext cx="214912" cy="240924"/>
              </a:xfrm>
              <a:prstGeom prst="chevron">
                <a:avLst/>
              </a:prstGeom>
              <a:solidFill>
                <a:srgbClr val="FE8A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Arrow: Chevron 85">
                <a:extLst>
                  <a:ext uri="{FF2B5EF4-FFF2-40B4-BE49-F238E27FC236}">
                    <a16:creationId xmlns:a16="http://schemas.microsoft.com/office/drawing/2014/main" id="{5B55C683-59AF-E4E8-D5D5-C639B9987990}"/>
                  </a:ext>
                </a:extLst>
              </p:cNvPr>
              <p:cNvSpPr/>
              <p:nvPr/>
            </p:nvSpPr>
            <p:spPr>
              <a:xfrm>
                <a:off x="3316952" y="4338614"/>
                <a:ext cx="214912" cy="240924"/>
              </a:xfrm>
              <a:prstGeom prst="chevron">
                <a:avLst/>
              </a:prstGeom>
              <a:solidFill>
                <a:srgbClr val="FEBED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C057447-C1C7-5F58-11CF-BCD4D736B15F}"/>
              </a:ext>
            </a:extLst>
          </p:cNvPr>
          <p:cNvGrpSpPr/>
          <p:nvPr/>
        </p:nvGrpSpPr>
        <p:grpSpPr>
          <a:xfrm>
            <a:off x="3417213" y="8281889"/>
            <a:ext cx="13927359" cy="1444747"/>
            <a:chOff x="4971950" y="2035757"/>
            <a:chExt cx="13927359" cy="1444747"/>
          </a:xfrm>
        </p:grpSpPr>
        <p:sp>
          <p:nvSpPr>
            <p:cNvPr id="95" name="TextBox 10">
              <a:extLst>
                <a:ext uri="{FF2B5EF4-FFF2-40B4-BE49-F238E27FC236}">
                  <a16:creationId xmlns:a16="http://schemas.microsoft.com/office/drawing/2014/main" id="{3B2FF79D-02B6-C57A-3287-16F7FEDBC43E}"/>
                </a:ext>
              </a:extLst>
            </p:cNvPr>
            <p:cNvSpPr txBox="1"/>
            <p:nvPr/>
          </p:nvSpPr>
          <p:spPr>
            <a:xfrm>
              <a:off x="5533371" y="2098279"/>
              <a:ext cx="13365938" cy="138222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ถอดขั้วลบ (-) ของแบตเตอรี่ออกก่อนปฏิบัติงาน ทั้งนี้ เพื่อป้องกันการลัดวงจรของระบบไฟฟ้า</a:t>
              </a:r>
            </a:p>
            <a:p>
              <a:pPr>
                <a:lnSpc>
                  <a:spcPts val="3900"/>
                </a:lnSpc>
                <a:spcBef>
                  <a:spcPts val="15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ถ่าย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หล่อเย็นออกจากหม้อ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C13C1C5-23A8-BB0B-197C-B189973C6CEC}"/>
                </a:ext>
              </a:extLst>
            </p:cNvPr>
            <p:cNvSpPr/>
            <p:nvPr/>
          </p:nvSpPr>
          <p:spPr>
            <a:xfrm>
              <a:off x="4971950" y="203575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1</a:t>
              </a:r>
              <a:endParaRPr lang="th-TH" sz="2800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3953C47-93D7-DD8F-BD86-5A107128BC25}"/>
                </a:ext>
              </a:extLst>
            </p:cNvPr>
            <p:cNvSpPr/>
            <p:nvPr/>
          </p:nvSpPr>
          <p:spPr>
            <a:xfrm>
              <a:off x="4971950" y="2744348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2</a:t>
              </a:r>
              <a:endParaRPr lang="th-TH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3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84BB4-947A-0FD3-BEBF-13F914E1A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8C3EFE67-423E-5149-93F9-3137730DA7DB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C77E92-9DE8-1628-2A53-16BC66A282E6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5417B8D-8740-CF85-D62C-486ABA1EADFA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BAAAF983-D24E-5B80-D1A1-F2C87F4F932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78DA31DF-0323-1B2D-C91A-B6EFD5389D8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725AFEB-EC78-9D96-8DA5-4C8E29F9161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D7B1444-3064-8A84-79E4-CCCD06D8BDFA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DFBE6DDE-7456-7F64-5CE7-ACFB5EE4FE8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C5E57343-3A34-CC89-137B-AB48569E8EF4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CB21AB5-001B-8D8E-2011-B944883671DF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F74E4D8-049A-D9B5-817D-AAE159F83AB1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C0348946-5AE0-D6A3-1A6A-64199F862964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7259DFEC-05DA-1BB7-1921-55F0D4BD25BC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5BEF44-CF43-0F99-BEED-393B06C40949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30E8B48F-EA87-1464-B1F8-2BC5BAFCD61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A2E5A594-EDCE-74A2-1CEC-218ADF3D1EA1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F524CFB-6ED1-2A96-6511-D96F0F7027E9}"/>
              </a:ext>
            </a:extLst>
          </p:cNvPr>
          <p:cNvSpPr txBox="1"/>
          <p:nvPr/>
        </p:nvSpPr>
        <p:spPr>
          <a:xfrm>
            <a:off x="8875682" y="8788251"/>
            <a:ext cx="3842559" cy="41693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8.8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M5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เข้ากับเฟืองซับเสียง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F0B76-F66E-3809-0A4C-4B13F3C4CA5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93B8B0-4575-EE64-4C7C-881F9DB97A9A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C22DFBD1-2C8A-27E8-3E72-FB9C848B7F2B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B0EB0005-A54B-ABD1-A300-91A04FF66181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74F4CA97-4BD9-4C32-A8D8-FA0972A98970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19157C-6C97-337D-69AF-9B5E210C5AE3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2311780-DFAE-0B2D-4326-B6B83A9AD877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CFCDF01B-DFB0-6D96-0680-4FFC73FCEF54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4386CBD1-CEBB-0963-449E-29EB52C39FE9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6CDC0AE8-DFE5-2BA0-8661-DDBA3AB6CAF5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855376A-CBBC-6892-1672-D3EC5AADAC1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8B0CEE8C-1710-BB37-1D9C-196901CDF08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5565CF33-AAB7-DA2A-D17A-BF9BA59E7017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2C2B2B0-64C9-2B18-D08D-66D5A6E98674}"/>
              </a:ext>
            </a:extLst>
          </p:cNvPr>
          <p:cNvGrpSpPr/>
          <p:nvPr/>
        </p:nvGrpSpPr>
        <p:grpSpPr>
          <a:xfrm>
            <a:off x="3110102" y="1155865"/>
            <a:ext cx="5652898" cy="4937870"/>
            <a:chOff x="3110102" y="1155865"/>
            <a:chExt cx="5652898" cy="4937870"/>
          </a:xfrm>
        </p:grpSpPr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E0D7556D-FF40-4AC6-ABA9-0B3F2C71F8A9}"/>
                </a:ext>
              </a:extLst>
            </p:cNvPr>
            <p:cNvSpPr txBox="1"/>
            <p:nvPr/>
          </p:nvSpPr>
          <p:spPr>
            <a:xfrm>
              <a:off x="3671523" y="1218387"/>
              <a:ext cx="5091477" cy="228932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ts val="9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ถ่าย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</a:t>
              </a:r>
            </a:p>
            <a:p>
              <a:pPr>
                <a:lnSpc>
                  <a:spcPts val="4000"/>
                </a:lnSpc>
                <a:spcBef>
                  <a:spcPts val="9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ถอดท่อ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มันความดันสูง</a:t>
              </a:r>
            </a:p>
            <a:p>
              <a:pPr>
                <a:lnSpc>
                  <a:spcPts val="4000"/>
                </a:lnSpc>
                <a:spcBef>
                  <a:spcPts val="9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ถอดท่อไอเสีย และท่อร่วมไอเสีย</a:t>
              </a:r>
            </a:p>
            <a:p>
              <a:pPr>
                <a:lnSpc>
                  <a:spcPts val="4000"/>
                </a:lnSpc>
                <a:spcBef>
                  <a:spcPts val="9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ถอดท่อร่วมไอดี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F42343C-7AD1-837F-B83B-C83D0F3ADFE3}"/>
                </a:ext>
              </a:extLst>
            </p:cNvPr>
            <p:cNvSpPr/>
            <p:nvPr/>
          </p:nvSpPr>
          <p:spPr>
            <a:xfrm>
              <a:off x="3110102" y="115586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3</a:t>
              </a:r>
              <a:endParaRPr lang="th-TH" sz="280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8562958-710E-BE78-173E-C115A0958AB9}"/>
                </a:ext>
              </a:extLst>
            </p:cNvPr>
            <p:cNvSpPr/>
            <p:nvPr/>
          </p:nvSpPr>
          <p:spPr>
            <a:xfrm>
              <a:off x="3110102" y="1837407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4</a:t>
              </a:r>
              <a:endParaRPr lang="th-TH" sz="2800" dirty="0"/>
            </a:p>
          </p:txBody>
        </p:sp>
        <p:sp>
          <p:nvSpPr>
            <p:cNvPr id="52" name="TextBox 10">
              <a:extLst>
                <a:ext uri="{FF2B5EF4-FFF2-40B4-BE49-F238E27FC236}">
                  <a16:creationId xmlns:a16="http://schemas.microsoft.com/office/drawing/2014/main" id="{741B2750-8235-6FBA-12D7-F52A54E60575}"/>
                </a:ext>
              </a:extLst>
            </p:cNvPr>
            <p:cNvSpPr txBox="1"/>
            <p:nvPr/>
          </p:nvSpPr>
          <p:spPr>
            <a:xfrm>
              <a:off x="3671523" y="3713590"/>
              <a:ext cx="5091477" cy="2380145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ถอดฝาครอบลิ้น และปะเก็น</a:t>
              </a:r>
            </a:p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ถอดหัวฉีด</a:t>
              </a:r>
            </a:p>
            <a:p>
              <a:pPr>
                <a:lnSpc>
                  <a:spcPts val="3700"/>
                </a:lnSpc>
                <a:spcBef>
                  <a:spcPts val="12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ถอดหัวเผา (คลายนอตสะพานไฟ ถอดสะพานไฟ และถอดหัวเผาออก)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37F8C38-D8E5-1353-CCF7-315D274F9DFA}"/>
                </a:ext>
              </a:extLst>
            </p:cNvPr>
            <p:cNvSpPr/>
            <p:nvPr/>
          </p:nvSpPr>
          <p:spPr>
            <a:xfrm>
              <a:off x="3110102" y="244370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5</a:t>
              </a:r>
              <a:endParaRPr lang="th-TH" sz="2800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A9658FE-F4E0-D559-8695-143AD77E0F5C}"/>
                </a:ext>
              </a:extLst>
            </p:cNvPr>
            <p:cNvSpPr/>
            <p:nvPr/>
          </p:nvSpPr>
          <p:spPr>
            <a:xfrm>
              <a:off x="3110102" y="3080893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6</a:t>
              </a:r>
              <a:endParaRPr lang="th-TH" sz="2800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FD29FFF-817D-37B3-FACB-D2D3B8DB6B86}"/>
                </a:ext>
              </a:extLst>
            </p:cNvPr>
            <p:cNvSpPr/>
            <p:nvPr/>
          </p:nvSpPr>
          <p:spPr>
            <a:xfrm>
              <a:off x="3110102" y="368130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7</a:t>
              </a:r>
              <a:endParaRPr lang="th-TH" sz="2800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30E656-99B0-64A1-0CD9-98298247349E}"/>
                </a:ext>
              </a:extLst>
            </p:cNvPr>
            <p:cNvSpPr/>
            <p:nvPr/>
          </p:nvSpPr>
          <p:spPr>
            <a:xfrm>
              <a:off x="3110102" y="4288201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8</a:t>
              </a:r>
              <a:endParaRPr lang="th-TH" sz="2800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13E370F-50C7-F973-271A-DD352DF18007}"/>
                </a:ext>
              </a:extLst>
            </p:cNvPr>
            <p:cNvSpPr/>
            <p:nvPr/>
          </p:nvSpPr>
          <p:spPr>
            <a:xfrm>
              <a:off x="3110102" y="4919596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/>
                <a:t>9</a:t>
              </a:r>
              <a:endParaRPr lang="th-TH" sz="2800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FE23067-A926-A47B-6502-7359CAFC575D}"/>
              </a:ext>
            </a:extLst>
          </p:cNvPr>
          <p:cNvGrpSpPr/>
          <p:nvPr/>
        </p:nvGrpSpPr>
        <p:grpSpPr>
          <a:xfrm>
            <a:off x="8770235" y="1081818"/>
            <a:ext cx="8917782" cy="6935108"/>
            <a:chOff x="9286322" y="1081818"/>
            <a:chExt cx="8917782" cy="6935108"/>
          </a:xfrm>
        </p:grpSpPr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146B2A78-743B-1BFD-8FD5-599BA591609B}"/>
                </a:ext>
              </a:extLst>
            </p:cNvPr>
            <p:cNvSpPr txBox="1"/>
            <p:nvPr/>
          </p:nvSpPr>
          <p:spPr>
            <a:xfrm>
              <a:off x="10348821" y="1218387"/>
              <a:ext cx="7855283" cy="3123703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ถอดชุดเพลาลูกเบี้ยว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800100" indent="-800100">
                <a:lnSpc>
                  <a:spcPts val="39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rgbClr val="34C3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10.1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หมุนเครื่องยนต์ให้สูบที่ 1 อยู่ในตำแหน่ง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TDC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จังหวะอัด</a:t>
              </a:r>
            </a:p>
            <a:p>
              <a:pPr>
                <a:lnSpc>
                  <a:spcPts val="39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rgbClr val="34C3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10.2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แผ่นกั้น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มันและถอดแผ่นกั้น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มันออก</a:t>
              </a:r>
            </a:p>
            <a:p>
              <a:pPr>
                <a:lnSpc>
                  <a:spcPts val="39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rgbClr val="34C3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10.3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ประกอบโบ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M5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เข้ากับเฟืองซับเสียง (รูปที่ 8.8) 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FF3589F-111A-0DB6-150D-111F86DFB58C}"/>
                </a:ext>
              </a:extLst>
            </p:cNvPr>
            <p:cNvSpPr/>
            <p:nvPr/>
          </p:nvSpPr>
          <p:spPr>
            <a:xfrm>
              <a:off x="9787401" y="115586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8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BDF6B1-FAB4-3F88-1A39-AEB79B4C3785}"/>
                </a:ext>
              </a:extLst>
            </p:cNvPr>
            <p:cNvSpPr txBox="1"/>
            <p:nvPr/>
          </p:nvSpPr>
          <p:spPr>
            <a:xfrm>
              <a:off x="9286322" y="1081818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10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sp>
          <p:nvSpPr>
            <p:cNvPr id="83" name="TextBox 10">
              <a:extLst>
                <a:ext uri="{FF2B5EF4-FFF2-40B4-BE49-F238E27FC236}">
                  <a16:creationId xmlns:a16="http://schemas.microsoft.com/office/drawing/2014/main" id="{B0C0B14C-828B-63BC-33B0-FEB0E64B156B}"/>
                </a:ext>
              </a:extLst>
            </p:cNvPr>
            <p:cNvSpPr txBox="1"/>
            <p:nvPr/>
          </p:nvSpPr>
          <p:spPr>
            <a:xfrm>
              <a:off x="10351751" y="4101495"/>
              <a:ext cx="7480785" cy="3915431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800"/>
                </a:spcBef>
              </a:pPr>
              <a:r>
                <a:rPr lang="th-TH" sz="4000" b="1" spc="36" dirty="0">
                  <a:solidFill>
                    <a:srgbClr val="34C3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10.4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ถอดประกับเพลาลูกเบี้ยวและเพลาลูกเบี้ยวออก</a:t>
              </a:r>
            </a:p>
            <a:p>
              <a:pPr marL="1885950" indent="-1085850">
                <a:lnSpc>
                  <a:spcPts val="3900"/>
                </a:lnSpc>
                <a:spcBef>
                  <a:spcPts val="800"/>
                </a:spcBef>
                <a:tabLst>
                  <a:tab pos="1085850" algn="l"/>
                </a:tabLst>
              </a:pPr>
              <a:r>
                <a:rPr lang="th-TH" sz="40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10.4.1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ถอดประกับเพลาลูกเบี้ยว ให้คลายโบ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ทีละน้อยเท่า ๆ กันทุกตัว สลับกันไปหลาย ๆ ครั้งเรียงตามลำดับหมายเลข (รูปที่ 8.9) จากนั้น ถอดประกับเพลา</a:t>
              </a:r>
              <a:b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ลูกเบี้ยวออกและจัดเรียงให้เรียบร้อย </a:t>
              </a:r>
            </a:p>
            <a:p>
              <a:pPr marL="1885950" indent="-1085850">
                <a:lnSpc>
                  <a:spcPts val="3900"/>
                </a:lnSpc>
                <a:spcBef>
                  <a:spcPts val="800"/>
                </a:spcBef>
                <a:tabLst>
                  <a:tab pos="1085850" algn="l"/>
                </a:tabLst>
              </a:pPr>
              <a:r>
                <a:rPr lang="th-TH" sz="40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10.4.2</a:t>
              </a:r>
              <a:r>
                <a:rPr lang="en-US" sz="4000" b="1" spc="36" dirty="0">
                  <a:solidFill>
                    <a:schemeClr val="accent6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ถอดเพลาลูกเบี้ยวออกและจัดเรียงให้เรียบร้อย</a:t>
              </a:r>
            </a:p>
          </p:txBody>
        </p: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EFBDDF6E-7FAD-CECE-99E7-0BC8635CA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2"/>
          <a:stretch/>
        </p:blipFill>
        <p:spPr>
          <a:xfrm>
            <a:off x="3671523" y="6242467"/>
            <a:ext cx="4950678" cy="349208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3A356E6-CD33-AA32-6FBF-D68EE88DBFDB}"/>
              </a:ext>
            </a:extLst>
          </p:cNvPr>
          <p:cNvCxnSpPr>
            <a:cxnSpLocks/>
          </p:cNvCxnSpPr>
          <p:nvPr/>
        </p:nvCxnSpPr>
        <p:spPr>
          <a:xfrm flipH="1" flipV="1">
            <a:off x="8996265" y="1193965"/>
            <a:ext cx="2005" cy="4758028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6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22B20-8D24-879C-1AA8-BF2BFF1C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232496CD-54DC-F880-9D42-E393A8724E94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4B2363-95DA-7A79-7DEC-DA2E1FA4DD27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3680A1F-6C9D-594E-A335-B59B753E0859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499469B9-B42A-B1BA-6BF1-9E0DC2DA42DB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0754990C-F4B7-A0DB-D55B-EBC4DB2EDDD7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F54D4F2-3D52-0883-44E4-76C99283200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160DCD-81EF-04BA-4CEF-12EBAC75ADC9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7C26F9D0-04BA-6BE2-F861-ABAC25FA1543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06956499-5E7D-1673-3AC7-974EDA206013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03B231D-1177-FDD4-C038-3DF73DA6DFBB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AC0544-9226-08F0-5432-477BF21438C5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5654BFB4-E445-3CB1-BB98-EDBF87119BA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068DC35E-39FF-7680-549C-5CADE0869738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311125B-48ED-F0D1-F31F-0841066915DE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FA492CC-9D63-4F85-E5DB-B4F688FC7036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384FD2CA-AB62-D839-C298-98F6AB15B5D3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E33C4E09-CFC2-F529-56C0-379AF2B53686}"/>
              </a:ext>
            </a:extLst>
          </p:cNvPr>
          <p:cNvSpPr txBox="1"/>
          <p:nvPr/>
        </p:nvSpPr>
        <p:spPr>
          <a:xfrm>
            <a:off x="4218340" y="5608942"/>
            <a:ext cx="5096978" cy="41693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8.9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ถอดโบ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ประกับเพลาลูกเบี้ยวเรียงตามลำดับหมายเลข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3DEA0C-CFEE-C6F2-2BBD-333611CBBC6F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F8E75CC-04CF-915C-5574-4F496C4F16BB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708615B9-6BC0-5025-46D1-D28662EE3147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98E8EDA9-2313-FA69-7E21-D6CC376C76F8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0547C9D7-9B60-E9FC-25C3-AA92266B75E2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C8F488-E2E2-6717-3798-77CCD6EEADC7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C4C7BC-255B-194A-B110-5E74DB5CD0E4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49890CEB-4BF3-BB39-D54C-8D24272187C0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74738930-79F6-A313-8AB3-D6F551C74CFF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4C1C3AFB-EA75-E388-C7D3-3867F9117800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0DD3F6C3-CBC4-472C-4AED-820DE3F4CD94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F0B47AED-536A-F7A1-CE33-A9C2DB37220F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E3DCB205-2471-2D21-FA7B-2812F083B4C7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446758-A082-4472-C40E-1463ED2C358F}"/>
              </a:ext>
            </a:extLst>
          </p:cNvPr>
          <p:cNvGrpSpPr/>
          <p:nvPr/>
        </p:nvGrpSpPr>
        <p:grpSpPr>
          <a:xfrm>
            <a:off x="2674309" y="1081818"/>
            <a:ext cx="7242462" cy="1090678"/>
            <a:chOff x="9286322" y="1081818"/>
            <a:chExt cx="7242462" cy="1090678"/>
          </a:xfrm>
        </p:grpSpPr>
        <p:sp>
          <p:nvSpPr>
            <p:cNvPr id="68" name="TextBox 10">
              <a:extLst>
                <a:ext uri="{FF2B5EF4-FFF2-40B4-BE49-F238E27FC236}">
                  <a16:creationId xmlns:a16="http://schemas.microsoft.com/office/drawing/2014/main" id="{75B04AB7-D534-3BE2-920C-246EEBDCE8DD}"/>
                </a:ext>
              </a:extLst>
            </p:cNvPr>
            <p:cNvSpPr txBox="1"/>
            <p:nvPr/>
          </p:nvSpPr>
          <p:spPr>
            <a:xfrm>
              <a:off x="10348821" y="1218388"/>
              <a:ext cx="6179963" cy="95410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ถอดกระเดื่องกดลิ้น และจัดเรียงให้เรียบร้อยตามตำแหน่งสูบของเครื่องยนต์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FB44FEE-3140-26F5-170D-59D08760627F}"/>
                </a:ext>
              </a:extLst>
            </p:cNvPr>
            <p:cNvSpPr/>
            <p:nvPr/>
          </p:nvSpPr>
          <p:spPr>
            <a:xfrm>
              <a:off x="9787401" y="115586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8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C4DB01-7F90-AF80-2623-9ADEC878A646}"/>
                </a:ext>
              </a:extLst>
            </p:cNvPr>
            <p:cNvSpPr txBox="1"/>
            <p:nvPr/>
          </p:nvSpPr>
          <p:spPr>
            <a:xfrm>
              <a:off x="9286322" y="1081818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11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3E98BC-01A7-1E63-FB9D-B80267957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40" y="2370113"/>
            <a:ext cx="6179963" cy="304396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13565A0-A54B-106C-D836-9A36FF1F3858}"/>
              </a:ext>
            </a:extLst>
          </p:cNvPr>
          <p:cNvGrpSpPr/>
          <p:nvPr/>
        </p:nvGrpSpPr>
        <p:grpSpPr>
          <a:xfrm>
            <a:off x="10363142" y="1081818"/>
            <a:ext cx="7242462" cy="1090678"/>
            <a:chOff x="9286322" y="1081818"/>
            <a:chExt cx="7242462" cy="1090678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B5622367-F0E3-2AEB-83D7-663A598F29BA}"/>
                </a:ext>
              </a:extLst>
            </p:cNvPr>
            <p:cNvSpPr txBox="1"/>
            <p:nvPr/>
          </p:nvSpPr>
          <p:spPr>
            <a:xfrm>
              <a:off x="10348821" y="1218388"/>
              <a:ext cx="6179963" cy="95410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ถอดโซ่ไท</a:t>
              </a:r>
              <a:r>
                <a:rPr lang="th-TH" sz="4000" b="1" spc="36" dirty="0" err="1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endParaRPr lang="en-US" sz="4000" b="1" spc="36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800100" indent="-800100">
                <a:lnSpc>
                  <a:spcPts val="38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12.1</a:t>
              </a:r>
              <a:r>
                <a:rPr lang="en-US" sz="4000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ถอดฝาครอบแผ่นเก็บเสียง ถอดฝาครอบเฟืองโซ่ไท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ด้านบน ถอดฝาครอบเฟืองโซ่ไท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ด้านล่าง (รูปที่ 8.10)</a:t>
              </a:r>
            </a:p>
            <a:p>
              <a:pPr marL="800100" indent="-800100">
                <a:lnSpc>
                  <a:spcPts val="38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12.2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ถอดชุดตัวดันโซ่ไท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(รูปที่ 8.11)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800100" indent="-800100">
                <a:lnSpc>
                  <a:spcPts val="38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12.3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ถอดโบ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ยึดชุดเฟืองพ่วง (รูปที่ 8.12)</a:t>
              </a:r>
            </a:p>
            <a:p>
              <a:pPr marL="800100" indent="-800100">
                <a:lnSpc>
                  <a:spcPts val="38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12.4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ถอดสลักชุดร่องดันโซ่ไท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และ</a:t>
              </a:r>
              <a:b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ดันตัวชุดร่องดันโซ่ไท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ขึ้นด้านบน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marL="800100" indent="-800100">
                <a:lnSpc>
                  <a:spcPts val="38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12.5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ถอดโซ่ไท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ออก ปลดโซ่ไท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ออกจากเฟืองขับโซ่ของปั๊ม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มันเชื้อเพลิง (รูปที่ 8.13) จากนั้นดึงชุดเฟืองโซ่ไท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ขึ้นทางด้านบน (รูปที่ 8.14)</a:t>
              </a:r>
            </a:p>
            <a:p>
              <a:pPr marL="800100" indent="-800100">
                <a:lnSpc>
                  <a:spcPts val="38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12.6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ถอดชุดร่องดันโซ่ไท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ขึ้นด้านบน</a:t>
              </a:r>
            </a:p>
            <a:p>
              <a:pPr marL="800100" indent="-800100">
                <a:lnSpc>
                  <a:spcPts val="3800"/>
                </a:lnSpc>
                <a:spcBef>
                  <a:spcPts val="10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12.7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ถอดโบ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ยึดแผ่นประคองโซ่ไท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มิงแ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ละถอดแผ่นประคองโซ่ไท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มิง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ออก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E6FE27E-217F-520E-A356-2F71D51099C5}"/>
                </a:ext>
              </a:extLst>
            </p:cNvPr>
            <p:cNvSpPr/>
            <p:nvPr/>
          </p:nvSpPr>
          <p:spPr>
            <a:xfrm>
              <a:off x="9787401" y="115586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88A780-B6D7-106B-E5DF-D1D21268D246}"/>
                </a:ext>
              </a:extLst>
            </p:cNvPr>
            <p:cNvSpPr txBox="1"/>
            <p:nvPr/>
          </p:nvSpPr>
          <p:spPr>
            <a:xfrm>
              <a:off x="9286322" y="1081818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12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  <p:sp>
        <p:nvSpPr>
          <p:cNvPr id="24" name="TextBox 10">
            <a:extLst>
              <a:ext uri="{FF2B5EF4-FFF2-40B4-BE49-F238E27FC236}">
                <a16:creationId xmlns:a16="http://schemas.microsoft.com/office/drawing/2014/main" id="{9C47AE37-9CC1-A36A-5642-6C723F1414CB}"/>
              </a:ext>
            </a:extLst>
          </p:cNvPr>
          <p:cNvSpPr txBox="1"/>
          <p:nvPr/>
        </p:nvSpPr>
        <p:spPr>
          <a:xfrm>
            <a:off x="8216348" y="8418262"/>
            <a:ext cx="2647873" cy="1378927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8.12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ถอดโบ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ชุดเฟืองพ่วงและสลักชุดร่องดันโซ่ไท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มิง</a:t>
            </a:r>
            <a:endParaRPr lang="th-TH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ADE3F6-31D0-0183-FB5D-C79A06214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8"/>
          <a:stretch/>
        </p:blipFill>
        <p:spPr>
          <a:xfrm>
            <a:off x="2674309" y="6961106"/>
            <a:ext cx="5199002" cy="283608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344F5D-FF60-A899-1AA8-ACF903F60987}"/>
              </a:ext>
            </a:extLst>
          </p:cNvPr>
          <p:cNvCxnSpPr>
            <a:cxnSpLocks/>
          </p:cNvCxnSpPr>
          <p:nvPr/>
        </p:nvCxnSpPr>
        <p:spPr>
          <a:xfrm flipV="1">
            <a:off x="10425262" y="1044514"/>
            <a:ext cx="73696" cy="7127936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08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59647-C2B4-EF67-9551-B7B3247A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76;p25">
            <a:extLst>
              <a:ext uri="{FF2B5EF4-FFF2-40B4-BE49-F238E27FC236}">
                <a16:creationId xmlns:a16="http://schemas.microsoft.com/office/drawing/2014/main" id="{24FE3106-42EA-FD0F-E7AE-2E0D758572D5}"/>
              </a:ext>
            </a:extLst>
          </p:cNvPr>
          <p:cNvSpPr/>
          <p:nvPr/>
        </p:nvSpPr>
        <p:spPr>
          <a:xfrm rot="19068198">
            <a:off x="5028876" y="-5046568"/>
            <a:ext cx="1878852" cy="4434064"/>
          </a:xfrm>
          <a:prstGeom prst="roundRect">
            <a:avLst>
              <a:gd name="adj" fmla="val 50000"/>
            </a:avLst>
          </a:prstGeom>
          <a:solidFill>
            <a:srgbClr val="F57C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3F80F4-BFBC-7E86-FA33-552101A239F5}"/>
              </a:ext>
            </a:extLst>
          </p:cNvPr>
          <p:cNvGrpSpPr/>
          <p:nvPr/>
        </p:nvGrpSpPr>
        <p:grpSpPr>
          <a:xfrm>
            <a:off x="22860000" y="-1737964"/>
            <a:ext cx="6016678" cy="2993714"/>
            <a:chOff x="10583421" y="3997752"/>
            <a:chExt cx="6016678" cy="29937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638407B-91E7-4E25-553B-EA2C9304E6C8}"/>
                </a:ext>
              </a:extLst>
            </p:cNvPr>
            <p:cNvGrpSpPr/>
            <p:nvPr/>
          </p:nvGrpSpPr>
          <p:grpSpPr>
            <a:xfrm>
              <a:off x="10583421" y="3997752"/>
              <a:ext cx="6016678" cy="878209"/>
              <a:chOff x="4999680" y="2435737"/>
              <a:chExt cx="6016678" cy="878209"/>
            </a:xfrm>
          </p:grpSpPr>
          <p:sp>
            <p:nvSpPr>
              <p:cNvPr id="31" name="Google Shape;176;p25">
                <a:extLst>
                  <a:ext uri="{FF2B5EF4-FFF2-40B4-BE49-F238E27FC236}">
                    <a16:creationId xmlns:a16="http://schemas.microsoft.com/office/drawing/2014/main" id="{44A55E32-991D-56AB-8BFB-A9D381724A2D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79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TextBox 10">
                <a:extLst>
                  <a:ext uri="{FF2B5EF4-FFF2-40B4-BE49-F238E27FC236}">
                    <a16:creationId xmlns:a16="http://schemas.microsoft.com/office/drawing/2014/main" id="{5F7BE896-FD33-6258-FFBB-922353C9E142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เพิ่มคุณค่าให้กับตนเอง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2E4B7B8-F142-902F-9B1E-B547C6D2082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1</a:t>
                </a:r>
                <a:endParaRPr lang="th-TH" sz="2800" dirty="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F3ACEA2-4DEF-C366-B524-51994F318B8E}"/>
                </a:ext>
              </a:extLst>
            </p:cNvPr>
            <p:cNvGrpSpPr/>
            <p:nvPr/>
          </p:nvGrpSpPr>
          <p:grpSpPr>
            <a:xfrm>
              <a:off x="10583421" y="5047441"/>
              <a:ext cx="6016678" cy="878209"/>
              <a:chOff x="4999680" y="2435737"/>
              <a:chExt cx="6016678" cy="878209"/>
            </a:xfrm>
          </p:grpSpPr>
          <p:sp>
            <p:nvSpPr>
              <p:cNvPr id="35" name="Google Shape;176;p25">
                <a:extLst>
                  <a:ext uri="{FF2B5EF4-FFF2-40B4-BE49-F238E27FC236}">
                    <a16:creationId xmlns:a16="http://schemas.microsoft.com/office/drawing/2014/main" id="{C0FF5E57-3DA3-E9E7-A224-8B7162D31509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TextBox 10">
                <a:extLst>
                  <a:ext uri="{FF2B5EF4-FFF2-40B4-BE49-F238E27FC236}">
                    <a16:creationId xmlns:a16="http://schemas.microsoft.com/office/drawing/2014/main" id="{B23CC693-C307-4C41-5428-917E720DA161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มีอำนาจในการดึงดูด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82130BB-C53D-2670-CFF7-C8D706E84D60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2</a:t>
                </a:r>
                <a:endParaRPr lang="th-TH" sz="2800" dirty="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AA88966-A882-C8CF-9A17-CC7FE30222DC}"/>
                </a:ext>
              </a:extLst>
            </p:cNvPr>
            <p:cNvGrpSpPr/>
            <p:nvPr/>
          </p:nvGrpSpPr>
          <p:grpSpPr>
            <a:xfrm>
              <a:off x="10583421" y="6113257"/>
              <a:ext cx="6016678" cy="878209"/>
              <a:chOff x="4999680" y="2435737"/>
              <a:chExt cx="6016678" cy="878209"/>
            </a:xfrm>
          </p:grpSpPr>
          <p:sp>
            <p:nvSpPr>
              <p:cNvPr id="39" name="Google Shape;176;p25">
                <a:extLst>
                  <a:ext uri="{FF2B5EF4-FFF2-40B4-BE49-F238E27FC236}">
                    <a16:creationId xmlns:a16="http://schemas.microsoft.com/office/drawing/2014/main" id="{F3D1D714-C46F-C0B2-062E-FFA779737B9C}"/>
                  </a:ext>
                </a:extLst>
              </p:cNvPr>
              <p:cNvSpPr/>
              <p:nvPr/>
            </p:nvSpPr>
            <p:spPr>
              <a:xfrm rot="16200000">
                <a:off x="7091208" y="344209"/>
                <a:ext cx="778324" cy="4961380"/>
              </a:xfrm>
              <a:prstGeom prst="roundRect">
                <a:avLst>
                  <a:gd name="adj" fmla="val 50000"/>
                </a:avLst>
              </a:prstGeom>
              <a:solidFill>
                <a:srgbClr val="C0EA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" name="TextBox 10">
                <a:extLst>
                  <a:ext uri="{FF2B5EF4-FFF2-40B4-BE49-F238E27FC236}">
                    <a16:creationId xmlns:a16="http://schemas.microsoft.com/office/drawing/2014/main" id="{3882BEFB-D693-4602-8978-0940014E6F35}"/>
                  </a:ext>
                </a:extLst>
              </p:cNvPr>
              <p:cNvSpPr txBox="1"/>
              <p:nvPr/>
            </p:nvSpPr>
            <p:spPr>
              <a:xfrm>
                <a:off x="5791200" y="2628146"/>
                <a:ext cx="5225158" cy="6858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noAutofit/>
              </a:bodyPr>
              <a:lstStyle/>
              <a:p>
                <a:pPr algn="thaiDist">
                  <a:lnSpc>
                    <a:spcPts val="4000"/>
                  </a:lnSpc>
                  <a:spcBef>
                    <a:spcPts val="3000"/>
                  </a:spcBef>
                </a:pPr>
                <a:r>
                  <a:rPr lang="th-TH" sz="4000" b="1" spc="36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ก่อให้เกิดสุขภาพจิตที่ดี</a:t>
                </a:r>
                <a:endParaRPr lang="en-US" sz="4000" b="1" spc="36" dirty="0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CAB6ECC-84EC-9203-32FC-CCE6961BB2A6}"/>
                  </a:ext>
                </a:extLst>
              </p:cNvPr>
              <p:cNvSpPr/>
              <p:nvPr/>
            </p:nvSpPr>
            <p:spPr>
              <a:xfrm>
                <a:off x="5181600" y="2585179"/>
                <a:ext cx="457200" cy="457200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4000"/>
                  </a:lnSpc>
                  <a:spcBef>
                    <a:spcPts val="600"/>
                  </a:spcBef>
                </a:pPr>
                <a:r>
                  <a:rPr lang="en-US" sz="2800" dirty="0"/>
                  <a:t>3</a:t>
                </a:r>
                <a:endParaRPr lang="th-TH" sz="2800" dirty="0"/>
              </a:p>
            </p:txBody>
          </p:sp>
        </p:grp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7A9EC45B-9C4F-290F-2FAF-881E21CE9700}"/>
              </a:ext>
            </a:extLst>
          </p:cNvPr>
          <p:cNvSpPr txBox="1"/>
          <p:nvPr/>
        </p:nvSpPr>
        <p:spPr>
          <a:xfrm>
            <a:off x="6716823" y="-2094398"/>
            <a:ext cx="12002837" cy="58669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000"/>
              </a:lnSpc>
              <a:spcBef>
                <a:spcPts val="3000"/>
              </a:spcBef>
            </a:pPr>
            <a:r>
              <a:rPr lang="en-US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ห้องเผาไหม้ที่นิยมใช้ในเครื่องยนต์ดีเซล มีดังนี้</a:t>
            </a:r>
          </a:p>
        </p:txBody>
      </p:sp>
      <p:sp>
        <p:nvSpPr>
          <p:cNvPr id="59" name="TextBox 10">
            <a:extLst>
              <a:ext uri="{FF2B5EF4-FFF2-40B4-BE49-F238E27FC236}">
                <a16:creationId xmlns:a16="http://schemas.microsoft.com/office/drawing/2014/main" id="{D5520DA0-3A0F-6F35-B45E-DDD5E29E679F}"/>
              </a:ext>
            </a:extLst>
          </p:cNvPr>
          <p:cNvSpPr txBox="1"/>
          <p:nvPr/>
        </p:nvSpPr>
        <p:spPr>
          <a:xfrm>
            <a:off x="30053857" y="7234263"/>
            <a:ext cx="4087140" cy="13822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1.9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ลักษณะของห้องเผาไหม้แบบโดยตรงรูปแบบต่าง ๆ</a:t>
            </a:r>
            <a:endParaRPr lang="en-US" sz="3600" spc="36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B6DCB9B-F585-0279-24DB-64AD69E67D6C}"/>
              </a:ext>
            </a:extLst>
          </p:cNvPr>
          <p:cNvGrpSpPr/>
          <p:nvPr/>
        </p:nvGrpSpPr>
        <p:grpSpPr>
          <a:xfrm>
            <a:off x="21358024" y="6455999"/>
            <a:ext cx="5273876" cy="778264"/>
            <a:chOff x="3412924" y="2584660"/>
            <a:chExt cx="5273876" cy="778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EEA55CA-2613-8CAC-59D6-678002CF5FA7}"/>
                </a:ext>
              </a:extLst>
            </p:cNvPr>
            <p:cNvGrpSpPr/>
            <p:nvPr/>
          </p:nvGrpSpPr>
          <p:grpSpPr>
            <a:xfrm>
              <a:off x="3412924" y="2584660"/>
              <a:ext cx="5273876" cy="778264"/>
              <a:chOff x="3412924" y="2584660"/>
              <a:chExt cx="5786857" cy="853964"/>
            </a:xfrm>
          </p:grpSpPr>
          <p:sp>
            <p:nvSpPr>
              <p:cNvPr id="13" name="Flowchart: Process 12">
                <a:extLst>
                  <a:ext uri="{FF2B5EF4-FFF2-40B4-BE49-F238E27FC236}">
                    <a16:creationId xmlns:a16="http://schemas.microsoft.com/office/drawing/2014/main" id="{890198ED-648C-3DC5-536D-60BFA1C8C2BA}"/>
                  </a:ext>
                </a:extLst>
              </p:cNvPr>
              <p:cNvSpPr/>
              <p:nvPr/>
            </p:nvSpPr>
            <p:spPr>
              <a:xfrm>
                <a:off x="3839908" y="2584660"/>
                <a:ext cx="5359873" cy="853964"/>
              </a:xfrm>
              <a:prstGeom prst="flowChartProcess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Arrow: Chevron 13">
                <a:extLst>
                  <a:ext uri="{FF2B5EF4-FFF2-40B4-BE49-F238E27FC236}">
                    <a16:creationId xmlns:a16="http://schemas.microsoft.com/office/drawing/2014/main" id="{D4F0DFE5-3617-1DA6-4AEA-D7C97C1E4840}"/>
                  </a:ext>
                </a:extLst>
              </p:cNvPr>
              <p:cNvSpPr/>
              <p:nvPr/>
            </p:nvSpPr>
            <p:spPr>
              <a:xfrm>
                <a:off x="3412924" y="2584660"/>
                <a:ext cx="853964" cy="853964"/>
              </a:xfrm>
              <a:prstGeom prst="chevron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47107D0D-D1EE-B045-CFD6-BE1FDD15CF4E}"/>
                </a:ext>
              </a:extLst>
            </p:cNvPr>
            <p:cNvSpPr txBox="1"/>
            <p:nvPr/>
          </p:nvSpPr>
          <p:spPr>
            <a:xfrm>
              <a:off x="4324538" y="2754279"/>
              <a:ext cx="4248349" cy="586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th-TH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เสื้อสูบ (</a:t>
              </a: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RSU" panose="02000506040000020003" pitchFamily="2" charset="-34"/>
                  <a:cs typeface="RSU" panose="02000506040000020003" pitchFamily="2" charset="-34"/>
                </a:rPr>
                <a:t>Cylinder Block)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917F84-7CCB-B8D6-FC6C-4D582E924995}"/>
              </a:ext>
            </a:extLst>
          </p:cNvPr>
          <p:cNvGrpSpPr/>
          <p:nvPr/>
        </p:nvGrpSpPr>
        <p:grpSpPr>
          <a:xfrm>
            <a:off x="19327586" y="1731546"/>
            <a:ext cx="7304314" cy="954107"/>
            <a:chOff x="2971800" y="1028700"/>
            <a:chExt cx="7304314" cy="9541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6426435-DBD9-7831-743C-45266261B227}"/>
                </a:ext>
              </a:extLst>
            </p:cNvPr>
            <p:cNvGrpSpPr/>
            <p:nvPr/>
          </p:nvGrpSpPr>
          <p:grpSpPr>
            <a:xfrm>
              <a:off x="2971800" y="1028700"/>
              <a:ext cx="7304314" cy="954107"/>
              <a:chOff x="5691670" y="1818142"/>
              <a:chExt cx="7304314" cy="954107"/>
            </a:xfrm>
          </p:grpSpPr>
          <p:sp>
            <p:nvSpPr>
              <p:cNvPr id="18" name="Flowchart: Process 17">
                <a:extLst>
                  <a:ext uri="{FF2B5EF4-FFF2-40B4-BE49-F238E27FC236}">
                    <a16:creationId xmlns:a16="http://schemas.microsoft.com/office/drawing/2014/main" id="{A5E30F29-DC06-5177-4F63-6BFC0A5D151C}"/>
                  </a:ext>
                </a:extLst>
              </p:cNvPr>
              <p:cNvSpPr/>
              <p:nvPr/>
            </p:nvSpPr>
            <p:spPr>
              <a:xfrm>
                <a:off x="6400799" y="1918284"/>
                <a:ext cx="6450042" cy="853964"/>
              </a:xfrm>
              <a:prstGeom prst="flowChartProces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FAD13E9F-C216-A99A-ECD5-2F31CC783E2E}"/>
                  </a:ext>
                </a:extLst>
              </p:cNvPr>
              <p:cNvSpPr/>
              <p:nvPr/>
            </p:nvSpPr>
            <p:spPr>
              <a:xfrm>
                <a:off x="5691670" y="1918284"/>
                <a:ext cx="990600" cy="853965"/>
              </a:xfrm>
              <a:prstGeom prst="hexagon">
                <a:avLst/>
              </a:prstGeom>
              <a:solidFill>
                <a:srgbClr val="F660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246D5D26-A04C-33F0-DCD1-12440E3774D9}"/>
                  </a:ext>
                </a:extLst>
              </p:cNvPr>
              <p:cNvSpPr txBox="1"/>
              <p:nvPr/>
            </p:nvSpPr>
            <p:spPr>
              <a:xfrm>
                <a:off x="5698905" y="1818142"/>
                <a:ext cx="929836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7979"/>
                  </a:lnSpc>
                </a:pP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2.2</a:t>
                </a:r>
              </a:p>
            </p:txBody>
          </p:sp>
          <p:sp>
            <p:nvSpPr>
              <p:cNvPr id="22" name="TextBox 6">
                <a:extLst>
                  <a:ext uri="{FF2B5EF4-FFF2-40B4-BE49-F238E27FC236}">
                    <a16:creationId xmlns:a16="http://schemas.microsoft.com/office/drawing/2014/main" id="{1C30F13B-F906-FCDB-95E5-D812A4B22780}"/>
                  </a:ext>
                </a:extLst>
              </p:cNvPr>
              <p:cNvSpPr txBox="1"/>
              <p:nvPr/>
            </p:nvSpPr>
            <p:spPr>
              <a:xfrm>
                <a:off x="7152063" y="1818142"/>
                <a:ext cx="5843921" cy="954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7979"/>
                  </a:lnSpc>
                </a:pPr>
                <a:r>
                  <a:rPr lang="th-TH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ชุดลิ้นส่ง (</a:t>
                </a:r>
                <a:r>
                  <a:rPr lang="en-US" sz="4800" b="1" dirty="0">
                    <a:solidFill>
                      <a:schemeClr val="bg1"/>
                    </a:solidFill>
                    <a:latin typeface="RSU" panose="02000506040000020003" pitchFamily="2" charset="-34"/>
                    <a:cs typeface="RSU" panose="02000506040000020003" pitchFamily="2" charset="-34"/>
                  </a:rPr>
                  <a:t>Delivery Valve) </a:t>
                </a:r>
              </a:p>
            </p:txBody>
          </p:sp>
        </p:grpSp>
        <p:sp>
          <p:nvSpPr>
            <p:cNvPr id="17" name="Arrow: Chevron 16">
              <a:extLst>
                <a:ext uri="{FF2B5EF4-FFF2-40B4-BE49-F238E27FC236}">
                  <a16:creationId xmlns:a16="http://schemas.microsoft.com/office/drawing/2014/main" id="{D3E05256-C74C-3626-EED9-C992E78E3A5D}"/>
                </a:ext>
              </a:extLst>
            </p:cNvPr>
            <p:cNvSpPr/>
            <p:nvPr/>
          </p:nvSpPr>
          <p:spPr>
            <a:xfrm>
              <a:off x="3897592" y="1128842"/>
              <a:ext cx="445808" cy="853964"/>
            </a:xfrm>
            <a:prstGeom prst="chevron">
              <a:avLst/>
            </a:prstGeom>
            <a:solidFill>
              <a:srgbClr val="63D1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AF9049F8-2890-F03A-6B35-39996D61CBFA}"/>
              </a:ext>
            </a:extLst>
          </p:cNvPr>
          <p:cNvSpPr txBox="1"/>
          <p:nvPr/>
        </p:nvSpPr>
        <p:spPr>
          <a:xfrm>
            <a:off x="19273243" y="3446098"/>
            <a:ext cx="6136362" cy="5249491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thaiDist">
              <a:lnSpc>
                <a:spcPts val="4100"/>
              </a:lnSpc>
              <a:spcBef>
                <a:spcPts val="1200"/>
              </a:spcBef>
            </a:pP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ปั๊มป้อนแบบนี้จะติดตั้งอยู่ด้านหน้าภายในเรือนปั๊มฉีด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(รูปที่ 6.3) และสวมอยู่บนเพลาขับ ทำหน้าที่ดูด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มันจากถัง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มันเชื้อเพลิงผ่านหม้อดัก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และกรอง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มันเชื้อเพลิงแล้วส่งเข้าไปภายในเรือนปั๊มฉีด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มันเชื้อเพลิง นอกจากนี้ ยังช่วยส่ง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นํ้า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มันไปหล่อลื่นชิ้นส่วนที่เคลื่อนที่อีกด้วย ปั๊มป้อนแบบใบพัดประกอบด้วย</a:t>
            </a:r>
            <a:r>
              <a:rPr lang="th-TH" sz="4000" spc="36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โรเตอร์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Rotor)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ใบพัด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Blade)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4 ใบ วงแหวนเยื้องศูนย์ 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Eccentric ring)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และฝาปิด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Support ring) (</a:t>
            </a:r>
            <a:r>
              <a:rPr lang="th-TH" sz="4000" spc="36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6.4)</a:t>
            </a:r>
          </a:p>
        </p:txBody>
      </p:sp>
      <p:sp>
        <p:nvSpPr>
          <p:cNvPr id="24" name="TextBox 10">
            <a:extLst>
              <a:ext uri="{FF2B5EF4-FFF2-40B4-BE49-F238E27FC236}">
                <a16:creationId xmlns:a16="http://schemas.microsoft.com/office/drawing/2014/main" id="{D9EF3B1B-0CCD-2F16-DABD-F2BC31FDFF4C}"/>
              </a:ext>
            </a:extLst>
          </p:cNvPr>
          <p:cNvSpPr txBox="1"/>
          <p:nvPr/>
        </p:nvSpPr>
        <p:spPr>
          <a:xfrm>
            <a:off x="7589791" y="7747439"/>
            <a:ext cx="1981762" cy="751138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3700"/>
              </a:lnSpc>
              <a:spcBef>
                <a:spcPts val="3000"/>
              </a:spcBef>
            </a:pPr>
            <a:r>
              <a:rPr lang="th-TH" sz="3600" b="1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รูปที่ 8.16 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ลำดับหมายเลขการคลายโบ</a:t>
            </a:r>
            <a:r>
              <a:rPr lang="th-TH" sz="3600" spc="36" dirty="0" err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ลท์</a:t>
            </a:r>
            <a:r>
              <a:rPr lang="th-TH" sz="3600" spc="36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ฝาสูบ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9365A2-DAF2-D091-2E16-FF89C200C63E}"/>
              </a:ext>
            </a:extLst>
          </p:cNvPr>
          <p:cNvGrpSpPr/>
          <p:nvPr/>
        </p:nvGrpSpPr>
        <p:grpSpPr>
          <a:xfrm>
            <a:off x="552313" y="1081818"/>
            <a:ext cx="8354261" cy="1090678"/>
            <a:chOff x="9286322" y="1081818"/>
            <a:chExt cx="8354261" cy="1090678"/>
          </a:xfrm>
        </p:grpSpPr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DB147B1B-7AA5-297A-150A-2B7EFB87764C}"/>
                </a:ext>
              </a:extLst>
            </p:cNvPr>
            <p:cNvSpPr txBox="1"/>
            <p:nvPr/>
          </p:nvSpPr>
          <p:spPr>
            <a:xfrm>
              <a:off x="10348821" y="1218388"/>
              <a:ext cx="7291762" cy="95410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900"/>
                </a:lnSpc>
                <a:spcBef>
                  <a:spcPts val="7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ถอดฝาสูบ	</a:t>
              </a:r>
            </a:p>
            <a:p>
              <a:pPr marL="800100" indent="-800100">
                <a:lnSpc>
                  <a:spcPts val="3900"/>
                </a:lnSpc>
                <a:spcBef>
                  <a:spcPts val="7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13.1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ถอดนอต และโบ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ยึดฝาสูบทางด้านหน้าเครื่องยนต์ (รูปที่ 8.15)</a:t>
              </a:r>
            </a:p>
            <a:p>
              <a:pPr marL="800100" indent="-800100">
                <a:lnSpc>
                  <a:spcPts val="3900"/>
                </a:lnSpc>
                <a:spcBef>
                  <a:spcPts val="7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13.2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ยึดฝาสูบ คลายโบ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ยึดฝาสูบจากด้านนอกเข้าหาด้านในทีละน้อยเท่า ๆ กัน ทุกตัวสลับกันไป เรียงตามลำดับหมายเลข (รูปที่ 8.16) (การคลายโบ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ลท์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ฝาสูบในขณะเครื่องยนต์ร้อน อาจทำให้ฝาสูบเกิดการบิดตัวได้) จากนั้นยก</a:t>
              </a:r>
              <a:b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ฝาสูบออกจากเสื้อสูบ และวางฝาสูบบนพื้นไม้</a:t>
              </a:r>
            </a:p>
            <a:p>
              <a:pPr marL="800100" indent="-800100">
                <a:lnSpc>
                  <a:spcPts val="3900"/>
                </a:lnSpc>
                <a:spcBef>
                  <a:spcPts val="7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13.3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ถอดปะเก็นฝาสูบออก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BA08C6B-2B24-64B2-EDD1-DF78D26FFD1B}"/>
                </a:ext>
              </a:extLst>
            </p:cNvPr>
            <p:cNvSpPr/>
            <p:nvPr/>
          </p:nvSpPr>
          <p:spPr>
            <a:xfrm>
              <a:off x="9787401" y="115586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8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CC927B0-35D4-E2F1-5857-9BF31C22D08D}"/>
                </a:ext>
              </a:extLst>
            </p:cNvPr>
            <p:cNvSpPr txBox="1"/>
            <p:nvPr/>
          </p:nvSpPr>
          <p:spPr>
            <a:xfrm>
              <a:off x="9286322" y="1081818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13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7509671C-DC26-8AF4-6863-F240778A1A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49" y="6606569"/>
            <a:ext cx="5612458" cy="32440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CB07838-C966-FC54-0D3B-A9A8AC3E92E2}"/>
              </a:ext>
            </a:extLst>
          </p:cNvPr>
          <p:cNvGrpSpPr/>
          <p:nvPr/>
        </p:nvGrpSpPr>
        <p:grpSpPr>
          <a:xfrm>
            <a:off x="9626729" y="1081818"/>
            <a:ext cx="7712737" cy="6753225"/>
            <a:chOff x="10069171" y="1081818"/>
            <a:chExt cx="7712737" cy="6753225"/>
          </a:xfrm>
        </p:grpSpPr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AA568388-B9FD-430B-304A-7F15E9519039}"/>
                </a:ext>
              </a:extLst>
            </p:cNvPr>
            <p:cNvSpPr txBox="1"/>
            <p:nvPr/>
          </p:nvSpPr>
          <p:spPr>
            <a:xfrm>
              <a:off x="11131670" y="1218388"/>
              <a:ext cx="6650238" cy="954108"/>
            </a:xfrm>
            <a:prstGeom prst="rect">
              <a:avLst/>
            </a:prstGeom>
          </p:spPr>
          <p:txBody>
            <a:bodyPr wrap="square" lIns="0" tIns="0" rIns="0" bIns="0" rtlCol="0" anchor="t">
              <a:noAutofit/>
            </a:bodyPr>
            <a:lstStyle/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ถอดลิ้นออกจากฝาสูบ	</a:t>
              </a:r>
            </a:p>
            <a:p>
              <a:pPr marL="800100" indent="-800100"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14.1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ก่อนถอดลิ้นออกจากฝาสูบ ให้ทำเครื่องหมายสูบของเครื่องยนต์ที่หัวลิ้นก่อน อาจใช้เหล็กนำศูนย์ตอกเลขจำนวนสูบ หรือใช้สีเขียนเลข โดยเรียงลำดับจากด้านหน้าเครื่องยนต์ หรือถ้าไม่ทำเครื่องหมาย เมื่อถอดลิ้นแล้ว ให้จัดเรียงไว้ในกล่องที่เตรียมไว้เฉพาะก็ได้</a:t>
              </a:r>
            </a:p>
            <a:p>
              <a:pPr marL="800100" indent="-800100"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14.2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ถอดสปริงลิ้น</a:t>
              </a:r>
            </a:p>
            <a:p>
              <a:pPr marL="800100" indent="-800100"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14.3	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ถอดลิ้นออก</a:t>
              </a:r>
            </a:p>
            <a:p>
              <a:pPr marL="800100" indent="-800100"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rgbClr val="00B0F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14.4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	จัดเรียงชุดลิ้นให้เป็นชุด ๆ อย่าให้สลับตำแหน่งกัน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b="1" spc="36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ทำความสะอาดชิ้นส่วน</a:t>
              </a:r>
            </a:p>
            <a:p>
              <a:pPr>
                <a:lnSpc>
                  <a:spcPts val="3800"/>
                </a:lnSpc>
                <a:spcBef>
                  <a:spcPts val="600"/>
                </a:spcBef>
              </a:pP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ทำความสะอาดฝาสูบและชุดลิ้นด้วย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 ขูดเศษปะเก็น เศษผง คราบ</a:t>
              </a:r>
              <a:r>
                <a:rPr lang="th-TH" sz="4000" spc="36" dirty="0" err="1">
                  <a:latin typeface="TH SarabunPSK" panose="020B0500040200020003" pitchFamily="34" charset="-34"/>
                  <a:cs typeface="TH SarabunPSK" panose="020B0500040200020003" pitchFamily="34" charset="-34"/>
                </a:rPr>
                <a:t>นํ้า</a:t>
              </a:r>
              <a:r>
                <a:rPr lang="th-TH" sz="4000" spc="36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มันเครื่อง เขม่าในท่อร่วมไอดีและไอเสีย และเศษสนิมออกให้หมด จากนั้นใช้ลมเป่าชิ้นส่วนต่าง ๆ ให้สะอาด</a:t>
              </a:r>
              <a:endParaRPr lang="en-US" sz="4000" spc="36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CEEB949-F7E6-32CE-1CA9-E4976A1E2C5A}"/>
                </a:ext>
              </a:extLst>
            </p:cNvPr>
            <p:cNvSpPr/>
            <p:nvPr/>
          </p:nvSpPr>
          <p:spPr>
            <a:xfrm>
              <a:off x="10570250" y="1155865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8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06CCE2-3472-05AE-036D-C5D2CA3B3D95}"/>
                </a:ext>
              </a:extLst>
            </p:cNvPr>
            <p:cNvSpPr txBox="1"/>
            <p:nvPr/>
          </p:nvSpPr>
          <p:spPr>
            <a:xfrm>
              <a:off x="10069171" y="1081818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14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17A16D9-21F1-545F-C450-165500CE1F50}"/>
                </a:ext>
              </a:extLst>
            </p:cNvPr>
            <p:cNvSpPr/>
            <p:nvPr/>
          </p:nvSpPr>
          <p:spPr>
            <a:xfrm>
              <a:off x="10570250" y="7303796"/>
              <a:ext cx="449272" cy="457200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endParaRPr lang="th-TH" sz="2800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63D8A4-9C37-58E4-A466-79B7C5681713}"/>
                </a:ext>
              </a:extLst>
            </p:cNvPr>
            <p:cNvSpPr txBox="1"/>
            <p:nvPr/>
          </p:nvSpPr>
          <p:spPr>
            <a:xfrm>
              <a:off x="10069171" y="7229749"/>
              <a:ext cx="1451429" cy="6052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  <a:spcBef>
                  <a:spcPts val="600"/>
                </a:spcBef>
              </a:pPr>
              <a:r>
                <a:rPr lang="en-US" sz="2800" dirty="0">
                  <a:solidFill>
                    <a:schemeClr val="lt1"/>
                  </a:solidFill>
                </a:rPr>
                <a:t>15</a:t>
              </a:r>
              <a:endParaRPr lang="th-TH" sz="2800" dirty="0">
                <a:solidFill>
                  <a:schemeClr val="lt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90BD76F-C21E-D5B8-8AE1-5EE2B8CAE29B}"/>
              </a:ext>
            </a:extLst>
          </p:cNvPr>
          <p:cNvCxnSpPr>
            <a:cxnSpLocks/>
          </p:cNvCxnSpPr>
          <p:nvPr/>
        </p:nvCxnSpPr>
        <p:spPr>
          <a:xfrm flipV="1">
            <a:off x="9564727" y="1177068"/>
            <a:ext cx="60993" cy="5899260"/>
          </a:xfrm>
          <a:prstGeom prst="line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9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Custom Design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13331</TotalTime>
  <Words>4472</Words>
  <Application>Microsoft Office PowerPoint</Application>
  <PresentationFormat>กำหนดเอง</PresentationFormat>
  <Paragraphs>317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24" baseType="lpstr">
      <vt:lpstr>I n S e e D a n g</vt:lpstr>
      <vt:lpstr>TH SarabunPSK</vt:lpstr>
      <vt:lpstr>2006_iannnnnBKK</vt:lpstr>
      <vt:lpstr>Arial</vt:lpstr>
      <vt:lpstr>Cloud Soft SemiBold</vt:lpstr>
      <vt:lpstr>Roboto Black</vt:lpstr>
      <vt:lpstr>Calibri</vt:lpstr>
      <vt:lpstr>RSU</vt:lpstr>
      <vt:lpstr>Custom Design</vt:lpstr>
      <vt:lpstr>6_Custom Design</vt:lpstr>
      <vt:lpstr>7_Custom Design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Geometric Business Progress Report Sustainable Development Goals Presentation</dc:title>
  <dc:creator>Passakorn Pacharoen</dc:creator>
  <cp:lastModifiedBy>Warintorn</cp:lastModifiedBy>
  <cp:revision>697</cp:revision>
  <dcterms:created xsi:type="dcterms:W3CDTF">2006-08-16T00:00:00Z</dcterms:created>
  <dcterms:modified xsi:type="dcterms:W3CDTF">2025-03-22T17:35:09Z</dcterms:modified>
  <dc:identifier>DAFo_rOLUwE</dc:identifier>
</cp:coreProperties>
</file>