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19"/>
  </p:notesMasterIdLst>
  <p:sldIdLst>
    <p:sldId id="256" r:id="rId4"/>
    <p:sldId id="381" r:id="rId5"/>
    <p:sldId id="382" r:id="rId6"/>
    <p:sldId id="510" r:id="rId7"/>
    <p:sldId id="497" r:id="rId8"/>
    <p:sldId id="524" r:id="rId9"/>
    <p:sldId id="518" r:id="rId10"/>
    <p:sldId id="525" r:id="rId11"/>
    <p:sldId id="526" r:id="rId12"/>
    <p:sldId id="527" r:id="rId13"/>
    <p:sldId id="528" r:id="rId14"/>
    <p:sldId id="529" r:id="rId15"/>
    <p:sldId id="530" r:id="rId16"/>
    <p:sldId id="531" r:id="rId17"/>
    <p:sldId id="532" r:id="rId18"/>
  </p:sldIdLst>
  <p:sldSz cx="18288000" cy="10287000"/>
  <p:notesSz cx="6858000" cy="9144000"/>
  <p:embeddedFontLst>
    <p:embeddedFont>
      <p:font typeface="2006_iannnnnBKK" panose="020B0604020202020204" charset="0"/>
      <p:regular r:id="rId20"/>
    </p:embeddedFont>
    <p:embeddedFont>
      <p:font typeface="Cloud Soft SemiBold" panose="02000000000000000000" charset="-34"/>
      <p:bold r:id="rId21"/>
      <p:boldItalic r:id="rId22"/>
    </p:embeddedFont>
    <p:embeddedFont>
      <p:font typeface="I n S e e D a n g" panose="020B0604020202020204" charset="-34"/>
      <p:regular r:id="rId23"/>
    </p:embeddedFont>
    <p:embeddedFont>
      <p:font typeface="Roboto Black" panose="02000000000000000000" pitchFamily="2" charset="0"/>
      <p:bold r:id="rId24"/>
    </p:embeddedFont>
    <p:embeddedFont>
      <p:font typeface="TH SarabunPSK" panose="020B0500040200020003" pitchFamily="34" charset="-34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 userDrawn="1">
          <p15:clr>
            <a:srgbClr val="FDE53C"/>
          </p15:clr>
        </p15:guide>
        <p15:guide id="2" pos="5760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520" userDrawn="1">
          <p15:clr>
            <a:srgbClr val="FDE53C"/>
          </p15:clr>
        </p15:guide>
        <p15:guide id="5" orient="horz" pos="2136" userDrawn="1">
          <p15:clr>
            <a:srgbClr val="FDE53C"/>
          </p15:clr>
        </p15:guide>
        <p15:guide id="6" orient="horz" pos="3144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099"/>
    <a:srgbClr val="34C3F0"/>
    <a:srgbClr val="FE8ABE"/>
    <a:srgbClr val="FFE1E6"/>
    <a:srgbClr val="FEBEDB"/>
    <a:srgbClr val="63D1F3"/>
    <a:srgbClr val="B6E5EF"/>
    <a:srgbClr val="BCB8F7"/>
    <a:srgbClr val="C0EAE9"/>
    <a:srgbClr val="9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4" autoAdjust="0"/>
    <p:restoredTop sz="94574" autoAdjust="0"/>
  </p:normalViewPr>
  <p:slideViewPr>
    <p:cSldViewPr snapToGrid="0">
      <p:cViewPr varScale="1">
        <p:scale>
          <a:sx n="52" d="100"/>
          <a:sy n="52" d="100"/>
        </p:scale>
        <p:origin x="29" y="72"/>
      </p:cViewPr>
      <p:guideLst>
        <p:guide orient="horz" pos="72"/>
        <p:guide pos="5760"/>
        <p:guide pos="9024"/>
        <p:guide pos="11520"/>
        <p:guide orient="horz" pos="2136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75D3-CAE6-437A-AFD3-CDF3F5993B94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890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01739-E5EC-30FF-32A4-CFDEA9E0E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37BE1-D6B8-0791-C8DB-8C7027D12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DEBF37-9CA2-84FA-DBD8-E00450119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49226-F0E9-2098-728A-AD96E61C5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75D3-CAE6-437A-AFD3-CDF3F5993B94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261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D6B27-0F01-F2EE-2872-D75797ADE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9B36F8-19BA-7BFD-D4E6-64BA648A6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CE0CF-038D-455E-E612-722FEA24B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58EA7-D1D5-C181-EE0C-F97B75D2B4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75D3-CAE6-437A-AFD3-CDF3F5993B94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3461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D6B27-0F01-F2EE-2872-D75797ADE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9B36F8-19BA-7BFD-D4E6-64BA648A6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CE0CF-038D-455E-E612-722FEA24B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58EA7-D1D5-C181-EE0C-F97B75D2B4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75D3-CAE6-437A-AFD3-CDF3F5993B94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7391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62AB6-734D-4D77-53A9-A8AD9529D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CD9DEB-5914-6412-C620-FCB723ADC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5AAD0-6D3F-1C00-5FDA-69AD824EF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7D004-66AF-571E-F232-820E2145E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75D3-CAE6-437A-AFD3-CDF3F5993B94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409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CBC10-5AB1-E5E5-10A5-77725DAE7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57B3E-C504-6876-71F3-4B3130B1D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95D706-5A3C-9E66-7F56-0C03E751E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8114E-B820-F361-523D-B376898E2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75D3-CAE6-437A-AFD3-CDF3F5993B94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872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CBC10-5AB1-E5E5-10A5-77725DAE7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57B3E-C504-6876-71F3-4B3130B1D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95D706-5A3C-9E66-7F56-0C03E751E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8114E-B820-F361-523D-B376898E2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75D3-CAE6-437A-AFD3-CDF3F5993B94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1097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6;p25">
            <a:extLst>
              <a:ext uri="{FF2B5EF4-FFF2-40B4-BE49-F238E27FC236}">
                <a16:creationId xmlns:a16="http://schemas.microsoft.com/office/drawing/2014/main" id="{1647B281-678F-60C9-8AC3-8AB52FC8C821}"/>
              </a:ext>
            </a:extLst>
          </p:cNvPr>
          <p:cNvSpPr/>
          <p:nvPr/>
        </p:nvSpPr>
        <p:spPr>
          <a:xfrm>
            <a:off x="20040600" y="5656983"/>
            <a:ext cx="3148536" cy="2401006"/>
          </a:xfrm>
          <a:prstGeom prst="roundRect">
            <a:avLst>
              <a:gd name="adj" fmla="val 50000"/>
            </a:avLst>
          </a:prstGeom>
          <a:solidFill>
            <a:srgbClr val="FDA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7789738"/>
            <a:ext cx="1353479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งานลูกสูบ</a:t>
            </a:r>
            <a:r>
              <a:rPr lang="en-US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 </a:t>
            </a: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และแหวนลูกสูบ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E5BA3-DCA1-96BA-7CED-94C77947A6BE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9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B40DA5-1E5D-12EB-A225-AA2F6BF7E896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7036C765-7B8C-4EFB-FBE2-E3D7E7CD03E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74F797ED-90F7-E98D-9F9F-E626A31019B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2423599" y="8834547"/>
            <a:ext cx="5420889" cy="41693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9.21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ตรวจสอบระยะห่างระหว่างแหวนลูกสูบกับร่องแหวนลูกสูบ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ED64AE-3930-DCCC-C8A6-D2A07312787D}"/>
              </a:ext>
            </a:extLst>
          </p:cNvPr>
          <p:cNvGrpSpPr/>
          <p:nvPr/>
        </p:nvGrpSpPr>
        <p:grpSpPr>
          <a:xfrm>
            <a:off x="2994575" y="988143"/>
            <a:ext cx="4955543" cy="722227"/>
            <a:chOff x="3224444" y="4284645"/>
            <a:chExt cx="4955543" cy="7222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1CD050-D4F0-5EBE-517A-30D1666CC058}"/>
                </a:ext>
              </a:extLst>
            </p:cNvPr>
            <p:cNvGrpSpPr/>
            <p:nvPr/>
          </p:nvGrpSpPr>
          <p:grpSpPr>
            <a:xfrm>
              <a:off x="3272851" y="4394872"/>
              <a:ext cx="4907136" cy="612000"/>
              <a:chOff x="4567415" y="4086431"/>
              <a:chExt cx="4907136" cy="612000"/>
            </a:xfrm>
          </p:grpSpPr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4CAFE793-9530-6A5F-6067-FC9C38749DC5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470559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4B64E4E-373E-C15C-5C22-0675051DEF9C}"/>
                  </a:ext>
                </a:extLst>
              </p:cNvPr>
              <p:cNvSpPr txBox="1"/>
              <p:nvPr/>
            </p:nvSpPr>
            <p:spPr>
              <a:xfrm>
                <a:off x="4799764" y="4235620"/>
                <a:ext cx="467478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การตรวจสอบชิ้นส่วน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E0AB14C-AE4C-2AA0-804B-C708689BC87C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2DD4A04A-36F0-EBA7-1C5F-8D0023D78831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3465DBFF-6F5F-706E-D82E-809946101E93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65D609-A40A-EBB2-E74B-38EC4904F209}"/>
              </a:ext>
            </a:extLst>
          </p:cNvPr>
          <p:cNvGrpSpPr/>
          <p:nvPr/>
        </p:nvGrpSpPr>
        <p:grpSpPr>
          <a:xfrm>
            <a:off x="2994575" y="1984471"/>
            <a:ext cx="14583132" cy="2025015"/>
            <a:chOff x="4971950" y="2042855"/>
            <a:chExt cx="14583132" cy="2025015"/>
          </a:xfrm>
        </p:grpSpPr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8E4B2AA7-EB5B-FF1A-7386-F03D7A4AA44C}"/>
                </a:ext>
              </a:extLst>
            </p:cNvPr>
            <p:cNvSpPr txBox="1"/>
            <p:nvPr/>
          </p:nvSpPr>
          <p:spPr>
            <a:xfrm>
              <a:off x="5533368" y="2098280"/>
              <a:ext cx="14021714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9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ตรวจสอบการสึก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ของลูกสูบ	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9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ของลูกสูบ (รูปที่ 9.19) โดยตรวจสอบรอยขีดข่วน รอยไหม้ และรอยร้าว ถ้ามีการสึก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ดังกล่าว ให้เปลี่ยนลูกสูบ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9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ตรวจสอบร่องแหวนลูกสูบ</a:t>
              </a:r>
            </a:p>
            <a:p>
              <a:pPr>
                <a:lnSpc>
                  <a:spcPts val="39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ร่องแหวนลูกสูบจะต้องไม่มีรอยเว้า และรอยสึก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ทางด้านข้าง (รูปที่ 9.20) ถ้ามีให้เปลี่ยนลูกสูบ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B17BBF-B7D9-1028-FA64-30C282F29B32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FE4A1FC-EE9B-63BA-945D-DD99E312E0CF}"/>
                </a:ext>
              </a:extLst>
            </p:cNvPr>
            <p:cNvSpPr/>
            <p:nvPr/>
          </p:nvSpPr>
          <p:spPr>
            <a:xfrm>
              <a:off x="4971950" y="361067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805F5E-AD94-BC29-B751-73BDE49371ED}"/>
              </a:ext>
            </a:extLst>
          </p:cNvPr>
          <p:cNvGrpSpPr/>
          <p:nvPr/>
        </p:nvGrpSpPr>
        <p:grpSpPr>
          <a:xfrm>
            <a:off x="2994575" y="4839408"/>
            <a:ext cx="8968825" cy="967777"/>
            <a:chOff x="4971950" y="2042855"/>
            <a:chExt cx="8968825" cy="967777"/>
          </a:xfrm>
        </p:grpSpPr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E8F79F69-5FFF-8EE8-40C2-8B00C5D14752}"/>
                </a:ext>
              </a:extLst>
            </p:cNvPr>
            <p:cNvSpPr txBox="1"/>
            <p:nvPr/>
          </p:nvSpPr>
          <p:spPr>
            <a:xfrm>
              <a:off x="5533369" y="2098280"/>
              <a:ext cx="8407406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9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ตรวจสอบระยะห่างระหว่างแหวนลูกสูบกับร่องแหวนลูกสูบ</a:t>
              </a: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628650" indent="-628650">
                <a:lnSpc>
                  <a:spcPts val="39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	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ประกอบแหวนลูกสูบเข้ากับร่องแหวน</a:t>
              </a:r>
            </a:p>
            <a:p>
              <a:pPr marL="628650" indent="-628650">
                <a:lnSpc>
                  <a:spcPts val="39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	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สอดฟิล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อร์เกจระหว่างร่องแหวนลูกสูบกับด้านข้างแหวนลูกสูบ ตรวจสอบหลาย ๆตำแหน่ง นำค่าที่ตรวจสอบได้เปรียบเทียบกับค่ากำหนดของบริษัทผู้ผลิต (รูปที่ 9.21)</a:t>
              </a:r>
            </a:p>
            <a:p>
              <a:pPr marL="628650">
                <a:lnSpc>
                  <a:spcPts val="3900"/>
                </a:lnSpc>
                <a:spcBef>
                  <a:spcPts val="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ค่าระยะห่างระหว่างแหวนลูกสูบและร่องแหวนลูกสูบ 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ต้องอ้างอิงจากคู่มือของบริษัทผู้ผลิต ถ้าช่องว่างมากกว่าค่าสูงสุด ให้เปลี่ยนลูกสูบ หรือแหวนลูกสูบ หรือเปลี่ยน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ทั้งคู่	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14CB9A1-0659-2262-C65E-4FE0D40E862F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5C3139AF-42BC-1E3E-5A29-CC390B315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145" y="5048704"/>
            <a:ext cx="4771290" cy="356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7DF1D-D51E-E5BF-D8AC-EC5D4DBEB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B2AC3B1-E663-CE98-5CAC-AE12A90DBFD1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6BEBD2-6F8A-B683-AD5F-520F8550C919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B55B6A0-6D57-0616-FB6C-E665B60E83B9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B3ED5BF-70E7-4042-E2FA-7FDF40EC5BF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9E1E945-7BB2-FFAD-383E-A0A69386A43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8BDED97-3520-323B-433E-3FCDFD0E692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92E539A-EABE-689E-BAC3-BC2CDF0BC74C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A2B14FE-AE32-F453-E9FA-B79FFED00A4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27E0D3-AFCA-22D9-6659-E284085F889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7406DE8-3417-EE15-B6E1-2A91AE36B0C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6A68B44-E753-BFDD-719F-87DCA3BB403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F848BEEC-0265-EF7E-E5E2-339E9EEA261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CB72B53-CD8B-E2CC-09DB-6514334BBE3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08F7327-5FFB-FA0C-0E9E-8744C51DE81A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32F4F62-DBB6-F96D-67E7-746957456D5E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D414FE07-3F2B-120F-03B4-1C5FFC75AD36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E37CEA-4C80-33E3-032F-9FC8E85B7C49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0EB080-AEB0-EA4D-A185-3089D71D6F0D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0EAD5FF8-4867-7F8C-57FE-35273C9478A6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2328FE07-E95C-0303-A398-C65AB36916DE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C6A11ED-BE4D-82E4-CADF-8501D8D6CDA2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418B78-F916-1B56-158B-205FEDF7D267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28ED81-95BE-0876-26A6-CB699EF8CA9A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2EAA5ADA-8F27-E64E-74A8-F33C299A8868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A71FA80A-B6D9-352F-7468-AA7AC5C15B62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B76E74FA-69C3-EB9F-75E7-C1E378CC6DC6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CE85760C-C2C6-A810-189F-5DA79147EB55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67446C41-87F3-08F6-B1A3-B1058693A3CC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2148F5D7-B47B-90E3-01A1-FD51768E3835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3D632B-8326-F797-3F20-805A6DF3B40A}"/>
              </a:ext>
            </a:extLst>
          </p:cNvPr>
          <p:cNvGrpSpPr/>
          <p:nvPr/>
        </p:nvGrpSpPr>
        <p:grpSpPr>
          <a:xfrm>
            <a:off x="3051725" y="1123889"/>
            <a:ext cx="9488619" cy="967777"/>
            <a:chOff x="4971950" y="2042855"/>
            <a:chExt cx="9488619" cy="967777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727E8809-31DE-7FF3-EBDA-B38276274F61}"/>
                </a:ext>
              </a:extLst>
            </p:cNvPr>
            <p:cNvSpPr txBox="1"/>
            <p:nvPr/>
          </p:nvSpPr>
          <p:spPr>
            <a:xfrm>
              <a:off x="5533369" y="2098280"/>
              <a:ext cx="8927200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ตรวจสอบระยะห่างปากแหวนลูกสูบ	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การตรวจสอบระยะห่างปากแหวนลูกสูบ (รูปที่ 9.22) เป็นการตรวจสอบการสึก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ของแหวนลูกสูบ ระยะห่างปากแหวนลูกสูบ คือ ระยะห่างระหว่างปลายของปากแหวนลูกสูบทั้ง 2 ข้างเมื่ออยู่ในกระบอกสูบ การวัดระยะห่างปากแหวน ต้องใช้ฟิล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อร์เกจสอดเข้าไปตรงช่องว่างของปากแหวน วิธีการตรวจสอบระยะห่างปากแหวนลูกสูบ มีดังนี้</a:t>
              </a:r>
            </a:p>
            <a:p>
              <a:pPr marL="628650" indent="-628650"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4.1</a:t>
              </a:r>
              <a:r>
                <a:rPr lang="en-US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ประกอบแหวนลูกสูบลงในกระบอกสูบ จากนั้นใช้ลูกสูบดันแหวนลูกสูบลงไปด้านล่างในระยะที่แหวนลูกสูบเคลื่อนที่ (ระยะตรวจสอบให้อ้างอิงจากคู่มือของบริษัทผู้ผลิต)</a:t>
              </a:r>
            </a:p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4.2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สอดฟิล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อร์เกจที่ระยะห่างปากแหวนลูกสูบ (รูปที่ 9.22)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7FFC92-DEFF-BC3C-E2F5-A30A44959921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119A09FB-C9E9-C721-3CF0-D7A3AB78F29C}"/>
              </a:ext>
            </a:extLst>
          </p:cNvPr>
          <p:cNvSpPr txBox="1"/>
          <p:nvPr/>
        </p:nvSpPr>
        <p:spPr>
          <a:xfrm>
            <a:off x="13884456" y="5816991"/>
            <a:ext cx="3329759" cy="90668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9.22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ตรวจสอบระยะห่างปากแหวนลูกสูบ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D67A4-0267-7EE2-CA6B-1AD76DA48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008" y="1831688"/>
            <a:ext cx="5097028" cy="3761925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658217A6-C68F-5C2D-C05B-6E065446800B}"/>
              </a:ext>
            </a:extLst>
          </p:cNvPr>
          <p:cNvSpPr txBox="1"/>
          <p:nvPr/>
        </p:nvSpPr>
        <p:spPr>
          <a:xfrm>
            <a:off x="3613142" y="7277805"/>
            <a:ext cx="13949416" cy="91235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628650" indent="-628650">
              <a:lnSpc>
                <a:spcPts val="4000"/>
              </a:lnSpc>
              <a:spcBef>
                <a:spcPts val="1000"/>
              </a:spcBef>
            </a:pPr>
            <a:r>
              <a:rPr lang="th-TH" sz="4000" b="1" spc="36" dirty="0">
                <a:solidFill>
                  <a:schemeClr val="accent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4.3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กรณีเปลี่ยนแหวนลูกสูบใหม่ ให้นำแหวนลูกสูบใส่ในร่องแหวนลูกสูบ แล้วกลิ้งแหวนไปรอบ ๆ จะต้องไม่ติดขัด และต้องตรวจสอบระยะห่างปากแหวนลูกสูบด้วย</a:t>
            </a:r>
          </a:p>
          <a:p>
            <a:pPr marL="628650" indent="-628650">
              <a:lnSpc>
                <a:spcPts val="4000"/>
              </a:lnSpc>
              <a:spcBef>
                <a:spcPts val="1000"/>
              </a:spcBef>
            </a:pP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ถ้าระยะห่างมากกว่าค่าสูงสุด ให้เปลี่ยนแหวนลูกสูบ เมื่อเปลี่ยนแหวนลูกสูบแล้ว ค่าระยะห่างยังมากกว่าค่าสูงสุด จะต้องคว้านกระบอกสูบ หรือเปลี่ยนปลอกสูบใหม่</a:t>
            </a:r>
            <a:endParaRPr lang="en-US" sz="40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02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1FD30-6630-8032-2B26-DD4778EC6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5628C581-606C-0161-B01D-C71D39AD7EC4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6853D-3004-EB18-825B-ED27D69C727C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43C5DE7-31F0-9E0B-7E99-E8613927F052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8C808500-6AD6-F967-6DA2-720C2F562C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198A695-FB61-8FE3-064F-53F8FE89EE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9A6C617-C5C4-4BAD-03D3-49F1893EBE2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DC560DF-6E76-DFE8-4187-0007704A4B9E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E4459F3F-330F-8415-FC24-CDF36497CDB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7924A81F-481B-7E61-E5E2-6660B7E3F51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FB45BAA-DF71-B675-E60E-F0FCA7B24E6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EEEFC9-8C49-14DC-0E77-219C61584F9D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BD0C8F7-5DBF-A7B2-4974-D4BDDD1B88C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01864E1-BCC3-FC8A-3654-97138933741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2A2D011-F49F-8482-947F-85FD8814658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B64800C6-277D-37DA-1327-27076D87A16E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07F2AF5-3986-1582-CDCB-D31BDDF5B72A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0784A9-CA88-F7A8-91A0-8F0577F94C90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A7D11E7-AA99-B32E-357F-0ACFAA400967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A65F7FB4-6163-45FA-B81F-64FF4AC2A8CF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66A5F745-F1A7-0D02-B533-A6F583501BE9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82C9BEB9-C7BF-1C3E-38F7-77EEF26DDACC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130245-7CD9-3558-34B1-554A01B331A0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5544A11-9DB9-F533-BFA3-3A92D4637234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E5DCF4C6-7B6C-FA3A-8DF3-C0033B042081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0C01F9B4-22D3-9888-B816-E86B3C5A2018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2A7985FB-73CA-48CA-36CB-ECF9B253608A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F1DB77A9-D299-F0FD-FEFE-9FCEA441ABCE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4040A77D-3171-898F-6F2B-1DD9374B21AA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1EAB2B9F-2922-5146-6B4E-FBCA85A10ED6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10EF02-06E1-1ACA-61A1-5455812D62FF}"/>
              </a:ext>
            </a:extLst>
          </p:cNvPr>
          <p:cNvGrpSpPr/>
          <p:nvPr/>
        </p:nvGrpSpPr>
        <p:grpSpPr>
          <a:xfrm>
            <a:off x="555267" y="1123889"/>
            <a:ext cx="10156276" cy="967777"/>
            <a:chOff x="4971950" y="2042855"/>
            <a:chExt cx="10156276" cy="967777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2E58DC25-E38C-D4B6-9262-C29C00E36089}"/>
                </a:ext>
              </a:extLst>
            </p:cNvPr>
            <p:cNvSpPr txBox="1"/>
            <p:nvPr/>
          </p:nvSpPr>
          <p:spPr>
            <a:xfrm>
              <a:off x="5533369" y="2098280"/>
              <a:ext cx="9594857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ตรวจสอบขนาดเส้นผ่านศูนย์กลางของลูกสูบ	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ตรวจสอบขนาดเส้นผ่านศูนย์กลางของลูกสูบด้วยไมโครมิเตอร์วัดนอก โดยตรวจสอบที่ด้านรับแรงเบียดข้าง (บริษัทผู้ผลิตจะกำหนดตำแหน่งการตรวจสอบที่แน่นอน) (รูปที่ 9.23) นำค่าที่ตรวจสอบได้ ไปเปรียบเทียบกับค่าจากคู่มือของบริษัทผู้ผลิต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D28E818-23AF-F64B-9D3E-A2CEBD2F8989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A126466D-2FA3-F8E0-F677-1B75F36CB18B}"/>
              </a:ext>
            </a:extLst>
          </p:cNvPr>
          <p:cNvSpPr txBox="1"/>
          <p:nvPr/>
        </p:nvSpPr>
        <p:spPr>
          <a:xfrm>
            <a:off x="8153401" y="4341309"/>
            <a:ext cx="3605258" cy="90668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9.23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ตรวจสอบขนาดเส้นผ่านศูนย์กลางของลูกสูบ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E1378-8134-30A0-42AB-C4A1B91B9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760" y="1123889"/>
            <a:ext cx="5571481" cy="41738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EC8014F-09BF-6CB4-C67D-AEF222DBB3DC}"/>
              </a:ext>
            </a:extLst>
          </p:cNvPr>
          <p:cNvGrpSpPr/>
          <p:nvPr/>
        </p:nvGrpSpPr>
        <p:grpSpPr>
          <a:xfrm>
            <a:off x="5251616" y="5796118"/>
            <a:ext cx="11375476" cy="967777"/>
            <a:chOff x="4971950" y="2042855"/>
            <a:chExt cx="11375476" cy="967777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3D2854D6-9764-CF5C-20D1-0A6F6D93A384}"/>
                </a:ext>
              </a:extLst>
            </p:cNvPr>
            <p:cNvSpPr txBox="1"/>
            <p:nvPr/>
          </p:nvSpPr>
          <p:spPr>
            <a:xfrm>
              <a:off x="5533370" y="2098280"/>
              <a:ext cx="10814056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การตรวจสอบความคดงอของก้านสูบ</a:t>
              </a:r>
            </a:p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ก้านสูบที่ใช้งานได้ต้องไม่คดงอ การคดงอของก้านสูบจะทำให้เกิดแรงเบียดด้านข้างที่ลูกสูบและที่แบริงก้านสูบมากกว่าปกติ (รูปที่ 9.24) ผลของก้านสูบ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คดงอ จะทำให้แรงกระทำที่แบริงที่จุด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มาก เป็นเหตุให้แบริงสึก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ส่วนที่ลูกสูบจะมีแรงดันกระทำที่จุด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อย่างมาก เป็นเหตุให้ลูกสูบและกระบอกสูบสึก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เป็นรอยขีดข่วน การตรวจสอบความคดงอของก้านสูบ จะต้องใช้เครื่องทดสอบความคดงอของก้านสูบ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4D2A729-96E5-0637-6981-2A09118A3F2D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A673A52-8B8F-9C6A-D56F-3F991A24C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5" y="4056251"/>
            <a:ext cx="4234114" cy="5084864"/>
          </a:xfrm>
          <a:prstGeom prst="rect">
            <a:avLst/>
          </a:prstGeom>
        </p:spPr>
      </p:pic>
      <p:sp>
        <p:nvSpPr>
          <p:cNvPr id="42" name="TextBox 10">
            <a:extLst>
              <a:ext uri="{FF2B5EF4-FFF2-40B4-BE49-F238E27FC236}">
                <a16:creationId xmlns:a16="http://schemas.microsoft.com/office/drawing/2014/main" id="{0944C1E7-1CC5-42D8-6EE8-CAF4A808D132}"/>
              </a:ext>
            </a:extLst>
          </p:cNvPr>
          <p:cNvSpPr txBox="1"/>
          <p:nvPr/>
        </p:nvSpPr>
        <p:spPr>
          <a:xfrm>
            <a:off x="705608" y="9380313"/>
            <a:ext cx="4609612" cy="90668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9.24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ผลที่เกิดจากก้านสูบคดงอ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45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3F2B9-9071-1DE8-1521-28F4185DD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5627709-9993-9F39-D8AC-BCE6F5F1EAA9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1E5E2A-A2B3-9734-60F6-587506DF495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A3715F-890E-A31C-2DC2-F79907A952B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7B9A8F45-40D8-EB84-95C0-3B84661550C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410FB9D3-72AD-F76F-FB0C-1F03FBEB6BB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E124216-2FFE-3BFF-9152-1163D7596B4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AB654EC-B8DB-F87A-AE32-BC9C94A91453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CC682A2B-AE2F-4FBB-4349-60950D50D49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ABBB5420-2205-AAE6-F226-F9F0199331C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8C3A19F-643A-863C-5D5E-9286F9C4FED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3B0EB8F-E5E3-905D-90D6-52ACB9B9FB86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70A1B556-F903-4D98-A517-A8A09CF50055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89962EBD-3C63-AEFA-C091-98BA970401D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E17651B-977E-5F10-22FD-55154A9A6D3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5AE3D0F5-EC1D-F003-5BD9-13C15A59025E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10BF2656-C49A-14F5-839B-755AB1532915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91AB8-7669-F470-0E0B-384DE36D698A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8B34D35-E420-5739-EE64-241BCA58815F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70A29AB1-E161-BE51-16BC-168F239BA212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9AC14FC7-D23B-FE26-5A7F-6BB95361F24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7ED00C2-414A-46C5-AC42-82C522AC379A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3AB6EC-178E-9F08-8803-1D073205939B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FD52B1F-2498-322E-FFD0-D90B55DA5D94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73C4FAD0-E917-8086-0D0D-DF73289C75BC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C11399B4-A244-DE88-16C3-FE0ED801909D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F9761060-089B-B974-CB28-BE781EBA901F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BC10EB4E-1F34-0581-650D-82C1484F67CE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41AB6366-D365-C29F-A2D9-D6AA6FB9D056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A8AB0FBE-68FF-716F-75C7-E5E7F400E656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CDDAA0-F879-AF43-85DF-2E4F38DC3D80}"/>
              </a:ext>
            </a:extLst>
          </p:cNvPr>
          <p:cNvGrpSpPr/>
          <p:nvPr/>
        </p:nvGrpSpPr>
        <p:grpSpPr>
          <a:xfrm>
            <a:off x="672376" y="1368381"/>
            <a:ext cx="16686709" cy="967777"/>
            <a:chOff x="4971950" y="2042855"/>
            <a:chExt cx="16686709" cy="967777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845AC5DF-71E5-ECA9-F0EA-DFE1C47F5EF9}"/>
                </a:ext>
              </a:extLst>
            </p:cNvPr>
            <p:cNvSpPr txBox="1"/>
            <p:nvPr/>
          </p:nvSpPr>
          <p:spPr>
            <a:xfrm>
              <a:off x="5533369" y="2098280"/>
              <a:ext cx="16125290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ตรวจสอบขนาดเส้นผ่านศูนย์กลางภายนอกของสลักลูกสูบ	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628650" indent="-628650"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7.1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ตรวจสอบสลักลูกสูบด้วยสายตา ว่ามีการแตกร้าว หรือเป็นรอย</a:t>
              </a:r>
            </a:p>
            <a:p>
              <a:pPr marL="628650" indent="-628650"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7.2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ตรวจสอบเส้นผ่านศูนย์กลางภายนอกของสลักลูกสูบด้วยไมโครมิเตอร์วัดนอก ตำแหน่งการตรวจสอบ (รูปที่ 9.25) ถ้าค่าที่ตรวจสอบได้มากกว่าค่ากำหนดของบริษัท จะต้องเปลี่ยนสลักลูกสูบ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1C58592-4BEF-7E14-BE08-9311FAA498C7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48D642-A2F4-3AED-2717-EC003EC89F06}"/>
              </a:ext>
            </a:extLst>
          </p:cNvPr>
          <p:cNvGrpSpPr/>
          <p:nvPr/>
        </p:nvGrpSpPr>
        <p:grpSpPr>
          <a:xfrm>
            <a:off x="7188295" y="4175722"/>
            <a:ext cx="10170790" cy="3749653"/>
            <a:chOff x="4971950" y="2042855"/>
            <a:chExt cx="10170790" cy="3749653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F5FC759C-4626-E7DA-1320-0234ECAC9A1E}"/>
                </a:ext>
              </a:extLst>
            </p:cNvPr>
            <p:cNvSpPr txBox="1"/>
            <p:nvPr/>
          </p:nvSpPr>
          <p:spPr>
            <a:xfrm>
              <a:off x="5533370" y="2098280"/>
              <a:ext cx="9609370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ตรวจสอบระยะห่างระหว่างบุชก้านสูบกับสลักลูกสูบ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ตรวจสอบเส้นผ่านศูนย์กลางของบุชสลักก้านสูบด้วยไมโครมิเตอร์วัดใน ตำแหน่งตรวจสอบ (รูปที่ 9.26) โดยนำค่าที่ตรวจสอบได้ลบกับค่าขนาดเส้นผ่านศูนย์กลางภายนอกของสลักลูกสูบ ถ้าค่าระยะห่างระหว่างบุชก้านสูบกับสลักลูกสูบมากกว่าค่ากำหนดของบริษัท จะต้องเปลี่ยนบุชสลักลูกสูบหรือสลักลูกสูบ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ตรวจสอบสภาพแบ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ริงข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องก้านสูบ</a:t>
              </a:r>
            </a:p>
            <a:p>
              <a:pPr>
                <a:lnSpc>
                  <a:spcPts val="4000"/>
                </a:lnSpc>
                <a:spcBef>
                  <a:spcPts val="10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ตรวจสอบสภาพแบริงก้านสูบด้วยสายตา ถ้าเกิดการสึก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ของแบริง (รูปที่ 9.27) จะต้องหาสาเหตุของการสึก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ก่อน และเปลี่ยนแบริงใหม่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E5916B-2AD6-4877-55D0-CE41D3681FDC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6B3C63D-385F-8AEA-B403-E2DBC27BE537}"/>
                </a:ext>
              </a:extLst>
            </p:cNvPr>
            <p:cNvSpPr/>
            <p:nvPr/>
          </p:nvSpPr>
          <p:spPr>
            <a:xfrm>
              <a:off x="4971950" y="533530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sp>
        <p:nvSpPr>
          <p:cNvPr id="42" name="TextBox 10">
            <a:extLst>
              <a:ext uri="{FF2B5EF4-FFF2-40B4-BE49-F238E27FC236}">
                <a16:creationId xmlns:a16="http://schemas.microsoft.com/office/drawing/2014/main" id="{8D54B473-8CF0-0A45-9332-FF90028484DB}"/>
              </a:ext>
            </a:extLst>
          </p:cNvPr>
          <p:cNvSpPr txBox="1"/>
          <p:nvPr/>
        </p:nvSpPr>
        <p:spPr>
          <a:xfrm>
            <a:off x="1618742" y="8874344"/>
            <a:ext cx="4609612" cy="90668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9.26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ตรวจสอบบุชก้านสูบ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53659-84D4-5CBA-83CF-BFDBEB659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6" y="4175722"/>
            <a:ext cx="5927810" cy="4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8972923" y="6956322"/>
            <a:ext cx="5420889" cy="41693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9.21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ตรวจสอบระยะห่างระหว่างแหวนลูกสูบกับร่องแหวนลูกสูบ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ED64AE-3930-DCCC-C8A6-D2A07312787D}"/>
              </a:ext>
            </a:extLst>
          </p:cNvPr>
          <p:cNvGrpSpPr/>
          <p:nvPr/>
        </p:nvGrpSpPr>
        <p:grpSpPr>
          <a:xfrm>
            <a:off x="3051725" y="1064343"/>
            <a:ext cx="4955543" cy="722227"/>
            <a:chOff x="3224444" y="4284645"/>
            <a:chExt cx="4955543" cy="7222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1CD050-D4F0-5EBE-517A-30D1666CC058}"/>
                </a:ext>
              </a:extLst>
            </p:cNvPr>
            <p:cNvGrpSpPr/>
            <p:nvPr/>
          </p:nvGrpSpPr>
          <p:grpSpPr>
            <a:xfrm>
              <a:off x="3272851" y="4394872"/>
              <a:ext cx="4907136" cy="612000"/>
              <a:chOff x="4567415" y="4086431"/>
              <a:chExt cx="4907136" cy="612000"/>
            </a:xfrm>
          </p:grpSpPr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4CAFE793-9530-6A5F-6067-FC9C38749DC5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053925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4B64E4E-373E-C15C-5C22-0675051DEF9C}"/>
                  </a:ext>
                </a:extLst>
              </p:cNvPr>
              <p:cNvSpPr txBox="1"/>
              <p:nvPr/>
            </p:nvSpPr>
            <p:spPr>
              <a:xfrm>
                <a:off x="4799764" y="4235620"/>
                <a:ext cx="467478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การประกอบลูกสูบ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E0AB14C-AE4C-2AA0-804B-C708689BC87C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2DD4A04A-36F0-EBA7-1C5F-8D0023D78831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3465DBFF-6F5F-706E-D82E-809946101E93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65D609-A40A-EBB2-E74B-38EC4904F209}"/>
              </a:ext>
            </a:extLst>
          </p:cNvPr>
          <p:cNvGrpSpPr/>
          <p:nvPr/>
        </p:nvGrpSpPr>
        <p:grpSpPr>
          <a:xfrm>
            <a:off x="3100132" y="2060671"/>
            <a:ext cx="14423475" cy="5034847"/>
            <a:chOff x="4971950" y="2042855"/>
            <a:chExt cx="14423475" cy="5034847"/>
          </a:xfrm>
        </p:grpSpPr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8E4B2AA7-EB5B-FF1A-7386-F03D7A4AA44C}"/>
                </a:ext>
              </a:extLst>
            </p:cNvPr>
            <p:cNvSpPr txBox="1"/>
            <p:nvPr/>
          </p:nvSpPr>
          <p:spPr>
            <a:xfrm>
              <a:off x="5533368" y="2098280"/>
              <a:ext cx="13862057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ประกอบสลักลูกสูบเข้ากับลูกสูบและก้านสูบ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628650" indent="-628650">
                <a:lnSpc>
                  <a:spcPts val="40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1.1</a:t>
              </a:r>
              <a:r>
                <a:rPr lang="en-US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ประกอบแหวนล็อกเข้ากับลูกสูบเพียงด้านเดียว</a:t>
              </a:r>
            </a:p>
            <a:p>
              <a:pPr marL="628650" indent="-628650">
                <a:lnSpc>
                  <a:spcPts val="40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1.2</a:t>
              </a:r>
              <a:r>
                <a:rPr lang="en-US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ประกอบลูกสูบเข้ากับก้านสูบ โดยให้ตำแหน่งเครื่องหมายที่หัวลูกสูบและที่ก้านสูบ หันไปทาง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ด้านเดียวกัน (รูปที่ 9.28)</a:t>
              </a:r>
            </a:p>
            <a:p>
              <a:pPr marL="628650" indent="-628650">
                <a:lnSpc>
                  <a:spcPts val="40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1.3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ชโลม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มันหล่อลื่นที่สลักลูกสูบ (รูปที่ 9.29) ประกอบสลักลูกสูบ และแหวนล็อก ตามลำดับ</a:t>
              </a:r>
            </a:p>
            <a:p>
              <a:pPr marL="628650" indent="-628650">
                <a:lnSpc>
                  <a:spcPts val="4000"/>
                </a:lnSpc>
                <a:spcBef>
                  <a:spcPts val="800"/>
                </a:spcBef>
              </a:pP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การประกอบสลักลูกสูบเข้ากับก้านสูบและลูกสูบมีหลายวิธี ทั้งนี้ ขึ้นอยู่กับชนิดของลูกสูบ เช่น ลูกสูบอะลูมิเนียมจะต้องนำไปต้มให้มีอุณหภูมิ 70-80 องศาเซลเซียส เพื่อให้เกิดการขยายตัว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จึงจะประกอบสลักลูกสูบได้ 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ประกอบแหวนลูกสูบเข้ากับลูกสูบ</a:t>
              </a:r>
            </a:p>
            <a:p>
              <a:pPr marL="628650" indent="-628650">
                <a:lnSpc>
                  <a:spcPts val="40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2.1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ประกอบชุดแหวน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โดยประกอบขดลวดสปริง จัดรอยต่อขดลวดสปริงให้อยู่ตรงข้ามกับ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ปากแหวน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(รูปที่ 9.30) จากนั้นจึงประกอบแหวน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628650" indent="-628650">
                <a:lnSpc>
                  <a:spcPts val="40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2.2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ประกอบแหวนอัดตัวที่ 2 และตัวที่ 1 ด้วยคีมถ่างแหวนลูกสูบเข้ากับลูกสูบตามลำดับ โดยจัดให้เครื่องหมายหรือตัวหนังสือบนแหวนลูกสูบอยู่ด้านบนเสมอ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B17BBF-B7D9-1028-FA64-30C282F29B32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56B7B03-9991-4045-9EF0-10637F79BDB3}"/>
                </a:ext>
              </a:extLst>
            </p:cNvPr>
            <p:cNvSpPr/>
            <p:nvPr/>
          </p:nvSpPr>
          <p:spPr>
            <a:xfrm>
              <a:off x="4971950" y="662050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72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3F2B9-9071-1DE8-1521-28F4185DD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5627709-9993-9F39-D8AC-BCE6F5F1EAA9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1E5E2A-A2B3-9734-60F6-587506DF495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A3715F-890E-A31C-2DC2-F79907A952B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7B9A8F45-40D8-EB84-95C0-3B84661550C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410FB9D3-72AD-F76F-FB0C-1F03FBEB6BB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E124216-2FFE-3BFF-9152-1163D7596B4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AB654EC-B8DB-F87A-AE32-BC9C94A91453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CC682A2B-AE2F-4FBB-4349-60950D50D49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ABBB5420-2205-AAE6-F226-F9F0199331C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8C3A19F-643A-863C-5D5E-9286F9C4FED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3B0EB8F-E5E3-905D-90D6-52ACB9B9FB86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70A1B556-F903-4D98-A517-A8A09CF50055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89962EBD-3C63-AEFA-C091-98BA970401D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E17651B-977E-5F10-22FD-55154A9A6D3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5AE3D0F5-EC1D-F003-5BD9-13C15A59025E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10BF2656-C49A-14F5-839B-755AB1532915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91AB8-7669-F470-0E0B-384DE36D698A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8B34D35-E420-5739-EE64-241BCA58815F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70A29AB1-E161-BE51-16BC-168F239BA212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9AC14FC7-D23B-FE26-5A7F-6BB95361F24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7ED00C2-414A-46C5-AC42-82C522AC379A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3AB6EC-178E-9F08-8803-1D073205939B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FD52B1F-2498-322E-FFD0-D90B55DA5D94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73C4FAD0-E917-8086-0D0D-DF73289C75BC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C11399B4-A244-DE88-16C3-FE0ED801909D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F9761060-089B-B974-CB28-BE781EBA901F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BC10EB4E-1F34-0581-650D-82C1484F67CE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41AB6366-D365-C29F-A2D9-D6AA6FB9D056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A8AB0FBE-68FF-716F-75C7-E5E7F400E656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CDDAA0-F879-AF43-85DF-2E4F38DC3D80}"/>
              </a:ext>
            </a:extLst>
          </p:cNvPr>
          <p:cNvGrpSpPr/>
          <p:nvPr/>
        </p:nvGrpSpPr>
        <p:grpSpPr>
          <a:xfrm>
            <a:off x="672376" y="1278441"/>
            <a:ext cx="16686709" cy="967777"/>
            <a:chOff x="4971950" y="2042855"/>
            <a:chExt cx="16686709" cy="967777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845AC5DF-71E5-ECA9-F0EA-DFE1C47F5EF9}"/>
                </a:ext>
              </a:extLst>
            </p:cNvPr>
            <p:cNvSpPr txBox="1"/>
            <p:nvPr/>
          </p:nvSpPr>
          <p:spPr>
            <a:xfrm>
              <a:off x="5533369" y="2098280"/>
              <a:ext cx="16125290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ประกอบชุดลูกสูบเข้ากระบอกสูบ	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628650" indent="-6286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ชโลม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มันหล่อลื่นที่แหวนลูกสูบ ร่องแหวนลูกสูบ สลักก้านสูบ และที่ผนังกระบอกสูบให้ชุ่ม (รูปที่ 9.32)</a:t>
              </a:r>
            </a:p>
            <a:p>
              <a:pPr marL="628650" indent="-6286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จัดตำแหน่งปากแหวนลูกสูบ (ควรอ้างอิงคู่มือของบริษัทผู้ผลิต) ตามตำแหน่ง ห้ามจัดตำแหน่งปากแหวนลูกสูบตรงกัน และห้ามจัดตำแหน่งปากแหวนตรงด้านสลักลูกสูบและด้านรับแรงเบียดข้าง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628650" indent="-6286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3.3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หมุนเพลาข้อเหวี่ยงให้ข้อก้านสูบอยู่ในตำแหน่งศูนย์ตายล่าง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BDC) </a:t>
              </a:r>
            </a:p>
            <a:p>
              <a:pPr marL="628650" indent="-628650">
                <a:lnSpc>
                  <a:spcPts val="4000"/>
                </a:lnSpc>
                <a:spcBef>
                  <a:spcPts val="1200"/>
                </a:spcBef>
              </a:pPr>
              <a:r>
                <a:rPr lang="en-US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3.4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ชโลม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มันหล่อลื่นที่แบริงก้านสูบ ข้อก้านสูบ และประกับแบริง ห้ามชโลม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มันที่ด้านหลังของแบริงโดยเด็ดขาด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628650" indent="-6286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3.5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ประกอบลูกสูบเข้ากับกระบอกสูบ จัดเครื่องหมายบนหัวลูกสูบให้หันไปทางด้านหน้าเครื่องยนต์ และรัดแหวนลูกสูบด้วยปลอกรัดแหวนลูกสูบ จากนั้น ใช้ด้ามค้อนหรือไม้ เคาะบนหัวลูกสูบเบา ๆ 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628650" indent="-6286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3.6</a:t>
              </a:r>
              <a:r>
                <a:rPr lang="en-US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ประกอบประกับก้านสูบเข้ากับก้านสูบ โดยจัดเครื่องหมายการประกอบที่ทำไว้ให้ตรงกัน ในกรณีที่เปลี่ยนก้านสูบใหม่ อาจจะไม่มีเครื่องหมายการประกอบ ให้จัดสันล็อกแบริงอยู่ด้านเดียวกัน 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628650" indent="-6286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3.7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ขันโบ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ประกับก้านสูบด้วยประแจวัดแรงบิดค่าแรงบิดตามคู่มือบริษัทผู้ผลิต จากนั้น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หมุนเพลาข้อเหวี่ยงเพื่อดู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ความคล่องตัว  </a:t>
              </a:r>
            </a:p>
            <a:p>
              <a:pPr marL="628650" indent="-6286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3.8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ประกอบปั๊ม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มันเครื่อง และอ่าง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มันเครื่อง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1C58592-4BEF-7E14-BE08-9311FAA498C7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sp>
        <p:nvSpPr>
          <p:cNvPr id="42" name="TextBox 10">
            <a:extLst>
              <a:ext uri="{FF2B5EF4-FFF2-40B4-BE49-F238E27FC236}">
                <a16:creationId xmlns:a16="http://schemas.microsoft.com/office/drawing/2014/main" id="{8D54B473-8CF0-0A45-9332-FF90028484DB}"/>
              </a:ext>
            </a:extLst>
          </p:cNvPr>
          <p:cNvSpPr txBox="1"/>
          <p:nvPr/>
        </p:nvSpPr>
        <p:spPr>
          <a:xfrm>
            <a:off x="18719660" y="5011159"/>
            <a:ext cx="4609612" cy="90668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9.26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ตรวจสอบบุชก้านสูบ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18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645857"/>
            <a:ext cx="19207498" cy="1658687"/>
            <a:chOff x="0" y="85725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65985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54305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E034778-0071-F6FA-83BB-56A36E114A58}"/>
              </a:ext>
            </a:extLst>
          </p:cNvPr>
          <p:cNvGrpSpPr/>
          <p:nvPr/>
        </p:nvGrpSpPr>
        <p:grpSpPr>
          <a:xfrm>
            <a:off x="-1359703" y="2701412"/>
            <a:ext cx="20313585" cy="7790113"/>
            <a:chOff x="-1359703" y="2701412"/>
            <a:chExt cx="20313585" cy="779011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7F16AC4-D225-9469-7BC8-4699EB7983C4}"/>
                </a:ext>
              </a:extLst>
            </p:cNvPr>
            <p:cNvGrpSpPr/>
            <p:nvPr/>
          </p:nvGrpSpPr>
          <p:grpSpPr>
            <a:xfrm>
              <a:off x="8983579" y="2714335"/>
              <a:ext cx="9970303" cy="7777190"/>
              <a:chOff x="8983579" y="2714335"/>
              <a:chExt cx="9970303" cy="777719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220A90-90B4-7BD7-4C30-5567642E4351}"/>
                  </a:ext>
                </a:extLst>
              </p:cNvPr>
              <p:cNvSpPr/>
              <p:nvPr/>
            </p:nvSpPr>
            <p:spPr>
              <a:xfrm>
                <a:off x="8983579" y="2795325"/>
                <a:ext cx="9970303" cy="7696200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5F98303-0B4F-4356-B1E3-D35015CAFD30}"/>
                  </a:ext>
                </a:extLst>
              </p:cNvPr>
              <p:cNvGrpSpPr/>
              <p:nvPr/>
            </p:nvGrpSpPr>
            <p:grpSpPr>
              <a:xfrm>
                <a:off x="11144050" y="2714335"/>
                <a:ext cx="4934150" cy="977554"/>
                <a:chOff x="11067850" y="3157510"/>
                <a:chExt cx="4934150" cy="977554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EDCF098-9336-CDCB-8742-D248DFCE8521}"/>
                    </a:ext>
                  </a:extLst>
                </p:cNvPr>
                <p:cNvSpPr/>
                <p:nvPr/>
              </p:nvSpPr>
              <p:spPr>
                <a:xfrm>
                  <a:off x="11067850" y="3227350"/>
                  <a:ext cx="4934150" cy="90771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TextBox 6">
                  <a:extLst>
                    <a:ext uri="{FF2B5EF4-FFF2-40B4-BE49-F238E27FC236}">
                      <a16:creationId xmlns:a16="http://schemas.microsoft.com/office/drawing/2014/main" id="{492D4593-2D62-647E-C312-75D8350EA684}"/>
                    </a:ext>
                  </a:extLst>
                </p:cNvPr>
                <p:cNvSpPr txBox="1"/>
                <p:nvPr/>
              </p:nvSpPr>
              <p:spPr>
                <a:xfrm>
                  <a:off x="11336314" y="3157510"/>
                  <a:ext cx="4458411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จุดประสงค์การเรียนรู้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3065551-C93A-B18E-DFC5-AB8E52D29EC7}"/>
                  </a:ext>
                </a:extLst>
              </p:cNvPr>
              <p:cNvGrpSpPr/>
              <p:nvPr/>
            </p:nvGrpSpPr>
            <p:grpSpPr>
              <a:xfrm>
                <a:off x="9541240" y="3968442"/>
                <a:ext cx="8294312" cy="5727642"/>
                <a:chOff x="571500" y="4231960"/>
                <a:chExt cx="8294312" cy="5727642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3F5C3C6-8C27-14DF-2FC2-B5828EB31687}"/>
                    </a:ext>
                  </a:extLst>
                </p:cNvPr>
                <p:cNvSpPr/>
                <p:nvPr/>
              </p:nvSpPr>
              <p:spPr>
                <a:xfrm>
                  <a:off x="571500" y="4231960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1</a:t>
                  </a:r>
                  <a:endParaRPr lang="th-TH" sz="3000" dirty="0"/>
                </a:p>
              </p:txBody>
            </p:sp>
            <p:sp>
              <p:nvSpPr>
                <p:cNvPr id="41" name="TextBox 10">
                  <a:extLst>
                    <a:ext uri="{FF2B5EF4-FFF2-40B4-BE49-F238E27FC236}">
                      <a16:creationId xmlns:a16="http://schemas.microsoft.com/office/drawing/2014/main" id="{A50C7598-0A5D-76B4-0796-A919EDA7C30E}"/>
                    </a:ext>
                  </a:extLst>
                </p:cNvPr>
                <p:cNvSpPr txBox="1"/>
                <p:nvPr/>
              </p:nvSpPr>
              <p:spPr>
                <a:xfrm>
                  <a:off x="1072845" y="4300503"/>
                  <a:ext cx="7792967" cy="43345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2700"/>
                    </a:lnSpc>
                    <a:spcBef>
                      <a:spcPts val="1000"/>
                    </a:spcBef>
                  </a:pPr>
                  <a:r>
                    <a:rPr lang="th-TH" sz="305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อธิบายเกี่ยวกับโครงสร้างและหน้าที่ของลูกสูบและแหวนลูกสูบ เพื่อให้เข้าใจการทำงานของระบบได้</a:t>
                  </a:r>
                </a:p>
                <a:p>
                  <a:pPr>
                    <a:lnSpc>
                      <a:spcPts val="2700"/>
                    </a:lnSpc>
                    <a:spcBef>
                      <a:spcPts val="1000"/>
                    </a:spcBef>
                  </a:pPr>
                  <a:r>
                    <a:rPr lang="th-TH" sz="305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ใช้เครื่องมือและอุปกรณ์ เพื่อถอดประกอบลูกสูบและแหวนลูกสูบได้อย่างถูกต้อง</a:t>
                  </a:r>
                </a:p>
                <a:p>
                  <a:pPr>
                    <a:lnSpc>
                      <a:spcPts val="2700"/>
                    </a:lnSpc>
                    <a:spcBef>
                      <a:spcPts val="1000"/>
                    </a:spcBef>
                  </a:pPr>
                  <a:r>
                    <a:rPr lang="th-TH" sz="305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ใช้เครื่องมือวัดละเอียด เพื่อตรวจสอบสลักลูกสูบและบุชลูกสูบได้อย่างแม่นยำ</a:t>
                  </a:r>
                </a:p>
                <a:p>
                  <a:pPr>
                    <a:lnSpc>
                      <a:spcPts val="2700"/>
                    </a:lnSpc>
                    <a:spcBef>
                      <a:spcPts val="1000"/>
                    </a:spcBef>
                  </a:pPr>
                  <a:r>
                    <a:rPr lang="th-TH" sz="305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ใช้เครื่องมือวัดละเอียด เพื่อตรวจสอบสภาพและระยะห่างของลูกสูบและแหวนลูกสูบได้อย่างแม่นยำ</a:t>
                  </a:r>
                </a:p>
                <a:p>
                  <a:pPr>
                    <a:lnSpc>
                      <a:spcPts val="2700"/>
                    </a:lnSpc>
                    <a:spcBef>
                      <a:spcPts val="1000"/>
                    </a:spcBef>
                  </a:pPr>
                  <a:r>
                    <a:rPr lang="th-TH" sz="305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ใช้เครื่องมือวัดตรวจสภาพแบริงก้านสูบได้อย่างถูกต้องและแม่นยำ</a:t>
                  </a:r>
                </a:p>
                <a:p>
                  <a:pPr>
                    <a:lnSpc>
                      <a:spcPts val="2700"/>
                    </a:lnSpc>
                    <a:spcBef>
                      <a:spcPts val="1000"/>
                    </a:spcBef>
                  </a:pPr>
                  <a:r>
                    <a:rPr lang="th-TH" sz="305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มีเจตคติและกิจนิสัยที่ดีในการปฏิบัติงานด้วยความรอบคอบ และปลอดภัย</a:t>
                  </a:r>
                </a:p>
                <a:p>
                  <a:pPr>
                    <a:lnSpc>
                      <a:spcPts val="2700"/>
                    </a:lnSpc>
                    <a:spcBef>
                      <a:spcPts val="1000"/>
                    </a:spcBef>
                  </a:pPr>
                  <a:r>
                    <a:rPr lang="th-TH" sz="305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ประยุกต์ใช้ความรู้เกี่ยวกับลูกสูบและแหวนลูกสูบ เพื่อตรวจสอบและวิเคราะห์ปัญหาได้</a:t>
                  </a:r>
                </a:p>
                <a:p>
                  <a:pPr>
                    <a:lnSpc>
                      <a:spcPts val="2700"/>
                    </a:lnSpc>
                    <a:spcBef>
                      <a:spcPts val="1000"/>
                    </a:spcBef>
                  </a:pPr>
                  <a:r>
                    <a:rPr lang="th-TH" sz="305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ประยุกต์ใช้ความรู้ เพื่อบำรุงรักษาลูกสูบและแหวนลูกสูบได้อย่างถูกต้องตามหลักวิชาการ</a:t>
                  </a: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6C8F5D8F-056A-5C0B-B535-29BF087F2C82}"/>
                    </a:ext>
                  </a:extLst>
                </p:cNvPr>
                <p:cNvSpPr/>
                <p:nvPr/>
              </p:nvSpPr>
              <p:spPr>
                <a:xfrm>
                  <a:off x="571500" y="5013776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2</a:t>
                  </a:r>
                  <a:endParaRPr lang="th-TH" sz="3000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7D6293A4-03F2-DE05-C38B-F02F37BF551E}"/>
                    </a:ext>
                  </a:extLst>
                </p:cNvPr>
                <p:cNvSpPr/>
                <p:nvPr/>
              </p:nvSpPr>
              <p:spPr>
                <a:xfrm>
                  <a:off x="571500" y="5832926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3</a:t>
                  </a:r>
                  <a:endParaRPr lang="th-TH" sz="3000" dirty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1B95300-B5C8-C105-E1D6-54AC70722A12}"/>
                    </a:ext>
                  </a:extLst>
                </p:cNvPr>
                <p:cNvSpPr/>
                <p:nvPr/>
              </p:nvSpPr>
              <p:spPr>
                <a:xfrm>
                  <a:off x="571500" y="6642551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4</a:t>
                  </a:r>
                  <a:endParaRPr lang="th-TH" sz="3000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724932B-13AE-DBB3-B904-4BD6CD4C9540}"/>
                    </a:ext>
                  </a:extLst>
                </p:cNvPr>
                <p:cNvSpPr/>
                <p:nvPr/>
              </p:nvSpPr>
              <p:spPr>
                <a:xfrm>
                  <a:off x="571500" y="7436301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5</a:t>
                  </a:r>
                  <a:endParaRPr lang="th-TH" sz="3000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60D2266-7EDC-03A0-5E74-1D134E0568A2}"/>
                    </a:ext>
                  </a:extLst>
                </p:cNvPr>
                <p:cNvSpPr/>
                <p:nvPr/>
              </p:nvSpPr>
              <p:spPr>
                <a:xfrm>
                  <a:off x="571500" y="7889172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6</a:t>
                  </a:r>
                  <a:endParaRPr lang="th-TH" sz="30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E9C8C46-E3C7-39DE-7AEE-E09747D2C5CB}"/>
                    </a:ext>
                  </a:extLst>
                </p:cNvPr>
                <p:cNvSpPr/>
                <p:nvPr/>
              </p:nvSpPr>
              <p:spPr>
                <a:xfrm>
                  <a:off x="571500" y="8725012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7</a:t>
                  </a:r>
                  <a:endParaRPr lang="th-TH" sz="3000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1EA319B-33F8-CBB4-5F79-177F8D786D0A}"/>
                    </a:ext>
                  </a:extLst>
                </p:cNvPr>
                <p:cNvSpPr/>
                <p:nvPr/>
              </p:nvSpPr>
              <p:spPr>
                <a:xfrm>
                  <a:off x="571500" y="9551306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8</a:t>
                  </a:r>
                  <a:endParaRPr lang="th-TH" sz="3000" dirty="0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D980840-14F4-D41C-4E7F-35D53F16CE0E}"/>
                </a:ext>
              </a:extLst>
            </p:cNvPr>
            <p:cNvGrpSpPr/>
            <p:nvPr/>
          </p:nvGrpSpPr>
          <p:grpSpPr>
            <a:xfrm>
              <a:off x="-1359703" y="2701412"/>
              <a:ext cx="9970303" cy="7790113"/>
              <a:chOff x="-1359703" y="2701412"/>
              <a:chExt cx="9970303" cy="779011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EACC6D9-6B11-DDEB-7C3A-B848166327AD}"/>
                  </a:ext>
                </a:extLst>
              </p:cNvPr>
              <p:cNvSpPr/>
              <p:nvPr/>
            </p:nvSpPr>
            <p:spPr>
              <a:xfrm>
                <a:off x="-1359703" y="2795325"/>
                <a:ext cx="9970303" cy="7696200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24643CB-5BB3-6054-F80F-58C286B87AA5}"/>
                  </a:ext>
                </a:extLst>
              </p:cNvPr>
              <p:cNvGrpSpPr/>
              <p:nvPr/>
            </p:nvGrpSpPr>
            <p:grpSpPr>
              <a:xfrm>
                <a:off x="2514600" y="2701412"/>
                <a:ext cx="3741236" cy="990477"/>
                <a:chOff x="3048000" y="3144587"/>
                <a:chExt cx="3741236" cy="990477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579FAAE8-A3AF-E95D-5676-68C95F9AC94C}"/>
                    </a:ext>
                  </a:extLst>
                </p:cNvPr>
                <p:cNvSpPr/>
                <p:nvPr/>
              </p:nvSpPr>
              <p:spPr>
                <a:xfrm>
                  <a:off x="3048000" y="3227350"/>
                  <a:ext cx="3535947" cy="90771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TextBox 6">
                  <a:extLst>
                    <a:ext uri="{FF2B5EF4-FFF2-40B4-BE49-F238E27FC236}">
                      <a16:creationId xmlns:a16="http://schemas.microsoft.com/office/drawing/2014/main" id="{DBF34740-8D0B-8EA5-7AA6-F0023FF00C94}"/>
                    </a:ext>
                  </a:extLst>
                </p:cNvPr>
                <p:cNvSpPr txBox="1"/>
                <p:nvPr/>
              </p:nvSpPr>
              <p:spPr>
                <a:xfrm>
                  <a:off x="3253290" y="3144587"/>
                  <a:ext cx="353594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สาระการเรียนรู้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3770ED38-A20F-8627-2642-2815FA6BB434}"/>
                  </a:ext>
                </a:extLst>
              </p:cNvPr>
              <p:cNvSpPr txBox="1"/>
              <p:nvPr/>
            </p:nvSpPr>
            <p:spPr>
              <a:xfrm>
                <a:off x="1106296" y="4126925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ลูกสูบ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แหวนลูกสูบ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งานบริการลูกสูบและแหวนลูกสูบ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D506BF0-E35F-A04D-EE37-71028F4DCCDB}"/>
                  </a:ext>
                </a:extLst>
              </p:cNvPr>
              <p:cNvSpPr/>
              <p:nvPr/>
            </p:nvSpPr>
            <p:spPr>
              <a:xfrm>
                <a:off x="604951" y="4126925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1</a:t>
                </a:r>
                <a:endParaRPr lang="th-TH" sz="3000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4C75F4D-56F7-4416-AF6D-671BE1316170}"/>
                  </a:ext>
                </a:extLst>
              </p:cNvPr>
              <p:cNvSpPr/>
              <p:nvPr/>
            </p:nvSpPr>
            <p:spPr>
              <a:xfrm>
                <a:off x="604951" y="4798437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2</a:t>
                </a:r>
                <a:endParaRPr lang="th-TH" sz="3000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87B8BD3-0D1C-7880-E42C-F291D5119F5A}"/>
                  </a:ext>
                </a:extLst>
              </p:cNvPr>
              <p:cNvSpPr/>
              <p:nvPr/>
            </p:nvSpPr>
            <p:spPr>
              <a:xfrm>
                <a:off x="604951" y="5434231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3</a:t>
                </a:r>
                <a:endParaRPr lang="th-TH" sz="3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C1D96F-D1ED-5691-A7DC-329672E4516F}"/>
              </a:ext>
            </a:extLst>
          </p:cNvPr>
          <p:cNvGrpSpPr/>
          <p:nvPr/>
        </p:nvGrpSpPr>
        <p:grpSpPr>
          <a:xfrm>
            <a:off x="20619846" y="7595880"/>
            <a:ext cx="13834564" cy="1506546"/>
            <a:chOff x="2971800" y="2316912"/>
            <a:chExt cx="13834564" cy="1506546"/>
          </a:xfrm>
        </p:grpSpPr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340B9C3F-10AE-D978-C360-6579733842B9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9EE7C7-6B57-02B5-D79D-8FED05CBF4BA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DE0340-01F0-0A43-0BBC-AF795A445B42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2" name="Flowchart: Process 21">
                  <a:extLst>
                    <a:ext uri="{FF2B5EF4-FFF2-40B4-BE49-F238E27FC236}">
                      <a16:creationId xmlns:a16="http://schemas.microsoft.com/office/drawing/2014/main" id="{F6B40156-704C-D777-E56C-5CE4FC0674C9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7749071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id="{E61BF42B-5B17-8482-5912-384FF9935998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A21F208E-1552-5E6A-9C1E-3E2714048CC2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5" name="TextBox 6">
                  <a:extLst>
                    <a:ext uri="{FF2B5EF4-FFF2-40B4-BE49-F238E27FC236}">
                      <a16:creationId xmlns:a16="http://schemas.microsoft.com/office/drawing/2014/main" id="{846955D4-FD70-5D98-5E9F-5D40796999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ความสัมพันธ์ระหว่างอัตราส่วน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การอัดกับความดันในกระบอกสูบ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5B942765-86D3-AF70-4E6E-45617C63804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6BC5DDB-A0FC-CB2F-BB5D-5D0EC128CA84}"/>
              </a:ext>
            </a:extLst>
          </p:cNvPr>
          <p:cNvGrpSpPr/>
          <p:nvPr/>
        </p:nvGrpSpPr>
        <p:grpSpPr>
          <a:xfrm>
            <a:off x="592577" y="-45064"/>
            <a:ext cx="15752322" cy="2673964"/>
            <a:chOff x="592577" y="-45064"/>
            <a:chExt cx="15752322" cy="267396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4503C78-96A6-87FD-0E01-CE332FBA0F76}"/>
                </a:ext>
              </a:extLst>
            </p:cNvPr>
            <p:cNvGrpSpPr/>
            <p:nvPr/>
          </p:nvGrpSpPr>
          <p:grpSpPr>
            <a:xfrm>
              <a:off x="592577" y="0"/>
              <a:ext cx="15752322" cy="2628900"/>
              <a:chOff x="-22215" y="0"/>
              <a:chExt cx="15752322" cy="26289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F2C6986-1CA3-0EEE-544D-080CB0049815}"/>
                  </a:ext>
                </a:extLst>
              </p:cNvPr>
              <p:cNvSpPr/>
              <p:nvPr/>
            </p:nvSpPr>
            <p:spPr>
              <a:xfrm>
                <a:off x="1899809" y="717042"/>
                <a:ext cx="2701976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TextBox 6">
                <a:extLst>
                  <a:ext uri="{FF2B5EF4-FFF2-40B4-BE49-F238E27FC236}">
                    <a16:creationId xmlns:a16="http://schemas.microsoft.com/office/drawing/2014/main" id="{C176D7FC-3B47-4705-F094-EF96B063B266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3068299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ลูกสูบ</a:t>
                </a:r>
              </a:p>
            </p:txBody>
          </p:sp>
          <p:sp>
            <p:nvSpPr>
              <p:cNvPr id="65" name="Flowchart: Delay 64">
                <a:extLst>
                  <a:ext uri="{FF2B5EF4-FFF2-40B4-BE49-F238E27FC236}">
                    <a16:creationId xmlns:a16="http://schemas.microsoft.com/office/drawing/2014/main" id="{A7DB726F-FD13-4221-4228-F65DA83C5ED9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">
                <a:extLst>
                  <a:ext uri="{FF2B5EF4-FFF2-40B4-BE49-F238E27FC236}">
                    <a16:creationId xmlns:a16="http://schemas.microsoft.com/office/drawing/2014/main" id="{49775787-4455-F42C-5C5A-1208AEECC7FD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2BA3A50-662E-12C8-800E-60B5411E0E73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1" name="Arrow: Chevron 60">
                <a:extLst>
                  <a:ext uri="{FF2B5EF4-FFF2-40B4-BE49-F238E27FC236}">
                    <a16:creationId xmlns:a16="http://schemas.microsoft.com/office/drawing/2014/main" id="{E1CC5CC7-A2D0-98AB-A49D-3E9EF9E7163F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A26213A5-D7C3-0800-54AC-B6851996E42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51DF231D-5F22-18E6-A6B8-BBA748C57CCC}"/>
              </a:ext>
            </a:extLst>
          </p:cNvPr>
          <p:cNvSpPr txBox="1"/>
          <p:nvPr/>
        </p:nvSpPr>
        <p:spPr>
          <a:xfrm>
            <a:off x="3276600" y="2340261"/>
            <a:ext cx="6471037" cy="53546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2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ลูกสูบ (รูปที่ 9.1) ทำหน้าที่รับแรงดันที่เกิดจากการเผาไหม้ แล้วส่งกำลังผ่านก้านสูบไปสู่เพลาข้อเหวี่ยง นอกจากนี้ยังทำหน้าที่อัดส่วนผสมของ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มันกับอากาศ (ไอดี) ขับไล่ไอเสียที่เกิดจากการเผาไหม้ออกจากกระบอกสูบและทำให้เกิดสุญญากาศในกระบอกสูบ (จังหวะดูด) ลูกสูบจะต้องมีความแข็งแรงพอที่จะรับความร้อนและอุณหภูมิสูงที่กระทำอยู่ตลอดเวลา และจะต้องคงทนต่อการทำงานที่ความเร็วรอบสูงเป็นเวลานาน ๆ</a:t>
            </a: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FAA4ADE3-B91F-5179-3559-A761CE3F9A3E}"/>
              </a:ext>
            </a:extLst>
          </p:cNvPr>
          <p:cNvSpPr txBox="1"/>
          <p:nvPr/>
        </p:nvSpPr>
        <p:spPr>
          <a:xfrm>
            <a:off x="12109723" y="8180154"/>
            <a:ext cx="3373743" cy="56615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ลักษณะลูกสูบ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43B45E5-8570-6351-9E1C-689696BC5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96" y="2003208"/>
            <a:ext cx="7025799" cy="59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028F6D-5C8A-F00C-9210-1D30D7998738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AF2101-C494-F08F-533E-4D816E8B910A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B4BBFE43-082B-F24A-A03E-87E41EBA738A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305D9EFF-083E-51CF-9211-59028D82EE47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581BD-D868-B93B-98B3-6869BDA7330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945D74D-E654-6E68-39E9-70BDF193A30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31B828CD-9F1F-2D23-4B57-58A9439FF30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B148C3-3037-DBA8-5FA5-5BAF87EDDC32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1483A1E8-8C75-ECF6-A518-BA78B29768E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F046042-E0A3-558E-D2F0-E5642E7A582B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3356DC-98E7-BE37-AAE8-8A47B009FADF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95E3A-38CB-B7D5-425E-015BEBF4BBAC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85F5F7F-FEC4-E367-F5D6-FF58911ACA83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06DFE7E-7161-F070-1278-78944BA499A1}"/>
                  </a:ext>
                </a:extLst>
              </p:cNvPr>
              <p:cNvSpPr/>
              <p:nvPr/>
            </p:nvSpPr>
            <p:spPr>
              <a:xfrm>
                <a:off x="1899810" y="717042"/>
                <a:ext cx="4096060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">
                <a:extLst>
                  <a:ext uri="{FF2B5EF4-FFF2-40B4-BE49-F238E27FC236}">
                    <a16:creationId xmlns:a16="http://schemas.microsoft.com/office/drawing/2014/main" id="{51D79BC7-4D06-4E0C-BD74-891C933AFB5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แหวนลูกสูบ</a:t>
                </a:r>
              </a:p>
            </p:txBody>
          </p:sp>
          <p:sp>
            <p:nvSpPr>
              <p:cNvPr id="66" name="Flowchart: Delay 65">
                <a:extLst>
                  <a:ext uri="{FF2B5EF4-FFF2-40B4-BE49-F238E27FC236}">
                    <a16:creationId xmlns:a16="http://schemas.microsoft.com/office/drawing/2014/main" id="{476AE331-771F-94DE-BFA3-9EE46E60AC8B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">
                <a:extLst>
                  <a:ext uri="{FF2B5EF4-FFF2-40B4-BE49-F238E27FC236}">
                    <a16:creationId xmlns:a16="http://schemas.microsoft.com/office/drawing/2014/main" id="{13EA39C8-6D34-9746-A344-0E61F85F6A3F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4338204-0277-938C-D32D-867256B0B457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6B90F9F4-3F80-BDB6-B6B0-584EA0E99F7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51D37C24-6ADE-D257-23C5-A0B0DC03BF9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8" name="TextBox 10">
            <a:extLst>
              <a:ext uri="{FF2B5EF4-FFF2-40B4-BE49-F238E27FC236}">
                <a16:creationId xmlns:a16="http://schemas.microsoft.com/office/drawing/2014/main" id="{367ADF55-A5CF-F14A-36FF-AE52AF7CBD80}"/>
              </a:ext>
            </a:extLst>
          </p:cNvPr>
          <p:cNvSpPr txBox="1"/>
          <p:nvPr/>
        </p:nvSpPr>
        <p:spPr>
          <a:xfrm>
            <a:off x="3321725" y="2247139"/>
            <a:ext cx="14101766" cy="268769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แหวนลูกสูบ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Piston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ring)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มีลักษณะเป็นวงกลม และจะตัดแยกออกจากกัน เพื่อให้มีปากแหวน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Ring</a:t>
            </a:r>
            <a:r>
              <a:rPr lang="en-US" sz="4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joint)</a:t>
            </a:r>
            <a:r>
              <a:rPr lang="en-US" sz="4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สำหรับประกอบลงบนหัวลูกสูบ และเข้าไปในร่องแหวนลูกสูบ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Ring</a:t>
            </a:r>
            <a:r>
              <a:rPr lang="en-US" sz="4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grooves)</a:t>
            </a:r>
            <a:r>
              <a:rPr lang="en-US" sz="4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 เมื่อประกอบเข้ากับลูกสูบ ขนาดเส้นผ่านศูนย์กลางภายนอกของแหวนลูกสูบจะใหญ่กว่าลูกสูบเล็กน้อย</a:t>
            </a:r>
            <a:endParaRPr lang="en-US" sz="40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แหวนลูกสูบมีคุณสมบัติในการยืดและหดตัว ทำให้ขยายตัวเพื่อที่จะให้แนบสนิทกับผนังกระบอกสูบ แหวนลูกสูบผลิตด้วยเหล็กหล่อพิเศษชุบโครเมียม ซึ่งเป็นโลหะที่ทนต่อการสึก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สูง โดยปกติแหวนลูกสูบจะมีจำนวนสามถึงสี่ตัวต่อลูกสูบหนึ่งลูก แหวนลูกสูบแบ่งออกได้ 2 ชนิด ดังนี้</a:t>
            </a:r>
          </a:p>
        </p:txBody>
      </p:sp>
      <p:sp>
        <p:nvSpPr>
          <p:cNvPr id="81" name="TextBox 10">
            <a:extLst>
              <a:ext uri="{FF2B5EF4-FFF2-40B4-BE49-F238E27FC236}">
                <a16:creationId xmlns:a16="http://schemas.microsoft.com/office/drawing/2014/main" id="{5F899ADC-C569-F33C-298F-8E2136352956}"/>
              </a:ext>
            </a:extLst>
          </p:cNvPr>
          <p:cNvSpPr txBox="1"/>
          <p:nvPr/>
        </p:nvSpPr>
        <p:spPr>
          <a:xfrm>
            <a:off x="18719660" y="5538776"/>
            <a:ext cx="3878518" cy="13674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ภาพตัดส่วนประกอบของลูกปั๊ม และกระบอกปั๊ม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3B176EA-A9E3-894E-A308-DDDBE2D6FE55}"/>
              </a:ext>
            </a:extLst>
          </p:cNvPr>
          <p:cNvGrpSpPr/>
          <p:nvPr/>
        </p:nvGrpSpPr>
        <p:grpSpPr>
          <a:xfrm>
            <a:off x="3321725" y="5951207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A26F3F7-9D53-1456-F26D-E4F629338DCA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FA8FF30-4495-EF39-0B81-04DBEA7DBB0D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E88504D2-F4FD-37F5-15F9-6BFCBCFEECE5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67A915DB-0F94-0380-E808-D283D82DB5D9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44214D01-4384-700E-D37E-363DF5476389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C18A0DD4-7480-BFA2-9674-1E51B838C101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5B55C683-59AF-E4E8-D5D5-C639B9987990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57BB232-A3CA-9DF7-CB6D-838C8F165728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sp>
        <p:nvSpPr>
          <p:cNvPr id="101" name="TextBox 10">
            <a:extLst>
              <a:ext uri="{FF2B5EF4-FFF2-40B4-BE49-F238E27FC236}">
                <a16:creationId xmlns:a16="http://schemas.microsoft.com/office/drawing/2014/main" id="{31B85F7C-33DF-834E-B19F-DB32AA2C9B27}"/>
              </a:ext>
            </a:extLst>
          </p:cNvPr>
          <p:cNvSpPr txBox="1"/>
          <p:nvPr/>
        </p:nvSpPr>
        <p:spPr>
          <a:xfrm>
            <a:off x="3321725" y="6984036"/>
            <a:ext cx="14101766" cy="268769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	โดยทั่วไปแหวนอัดของลูกสูบหนึ่งลูก จะมีแหวนอัดสองตัว คือ แหวนอัดตัวบนและแหวนอัดตัวที่สอง แหวนอัดทำหน้าที่ป้องกันการรั่วของส่วนผสมอากาศและเชื้อเพลิงในจังหวะอัด ป้องกันแก๊สที่เกิดจากห้องเผาไหม้ในจังหวะจุดระเบิด ไม่ให้ลงสู่ห้องอ่าง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 และถ่ายเทความร้อนจากลูกสูบไปสู่ผนังกระบอกสูบ แหวนอัดจะมีลักษณะเป็นเท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ดังนั้น ขอบล่างจะสัมผัสกับผนังกระบอกสูบได้อย่างดี และยังช่วยกวาด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มันเครื่องส่วนเกิน ออกจากผนังกระบอกสูบได้อย่างมีประสิทธิภาพ </a:t>
            </a:r>
          </a:p>
        </p:txBody>
      </p:sp>
    </p:spTree>
    <p:extLst>
      <p:ext uri="{BB962C8B-B14F-4D97-AF65-F5344CB8AC3E}">
        <p14:creationId xmlns:p14="http://schemas.microsoft.com/office/powerpoint/2010/main" val="2223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1256025" y="8849061"/>
            <a:ext cx="5420889" cy="41693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การทำงานของแหวนกวาด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9246089-C021-D716-B416-DC78F2213C43}"/>
              </a:ext>
            </a:extLst>
          </p:cNvPr>
          <p:cNvGrpSpPr/>
          <p:nvPr/>
        </p:nvGrpSpPr>
        <p:grpSpPr>
          <a:xfrm>
            <a:off x="3417213" y="1081818"/>
            <a:ext cx="8499017" cy="765646"/>
            <a:chOff x="3417213" y="5951207"/>
            <a:chExt cx="8499017" cy="76564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CCD51ED-21A2-D200-7202-4AC35E8D9B44}"/>
                </a:ext>
              </a:extLst>
            </p:cNvPr>
            <p:cNvGrpSpPr/>
            <p:nvPr/>
          </p:nvGrpSpPr>
          <p:grpSpPr>
            <a:xfrm>
              <a:off x="3417213" y="5951207"/>
              <a:ext cx="8499017" cy="765646"/>
              <a:chOff x="3224444" y="4284645"/>
              <a:chExt cx="8499017" cy="76564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9C1233A-31EA-B113-282F-DB1F2FB570A3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8450610" cy="655419"/>
                <a:chOff x="4567415" y="4086431"/>
                <a:chExt cx="8450610" cy="655419"/>
              </a:xfrm>
            </p:grpSpPr>
            <p:sp>
              <p:nvSpPr>
                <p:cNvPr id="93" name="Flowchart: Process 92">
                  <a:extLst>
                    <a:ext uri="{FF2B5EF4-FFF2-40B4-BE49-F238E27FC236}">
                      <a16:creationId xmlns:a16="http://schemas.microsoft.com/office/drawing/2014/main" id="{419C6BE0-29B0-812A-0E42-2585AE47AB21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845061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TextBox 10">
                  <a:extLst>
                    <a:ext uri="{FF2B5EF4-FFF2-40B4-BE49-F238E27FC236}">
                      <a16:creationId xmlns:a16="http://schemas.microsoft.com/office/drawing/2014/main" id="{00F9F03A-236D-EFF9-B314-35CC245C0120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7508511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แหวนกวาด</a:t>
                  </a:r>
                  <a:r>
                    <a:rPr lang="th-TH" sz="4000" b="1" spc="36" dirty="0" err="1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นํ้า</a:t>
                  </a: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มัน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Oil Control Ring or Oil Ring)</a:t>
                  </a: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1E176FF3-13D5-611B-6982-71B19C63B94A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90" name="Arrow: Chevron 89">
                  <a:extLst>
                    <a:ext uri="{FF2B5EF4-FFF2-40B4-BE49-F238E27FC236}">
                      <a16:creationId xmlns:a16="http://schemas.microsoft.com/office/drawing/2014/main" id="{5254F167-98EC-CAD2-358D-A5AE38B890C0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Arrow: Chevron 90">
                  <a:extLst>
                    <a:ext uri="{FF2B5EF4-FFF2-40B4-BE49-F238E27FC236}">
                      <a16:creationId xmlns:a16="http://schemas.microsoft.com/office/drawing/2014/main" id="{72F4B273-1B94-5BCE-C3EA-6DFEF6B78CC8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6071682-9793-045F-D27A-36674D6251B3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2</a:t>
              </a:r>
              <a:endParaRPr lang="th-TH" sz="3300" dirty="0"/>
            </a:p>
          </p:txBody>
        </p:sp>
      </p:grpSp>
      <p:sp>
        <p:nvSpPr>
          <p:cNvPr id="95" name="TextBox 10">
            <a:extLst>
              <a:ext uri="{FF2B5EF4-FFF2-40B4-BE49-F238E27FC236}">
                <a16:creationId xmlns:a16="http://schemas.microsoft.com/office/drawing/2014/main" id="{12F9C34D-429C-D9EE-BFDD-ECADCE89372D}"/>
              </a:ext>
            </a:extLst>
          </p:cNvPr>
          <p:cNvSpPr txBox="1"/>
          <p:nvPr/>
        </p:nvSpPr>
        <p:spPr>
          <a:xfrm>
            <a:off x="3417213" y="2114647"/>
            <a:ext cx="5734921" cy="627527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แหวนกวาด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มันจะทำให้เกิดฟิล์ม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มันที่จำเป็นต่อการหล่อลื่นผิวระหว่างลูกสูบและผนังกระบอกสูบ แหวนกวาด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มันทำหน้าที่จำกัดปริมาณ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มันเครื่องจากการทำงานไม่ให้มากเกินไป และป้องกัน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มันไม่ให้หลุดเข้าไปในห้อง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เผาไหม้ โดยการกวาด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มันเครื่องส่วนเกิน ให้ลงไปในอ่าง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มันเครื่องในขณะลูกสูบเคลื่อนที่ลง ลักษณะและการทำงานของแหวนกวาด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 (รูปที่ 9.5)	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53497C5F-B38E-68DF-E6D5-F353633D1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34" y="2208599"/>
            <a:ext cx="8029131" cy="641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7" grpId="0"/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028F6D-5C8A-F00C-9210-1D30D7998738}"/>
              </a:ext>
            </a:extLst>
          </p:cNvPr>
          <p:cNvGrpSpPr/>
          <p:nvPr/>
        </p:nvGrpSpPr>
        <p:grpSpPr>
          <a:xfrm>
            <a:off x="3197857" y="2222256"/>
            <a:ext cx="2921520" cy="722227"/>
            <a:chOff x="3224444" y="4284645"/>
            <a:chExt cx="2921520" cy="7222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AF2101-C494-F08F-533E-4D816E8B910A}"/>
                </a:ext>
              </a:extLst>
            </p:cNvPr>
            <p:cNvGrpSpPr/>
            <p:nvPr/>
          </p:nvGrpSpPr>
          <p:grpSpPr>
            <a:xfrm>
              <a:off x="3272851" y="4394872"/>
              <a:ext cx="2873113" cy="612000"/>
              <a:chOff x="4567415" y="4086431"/>
              <a:chExt cx="2873113" cy="612000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B4BBFE43-082B-F24A-A03E-87E41EBA738A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287311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305D9EFF-083E-51CF-9211-59028D82EE47}"/>
                  </a:ext>
                </a:extLst>
              </p:cNvPr>
              <p:cNvSpPr txBox="1"/>
              <p:nvPr/>
            </p:nvSpPr>
            <p:spPr>
              <a:xfrm>
                <a:off x="4799765" y="4235620"/>
                <a:ext cx="253599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การถอดชุดลูกสูบ	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581BD-D868-B93B-98B3-6869BDA7330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945D74D-E654-6E68-39E9-70BDF193A30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31B828CD-9F1F-2D23-4B57-58A9439FF30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B148C3-3037-DBA8-5FA5-5BAF87EDDC32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1483A1E8-8C75-ECF6-A518-BA78B29768E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F046042-E0A3-558E-D2F0-E5642E7A582B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3356DC-98E7-BE37-AAE8-8A47B009FADF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95E3A-38CB-B7D5-425E-015BEBF4BBAC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85F5F7F-FEC4-E367-F5D6-FF58911ACA83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06DFE7E-7161-F070-1278-78944BA499A1}"/>
                  </a:ext>
                </a:extLst>
              </p:cNvPr>
              <p:cNvSpPr/>
              <p:nvPr/>
            </p:nvSpPr>
            <p:spPr>
              <a:xfrm>
                <a:off x="1899809" y="717042"/>
                <a:ext cx="9445169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">
                <a:extLst>
                  <a:ext uri="{FF2B5EF4-FFF2-40B4-BE49-F238E27FC236}">
                    <a16:creationId xmlns:a16="http://schemas.microsoft.com/office/drawing/2014/main" id="{51D79BC7-4D06-4E0C-BD74-891C933AFB5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งานบริการลูกสูบและแหวนลูกสูบ</a:t>
                </a:r>
              </a:p>
            </p:txBody>
          </p:sp>
          <p:sp>
            <p:nvSpPr>
              <p:cNvPr id="66" name="Flowchart: Delay 65">
                <a:extLst>
                  <a:ext uri="{FF2B5EF4-FFF2-40B4-BE49-F238E27FC236}">
                    <a16:creationId xmlns:a16="http://schemas.microsoft.com/office/drawing/2014/main" id="{476AE331-771F-94DE-BFA3-9EE46E60AC8B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">
                <a:extLst>
                  <a:ext uri="{FF2B5EF4-FFF2-40B4-BE49-F238E27FC236}">
                    <a16:creationId xmlns:a16="http://schemas.microsoft.com/office/drawing/2014/main" id="{13EA39C8-6D34-9746-A344-0E61F85F6A3F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3.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4338204-0277-938C-D32D-867256B0B457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6B90F9F4-3F80-BDB6-B6B0-584EA0E99F7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51D37C24-6ADE-D257-23C5-A0B0DC03BF9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5F899ADC-C569-F33C-298F-8E2136352956}"/>
              </a:ext>
            </a:extLst>
          </p:cNvPr>
          <p:cNvSpPr txBox="1"/>
          <p:nvPr/>
        </p:nvSpPr>
        <p:spPr>
          <a:xfrm>
            <a:off x="9312431" y="2564232"/>
            <a:ext cx="4155059" cy="13674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ตรวจสอบระยะห่างด้านข้างก้านสูบกับเพลาข้อเหวี่ยง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3B176EA-A9E3-894E-A308-DDDBE2D6FE55}"/>
              </a:ext>
            </a:extLst>
          </p:cNvPr>
          <p:cNvGrpSpPr/>
          <p:nvPr/>
        </p:nvGrpSpPr>
        <p:grpSpPr>
          <a:xfrm>
            <a:off x="20245530" y="743507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A26F3F7-9D53-1456-F26D-E4F629338DCA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FA8FF30-4495-EF39-0B81-04DBEA7DBB0D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E88504D2-F4FD-37F5-15F9-6BFCBCFEECE5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67A915DB-0F94-0380-E808-D283D82DB5D9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44214D01-4384-700E-D37E-363DF5476389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C18A0DD4-7480-BFA2-9674-1E51B838C101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5B55C683-59AF-E4E8-D5D5-C639B9987990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57BB232-A3CA-9DF7-CB6D-838C8F165728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DCEF49-2E38-B706-A078-4A8916759321}"/>
              </a:ext>
            </a:extLst>
          </p:cNvPr>
          <p:cNvGrpSpPr/>
          <p:nvPr/>
        </p:nvGrpSpPr>
        <p:grpSpPr>
          <a:xfrm>
            <a:off x="3197857" y="3193601"/>
            <a:ext cx="14434277" cy="2104801"/>
            <a:chOff x="4971950" y="2042855"/>
            <a:chExt cx="14434277" cy="2104801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D1F0087F-1D10-B4D7-BBAC-6D2A2957B210}"/>
                </a:ext>
              </a:extLst>
            </p:cNvPr>
            <p:cNvSpPr txBox="1"/>
            <p:nvPr/>
          </p:nvSpPr>
          <p:spPr>
            <a:xfrm>
              <a:off x="5533368" y="2098280"/>
              <a:ext cx="13872859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ถอดชิ้นส่วนด้านล่างเสื้อสูบ	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1.1</a:t>
              </a:r>
              <a:r>
                <a:rPr lang="en-US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ถอดอ่าง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มันเครื่อง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1.2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ถอดปั๊ม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มันเครื่อง (เครื่องยนต์ที่ใช้ปั๊ม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มันเครื่องแบบเฟืองหรือแบบ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โรเตอร์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ตรวจสอบระยะห่างด้านข้างก้านสูบกับเพลาข้อเหวี่ยง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ก่อนถอดชุดลูกสูบ ควรตรวจสอบระยะห่างด้านข้างก้านสูบกับเพลาข้อเหวี่ยง และตรวจสอบช่องว่าง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มันของแบริงก้านสูบ เมื่อถึงขั้นตอนประกอบจะได้ไม่ต้องตรวจสอบ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การตรวจสอบระยะห่างด้านข้างก้านสูบกับเพลาข้อเหวี่ยง เป็นการตรวจสอบการสึก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ของก้านสูบ วิธีการตรวจสอบระยะห่างด้านข้างก้านสูบกับเพลาข้อเหวี่ยง มีดังนี้</a:t>
              </a:r>
            </a:p>
            <a:p>
              <a:pPr marL="533400" indent="-533400"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2.1</a:t>
              </a:r>
              <a:r>
                <a:rPr lang="en-US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หมุนเพลาข้อเหวี่ยงให้ชิ้นส่วนทุกชิ้นเป็นอิสระ</a:t>
              </a:r>
            </a:p>
            <a:p>
              <a:pPr marL="533400" indent="-533400"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2.2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ขยับก้านสูบชิดด้านใดด้านหนึ่ง แล้วใช้ฟิล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อร์เกจสอดระหว่างประกับก้านสูบกับเพลาข้อเหวี่ยง (รูปที่ 9.7)</a:t>
              </a:r>
            </a:p>
            <a:p>
              <a:pPr marL="533400" indent="-533400"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2.3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นำค่าที่ตรวจสอบได้ เปรียบเทียบกับค่ากำหนดของบริษัทผู้ผลิต ถ้าระยะห่างมากกว่าค่ากำหนดให้เปลี่ยนก้านสูบอันใหม่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641395-A00E-22FA-8470-E6CBE0F6505A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EF5596-A80C-7AFD-76F4-7EF0DE2534B6}"/>
                </a:ext>
              </a:extLst>
            </p:cNvPr>
            <p:cNvSpPr/>
            <p:nvPr/>
          </p:nvSpPr>
          <p:spPr>
            <a:xfrm>
              <a:off x="4971950" y="3690456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98AAB8C-293D-F471-BEF8-B33392F59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252" y="984183"/>
            <a:ext cx="4039460" cy="298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22B20-8D24-879C-1AA8-BF2BFF1C0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232496CD-54DC-F880-9D42-E393A8724E94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4B2363-95DA-7A79-7DEC-DA2E1FA4DD27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3680A1F-6C9D-594E-A335-B59B753E0859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499469B9-B42A-B1BA-6BF1-9E0DC2DA42D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754990C-F4B7-A0DB-D55B-EBC4DB2EDD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54D4F2-3D52-0883-44E4-76C99283200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160DCD-81EF-04BA-4CEF-12EBAC75ADC9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7C26F9D0-04BA-6BE2-F861-ABAC25FA154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6956499-5E7D-1673-3AC7-974EDA20601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03B231D-1177-FDD4-C038-3DF73DA6DFB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AC0544-9226-08F0-5432-477BF21438C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5654BFB4-E445-3CB1-BB98-EDBF87119BA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068DC35E-39FF-7680-549C-5CADE08697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311125B-48ED-F0D1-F31F-0841066915D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5FA492CC-9D63-4F85-E5DB-B4F688FC7036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384FD2CA-AB62-D839-C298-98F6AB15B5D3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3DEA0C-CFEE-C6F2-2BBD-333611CBBC6F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8E75CC-04CF-915C-5574-4F496C4F16BB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708615B9-6BC0-5025-46D1-D28662EE3147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98E8EDA9-2313-FA69-7E21-D6CC376C76F8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0547C9D7-9B60-E9FC-25C3-AA92266B75E2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C8F488-E2E2-6717-3798-77CCD6EEADC7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C4C7BC-255B-194A-B110-5E74DB5CD0E4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49890CEB-4BF3-BB39-D54C-8D24272187C0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74738930-79F6-A313-8AB3-D6F551C74CFF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4C1C3AFB-EA75-E388-C7D3-3867F9117800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DD3F6C3-CBC4-472C-4AED-820DE3F4CD94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0B47AED-536A-F7A1-CE33-A9C2DB37220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E3DCB205-2471-2D21-FA7B-2812F083B4C7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B26F39-C2B7-2D8D-AAC9-14C9FF0BA62E}"/>
              </a:ext>
            </a:extLst>
          </p:cNvPr>
          <p:cNvGrpSpPr/>
          <p:nvPr/>
        </p:nvGrpSpPr>
        <p:grpSpPr>
          <a:xfrm>
            <a:off x="2945869" y="1167431"/>
            <a:ext cx="10622292" cy="967777"/>
            <a:chOff x="4971950" y="2042855"/>
            <a:chExt cx="10622292" cy="967777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B05A7C71-F3F2-E0DD-6585-29F994FD2241}"/>
                </a:ext>
              </a:extLst>
            </p:cNvPr>
            <p:cNvSpPr txBox="1"/>
            <p:nvPr/>
          </p:nvSpPr>
          <p:spPr>
            <a:xfrm>
              <a:off x="5533368" y="2098280"/>
              <a:ext cx="10060874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ตรวจสอบช่องว่าง</a:t>
              </a:r>
              <a:r>
                <a:rPr lang="th-TH" sz="38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มันของแบริงก้านสูบ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</a:p>
            <a:p>
              <a:pPr>
                <a:lnSpc>
                  <a:spcPts val="3600"/>
                </a:lnSpc>
                <a:spcBef>
                  <a:spcPts val="600"/>
                </a:spcBef>
              </a:pP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การตรวจสอบช่องว่าง</a:t>
              </a:r>
              <a:r>
                <a:rPr lang="th-TH" sz="36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มันของแบริงก้านสูบเป็นการตรวจสอบเพื่อหาการสึก</a:t>
              </a:r>
              <a:r>
                <a:rPr lang="th-TH" sz="36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ของแบริงก้านสูบ วิธีการตรวจสอบช่องว่าง</a:t>
              </a:r>
              <a:r>
                <a:rPr lang="th-TH" sz="36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มันของแบริงก้านสูบ มีดังนี้</a:t>
              </a:r>
            </a:p>
            <a:p>
              <a:pPr marL="533400" indent="-533400">
                <a:lnSpc>
                  <a:spcPts val="3600"/>
                </a:lnSpc>
                <a:spcBef>
                  <a:spcPts val="600"/>
                </a:spcBef>
              </a:pPr>
              <a:r>
                <a:rPr lang="th-TH" sz="36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</a:t>
              </a:r>
              <a:r>
                <a:rPr lang="en-US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หมุนเพลาข้อเหวี่ยงให้อยู่ในตำแหน่งศูนย์ตายล่าง</a:t>
              </a:r>
            </a:p>
            <a:p>
              <a:pPr marL="533400" indent="-533400">
                <a:lnSpc>
                  <a:spcPts val="3600"/>
                </a:lnSpc>
                <a:spcBef>
                  <a:spcPts val="600"/>
                </a:spcBef>
              </a:pPr>
              <a:r>
                <a:rPr lang="th-TH" sz="36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</a:t>
              </a:r>
              <a:r>
                <a:rPr lang="en-US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ถอดนอตประกับก้านสูบ และถอดประกับก้านสูบออก</a:t>
              </a:r>
            </a:p>
            <a:p>
              <a:pPr marL="533400" indent="-533400">
                <a:lnSpc>
                  <a:spcPts val="3600"/>
                </a:lnSpc>
                <a:spcBef>
                  <a:spcPts val="600"/>
                </a:spcBef>
              </a:pPr>
              <a:r>
                <a:rPr lang="th-TH" sz="36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3.3</a:t>
              </a:r>
              <a:r>
                <a:rPr lang="en-US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ใช้ผ้าสะอาด ทำความสะอาดคราบ</a:t>
              </a:r>
              <a:r>
                <a:rPr lang="th-TH" sz="36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มันเครื่องที่ข้อก้าน ที่ด้านหน้าแบริง และหน้าที่ประกับก้านสูบ</a:t>
              </a:r>
            </a:p>
            <a:p>
              <a:pPr marL="533400" indent="-533400">
                <a:lnSpc>
                  <a:spcPts val="3600"/>
                </a:lnSpc>
                <a:spcBef>
                  <a:spcPts val="600"/>
                </a:spcBef>
              </a:pPr>
              <a:r>
                <a:rPr lang="th-TH" sz="36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3.4</a:t>
              </a:r>
              <a:r>
                <a:rPr lang="en-US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ตัดพลา</a:t>
              </a:r>
              <a:r>
                <a:rPr lang="th-TH" sz="36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สทิ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เกจให้มีความยาวเท่ากับความกว้างของประกับก้านสูบ แล้ววางลงบนแบริงก้านสูบ หรือที่ข้อก้านสูบ (รูปที่ 9.8)</a:t>
              </a:r>
              <a:endPara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533400" indent="-533400">
                <a:lnSpc>
                  <a:spcPts val="3600"/>
                </a:lnSpc>
                <a:spcBef>
                  <a:spcPts val="600"/>
                </a:spcBef>
              </a:pPr>
              <a:r>
                <a:rPr lang="th-TH" sz="36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3.5</a:t>
              </a:r>
              <a:r>
                <a:rPr lang="en-US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ประกอบประกับก้านสูบเข้ากับก้านสูบ ระวังอย่าให้ประกับก้านสูบสลับตำแหน่ง</a:t>
              </a:r>
            </a:p>
            <a:p>
              <a:pPr marL="533400" indent="-533400">
                <a:lnSpc>
                  <a:spcPts val="3600"/>
                </a:lnSpc>
                <a:spcBef>
                  <a:spcPts val="600"/>
                </a:spcBef>
              </a:pPr>
              <a:r>
                <a:rPr lang="th-TH" sz="36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3.6</a:t>
              </a:r>
              <a:r>
                <a:rPr lang="en-US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ประกอบนอตประกับก้านสูบ และขันให้แน่นด้วยประแจวัดแรงบิด ค่าแรงบิดตามบริษัทผู้ผลิตกำหนด</a:t>
              </a:r>
            </a:p>
            <a:p>
              <a:pPr marL="533400" indent="-533400">
                <a:lnSpc>
                  <a:spcPts val="3600"/>
                </a:lnSpc>
                <a:spcBef>
                  <a:spcPts val="600"/>
                </a:spcBef>
              </a:pPr>
              <a:r>
                <a:rPr lang="th-TH" sz="36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3.7</a:t>
              </a:r>
              <a:r>
                <a:rPr lang="en-US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ถอดประกับก้านสูบออกด้วยความระมัดระวัง</a:t>
              </a:r>
            </a:p>
            <a:p>
              <a:pPr marL="533400" indent="-533400">
                <a:lnSpc>
                  <a:spcPts val="3600"/>
                </a:lnSpc>
                <a:spcBef>
                  <a:spcPts val="600"/>
                </a:spcBef>
              </a:pPr>
              <a:r>
                <a:rPr lang="th-TH" sz="36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3.8</a:t>
              </a:r>
              <a:r>
                <a:rPr lang="en-US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</a:t>
              </a:r>
              <a:r>
                <a:rPr lang="th-TH" sz="36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สเกล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ข้างซองพลา</a:t>
              </a:r>
              <a:r>
                <a:rPr lang="th-TH" sz="36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สทิ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เกจ วัดความกว้างของพลา</a:t>
              </a:r>
              <a:r>
                <a:rPr lang="th-TH" sz="36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สทิ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เกจที่แบนออก ให้วัดส่วนที่กว้างมากที่สุด (รูปที่ 9.9) นำค่าที่ตรวจสอบได้เปรียบเทียบกับค่ากำหนดของบริษัทผู้ผลิต ถ้าช่องว่าง</a:t>
              </a:r>
              <a:r>
                <a:rPr lang="th-TH" sz="36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6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มันมากกว่าค่ากำหนดให้เปลี่ยนแบริงก้านสูบชุดใหม่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D6D4B16-4F8A-8AD4-8EAE-04FE516FFC06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CAC100D-D48D-AB68-762A-9E6C99B9B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r="3320"/>
          <a:stretch/>
        </p:blipFill>
        <p:spPr>
          <a:xfrm>
            <a:off x="14034333" y="1022283"/>
            <a:ext cx="3848933" cy="3213596"/>
          </a:xfrm>
          <a:prstGeom prst="rect">
            <a:avLst/>
          </a:prstGeom>
        </p:spPr>
      </p:pic>
      <p:sp>
        <p:nvSpPr>
          <p:cNvPr id="48" name="TextBox 10">
            <a:extLst>
              <a:ext uri="{FF2B5EF4-FFF2-40B4-BE49-F238E27FC236}">
                <a16:creationId xmlns:a16="http://schemas.microsoft.com/office/drawing/2014/main" id="{E279A86A-BB4E-A880-7F29-F0CFBAA63918}"/>
              </a:ext>
            </a:extLst>
          </p:cNvPr>
          <p:cNvSpPr txBox="1"/>
          <p:nvPr/>
        </p:nvSpPr>
        <p:spPr>
          <a:xfrm>
            <a:off x="14034332" y="4405131"/>
            <a:ext cx="3848933" cy="90668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วางพลา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สทิ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เกจลงบนแบริงก้านสูบ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4C41BF0-F28F-4861-B176-25054DD0D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4768" b="4739"/>
          <a:stretch/>
        </p:blipFill>
        <p:spPr>
          <a:xfrm>
            <a:off x="14034333" y="5593830"/>
            <a:ext cx="3852975" cy="2908091"/>
          </a:xfrm>
          <a:prstGeom prst="rect">
            <a:avLst/>
          </a:prstGeom>
        </p:spPr>
      </p:pic>
      <p:sp>
        <p:nvSpPr>
          <p:cNvPr id="51" name="TextBox 10">
            <a:extLst>
              <a:ext uri="{FF2B5EF4-FFF2-40B4-BE49-F238E27FC236}">
                <a16:creationId xmlns:a16="http://schemas.microsoft.com/office/drawing/2014/main" id="{0F8BD2C3-587B-EC15-40CB-BAB82D046ACB}"/>
              </a:ext>
            </a:extLst>
          </p:cNvPr>
          <p:cNvSpPr txBox="1"/>
          <p:nvPr/>
        </p:nvSpPr>
        <p:spPr>
          <a:xfrm>
            <a:off x="14034332" y="8683468"/>
            <a:ext cx="3510717" cy="90668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ใช้สเกต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รวจ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สอบ</a:t>
            </a:r>
            <a:b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พลา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สทิ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เกจที่แบนออก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10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79DB3-BFCD-BF99-11C3-0F054A99C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9AE2A2B7-6FB5-E3AD-2737-F99B556DB569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2A182A-3BD4-28E0-5FDA-66C153DA9B97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A9C0C94-1365-6ADB-14AD-55B3B708E53D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4960AFAB-528C-2A98-3E01-0484B534A31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57529B46-365E-3AD6-C125-B9463DAE455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3A33072-10F7-61E6-2128-BFA8C90F1DF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4E6B41E-880C-2446-B5E8-D31AD9451B48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8F27553-EAC2-5367-9ACC-6C99D2EC73C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9AD5817-2AA7-351C-C7F1-785DF00EA11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4A8CB1B-2537-440D-2C8F-7CFA4711434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BF897EB-733E-A696-D506-7EF8AE10C206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23561BCA-F4B8-96FA-692A-9BC5EBB82E6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CF1FC227-05B0-1F8B-FE01-097949E2AA0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0C4F29B-392B-800C-E734-1BDDF009534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3382CA9-AD76-B62C-AC1D-D425FC7D243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1F4BA927-B160-E4E4-74C9-D16CA7EE4A9E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C30341-BA64-C402-185D-5FABE1544640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45B6B3-E18B-3E7F-A124-0DBE728C3214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8C53DAE5-1B2A-B692-DEEC-688E47D52589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D250CB2C-FA75-7ABF-3667-501D375B56E8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D79C2DE-DBA6-AA7D-E292-31C831D7551B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8DA6FB-42F5-06AA-B0B5-A028D25ADE21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93253CC-984B-1AC0-8512-513C36C0053A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23D14ADB-540F-9AD6-A93F-06C1F458C84B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095A5E88-3049-F498-CB11-74D1C7E913AC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AB62ACCF-A8D3-4119-B60B-0414B3BBCCD7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214BBE11-1069-7F8B-2EA3-CC9C6E90BDEC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6FECE6AC-C6FB-3061-C5C6-4E1426713623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ECF447B4-793E-327F-30A5-0D57F8EA1AD4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B950F-EB03-DFA4-17A7-909D5BB6289F}"/>
              </a:ext>
            </a:extLst>
          </p:cNvPr>
          <p:cNvGrpSpPr/>
          <p:nvPr/>
        </p:nvGrpSpPr>
        <p:grpSpPr>
          <a:xfrm>
            <a:off x="2994575" y="1167431"/>
            <a:ext cx="9225219" cy="967777"/>
            <a:chOff x="4971950" y="2042855"/>
            <a:chExt cx="9225219" cy="967777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47EA4BB4-6492-893D-6194-05803382E6E1}"/>
                </a:ext>
              </a:extLst>
            </p:cNvPr>
            <p:cNvSpPr txBox="1"/>
            <p:nvPr/>
          </p:nvSpPr>
          <p:spPr>
            <a:xfrm>
              <a:off x="5533368" y="2098280"/>
              <a:ext cx="8663801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ถอดชุดลูกสูบออกจากเสื้อสูบ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</a:p>
            <a:p>
              <a:pPr marL="533400" indent="-533400">
                <a:lnSpc>
                  <a:spcPts val="3700"/>
                </a:lnSpc>
                <a:spcBef>
                  <a:spcPts val="1000"/>
                </a:spcBef>
              </a:pPr>
              <a:r>
                <a:rPr lang="en-US" sz="38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4.1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ก่อนถอดลูกสูบ ให้ตรวจสอบการสึก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ที่เกิดจากแหวนลูกสูบ หรือเรียกว่า สันแหวน (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Ring ridge)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ที่ด้านบนของกระบอกสูบ ถ้ามี ให้ใช้รีมเมอร์คว้านออกให้หมดก่อน ถ้าไม่คว้านออก เมื่อดันลูกสูบออก แหวนลูกสูบจะปะทะกับสันแหวน ซึ่งอาจจะ</a:t>
              </a:r>
              <a:b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ทำให้แหวนลูกสูบหรือร่องแหวนลูกสูบเสียหายได้ ถ้ามีแต่</a:t>
              </a:r>
              <a:b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คราบเขม่า ให้ใช้กระดาษทรายละเอียดขัดให้สะอาด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533400" indent="-533400">
                <a:lnSpc>
                  <a:spcPts val="37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4.2</a:t>
              </a:r>
              <a:r>
                <a:rPr lang="en-US" sz="38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ใช้เหล็กนำศูนย์ ตอกเครื่องหมายการประกอบที่ประกับก้านสูบกับก้านสูบ (เครื่องยนต์บางรุ่น) (รูปที่ 9.12) สำหรับเครื่องยนต์ในปัจจุบัน จะทำเครื่องหมายการประกอบมาให้ (รูปที่ 9.13) ดังนั้นก่อนการถอดลูกสูบ จะต้องตรวจสอบเครื่องหมายการประกอบก่อน  ถ้าไม่มี ให้ทำเครื่องหมายการประกอบไว้ 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533400" indent="-533400">
                <a:lnSpc>
                  <a:spcPts val="37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4.3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ถอดนอตประกับก้านสูบออกทีละสูบ</a:t>
              </a:r>
            </a:p>
            <a:p>
              <a:pPr marL="533400" indent="-533400">
                <a:lnSpc>
                  <a:spcPts val="37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4.4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ใช้ด้ามค้อนหรือไม้ ดันที่ก้านสูบออกทางด้านบนของเสื้อสูบ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533400" indent="-533400">
                <a:lnSpc>
                  <a:spcPts val="37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4.5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ประกอบแบริงเข้ากับก้านสูบและประกับก้านสูบไว้เป็นชุด 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533400" indent="-533400">
                <a:lnSpc>
                  <a:spcPts val="37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4.6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จัดเรียงลูกสูบให้ถูกต้องตามลำดับสูบของเครื่องยนต์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CAA86F7-C471-2549-810D-EC3EACC2E902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61BFCE3E-1D3A-4214-80B0-A392884E9DDA}"/>
              </a:ext>
            </a:extLst>
          </p:cNvPr>
          <p:cNvSpPr txBox="1"/>
          <p:nvPr/>
        </p:nvSpPr>
        <p:spPr>
          <a:xfrm>
            <a:off x="12800266" y="4861963"/>
            <a:ext cx="5045962" cy="90668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9.12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ทำเครื่องหมายการประกอบ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412AEDB9-345D-9D21-82BB-C1891A017BDE}"/>
              </a:ext>
            </a:extLst>
          </p:cNvPr>
          <p:cNvSpPr txBox="1"/>
          <p:nvPr/>
        </p:nvSpPr>
        <p:spPr>
          <a:xfrm>
            <a:off x="15458411" y="6462417"/>
            <a:ext cx="2381314" cy="154369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9.13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เครื่องหมายการประกอบที่ก้านสูบและประกับก้านสูบ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F12FB-D5CD-4420-C0CF-1067563C5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r="11500"/>
          <a:stretch/>
        </p:blipFill>
        <p:spPr>
          <a:xfrm>
            <a:off x="12464267" y="5829493"/>
            <a:ext cx="2645818" cy="4020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FA2812-EE18-5DD6-F304-39116E031D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608" y="1000516"/>
            <a:ext cx="5228284" cy="368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7DF1D-D51E-E5BF-D8AC-EC5D4DBEB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B2AC3B1-E663-CE98-5CAC-AE12A90DBFD1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6BEBD2-6F8A-B683-AD5F-520F8550C919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B55B6A0-6D57-0616-FB6C-E665B60E83B9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B3ED5BF-70E7-4042-E2FA-7FDF40EC5BF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9E1E945-7BB2-FFAD-383E-A0A69386A43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8BDED97-3520-323B-433E-3FCDFD0E692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92E539A-EABE-689E-BAC3-BC2CDF0BC74C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A2B14FE-AE32-F453-E9FA-B79FFED00A4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27E0D3-AFCA-22D9-6659-E284085F889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7406DE8-3417-EE15-B6E1-2A91AE36B0C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6A68B44-E753-BFDD-719F-87DCA3BB403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F848BEEC-0265-EF7E-E5E2-339E9EEA261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CB72B53-CD8B-E2CC-09DB-6514334BBE3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08F7327-5FFB-FA0C-0E9E-8744C51DE81A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32F4F62-DBB6-F96D-67E7-746957456D5E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D414FE07-3F2B-120F-03B4-1C5FFC75AD36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E37CEA-4C80-33E3-032F-9FC8E85B7C49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0EB080-AEB0-EA4D-A185-3089D71D6F0D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0EAD5FF8-4867-7F8C-57FE-35273C9478A6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2328FE07-E95C-0303-A398-C65AB36916DE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C6A11ED-BE4D-82E4-CADF-8501D8D6CDA2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418B78-F916-1B56-158B-205FEDF7D267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28ED81-95BE-0876-26A6-CB699EF8CA9A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2EAA5ADA-8F27-E64E-74A8-F33C299A8868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A71FA80A-B6D9-352F-7468-AA7AC5C15B62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B76E74FA-69C3-EB9F-75E7-C1E378CC6DC6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CE85760C-C2C6-A810-189F-5DA79147EB55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67446C41-87F3-08F6-B1A3-B1058693A3CC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2148F5D7-B47B-90E3-01A1-FD51768E3835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3D632B-8326-F797-3F20-805A6DF3B40A}"/>
              </a:ext>
            </a:extLst>
          </p:cNvPr>
          <p:cNvGrpSpPr/>
          <p:nvPr/>
        </p:nvGrpSpPr>
        <p:grpSpPr>
          <a:xfrm>
            <a:off x="3051725" y="1123889"/>
            <a:ext cx="10649285" cy="5165350"/>
            <a:chOff x="4971950" y="2042855"/>
            <a:chExt cx="10649285" cy="5165350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727E8809-31DE-7FF3-EBDA-B38276274F61}"/>
                </a:ext>
              </a:extLst>
            </p:cNvPr>
            <p:cNvSpPr txBox="1"/>
            <p:nvPr/>
          </p:nvSpPr>
          <p:spPr>
            <a:xfrm>
              <a:off x="5533368" y="2098280"/>
              <a:ext cx="10087867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9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ถอดแหวนลูกสูบแยกออกจากลูกสูบ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endParaRPr lang="en-US" sz="37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ถอดแหวนลูกสูบด้วยคีมถ่างแหวนลูกสูบ และจัดแหวนลูกสูบเป็นชุด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ๆ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ของแต่ละสูบ อย่าให้สลับกัน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9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ถอดสลักลูกสูบ</a:t>
              </a:r>
            </a:p>
            <a:p>
              <a:pPr marL="533400" indent="-533400"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6.1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ถอดแหวนล็อกสลักลูกสูบด้วยเหล็กแหลมหรือคีมหุบแหวนล็อก (รูปที่ 9.15)</a:t>
              </a:r>
            </a:p>
            <a:p>
              <a:pPr marL="533400" indent="-533400"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6.2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ถอดสลักลูกสูบ ดันสลักลูกสูบออกด้วยมือ (รูปที่ 9.16) ถ้าไม่ออก ให้จับยึดก้านสูบด้วยปากกาและรองปากปากกาด้วยไม้ ใช้แท่งทองเหลืองและค้อนส่งสลักลูกสูบออก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533400" indent="-533400"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6.3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จัดเรียงลูกสูบ สลักลูกสูบ และก้านสูบ ให้อยู่เป็นชุดเดียวกัน 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9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</a:t>
              </a:r>
              <a:r>
                <a:rPr lang="th-TH" sz="39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ความสะอาดลูกสูบ</a:t>
              </a:r>
            </a:p>
            <a:p>
              <a:pPr marL="533400" indent="-533400"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7.1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ขูดคราบเขม่าบนหัวลูกสูบ ด้วยมีดขูดปะเก็น</a:t>
              </a:r>
            </a:p>
            <a:p>
              <a:pPr marL="533400" indent="-533400"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7.2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ทำความสะอาดร่องแหวนลูกสูบด้วยแหวนอันเก่าที่ชำรุด โดยตะไบปลายแหวนให้เป็นขอบคม รูหรือร่อง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มันหล่อลื่นสำหรับแหวน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มันจะต้องสะอาด เพื่อให้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มันหล่อลื่นไหลได้สะดวก ในขณะทำความสะอาดรูและร่อง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มันนั้น ระวังเนื้อโลหะหลุดออกมาด้วย</a:t>
              </a:r>
            </a:p>
            <a:p>
              <a:pPr marL="533400" indent="-533400"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7.3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ทำความสะอาดลูกสูบด้วยแปรงทองเหลือง จากนั้น ล้างชิ้นส่วนทุกชิ้นด้วย</a:t>
              </a:r>
              <a:b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7FFC92-DEFF-BC3C-E2F5-A30A44959921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0F6248-6FD9-89B6-860D-D94C9F2B7DB4}"/>
                </a:ext>
              </a:extLst>
            </p:cNvPr>
            <p:cNvSpPr/>
            <p:nvPr/>
          </p:nvSpPr>
          <p:spPr>
            <a:xfrm>
              <a:off x="4971950" y="361067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A377634-3508-8BCF-4D4A-B97B6D88A686}"/>
                </a:ext>
              </a:extLst>
            </p:cNvPr>
            <p:cNvSpPr/>
            <p:nvPr/>
          </p:nvSpPr>
          <p:spPr>
            <a:xfrm>
              <a:off x="4971950" y="675100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119A09FB-C9E9-C721-3CF0-D7A3AB78F29C}"/>
              </a:ext>
            </a:extLst>
          </p:cNvPr>
          <p:cNvSpPr txBox="1"/>
          <p:nvPr/>
        </p:nvSpPr>
        <p:spPr>
          <a:xfrm>
            <a:off x="15050347" y="4690156"/>
            <a:ext cx="2751133" cy="90668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9.15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ถอดแหวนล็อกสลักลูกสูบ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1DE22860-612D-16B6-3E67-FD15054FCAB3}"/>
              </a:ext>
            </a:extLst>
          </p:cNvPr>
          <p:cNvSpPr txBox="1"/>
          <p:nvPr/>
        </p:nvSpPr>
        <p:spPr>
          <a:xfrm>
            <a:off x="14794106" y="8791191"/>
            <a:ext cx="2381314" cy="154369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9.16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ถอดสลักลูกสูบออก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2069B-7984-CF42-89DC-7063069B5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106" y="723963"/>
            <a:ext cx="2881175" cy="3809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A181F-7C4E-FBD2-DB27-8250634B4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250" y="5972587"/>
            <a:ext cx="3523855" cy="264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13482</TotalTime>
  <Words>4624</Words>
  <Application>Microsoft Office PowerPoint</Application>
  <PresentationFormat>กำหนดเอง</PresentationFormat>
  <Paragraphs>335</Paragraphs>
  <Slides>15</Slides>
  <Notes>7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15</vt:i4>
      </vt:variant>
    </vt:vector>
  </HeadingPairs>
  <TitlesOfParts>
    <vt:vector size="26" baseType="lpstr">
      <vt:lpstr>Arial</vt:lpstr>
      <vt:lpstr>RSU</vt:lpstr>
      <vt:lpstr>TH SarabunPSK</vt:lpstr>
      <vt:lpstr>Calibri</vt:lpstr>
      <vt:lpstr>I n S e e D a n g</vt:lpstr>
      <vt:lpstr>Cloud Soft SemiBold</vt:lpstr>
      <vt:lpstr>2006_iannnnnBKK</vt:lpstr>
      <vt:lpstr>Roboto Black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702</cp:revision>
  <dcterms:created xsi:type="dcterms:W3CDTF">2006-08-16T00:00:00Z</dcterms:created>
  <dcterms:modified xsi:type="dcterms:W3CDTF">2025-03-22T17:35:44Z</dcterms:modified>
  <dc:identifier>DAFo_rOLUwE</dc:identifier>
</cp:coreProperties>
</file>