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92" r:id="rId2"/>
    <p:sldMasterId id="2147483694" r:id="rId3"/>
  </p:sldMasterIdLst>
  <p:notesMasterIdLst>
    <p:notesMasterId r:id="rId20"/>
  </p:notesMasterIdLst>
  <p:sldIdLst>
    <p:sldId id="256" r:id="rId4"/>
    <p:sldId id="381" r:id="rId5"/>
    <p:sldId id="382" r:id="rId6"/>
    <p:sldId id="510" r:id="rId7"/>
    <p:sldId id="537" r:id="rId8"/>
    <p:sldId id="497" r:id="rId9"/>
    <p:sldId id="538" r:id="rId10"/>
    <p:sldId id="533" r:id="rId11"/>
    <p:sldId id="550" r:id="rId12"/>
    <p:sldId id="551" r:id="rId13"/>
    <p:sldId id="552" r:id="rId14"/>
    <p:sldId id="545" r:id="rId15"/>
    <p:sldId id="553" r:id="rId16"/>
    <p:sldId id="554" r:id="rId17"/>
    <p:sldId id="555" r:id="rId18"/>
    <p:sldId id="556" r:id="rId19"/>
  </p:sldIdLst>
  <p:sldSz cx="18288000" cy="10287000"/>
  <p:notesSz cx="6858000" cy="9144000"/>
  <p:embeddedFontLst>
    <p:embeddedFont>
      <p:font typeface="2006_iannnnnBKK" panose="020B0604020202020204" charset="0"/>
      <p:regular r:id="rId21"/>
    </p:embeddedFont>
    <p:embeddedFont>
      <p:font typeface="Cloud Soft SemiBold" panose="02000000000000000000" charset="-34"/>
      <p:bold r:id="rId22"/>
      <p:boldItalic r:id="rId23"/>
    </p:embeddedFont>
    <p:embeddedFont>
      <p:font typeface="I n S e e D a n g" panose="020B0604020202020204" charset="-34"/>
      <p:regular r:id="rId24"/>
    </p:embeddedFont>
    <p:embeddedFont>
      <p:font typeface="Roboto Black" panose="02000000000000000000" pitchFamily="2" charset="0"/>
      <p:bold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" userDrawn="1">
          <p15:clr>
            <a:srgbClr val="FDE53C"/>
          </p15:clr>
        </p15:guide>
        <p15:guide id="2" pos="5760" userDrawn="1">
          <p15:clr>
            <a:srgbClr val="FDE53C"/>
          </p15:clr>
        </p15:guide>
        <p15:guide id="3" pos="9024" userDrawn="1">
          <p15:clr>
            <a:srgbClr val="FDE53C"/>
          </p15:clr>
        </p15:guide>
        <p15:guide id="4" pos="11498" userDrawn="1">
          <p15:clr>
            <a:srgbClr val="FDE53C"/>
          </p15:clr>
        </p15:guide>
        <p15:guide id="5" orient="horz" pos="2136" userDrawn="1">
          <p15:clr>
            <a:srgbClr val="FDE53C"/>
          </p15:clr>
        </p15:guide>
        <p15:guide id="6" orient="horz" pos="3127" userDrawn="1">
          <p15:clr>
            <a:srgbClr val="FDE53C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3F2"/>
    <a:srgbClr val="C0EAE9"/>
    <a:srgbClr val="F66099"/>
    <a:srgbClr val="34C3F0"/>
    <a:srgbClr val="FE8ABE"/>
    <a:srgbClr val="FFE1E6"/>
    <a:srgbClr val="FEBEDB"/>
    <a:srgbClr val="63D1F3"/>
    <a:srgbClr val="B6E5EF"/>
    <a:srgbClr val="BCB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4" autoAdjust="0"/>
    <p:restoredTop sz="94574" autoAdjust="0"/>
  </p:normalViewPr>
  <p:slideViewPr>
    <p:cSldViewPr snapToGrid="0">
      <p:cViewPr varScale="1">
        <p:scale>
          <a:sx n="52" d="100"/>
          <a:sy n="52" d="100"/>
        </p:scale>
        <p:origin x="134" y="72"/>
      </p:cViewPr>
      <p:guideLst>
        <p:guide orient="horz" pos="65"/>
        <p:guide pos="5760"/>
        <p:guide pos="9024"/>
        <p:guide pos="11498"/>
        <p:guide orient="horz" pos="2136"/>
        <p:guide orient="horz" pos="3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BB38-700C-4312-ACE9-35C42C9D509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75D3-CAE6-437A-AFD3-CDF3F5993B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6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29529-FA3E-8089-4573-2D4E0943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410700"/>
            <a:ext cx="4114800" cy="547688"/>
          </a:xfrm>
          <a:prstGeom prst="rect">
            <a:avLst/>
          </a:prstGeom>
        </p:spPr>
        <p:txBody>
          <a:bodyPr/>
          <a:lstStyle/>
          <a:p>
            <a:fld id="{8C2767D1-976E-4B3B-B815-8D832BAACD7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463C-1B38-C7DF-B509-C0030ABA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939F-6CBC-2FEE-93AA-3D72071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410700"/>
            <a:ext cx="4114800" cy="547688"/>
          </a:xfrm>
          <a:prstGeom prst="rect">
            <a:avLst/>
          </a:prstGeom>
        </p:spPr>
        <p:txBody>
          <a:bodyPr/>
          <a:lstStyle/>
          <a:p>
            <a:fld id="{0879F979-041D-4560-8B8A-D1B0F0798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29529-FA3E-8089-4573-2D4E0943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8C2767D1-976E-4B3B-B815-8D832BAACD7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463C-1B38-C7DF-B509-C0030ABA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939F-6CBC-2FEE-93AA-3D72071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79F979-041D-4560-8B8A-D1B0F07989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469A2-2154-6773-9887-33336DDA55C0}"/>
              </a:ext>
            </a:extLst>
          </p:cNvPr>
          <p:cNvSpPr/>
          <p:nvPr userDrawn="1"/>
        </p:nvSpPr>
        <p:spPr>
          <a:xfrm>
            <a:off x="609600" y="1943100"/>
            <a:ext cx="17678400" cy="7848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56989-C955-455B-5E5E-42E1C10AF7F5}"/>
              </a:ext>
            </a:extLst>
          </p:cNvPr>
          <p:cNvSpPr/>
          <p:nvPr userDrawn="1"/>
        </p:nvSpPr>
        <p:spPr>
          <a:xfrm>
            <a:off x="2514600" y="0"/>
            <a:ext cx="15773400" cy="1028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-76200" y="1"/>
            <a:ext cx="184404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0" y="1"/>
            <a:ext cx="1828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C30E6A-31AB-1748-6BD2-8271E5A2D1C9}"/>
              </a:ext>
            </a:extLst>
          </p:cNvPr>
          <p:cNvSpPr/>
          <p:nvPr userDrawn="1"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C30E6A-31AB-1748-6BD2-8271E5A2D1C9}"/>
              </a:ext>
            </a:extLst>
          </p:cNvPr>
          <p:cNvSpPr/>
          <p:nvPr userDrawn="1"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34C2D8E-753B-286D-8D90-BD927044BB1F}"/>
              </a:ext>
            </a:extLst>
          </p:cNvPr>
          <p:cNvSpPr/>
          <p:nvPr userDrawn="1"/>
        </p:nvSpPr>
        <p:spPr>
          <a:xfrm>
            <a:off x="0" y="495301"/>
            <a:ext cx="3048000" cy="97917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0" y="1"/>
            <a:ext cx="1828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1E2289-BAE5-93A2-3651-8B9163B523DE}"/>
              </a:ext>
            </a:extLst>
          </p:cNvPr>
          <p:cNvGrpSpPr/>
          <p:nvPr userDrawn="1"/>
        </p:nvGrpSpPr>
        <p:grpSpPr>
          <a:xfrm>
            <a:off x="11963400" y="10934700"/>
            <a:ext cx="6000751" cy="2819400"/>
            <a:chOff x="6458816" y="318792"/>
            <a:chExt cx="5774995" cy="2819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77843E-CE18-3966-78CA-3CF4BC43DC0A}"/>
                </a:ext>
              </a:extLst>
            </p:cNvPr>
            <p:cNvSpPr/>
            <p:nvPr/>
          </p:nvSpPr>
          <p:spPr>
            <a:xfrm>
              <a:off x="6706317" y="318792"/>
              <a:ext cx="5279995" cy="281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C224037-F8B3-F540-2660-B1C13F182CF2}"/>
                </a:ext>
              </a:extLst>
            </p:cNvPr>
            <p:cNvSpPr txBox="1"/>
            <p:nvPr/>
          </p:nvSpPr>
          <p:spPr>
            <a:xfrm>
              <a:off x="6458816" y="623592"/>
              <a:ext cx="5774995" cy="2359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7200" b="1" dirty="0">
                  <a:solidFill>
                    <a:schemeClr val="bg1"/>
                  </a:solidFill>
                  <a:latin typeface="+mn-lt"/>
                  <a:cs typeface="2006_iannnnnBKK" panose="02000000000000000000" pitchFamily="2" charset="0"/>
                </a:rPr>
                <a:t>Marketer Personality Development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FAE3FC-2C58-49B2-EFE6-A9D4DE535B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05F4E-F8BA-FD6D-6D05-711382E27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/>
        </p:blipFill>
        <p:spPr>
          <a:xfrm>
            <a:off x="0" y="-4763"/>
            <a:ext cx="18364200" cy="103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6C7C5-3C56-5ECC-E93D-83791295D2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r="48565"/>
          <a:stretch/>
        </p:blipFill>
        <p:spPr>
          <a:xfrm>
            <a:off x="1" y="495300"/>
            <a:ext cx="2538649" cy="97917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458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1F5860-4136-8632-E656-598F5DE7EC59}"/>
              </a:ext>
            </a:extLst>
          </p:cNvPr>
          <p:cNvSpPr/>
          <p:nvPr/>
        </p:nvSpPr>
        <p:spPr>
          <a:xfrm>
            <a:off x="0" y="6362700"/>
            <a:ext cx="18288000" cy="39243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30878B-C356-34D0-F3D1-BE188D618ED4}"/>
              </a:ext>
            </a:extLst>
          </p:cNvPr>
          <p:cNvGrpSpPr/>
          <p:nvPr/>
        </p:nvGrpSpPr>
        <p:grpSpPr>
          <a:xfrm>
            <a:off x="7747973" y="10728992"/>
            <a:ext cx="11322570" cy="1199556"/>
            <a:chOff x="8002807" y="10514384"/>
            <a:chExt cx="10896600" cy="11995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8AD928-2D22-F082-8628-BC638470C53F}"/>
                </a:ext>
              </a:extLst>
            </p:cNvPr>
            <p:cNvSpPr/>
            <p:nvPr/>
          </p:nvSpPr>
          <p:spPr>
            <a:xfrm>
              <a:off x="8002807" y="10514384"/>
              <a:ext cx="10896600" cy="11995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803609CD-1701-396E-83C3-1F9E12D6D11B}"/>
                </a:ext>
              </a:extLst>
            </p:cNvPr>
            <p:cNvSpPr txBox="1"/>
            <p:nvPr/>
          </p:nvSpPr>
          <p:spPr>
            <a:xfrm>
              <a:off x="8099649" y="10617486"/>
              <a:ext cx="10203543" cy="1096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79"/>
                </a:lnSpc>
              </a:pPr>
              <a:r>
                <a:rPr lang="en-US" sz="8500" dirty="0">
                  <a:latin typeface="2006_iannnnnBKK" panose="02000000000000000000" pitchFamily="2" charset="0"/>
                  <a:cs typeface="2006_iannnnnBKK" panose="02000000000000000000" pitchFamily="2" charset="0"/>
                </a:rPr>
                <a:t>Marketer Personality Development</a:t>
              </a:r>
              <a:endParaRPr lang="en-US" sz="8500" b="1" dirty="0">
                <a:solidFill>
                  <a:srgbClr val="192954"/>
                </a:solidFill>
                <a:latin typeface="2006_iannnnnBKK" panose="02000000000000000000" pitchFamily="2" charset="0"/>
                <a:cs typeface="2006_iannnnnBKK" panose="02000000000000000000" pitchFamily="2" charset="0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FB77C7E-4074-55A8-1466-4EF30DCB7255}"/>
              </a:ext>
            </a:extLst>
          </p:cNvPr>
          <p:cNvSpPr/>
          <p:nvPr/>
        </p:nvSpPr>
        <p:spPr>
          <a:xfrm>
            <a:off x="19119858" y="1295989"/>
            <a:ext cx="12302424" cy="2469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76;p25">
            <a:extLst>
              <a:ext uri="{FF2B5EF4-FFF2-40B4-BE49-F238E27FC236}">
                <a16:creationId xmlns:a16="http://schemas.microsoft.com/office/drawing/2014/main" id="{1647B281-678F-60C9-8AC3-8AB52FC8C821}"/>
              </a:ext>
            </a:extLst>
          </p:cNvPr>
          <p:cNvSpPr/>
          <p:nvPr/>
        </p:nvSpPr>
        <p:spPr>
          <a:xfrm>
            <a:off x="20040600" y="5656983"/>
            <a:ext cx="3148536" cy="2401006"/>
          </a:xfrm>
          <a:prstGeom prst="roundRect">
            <a:avLst>
              <a:gd name="adj" fmla="val 50000"/>
            </a:avLst>
          </a:prstGeom>
          <a:solidFill>
            <a:srgbClr val="FDA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978E7BB-7786-FD4E-D785-ABCB0DE7F57A}"/>
              </a:ext>
            </a:extLst>
          </p:cNvPr>
          <p:cNvSpPr txBox="1"/>
          <p:nvPr/>
        </p:nvSpPr>
        <p:spPr>
          <a:xfrm>
            <a:off x="16602143" y="-3543300"/>
            <a:ext cx="47243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th-TH" sz="8000" b="1" dirty="0">
                <a:latin typeface="RSU" panose="02000506040000020003" pitchFamily="2" charset="-34"/>
                <a:cs typeface="RSU" panose="02000506040000020003" pitchFamily="2" charset="-34"/>
              </a:rPr>
              <a:t>198221638</a:t>
            </a:r>
            <a:endParaRPr lang="en-US" sz="80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5C16BB53-5051-41C3-8AC9-6F5D8334273F}"/>
              </a:ext>
            </a:extLst>
          </p:cNvPr>
          <p:cNvSpPr txBox="1"/>
          <p:nvPr/>
        </p:nvSpPr>
        <p:spPr>
          <a:xfrm>
            <a:off x="4549027" y="7322709"/>
            <a:ext cx="13534790" cy="2035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ระบบหล่อลื่น</a:t>
            </a:r>
            <a:br>
              <a:rPr lang="en-US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เครื่องยนต์ดีเซล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9CC4E-3363-B078-CFB9-8E2C27605BB8}"/>
              </a:ext>
            </a:extLst>
          </p:cNvPr>
          <p:cNvSpPr txBox="1"/>
          <p:nvPr/>
        </p:nvSpPr>
        <p:spPr>
          <a:xfrm>
            <a:off x="20040600" y="-789714"/>
            <a:ext cx="314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33333"/>
                </a:solidFill>
                <a:effectLst/>
                <a:latin typeface="I n S e e D a n g" panose="02000500000000020004" pitchFamily="50" charset="-34"/>
                <a:cs typeface="I n S e e D a n g" panose="02000500000000020004" pitchFamily="50" charset="-34"/>
              </a:rPr>
              <a:t>145939723</a:t>
            </a:r>
            <a:endParaRPr lang="en-US" sz="4000" dirty="0">
              <a:latin typeface="I n S e e D a n g" panose="02000500000000020004" pitchFamily="50" charset="-34"/>
              <a:cs typeface="I n S e e D a n g" panose="02000500000000020004" pitchFamily="50" charset="-34"/>
            </a:endParaRPr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BB832565-4A74-6AFE-97A7-730349C0FEEF}"/>
              </a:ext>
            </a:extLst>
          </p:cNvPr>
          <p:cNvSpPr/>
          <p:nvPr/>
        </p:nvSpPr>
        <p:spPr>
          <a:xfrm>
            <a:off x="19070543" y="5143500"/>
            <a:ext cx="5161057" cy="5161057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E5BA3-DCA1-96BA-7CED-94C77947A6BE}"/>
              </a:ext>
            </a:extLst>
          </p:cNvPr>
          <p:cNvGrpSpPr/>
          <p:nvPr/>
        </p:nvGrpSpPr>
        <p:grpSpPr>
          <a:xfrm>
            <a:off x="697887" y="5878124"/>
            <a:ext cx="4283538" cy="4348675"/>
            <a:chOff x="697887" y="5878124"/>
            <a:chExt cx="4283538" cy="4348675"/>
          </a:xfrm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A965E83B-D054-691F-5504-0A0AAC7D51B6}"/>
                </a:ext>
              </a:extLst>
            </p:cNvPr>
            <p:cNvSpPr/>
            <p:nvPr/>
          </p:nvSpPr>
          <p:spPr>
            <a:xfrm rot="5400000">
              <a:off x="697887" y="6362701"/>
              <a:ext cx="3352800" cy="3352800"/>
            </a:xfrm>
            <a:prstGeom prst="flowChartDelay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571500" dir="15480000" sx="95000" sy="95000" rotWithShape="0">
                <a:prstClr val="black">
                  <a:alpha val="37000"/>
                </a:prstClr>
              </a:outerShdw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94CDA87C-2D65-B5A3-4276-3B508FE17F55}"/>
                </a:ext>
              </a:extLst>
            </p:cNvPr>
            <p:cNvSpPr txBox="1"/>
            <p:nvPr/>
          </p:nvSpPr>
          <p:spPr>
            <a:xfrm>
              <a:off x="697887" y="8572500"/>
              <a:ext cx="3352800" cy="16542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22000" b="1" dirty="0">
                  <a:solidFill>
                    <a:srgbClr val="C00000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12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5B8257-0331-B2A4-F396-031D06728C4A}"/>
                </a:ext>
              </a:extLst>
            </p:cNvPr>
            <p:cNvGrpSpPr/>
            <p:nvPr/>
          </p:nvGrpSpPr>
          <p:grpSpPr>
            <a:xfrm rot="454332">
              <a:off x="2240461" y="5878124"/>
              <a:ext cx="2740964" cy="1067282"/>
              <a:chOff x="596630" y="6013685"/>
              <a:chExt cx="2740964" cy="1067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96B26B-B0FC-D845-97B4-F9AFD9212057}"/>
                  </a:ext>
                </a:extLst>
              </p:cNvPr>
              <p:cNvSpPr/>
              <p:nvPr/>
            </p:nvSpPr>
            <p:spPr>
              <a:xfrm rot="20733411">
                <a:off x="596630" y="6268722"/>
                <a:ext cx="2116233" cy="81224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D9008BEE-17BF-47E3-BF6D-E1E76051C467}"/>
                  </a:ext>
                </a:extLst>
              </p:cNvPr>
              <p:cNvSpPr txBox="1"/>
              <p:nvPr/>
            </p:nvSpPr>
            <p:spPr>
              <a:xfrm rot="20717805">
                <a:off x="777206" y="6013685"/>
                <a:ext cx="256038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บทเรียนที่</a:t>
                </a:r>
                <a:endPara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B40DA5-1E5D-12EB-A225-AA2F6BF7E896}"/>
                </a:ext>
              </a:extLst>
            </p:cNvPr>
            <p:cNvGrpSpPr/>
            <p:nvPr/>
          </p:nvGrpSpPr>
          <p:grpSpPr>
            <a:xfrm rot="5400000">
              <a:off x="778720" y="6576839"/>
              <a:ext cx="709177" cy="468501"/>
              <a:chOff x="3164552" y="4338614"/>
              <a:chExt cx="367312" cy="242656"/>
            </a:xfrm>
          </p:grpSpPr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7036C765-7B8C-4EFB-FBE2-E3D7E7CD03E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Arrow: Chevron 5">
                <a:extLst>
                  <a:ext uri="{FF2B5EF4-FFF2-40B4-BE49-F238E27FC236}">
                    <a16:creationId xmlns:a16="http://schemas.microsoft.com/office/drawing/2014/main" id="{74F797ED-90F7-E98D-9F9F-E626A31019B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B4797-E6D3-5789-F837-52C87A3F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1E3A5607-589C-9CC6-5DFC-1A631157E63A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C81EA1-EEDA-AE45-02D2-9E0DBC4D1C23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3D56C3-E92C-8D98-73D7-CE60028ED79D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D501CE49-0322-E7A1-2EA9-315199AD359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68D0E14B-CCA9-622D-FCB6-103CD393A8F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10180C0-0020-2BD2-1D6F-DFD5B06BC78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A27A622-2BEF-8A43-B67E-24ACA318DDC3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DBC582DB-2E70-6982-F633-EBEAC869E3A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548B62A2-6CA7-4F2A-AE6A-EE81C39753D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10222D2-7264-8876-5AFC-56A145CCE5D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148A96-DF52-9EE4-0285-B3C178CF9AB1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55CE5A03-0304-CCB4-687B-7D3C11994A3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456339F3-EDC4-4203-88D6-F6F089189C26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77BC1BB-5F3A-822E-2479-1CFC199C7B8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71506EC0-6117-FD52-28CA-9F84F234315E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CBF1B7F8-65B2-6CEB-9B1D-91222483C8C5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3A3B7D-8EA5-1BAA-6944-19B6C8717F5E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2CD77B-5FB6-8000-428A-124E91BCC652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F13FBFE0-944E-BB5B-F36E-26B22E5DCD04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AAE7BA4A-690F-285A-7512-331AAE166324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7CA1ED4A-6D27-0B56-75D0-570BDE231123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72F586-AF9A-6ED4-FCCC-A054525E7953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DC270A-1E40-65DF-E3BC-60AD02F9C7A8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9678F95A-BFC2-219D-471A-98F8B058BFE1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4900CEEA-9F59-D7AC-1910-20862430D4CD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813B19DD-FD2A-6C15-0166-007C1CCB2DB7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13CF5759-28CE-F5D9-9F29-165B1BDA3798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62551C97-1D90-46A9-8C92-662EC6EDA021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7DA941-0FDA-C6B2-1A01-95832E434BCE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83713D5-EFAC-02D8-5AD3-88F624D5D956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09A8F2-0562-AF10-C637-98C0CEA3CA4D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E9C70E5-BB74-C893-01C3-D9D766B00188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A86CFC50-FF9D-CDE1-1C6F-B9EFFABE7144}"/>
              </a:ext>
            </a:extLst>
          </p:cNvPr>
          <p:cNvSpPr txBox="1"/>
          <p:nvPr/>
        </p:nvSpPr>
        <p:spPr>
          <a:xfrm>
            <a:off x="19012452" y="7770803"/>
            <a:ext cx="5101236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11.11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การทำงานของลิ้นสุญญากาศ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C31D769-62CD-30C2-DE20-A7EE7EF5E282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5714FCF-C29C-0AE1-3976-31E164259362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B985EC9-6777-2640-1F2F-6C54BBFF50AE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01170F92-8105-CF10-4AEF-DCD0EA314EEB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B88B3260-6822-81C6-CEFD-1FDFD2200CF2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6490B80-66F3-2BF7-CE23-C8F3B8DAF4B9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FEC62973-9E30-7AB4-23FB-394EB08655FA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24C9536D-2B7C-CFC1-3280-71A888F59558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CEA72EF-812B-B6F3-FCD7-6A5DD35FD433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51B6316B-32F9-062B-BF98-3330F38FC1E4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B9B0C06-A99A-F1F3-D680-7D8EB35FCBD0}"/>
              </a:ext>
            </a:extLst>
          </p:cNvPr>
          <p:cNvGrpSpPr/>
          <p:nvPr/>
        </p:nvGrpSpPr>
        <p:grpSpPr>
          <a:xfrm>
            <a:off x="660622" y="1023850"/>
            <a:ext cx="13402219" cy="954107"/>
            <a:chOff x="2971800" y="1028700"/>
            <a:chExt cx="13402219" cy="95410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0789453-DFE8-EC3D-1462-58FD53E1EF64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80" name="Flowchart: Process 79">
                <a:extLst>
                  <a:ext uri="{FF2B5EF4-FFF2-40B4-BE49-F238E27FC236}">
                    <a16:creationId xmlns:a16="http://schemas.microsoft.com/office/drawing/2014/main" id="{7A6CFDA8-BAC2-8534-5163-9CE463EE474E}"/>
                  </a:ext>
                </a:extLst>
              </p:cNvPr>
              <p:cNvSpPr/>
              <p:nvPr/>
            </p:nvSpPr>
            <p:spPr>
              <a:xfrm>
                <a:off x="6400802" y="1918284"/>
                <a:ext cx="8846301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8CD035A3-9E38-403B-CFBF-025B2DC22067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266EBBC2-F23D-F7BC-4D85-79B6D3AC0F4D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5</a:t>
                </a:r>
              </a:p>
            </p:txBody>
          </p:sp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id="{DB8DE5AE-D7FB-5627-6F4D-6A31458A9E47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หัวฉีด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Oil Spray Nozzle)</a:t>
                </a:r>
              </a:p>
            </p:txBody>
          </p:sp>
        </p:grp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375FF74E-A245-8B92-A20A-ABA189013AA1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AF182382-105A-EF26-C7A9-071AFEB7F8E8}"/>
              </a:ext>
            </a:extLst>
          </p:cNvPr>
          <p:cNvSpPr txBox="1"/>
          <p:nvPr/>
        </p:nvSpPr>
        <p:spPr>
          <a:xfrm>
            <a:off x="785648" y="2261353"/>
            <a:ext cx="16777137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หัวฉีด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มันเครื่องจะติดตั้งไว้ที่ท่อ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มันหลักในแต่ละลูกสูบ มีหน้าที่ฉีด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มันเครื่องโดยตรงไปที่ด้านล่างของลูกสูบ (รูปที่ 12.12) เฟืองไท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มิง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โซ่ไท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มิง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และชิ้นส่วนอื่น ๆ การฉีด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มันให้ชิ้นส่วนก็เพื่อระบายความร้อนให้แก่ชิ้นส่วน ที่หัวฉีดจะมีลิ้นควบคุมความดัน เพื่อรักษาความดัน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มันเครื่องในระบบ ถ้าความดันในระบบสูงก็จะเปิดให้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มันฉีดออกไป แต่ความดัน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มันตํ่าเกินไป </a:t>
            </a:r>
            <a:b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ลิ้นควบคุมความดันจะปิดเพื่อให้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มันไปหล่อลื่นชิ้นส่วนอื่นที่สำคัญกว่า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9DD5430-A63D-548D-8378-4EE4441CE10F}"/>
              </a:ext>
            </a:extLst>
          </p:cNvPr>
          <p:cNvGrpSpPr/>
          <p:nvPr/>
        </p:nvGrpSpPr>
        <p:grpSpPr>
          <a:xfrm>
            <a:off x="785648" y="5858166"/>
            <a:ext cx="7696200" cy="735666"/>
            <a:chOff x="3224444" y="4284645"/>
            <a:chExt cx="7696200" cy="73566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CEE22E7-F26E-18F5-46B6-9E97B10EFCE6}"/>
                </a:ext>
              </a:extLst>
            </p:cNvPr>
            <p:cNvGrpSpPr/>
            <p:nvPr/>
          </p:nvGrpSpPr>
          <p:grpSpPr>
            <a:xfrm>
              <a:off x="3272851" y="4394872"/>
              <a:ext cx="7647793" cy="625439"/>
              <a:chOff x="4567415" y="4086431"/>
              <a:chExt cx="7647793" cy="625439"/>
            </a:xfrm>
          </p:grpSpPr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5F67DB43-7542-7C01-BE77-A348CC6C9E30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6796455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">
                <a:extLst>
                  <a:ext uri="{FF2B5EF4-FFF2-40B4-BE49-F238E27FC236}">
                    <a16:creationId xmlns:a16="http://schemas.microsoft.com/office/drawing/2014/main" id="{4413B6B6-6DE0-BC2C-AA11-64EE8C85EF06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7415444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สวิตช์ความดัน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มันเครื่องแบบหน้าคอน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แทค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7D03394-1FBC-3E5D-B47A-4C501B16373C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97" name="Arrow: Chevron 96">
                <a:extLst>
                  <a:ext uri="{FF2B5EF4-FFF2-40B4-BE49-F238E27FC236}">
                    <a16:creationId xmlns:a16="http://schemas.microsoft.com/office/drawing/2014/main" id="{C130311D-1222-4368-56FC-D0A0D966397F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id="{B63ECB31-67EA-AD1D-B66E-6FE27F0ABA6B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033EDF98-C1EF-1846-CCFF-24CBBE615A8F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" name="TextBox 10">
            <a:extLst>
              <a:ext uri="{FF2B5EF4-FFF2-40B4-BE49-F238E27FC236}">
                <a16:creationId xmlns:a16="http://schemas.microsoft.com/office/drawing/2014/main" id="{0E0A0810-5FBF-908D-7D7C-B7FE39F3A96C}"/>
              </a:ext>
            </a:extLst>
          </p:cNvPr>
          <p:cNvSpPr txBox="1"/>
          <p:nvPr/>
        </p:nvSpPr>
        <p:spPr>
          <a:xfrm>
            <a:off x="785648" y="6837473"/>
            <a:ext cx="7415444" cy="24185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สวิตช์ความดัน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มันเครื่องแบบนี้แบ่งออกเป็น 2 ส่วน ส่วนด้านล่างของตัวเรือนทำเป็นเกลียวเพื่อขันยึดเข้ากับเสื้อสูบ ส่วนภายในประกอบด้วยแผ่น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ไดอะแฟ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รม 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Diaphragm)</a:t>
            </a:r>
            <a:r>
              <a:rPr lang="en-US" sz="2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และหน้าคอน</a:t>
            </a:r>
            <a:r>
              <a:rPr lang="th-TH" sz="3800" spc="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แทค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Contact)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ที่ทำจาก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ทองเหลือง สปริงดันหน้าคอน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แทคแ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ละแผ่น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ไดอะแฟ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รมไว้ ลักษณะของสวิตช์ความดัน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มันเครื่องแบบหน้าคอน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แทค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BAA711-6B4A-6205-3478-4E8EB0827E29}"/>
              </a:ext>
            </a:extLst>
          </p:cNvPr>
          <p:cNvGrpSpPr/>
          <p:nvPr/>
        </p:nvGrpSpPr>
        <p:grpSpPr>
          <a:xfrm>
            <a:off x="660622" y="4572667"/>
            <a:ext cx="13402219" cy="954107"/>
            <a:chOff x="2971800" y="1028700"/>
            <a:chExt cx="13402219" cy="9541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D0A5473-AD04-F7A9-D8E5-6D39CDAEC545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903E714F-B778-0A16-4BB4-A3BAAD326DD4}"/>
                  </a:ext>
                </a:extLst>
              </p:cNvPr>
              <p:cNvSpPr/>
              <p:nvPr/>
            </p:nvSpPr>
            <p:spPr>
              <a:xfrm>
                <a:off x="6400803" y="1918284"/>
                <a:ext cx="11242659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2577DE44-FA3C-5340-278C-D19762B27DB7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6">
                <a:extLst>
                  <a:ext uri="{FF2B5EF4-FFF2-40B4-BE49-F238E27FC236}">
                    <a16:creationId xmlns:a16="http://schemas.microsoft.com/office/drawing/2014/main" id="{3C9EEAE3-5069-1236-BF37-C76C463B37A4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6</a:t>
                </a:r>
              </a:p>
            </p:txBody>
          </p: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21C02F52-29E7-0828-4988-B18C7F8F8B33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สวิตช์ความดัน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Oil Pressure Switch)</a:t>
                </a:r>
              </a:p>
            </p:txBody>
          </p:sp>
        </p:grp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F0E07295-E14A-DC97-F1AC-61C0A0BC4D8F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16435F-AC03-0929-B1C2-17C10F0184A1}"/>
              </a:ext>
            </a:extLst>
          </p:cNvPr>
          <p:cNvGrpSpPr/>
          <p:nvPr/>
        </p:nvGrpSpPr>
        <p:grpSpPr>
          <a:xfrm>
            <a:off x="8945013" y="6593832"/>
            <a:ext cx="8806959" cy="3180788"/>
            <a:chOff x="8945013" y="6593832"/>
            <a:chExt cx="8806959" cy="3180788"/>
          </a:xfrm>
        </p:grpSpPr>
        <p:sp>
          <p:nvSpPr>
            <p:cNvPr id="50" name="Flowchart: Process 49">
              <a:extLst>
                <a:ext uri="{FF2B5EF4-FFF2-40B4-BE49-F238E27FC236}">
                  <a16:creationId xmlns:a16="http://schemas.microsoft.com/office/drawing/2014/main" id="{238FBAA7-F3E1-C556-CFB2-C6D075C4C7EE}"/>
                </a:ext>
              </a:extLst>
            </p:cNvPr>
            <p:cNvSpPr/>
            <p:nvPr/>
          </p:nvSpPr>
          <p:spPr>
            <a:xfrm>
              <a:off x="8945013" y="6593832"/>
              <a:ext cx="8806959" cy="3180788"/>
            </a:xfrm>
            <a:prstGeom prst="flowChartProcess">
              <a:avLst/>
            </a:prstGeom>
            <a:solidFill>
              <a:srgbClr val="D9F3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FF0CBC73-FB01-A8E2-5507-FF56919D5BC3}"/>
                </a:ext>
              </a:extLst>
            </p:cNvPr>
            <p:cNvSpPr txBox="1"/>
            <p:nvPr/>
          </p:nvSpPr>
          <p:spPr>
            <a:xfrm>
              <a:off x="9173544" y="6837473"/>
              <a:ext cx="8389241" cy="2418595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3700"/>
                </a:lnSpc>
                <a:spcBef>
                  <a:spcPts val="600"/>
                </a:spcBef>
              </a:pPr>
              <a:r>
                <a:rPr lang="th-TH" sz="3800" b="1" u="sng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การทำงานของสวิตช์ความดัน</a:t>
              </a:r>
              <a:r>
                <a:rPr lang="th-TH" sz="3800" b="1" u="sng" spc="36" dirty="0" err="1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b="1" u="sng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มันเครื่องแบบหน้าคอน</a:t>
              </a:r>
              <a:r>
                <a:rPr lang="th-TH" sz="3800" b="1" u="sng" spc="36" dirty="0" err="1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แทค</a:t>
              </a:r>
              <a:endParaRPr lang="th-TH" sz="3800" b="1" u="sng" spc="36" dirty="0">
                <a:solidFill>
                  <a:srgbClr val="F6609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thaiDist">
                <a:lnSpc>
                  <a:spcPts val="3700"/>
                </a:lnSpc>
                <a:spcBef>
                  <a:spcPts val="6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เมื่อเครื่องยนต์ไม่ทำงาน และเปิดสวิตช์กุญแจ สปริงจะดันหน้าคอน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แทค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ให้ต่อวงจร กระแสไฟจากแบตเตอรี่จะไหลผ่านขั้วตรงกลาง ผ่านหน้าคอน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แทค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ลงกราวนด์ครบวงจรที่เสื้อสูบ ทำให้ไฟเตือนที่หน้าปัดสว่างขึ้น การทำงานของสวิตช์ความดันน้ำมันเครื่องแบบหน้าคอน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แทค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ขณะความดันน้ำมันต่ำ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6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6304-4059-BBD7-CF2B-EC066F25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6B47D829-576B-80F2-6932-084949D10086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0B2D25-004D-6936-3DDE-54A3CEDB1EEE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71B9CB-2104-F1D0-EBDA-23983F28D557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FABCA57B-02FF-38BB-1018-8E4CAC1231E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D293402-53BD-269D-FC93-13F6A6C97BAD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6A5B91C-C769-677F-797A-FA947BC42BB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81F91C-CCD3-E139-63D7-769A03F0B15B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5CFFD82B-7E50-F394-FB19-EA5B488E900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581BA7A8-CCB8-8607-1E09-74205A6D8DC1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98F63AF-4FE7-6A69-6803-795C7CE2910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599081-707B-E4CC-F5B0-A8A325B7F0B3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92A9EA24-F270-31D4-2380-AE0E661EA0C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CC6190DA-C9D2-239E-E6B7-3E3EC58C946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39DB832-0822-DE63-F0CC-10CD4927810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70AAAC3B-BE75-0454-6687-2BE5825AE71D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D27B386C-760C-FD06-BE9A-61C87949158F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D68BE4-8A73-7885-01E3-BF3EF935A05A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2AF09E-788A-8C7C-56C7-58601DA9AF27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6E1466C4-28FA-25BB-C8AE-79BE307BBE7C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B5DF1B5-C365-AC5E-2D31-5672760B2AA0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E3222B74-0E41-9747-B134-7C813DC977CF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BB7FF6-F158-8AAE-0423-2E5C1ACD13BC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A4F425-E81E-5746-86A1-24424C699CDD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AF9E80BC-9652-7074-91C1-06DD317007B2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1418CD07-FF01-8BFA-75BD-E19BA50B787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CD6AFB98-A3C0-2B19-EA24-F37CBA965D49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7C45E89D-F51E-3820-E570-78F028A6806A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E776556-F387-D187-EC07-811CBCEDC892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B99876-0434-B73D-47B2-F36E56689171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7C98EBA0-9B77-33AF-93F1-039FE6ABA899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84FA57B-87DD-E154-CD5A-2095F691A0D5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81DF46A-F4AD-FB38-ED40-D6430C17D629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0989051E-1542-3D2E-FA4D-C8DE9A0661AA}"/>
              </a:ext>
            </a:extLst>
          </p:cNvPr>
          <p:cNvSpPr txBox="1"/>
          <p:nvPr/>
        </p:nvSpPr>
        <p:spPr>
          <a:xfrm>
            <a:off x="19012452" y="7770803"/>
            <a:ext cx="5101236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11.11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การทำงานของลิ้นสุญญากาศ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CC7B53-A075-D157-0D5D-D9E2D48545AA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8FB83BF-20AB-A975-1F8E-AF85FF8198B6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096EB21-BC4B-F3D0-2053-67FED2B660B1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EE05B62B-52C3-A234-D34C-D964CF2C1413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9660F88D-D78F-B3C7-66E9-AC7C1CDA0291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181968A-87CA-6307-4CC1-3ED4D4040C6E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C48EA1B-A231-F760-D6C2-570BC7D4DE35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52735E4B-87DC-2A4C-64A5-75D90E59F7EF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418F2B0-F31B-59DF-9C8B-135FF7315935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0AC07D45-01AA-4DA5-9CE2-9FED1BD678A9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69C5A6-A3B5-BD75-6E55-3476EF2D6930}"/>
              </a:ext>
            </a:extLst>
          </p:cNvPr>
          <p:cNvGrpSpPr/>
          <p:nvPr/>
        </p:nvGrpSpPr>
        <p:grpSpPr>
          <a:xfrm>
            <a:off x="660622" y="1023850"/>
            <a:ext cx="13402219" cy="954107"/>
            <a:chOff x="2971800" y="1028700"/>
            <a:chExt cx="13402219" cy="95410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F71F7CD-5824-8D5A-FE58-9E60FCB4A903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80" name="Flowchart: Process 79">
                <a:extLst>
                  <a:ext uri="{FF2B5EF4-FFF2-40B4-BE49-F238E27FC236}">
                    <a16:creationId xmlns:a16="http://schemas.microsoft.com/office/drawing/2014/main" id="{70EB6AB7-DEFC-7CF7-EDD1-C5A410FD9113}"/>
                  </a:ext>
                </a:extLst>
              </p:cNvPr>
              <p:cNvSpPr/>
              <p:nvPr/>
            </p:nvSpPr>
            <p:spPr>
              <a:xfrm>
                <a:off x="6400803" y="1918284"/>
                <a:ext cx="6380874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4679E899-38EA-F408-881A-74EE541184D0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6B2602FB-C7BE-EFFC-37FD-0359386A3461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7</a:t>
                </a:r>
              </a:p>
            </p:txBody>
          </p:sp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id="{DAC14F3D-440D-096F-D0D7-ABF7A8DB8753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อ่าง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Oil Pan)</a:t>
                </a:r>
              </a:p>
            </p:txBody>
          </p:sp>
        </p:grp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7F8D655D-CE18-943F-6F7C-DB4D32F49C61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C89121E3-5938-9593-CE1C-52497F4E43F5}"/>
              </a:ext>
            </a:extLst>
          </p:cNvPr>
          <p:cNvSpPr txBox="1"/>
          <p:nvPr/>
        </p:nvSpPr>
        <p:spPr>
          <a:xfrm>
            <a:off x="785648" y="2261353"/>
            <a:ext cx="16777137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ทำหน้าที่เก็บ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มันเครื่องเพื่อสำรองไว้สำหรับเครื่องยนต์ 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มันเครื่องจะติดตั้งอยู่ด้านล่างของเสื้อสูบ โดยมีปะเก็นเหลวหรือปะเก็นยางหรือปะเก็นกระดาษกั้นอยู่ระหว่างกลางและยึดด้วยโบ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ลท์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มันเครื่องโดยทั่วไปผลิตมาจากแผ่นเหล็กบางแบบอัดขึ้นรูป หรือบางแบบผลิตมาจากเหล็กหล่อหรืออะลูมิเนียมหล่อ ด้านล่างสุดจะมีห้องเก็บ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Sump)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เพื่อเก็บ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มันเครื่องที่กลับจากการไปหล่อลื่นชิ้นส่วนต่าง ๆ ภายในเครื่องยนต์ไว้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มันเครื่องที่เก็บไว้ก็เพียงพอทำให้ปั๊ม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มันสามารถที่จะส่ง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มันไปหล่อลื่นได้ ภายในอ่างจะมีแผ่นกั้นซึ่งทำเป็นชิ้นเดียวกับอ่าง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มีไว้เพื่อกัน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มันจากห้องเก็บ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มันเครื่องสาดมาหาเพลาข้อเหวี่ยงในขณะกำลังหมุน ทำให้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มันเครื่องไม่เกิดฟองอากาศ และลดการสูญเสียกำลังของเครื่องยนต์เนื่องจากแรงต้านของ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มันเครื่องได้ด้วย และที่ส่วนล่างสุดของอ่าง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มันเครื่องจะมีโบ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ลท์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สำหรับไว้เปลี่ยนถ่าย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8E7D195F-1CE5-92AC-1C31-A0CDD3268EAF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EF684A-441A-8F36-F5F7-D837AE83B37B}"/>
              </a:ext>
            </a:extLst>
          </p:cNvPr>
          <p:cNvGrpSpPr/>
          <p:nvPr/>
        </p:nvGrpSpPr>
        <p:grpSpPr>
          <a:xfrm>
            <a:off x="660622" y="6064139"/>
            <a:ext cx="13402219" cy="954107"/>
            <a:chOff x="2971800" y="1028700"/>
            <a:chExt cx="13402219" cy="9541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4E9850-9A79-42F7-EBE1-258873F12566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DE41B2AE-5CB7-E483-1F20-8BE9CA94D03D}"/>
                  </a:ext>
                </a:extLst>
              </p:cNvPr>
              <p:cNvSpPr/>
              <p:nvPr/>
            </p:nvSpPr>
            <p:spPr>
              <a:xfrm>
                <a:off x="6400803" y="1918284"/>
                <a:ext cx="11590807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F3C9B2F0-6907-531A-4BFF-97E36E843E60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6">
                <a:extLst>
                  <a:ext uri="{FF2B5EF4-FFF2-40B4-BE49-F238E27FC236}">
                    <a16:creationId xmlns:a16="http://schemas.microsoft.com/office/drawing/2014/main" id="{7B0D807B-E797-0463-F20B-70F6BA9AF816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8</a:t>
                </a:r>
              </a:p>
            </p:txBody>
          </p: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44865406-EC53-585D-1AB4-6AD642151491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มันหล่อลื่นเครื่องยนต์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Motor Oil or Engine Oil) </a:t>
                </a:r>
              </a:p>
            </p:txBody>
          </p:sp>
        </p:grp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EFD77F1-00E4-3409-8DAB-0E75369CAD50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48D21B9D-69C7-08D2-4A0C-CBAFD63ACB11}"/>
              </a:ext>
            </a:extLst>
          </p:cNvPr>
          <p:cNvSpPr txBox="1"/>
          <p:nvPr/>
        </p:nvSpPr>
        <p:spPr>
          <a:xfrm>
            <a:off x="785648" y="7325348"/>
            <a:ext cx="16777137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มันหล่อลื่นเครื่องยนต์ เรียกกันโดยทั่วไปว่า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 หรือ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ประกอบไปด้วย 2 ส่วนสำคัญ คือ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มันพื้นฐาน และสารเพิ่มคุณภาพ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มันเครื่องมีหน้าที่ลดแรงเสียดทานของวัตถุชิ้นที่เสียดสีกัน ระบายความร้อนของเครื่องยนต์ เคลือบช่องว่างระหว่างผิวสัมผัส ทำความสะอาดเขม่าและเศษโลหะภายในเครื่องยนต์ ป้องกันการกัดกร่อนจากสนิมและกรดต่าง ๆ และป้องกันกำลังอัดของเครื่องยนต์รั่วไหล เป็นต้น แหล่งที่มาของ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มันพื้นฐานที่ใช้ทำมันเครื่องมี 3 แหล่ง คือ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มันที่สกัดจากพืช </a:t>
            </a:r>
            <a:b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มันที่สกัดจาก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มันดิบ และ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มันสังเคราะห์ ซึ่ง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มันชนิดนี้จะให้คุณภาพของ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มันเครื่องที่ดีที่สุด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42337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EFD5EF6D-676A-96E7-EC07-3DD7D727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493" y="2515357"/>
            <a:ext cx="5491306" cy="2963162"/>
          </a:xfrm>
          <a:prstGeom prst="rect">
            <a:avLst/>
          </a:prstGeom>
        </p:spPr>
      </p:pic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54CCA-A4C8-8386-E71F-3F649AD7001F}"/>
              </a:ext>
            </a:extLst>
          </p:cNvPr>
          <p:cNvGrpSpPr/>
          <p:nvPr/>
        </p:nvGrpSpPr>
        <p:grpSpPr>
          <a:xfrm>
            <a:off x="3161269" y="2836048"/>
            <a:ext cx="8946648" cy="954107"/>
            <a:chOff x="2971800" y="1028700"/>
            <a:chExt cx="8946648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D25C5-E99E-ED7F-CC87-961B86CF1D0A}"/>
                </a:ext>
              </a:extLst>
            </p:cNvPr>
            <p:cNvGrpSpPr/>
            <p:nvPr/>
          </p:nvGrpSpPr>
          <p:grpSpPr>
            <a:xfrm>
              <a:off x="2971800" y="1028700"/>
              <a:ext cx="8946648" cy="954107"/>
              <a:chOff x="5691670" y="1818142"/>
              <a:chExt cx="8946648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1C7BC1E6-85F5-BBC9-51E3-23DE45D5D60B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7354649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BA5A1E9A-DEAC-F467-FDBE-E835D226DC8F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B8FBB30-1EB9-1796-E666-9474C2EA9ED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6A33AF20-DCDF-5B7D-ACB2-5430CCFE80B8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7486254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งานปั๊ม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มันเครื่องแบบ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โรเตอร์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442B1B0-AFA0-F7FD-40C9-5365BF6984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3231269" y="404523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590877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งานถอดปั๊ม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มันเครื่องออกจากเสื้อสูบ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12872313" y="5524129"/>
            <a:ext cx="4238631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12.21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ถอดอ่าง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3CD1F7-6A6C-D32D-76A6-B851FB88EAF5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AB208B-AF71-6EF9-54A9-AC88C3E2D28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20406F23-7CB3-12F1-1353-67328E12F51E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5B54F6B0-D652-0818-7ECA-00BEC5C9E8A3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CC53B32-9E3D-3201-526B-451CB409ACFA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5A24AD-B3BE-2D6E-CE14-950F5B4B4580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EC818107-2C00-F3D1-4E7E-47D0493DB2D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FA4AC32-BA19-0B4D-DCB5-4C875C93208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6A7B4FC1-BA4C-3251-B371-AD2EA357F6BE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86DE8B-135C-A0F2-1919-25C536780BB6}"/>
              </a:ext>
            </a:extLst>
          </p:cNvPr>
          <p:cNvGrpSpPr/>
          <p:nvPr/>
        </p:nvGrpSpPr>
        <p:grpSpPr>
          <a:xfrm>
            <a:off x="3159344" y="5028384"/>
            <a:ext cx="6451868" cy="4887141"/>
            <a:chOff x="4970025" y="1990752"/>
            <a:chExt cx="6451868" cy="4887141"/>
          </a:xfrm>
        </p:grpSpPr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7FF00BEF-CE6A-BE7D-0917-52DB15BB6EF7}"/>
                </a:ext>
              </a:extLst>
            </p:cNvPr>
            <p:cNvSpPr txBox="1"/>
            <p:nvPr/>
          </p:nvSpPr>
          <p:spPr>
            <a:xfrm>
              <a:off x="5533368" y="2098280"/>
              <a:ext cx="5888525" cy="4779613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ถ่าย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หล่อเย็น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ถ่าย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ถอดชุดสายพานเครื่องยนต์ ชุดประกอบใบพัด และพูลเลย์ปั๊ม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ออก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ถอดสายพานไท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มิงแ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ละพูลเลย์ (รายละเอียดในงานสายพานไท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ถอดอ่าง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(รูปที่ 12.21)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ถอดตะแกรงกรอง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(รูปที่ 12.22)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ถอดปั๊ม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มันเครื่องออก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F920DDF-6868-78AC-FEC2-84E98307E384}"/>
                </a:ext>
              </a:extLst>
            </p:cNvPr>
            <p:cNvSpPr/>
            <p:nvPr/>
          </p:nvSpPr>
          <p:spPr>
            <a:xfrm>
              <a:off x="4971950" y="199075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494892-DA39-DF64-8A10-7E1213FCFEF4}"/>
                </a:ext>
              </a:extLst>
            </p:cNvPr>
            <p:cNvSpPr/>
            <p:nvPr/>
          </p:nvSpPr>
          <p:spPr>
            <a:xfrm>
              <a:off x="4971950" y="4075591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66FBDBE-6FE1-D0A0-A226-A547F0313116}"/>
                </a:ext>
              </a:extLst>
            </p:cNvPr>
            <p:cNvSpPr/>
            <p:nvPr/>
          </p:nvSpPr>
          <p:spPr>
            <a:xfrm>
              <a:off x="4971950" y="257384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64C3FEC-05CE-2449-1641-CBBE552BE685}"/>
                </a:ext>
              </a:extLst>
            </p:cNvPr>
            <p:cNvSpPr/>
            <p:nvPr/>
          </p:nvSpPr>
          <p:spPr>
            <a:xfrm>
              <a:off x="4970025" y="312515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58040F9-A4D1-3A7F-25E2-2AE23EAF65D6}"/>
                </a:ext>
              </a:extLst>
            </p:cNvPr>
            <p:cNvSpPr/>
            <p:nvPr/>
          </p:nvSpPr>
          <p:spPr>
            <a:xfrm>
              <a:off x="4971950" y="506342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DE74669-0F00-664E-AAF3-F3DC7A1EEC68}"/>
                </a:ext>
              </a:extLst>
            </p:cNvPr>
            <p:cNvSpPr/>
            <p:nvPr/>
          </p:nvSpPr>
          <p:spPr>
            <a:xfrm>
              <a:off x="4971950" y="5599997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6</a:t>
              </a:r>
              <a:endParaRPr lang="th-TH" sz="2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E9F3B3-1452-1C46-5B5A-5CA5E165BB74}"/>
                </a:ext>
              </a:extLst>
            </p:cNvPr>
            <p:cNvSpPr/>
            <p:nvPr/>
          </p:nvSpPr>
          <p:spPr>
            <a:xfrm>
              <a:off x="4971950" y="614927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7</a:t>
              </a:r>
              <a:endParaRPr lang="th-TH" sz="28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9C6B277-D3F4-7E5F-03DC-FAFC55F64C3C}"/>
              </a:ext>
            </a:extLst>
          </p:cNvPr>
          <p:cNvGrpSpPr/>
          <p:nvPr/>
        </p:nvGrpSpPr>
        <p:grpSpPr>
          <a:xfrm>
            <a:off x="592577" y="-45064"/>
            <a:ext cx="15752322" cy="2673964"/>
            <a:chOff x="592577" y="-45064"/>
            <a:chExt cx="15752322" cy="267396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3AF2FAD-4F6B-2CBA-D44F-A9BEA05FBBF2}"/>
                </a:ext>
              </a:extLst>
            </p:cNvPr>
            <p:cNvGrpSpPr/>
            <p:nvPr/>
          </p:nvGrpSpPr>
          <p:grpSpPr>
            <a:xfrm>
              <a:off x="592577" y="0"/>
              <a:ext cx="15752322" cy="2628900"/>
              <a:chOff x="-22215" y="0"/>
              <a:chExt cx="15752322" cy="262890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7E44ACA-4F9F-18E7-46EF-5AA833F489BD}"/>
                  </a:ext>
                </a:extLst>
              </p:cNvPr>
              <p:cNvSpPr/>
              <p:nvPr/>
            </p:nvSpPr>
            <p:spPr>
              <a:xfrm>
                <a:off x="1899807" y="717042"/>
                <a:ext cx="10751457" cy="1800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6">
                <a:extLst>
                  <a:ext uri="{FF2B5EF4-FFF2-40B4-BE49-F238E27FC236}">
                    <a16:creationId xmlns:a16="http://schemas.microsoft.com/office/drawing/2014/main" id="{4F114448-1D1E-CF21-E414-9FBE5627F346}"/>
                  </a:ext>
                </a:extLst>
              </p:cNvPr>
              <p:cNvSpPr txBox="1"/>
              <p:nvPr/>
            </p:nvSpPr>
            <p:spPr>
              <a:xfrm>
                <a:off x="2661808" y="1005328"/>
                <a:ext cx="13068299" cy="15100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700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การถอดประกอบส่วนประกอบต่าง ๆ </a:t>
                </a:r>
              </a:p>
              <a:p>
                <a:pPr>
                  <a:lnSpc>
                    <a:spcPts val="5700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และตรวจสอบชิ้นส่วนของระบบหล่อลื่น</a:t>
                </a:r>
              </a:p>
            </p:txBody>
          </p:sp>
          <p:sp>
            <p:nvSpPr>
              <p:cNvPr id="74" name="Flowchart: Delay 73">
                <a:extLst>
                  <a:ext uri="{FF2B5EF4-FFF2-40B4-BE49-F238E27FC236}">
                    <a16:creationId xmlns:a16="http://schemas.microsoft.com/office/drawing/2014/main" id="{0C9BB23B-9048-3C68-D77D-E2F440987FCF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6">
                <a:extLst>
                  <a:ext uri="{FF2B5EF4-FFF2-40B4-BE49-F238E27FC236}">
                    <a16:creationId xmlns:a16="http://schemas.microsoft.com/office/drawing/2014/main" id="{34C5A918-7277-8060-04F8-30B7DDCD060B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4.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A3DB23-E27C-A6B5-1301-1171745CF493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6BFC4B21-348D-CDBC-D3B1-534EC79B4AE1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Arrow: Chevron 70">
                <a:extLst>
                  <a:ext uri="{FF2B5EF4-FFF2-40B4-BE49-F238E27FC236}">
                    <a16:creationId xmlns:a16="http://schemas.microsoft.com/office/drawing/2014/main" id="{26CE287F-A94C-E9D5-6FE1-C19404F19FF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13B3D7E0-53F0-E792-565C-6F443109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92" y="6386620"/>
            <a:ext cx="4001633" cy="23681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311BC15-7645-820F-F4FA-A2E22E6AA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868" y="6257531"/>
            <a:ext cx="3489963" cy="2497205"/>
          </a:xfrm>
          <a:prstGeom prst="rect">
            <a:avLst/>
          </a:prstGeom>
        </p:spPr>
      </p:pic>
      <p:sp>
        <p:nvSpPr>
          <p:cNvPr id="87" name="TextBox 10">
            <a:extLst>
              <a:ext uri="{FF2B5EF4-FFF2-40B4-BE49-F238E27FC236}">
                <a16:creationId xmlns:a16="http://schemas.microsoft.com/office/drawing/2014/main" id="{C1206C93-BED5-B5B7-AEC4-699D89B6C0B8}"/>
              </a:ext>
            </a:extLst>
          </p:cNvPr>
          <p:cNvSpPr txBox="1"/>
          <p:nvPr/>
        </p:nvSpPr>
        <p:spPr>
          <a:xfrm>
            <a:off x="10134267" y="8898774"/>
            <a:ext cx="3179087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12.22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ถอดตะแกรงกรอง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TextBox 10">
            <a:extLst>
              <a:ext uri="{FF2B5EF4-FFF2-40B4-BE49-F238E27FC236}">
                <a16:creationId xmlns:a16="http://schemas.microsoft.com/office/drawing/2014/main" id="{C4DD671E-1EC5-3932-0536-6A07D2A9A85D}"/>
              </a:ext>
            </a:extLst>
          </p:cNvPr>
          <p:cNvSpPr txBox="1"/>
          <p:nvPr/>
        </p:nvSpPr>
        <p:spPr>
          <a:xfrm>
            <a:off x="14565313" y="8898774"/>
            <a:ext cx="3019006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12.23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ถอดเสื้อสายพานไท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05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7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6304-4059-BBD7-CF2B-EC066F25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6B47D829-576B-80F2-6932-084949D10086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0B2D25-004D-6936-3DDE-54A3CEDB1EEE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71B9CB-2104-F1D0-EBDA-23983F28D557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FABCA57B-02FF-38BB-1018-8E4CAC1231E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D293402-53BD-269D-FC93-13F6A6C97BAD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6A5B91C-C769-677F-797A-FA947BC42BB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81F91C-CCD3-E139-63D7-769A03F0B15B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5CFFD82B-7E50-F394-FB19-EA5B488E900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581BA7A8-CCB8-8607-1E09-74205A6D8DC1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98F63AF-4FE7-6A69-6803-795C7CE2910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599081-707B-E4CC-F5B0-A8A325B7F0B3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92A9EA24-F270-31D4-2380-AE0E661EA0C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CC6190DA-C9D2-239E-E6B7-3E3EC58C946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39DB832-0822-DE63-F0CC-10CD4927810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70AAAC3B-BE75-0454-6687-2BE5825AE71D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D27B386C-760C-FD06-BE9A-61C87949158F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D68BE4-8A73-7885-01E3-BF3EF935A05A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2AF09E-788A-8C7C-56C7-58601DA9AF27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6E1466C4-28FA-25BB-C8AE-79BE307BBE7C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B5DF1B5-C365-AC5E-2D31-5672760B2AA0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E3222B74-0E41-9747-B134-7C813DC977CF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BB7FF6-F158-8AAE-0423-2E5C1ACD13BC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A4F425-E81E-5746-86A1-24424C699CDD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AF9E80BC-9652-7074-91C1-06DD317007B2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1418CD07-FF01-8BFA-75BD-E19BA50B787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CD6AFB98-A3C0-2B19-EA24-F37CBA965D49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7C45E89D-F51E-3820-E570-78F028A6806A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E776556-F387-D187-EC07-811CBCEDC892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B99876-0434-B73D-47B2-F36E56689171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7C98EBA0-9B77-33AF-93F1-039FE6ABA899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84FA57B-87DD-E154-CD5A-2095F691A0D5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81DF46A-F4AD-FB38-ED40-D6430C17D629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0989051E-1542-3D2E-FA4D-C8DE9A0661AA}"/>
              </a:ext>
            </a:extLst>
          </p:cNvPr>
          <p:cNvSpPr txBox="1"/>
          <p:nvPr/>
        </p:nvSpPr>
        <p:spPr>
          <a:xfrm>
            <a:off x="12592900" y="4274511"/>
            <a:ext cx="5101236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12.25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วางเสื้อสายพานไท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มิง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บนไม้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CC7B53-A075-D157-0D5D-D9E2D48545AA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8FB83BF-20AB-A975-1F8E-AF85FF8198B6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096EB21-BC4B-F3D0-2053-67FED2B660B1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EE05B62B-52C3-A234-D34C-D964CF2C1413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9660F88D-D78F-B3C7-66E9-AC7C1CDA0291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181968A-87CA-6307-4CC1-3ED4D4040C6E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C48EA1B-A231-F760-D6C2-570BC7D4DE35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52735E4B-87DC-2A4C-64A5-75D90E59F7EF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418F2B0-F31B-59DF-9C8B-135FF7315935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0AC07D45-01AA-4DA5-9CE2-9FED1BD678A9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8E7D195F-1CE5-92AC-1C31-A0CDD3268EAF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A11825-3496-E271-0FB1-7F939B3092CA}"/>
              </a:ext>
            </a:extLst>
          </p:cNvPr>
          <p:cNvGrpSpPr/>
          <p:nvPr/>
        </p:nvGrpSpPr>
        <p:grpSpPr>
          <a:xfrm>
            <a:off x="3142750" y="1062041"/>
            <a:ext cx="7191421" cy="722227"/>
            <a:chOff x="3224444" y="4284645"/>
            <a:chExt cx="7191421" cy="722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FDF1D3-DF16-2156-714D-4F9314D51727}"/>
                </a:ext>
              </a:extLst>
            </p:cNvPr>
            <p:cNvGrpSpPr/>
            <p:nvPr/>
          </p:nvGrpSpPr>
          <p:grpSpPr>
            <a:xfrm>
              <a:off x="3272851" y="4394872"/>
              <a:ext cx="7143014" cy="612000"/>
              <a:chOff x="4567415" y="4086431"/>
              <a:chExt cx="7143014" cy="612000"/>
            </a:xfrm>
          </p:grpSpPr>
          <p:sp>
            <p:nvSpPr>
              <p:cNvPr id="46" name="Flowchart: Process 45">
                <a:extLst>
                  <a:ext uri="{FF2B5EF4-FFF2-40B4-BE49-F238E27FC236}">
                    <a16:creationId xmlns:a16="http://schemas.microsoft.com/office/drawing/2014/main" id="{A9B7DA9B-95FF-A8DF-7016-E84FA69EDC3A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714301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6E1B2186-72D2-9332-C05E-56A73B9DC3ED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6809065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งานถอดแยกชิ้นส่วนปั๊ม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มันเครื่องแบบ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โรเตอร์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1C40A93-A1E6-0D5B-FC26-A7C2A8C587E9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44" name="Arrow: Chevron 43">
                <a:extLst>
                  <a:ext uri="{FF2B5EF4-FFF2-40B4-BE49-F238E27FC236}">
                    <a16:creationId xmlns:a16="http://schemas.microsoft.com/office/drawing/2014/main" id="{541A299B-0F41-A977-B2FC-EDDE2F168DA0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Arrow: Chevron 44">
                <a:extLst>
                  <a:ext uri="{FF2B5EF4-FFF2-40B4-BE49-F238E27FC236}">
                    <a16:creationId xmlns:a16="http://schemas.microsoft.com/office/drawing/2014/main" id="{137FCFA9-A7E8-FF5F-BAB6-E7C4D84D0D81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A1B615-9B53-E695-7463-8E9DAE225C7E}"/>
              </a:ext>
            </a:extLst>
          </p:cNvPr>
          <p:cNvGrpSpPr/>
          <p:nvPr/>
        </p:nvGrpSpPr>
        <p:grpSpPr>
          <a:xfrm>
            <a:off x="3217400" y="1988005"/>
            <a:ext cx="8931057" cy="2019023"/>
            <a:chOff x="4970025" y="1990752"/>
            <a:chExt cx="8931057" cy="2019023"/>
          </a:xfrm>
        </p:grpSpPr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952E4482-5628-A7D4-24AF-D69B1BD2711E}"/>
                </a:ext>
              </a:extLst>
            </p:cNvPr>
            <p:cNvSpPr txBox="1"/>
            <p:nvPr/>
          </p:nvSpPr>
          <p:spPr>
            <a:xfrm>
              <a:off x="5533367" y="2098281"/>
              <a:ext cx="8367715" cy="169269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วางเสื้อสายพานไท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บนไม้ (รูปที่ 12.25) เพื่อป้องกันเสื้อสายพานไท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มิงแ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ละเข็มชี้ตำแหน่ง</a:t>
              </a:r>
              <a:r>
                <a:rPr lang="en-US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TDC 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เสียหาย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ถอดวาล์วควบคุมความดัน ด้วยประแจหกเหลี่ยม 12 มม. 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ถอดชุด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E56DE08-55E4-A77E-4D76-2DAE621E22CE}"/>
                </a:ext>
              </a:extLst>
            </p:cNvPr>
            <p:cNvSpPr/>
            <p:nvPr/>
          </p:nvSpPr>
          <p:spPr>
            <a:xfrm>
              <a:off x="4971950" y="199075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C436ADF-BFDE-55A1-3CF4-1127F8F0C220}"/>
                </a:ext>
              </a:extLst>
            </p:cNvPr>
            <p:cNvSpPr/>
            <p:nvPr/>
          </p:nvSpPr>
          <p:spPr>
            <a:xfrm>
              <a:off x="4971950" y="301971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DBEAC9-0D7F-11CC-4015-2B1ADC5601EB}"/>
                </a:ext>
              </a:extLst>
            </p:cNvPr>
            <p:cNvSpPr/>
            <p:nvPr/>
          </p:nvSpPr>
          <p:spPr>
            <a:xfrm>
              <a:off x="4970025" y="3552575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29DFA9-4D2F-9386-9492-6A76D21345E5}"/>
              </a:ext>
            </a:extLst>
          </p:cNvPr>
          <p:cNvGrpSpPr/>
          <p:nvPr/>
        </p:nvGrpSpPr>
        <p:grpSpPr>
          <a:xfrm>
            <a:off x="3142750" y="4750537"/>
            <a:ext cx="6763251" cy="722227"/>
            <a:chOff x="3224444" y="4284645"/>
            <a:chExt cx="6763251" cy="72222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BD33880-C31D-F386-B0E5-466FCEA488C6}"/>
                </a:ext>
              </a:extLst>
            </p:cNvPr>
            <p:cNvGrpSpPr/>
            <p:nvPr/>
          </p:nvGrpSpPr>
          <p:grpSpPr>
            <a:xfrm>
              <a:off x="3272851" y="4394872"/>
              <a:ext cx="6714844" cy="612000"/>
              <a:chOff x="4567415" y="4086431"/>
              <a:chExt cx="6714844" cy="612000"/>
            </a:xfrm>
          </p:grpSpPr>
          <p:sp>
            <p:nvSpPr>
              <p:cNvPr id="63" name="Flowchart: Process 62">
                <a:extLst>
                  <a:ext uri="{FF2B5EF4-FFF2-40B4-BE49-F238E27FC236}">
                    <a16:creationId xmlns:a16="http://schemas.microsoft.com/office/drawing/2014/main" id="{B0D505F2-044D-ED0F-0A0E-A49D4BD66358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671484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:a16="http://schemas.microsoft.com/office/drawing/2014/main" id="{D8DA73DE-4B39-606D-88BF-4D040BD53ABA}"/>
                  </a:ext>
                </a:extLst>
              </p:cNvPr>
              <p:cNvSpPr txBox="1"/>
              <p:nvPr/>
            </p:nvSpPr>
            <p:spPr>
              <a:xfrm>
                <a:off x="4799765" y="4254670"/>
                <a:ext cx="6482494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ตรวจสอบชิ้นส่วนปั๊ม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มันเครื่องแบบ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โรเตอร์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A77D352-04A5-BCD8-FA48-84FB495C5B4C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1" name="Arrow: Chevron 60">
                <a:extLst>
                  <a:ext uri="{FF2B5EF4-FFF2-40B4-BE49-F238E27FC236}">
                    <a16:creationId xmlns:a16="http://schemas.microsoft.com/office/drawing/2014/main" id="{036B0ABE-40FF-32FA-B110-530EC6D25B4A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3C86E946-383E-EC32-8DB1-C29BD261BBB4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BB33DF3-B51A-7DC5-5F89-E84378F90319}"/>
              </a:ext>
            </a:extLst>
          </p:cNvPr>
          <p:cNvGrpSpPr/>
          <p:nvPr/>
        </p:nvGrpSpPr>
        <p:grpSpPr>
          <a:xfrm>
            <a:off x="3219325" y="5664207"/>
            <a:ext cx="6127876" cy="3109551"/>
            <a:chOff x="4971950" y="1990752"/>
            <a:chExt cx="6127876" cy="3109551"/>
          </a:xfrm>
        </p:grpSpPr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3568CF2D-BDF6-1D50-D4E9-DB50A97B27DC}"/>
                </a:ext>
              </a:extLst>
            </p:cNvPr>
            <p:cNvSpPr txBox="1"/>
            <p:nvPr/>
          </p:nvSpPr>
          <p:spPr>
            <a:xfrm>
              <a:off x="5533368" y="2098281"/>
              <a:ext cx="5566458" cy="3002022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ตรวจสอบวาล์วควบคุมความดัน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ขับและ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2.1</a:t>
              </a:r>
              <a:r>
                <a:rPr lang="en-US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ตรวจสอบระยะห่างปลาย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2.2</a:t>
              </a:r>
              <a:r>
                <a:rPr lang="en-US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ตรวจสอบระยะห่างตัวเรือน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7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2.3</a:t>
              </a:r>
              <a:r>
                <a:rPr lang="en-US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ตรวจสอบระยะห่างด้านข้าง</a:t>
              </a:r>
              <a:r>
                <a:rPr lang="th-TH" sz="37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7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37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924C7C8-2D6A-7BDA-348E-8B76F44828D7}"/>
                </a:ext>
              </a:extLst>
            </p:cNvPr>
            <p:cNvSpPr/>
            <p:nvPr/>
          </p:nvSpPr>
          <p:spPr>
            <a:xfrm>
              <a:off x="4971950" y="199075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D51D988-C725-2C0B-698A-029FE7CDE09D}"/>
                </a:ext>
              </a:extLst>
            </p:cNvPr>
            <p:cNvSpPr/>
            <p:nvPr/>
          </p:nvSpPr>
          <p:spPr>
            <a:xfrm>
              <a:off x="4971950" y="257384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5FE82FB2-B572-7256-07E9-88D6D10F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49" y="841643"/>
            <a:ext cx="5726427" cy="32469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428A491-230D-5BDF-5FE3-35C36DCF1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4" y="5720513"/>
            <a:ext cx="4260371" cy="264992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104EE71-452E-DF47-82FC-AA2E64DCA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92" y="5352849"/>
            <a:ext cx="3793323" cy="2979350"/>
          </a:xfrm>
          <a:prstGeom prst="rect">
            <a:avLst/>
          </a:prstGeom>
        </p:spPr>
      </p:pic>
      <p:sp>
        <p:nvSpPr>
          <p:cNvPr id="93" name="TextBox 10">
            <a:extLst>
              <a:ext uri="{FF2B5EF4-FFF2-40B4-BE49-F238E27FC236}">
                <a16:creationId xmlns:a16="http://schemas.microsoft.com/office/drawing/2014/main" id="{AE023517-6E54-EF86-CEFA-920A0AFA94E1}"/>
              </a:ext>
            </a:extLst>
          </p:cNvPr>
          <p:cNvSpPr txBox="1"/>
          <p:nvPr/>
        </p:nvSpPr>
        <p:spPr>
          <a:xfrm>
            <a:off x="10010248" y="8601587"/>
            <a:ext cx="3756031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12.28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ตรวจสอบวาล์วควบคุมความดัน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4" name="TextBox 10">
            <a:extLst>
              <a:ext uri="{FF2B5EF4-FFF2-40B4-BE49-F238E27FC236}">
                <a16:creationId xmlns:a16="http://schemas.microsoft.com/office/drawing/2014/main" id="{BDA8195A-0E2D-55ED-D670-1A2AD5E59A2F}"/>
              </a:ext>
            </a:extLst>
          </p:cNvPr>
          <p:cNvSpPr txBox="1"/>
          <p:nvPr/>
        </p:nvSpPr>
        <p:spPr>
          <a:xfrm>
            <a:off x="14824589" y="8601587"/>
            <a:ext cx="3106057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12.29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ตรวจสอบระยะห่างปลาย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โรเตอร์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2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3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B2F5F-CE85-F9E4-AD76-AA119EA8E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6DA477BC-0FBE-8D37-6416-57F8CF9E7491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799D6C-7638-9933-0EDB-335395A9B8CB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9445483-C944-6353-AABB-3E609FE6264C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5591D83B-FBAC-6392-7CE2-4F6C0387D72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0E1F12D4-BA21-59E6-1BD4-D016711972A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D00A4E-10F1-3EFF-19F4-1FF28B418E4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C845589-3EBE-89A7-B174-8959580C149C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91AC126E-FE62-C2A0-8FDD-142F9E9C3DD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53F9E84D-9FEE-F6EE-5BEE-B30EC2596C07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D026F1C-6017-A418-AD87-B93CA2937DC8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61BF3BE-8559-924A-7072-9A56E07F3B2B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99259109-E67E-9C13-A1BB-1075C2EDE49F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EED8F4EE-B4DD-BCD8-85D9-5552832ADAC1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CEEE61F-7A90-9E70-CA88-096015A8B3F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DA3C012-E093-77D2-23B7-68693E0681DC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A148B2A1-BECF-57E1-98C7-91A7719BE975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DA6B82-C627-5D55-C527-8365311B4B04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E197E6-1DED-B106-76BC-EB78B25C4760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91F62655-26BE-6BFA-A6E1-44638C9F39B8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F6374D89-AD39-8E2C-1F37-EA38A3E83916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41B2DA8E-CC96-B7C4-B7EC-BEC30F912FA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C38149-28D0-4324-C60E-BD0C4D338FB4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7DA6E3-4A47-D95E-CE89-F1DBED71B3BB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F1DC2207-5BB6-9DE5-4A09-87ACD1E20A81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3527B482-2BBA-AB00-6C10-ACAC83ABB8FA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3B663D24-F117-6C71-2506-8408929ED587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538C0FB0-4799-20CB-AA01-8125E1DD0775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3EF2121-E143-F132-AAB2-2F2A123B6F20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764313-7012-AB3C-04CC-11ABF464D9D9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05AAFB69-1CBF-0130-AC5C-98D2C0F5B009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664AEC5-067A-5655-E4C4-B5AEECD10A65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94EB971-91EF-3007-6C52-91BE5EA0E64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091A54C-F461-D5BF-6862-121298E03285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675FC1E-B30A-9416-15B8-7527FB2080F2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9BCFCA4-DA59-76D4-D1D1-BD8328FDB65C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161AA27E-53AD-5D6A-A1EA-6DDD8719343C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B5E0975A-3646-9D4A-46A7-D109C78A1B1C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28F5DDC-C0C7-3B85-BEEE-A401F2374B1E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FE9465B8-41CE-921C-A07B-B00FF4896536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1004367F-B65F-CCB4-69A0-330AA6F477EB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D286D62-383E-F3BA-41AA-A587762AA887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A75555B2-B5A2-43B9-6EF2-F83509C241C1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18721BFD-90EB-BF14-E0AA-8AA2B2C64ED6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E65F2-E572-CC8F-0049-783215BB5D2E}"/>
              </a:ext>
            </a:extLst>
          </p:cNvPr>
          <p:cNvGrpSpPr/>
          <p:nvPr/>
        </p:nvGrpSpPr>
        <p:grpSpPr>
          <a:xfrm>
            <a:off x="3142750" y="960443"/>
            <a:ext cx="7089821" cy="722227"/>
            <a:chOff x="3224444" y="4284645"/>
            <a:chExt cx="7089821" cy="722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3C7AFA-C18F-0CDA-77E2-400DBBC7D074}"/>
                </a:ext>
              </a:extLst>
            </p:cNvPr>
            <p:cNvGrpSpPr/>
            <p:nvPr/>
          </p:nvGrpSpPr>
          <p:grpSpPr>
            <a:xfrm>
              <a:off x="3272851" y="4394872"/>
              <a:ext cx="7041414" cy="612000"/>
              <a:chOff x="4567415" y="4086431"/>
              <a:chExt cx="7041414" cy="612000"/>
            </a:xfrm>
          </p:grpSpPr>
          <p:sp>
            <p:nvSpPr>
              <p:cNvPr id="46" name="Flowchart: Process 45">
                <a:extLst>
                  <a:ext uri="{FF2B5EF4-FFF2-40B4-BE49-F238E27FC236}">
                    <a16:creationId xmlns:a16="http://schemas.microsoft.com/office/drawing/2014/main" id="{4C4AF7B2-FA95-4993-48B4-68237237FFC5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5987261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7D4D48E7-4C64-B411-30B0-E2865F6C1362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6809065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การประกอบปั๊ม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มันเครื่องแบบ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โรเตอร์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4C0F04-2A16-6789-E017-50C1AE6D0076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44" name="Arrow: Chevron 43">
                <a:extLst>
                  <a:ext uri="{FF2B5EF4-FFF2-40B4-BE49-F238E27FC236}">
                    <a16:creationId xmlns:a16="http://schemas.microsoft.com/office/drawing/2014/main" id="{042F8DF0-6EFC-A61D-D6A5-61DE918215F8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Arrow: Chevron 44">
                <a:extLst>
                  <a:ext uri="{FF2B5EF4-FFF2-40B4-BE49-F238E27FC236}">
                    <a16:creationId xmlns:a16="http://schemas.microsoft.com/office/drawing/2014/main" id="{C30A7770-1CCB-143A-EF1F-4B2B22FBFE7F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9" name="TextBox 10">
            <a:extLst>
              <a:ext uri="{FF2B5EF4-FFF2-40B4-BE49-F238E27FC236}">
                <a16:creationId xmlns:a16="http://schemas.microsoft.com/office/drawing/2014/main" id="{EEBC4F55-E6C7-9F26-4615-7EA06A293A26}"/>
              </a:ext>
            </a:extLst>
          </p:cNvPr>
          <p:cNvSpPr txBox="1"/>
          <p:nvPr/>
        </p:nvSpPr>
        <p:spPr>
          <a:xfrm>
            <a:off x="3142750" y="1993936"/>
            <a:ext cx="8367715" cy="104878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400"/>
              </a:lnSpc>
              <a:spcBef>
                <a:spcPts val="900"/>
              </a:spcBef>
            </a:pP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ก่อนการประกอบปั๊มน้ำมันเครื่องแบบ</a:t>
            </a:r>
            <a:r>
              <a:rPr lang="th-TH" sz="36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โรเตอร์</a:t>
            </a: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ให้เปลี่ยนซีลเพลาข้อเหวี่ยงที่เสื้อสายพานไท</a:t>
            </a:r>
            <a:r>
              <a:rPr lang="th-TH" sz="36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มิง</a:t>
            </a:r>
            <a:endParaRPr lang="en-US" sz="36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EDC8D9-F0E9-D67A-1B4C-D78582558274}"/>
              </a:ext>
            </a:extLst>
          </p:cNvPr>
          <p:cNvGrpSpPr/>
          <p:nvPr/>
        </p:nvGrpSpPr>
        <p:grpSpPr>
          <a:xfrm>
            <a:off x="3219325" y="2903694"/>
            <a:ext cx="11744904" cy="6906397"/>
            <a:chOff x="4971950" y="1990752"/>
            <a:chExt cx="11744904" cy="6906397"/>
          </a:xfrm>
        </p:grpSpPr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50507E1C-8979-82F8-80C4-8A9043126C31}"/>
                </a:ext>
              </a:extLst>
            </p:cNvPr>
            <p:cNvSpPr txBox="1"/>
            <p:nvPr/>
          </p:nvSpPr>
          <p:spPr>
            <a:xfrm>
              <a:off x="5533367" y="2098281"/>
              <a:ext cx="11183487" cy="3002022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วางเสื้อสายพานไท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บนไม้	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ขับและ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</a:t>
              </a: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2.1</a:t>
              </a:r>
              <a: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หล่อลื่น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ขับและ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ตามด้วย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2.2</a:t>
              </a:r>
              <a: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จัดตำแหน่งเครื่องหมายที่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ขับและ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ตามออกด้านนอก (รูปที่ 12.32) </a:t>
              </a:r>
              <a:b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และประกอบ 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ขับและ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โรเตอร์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ตามลงในเสื้อสายพานไท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</a:t>
              </a:r>
              <a:endPara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2.3</a:t>
              </a:r>
              <a: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ยาทรีบอน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ด์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เบอร์ 1344 ที่เกลียวของสกรูฝาครอบเรือนปั๊มเพื่อป้องกันการคลายตัว</a:t>
              </a: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2.4</a:t>
              </a:r>
              <a: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ประกอบฝาครอบเรือนปั๊ม และประกอบสกรูฝาครอบเรือนปั๊ม</a:t>
              </a: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ประกอบวาล์วควบคุมความดัน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3.1</a:t>
              </a:r>
              <a: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ประกอบวาล์วควบคุมความดันและสปริง</a:t>
              </a:r>
            </a:p>
            <a:p>
              <a:pPr marL="533400" indent="-533400"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3.2</a:t>
              </a:r>
              <a:r>
                <a:rPr lang="en-US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ประกอบปะเก็นอ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ัน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ใหม่และปลั๊กปิด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ประกอบเสื้อสายพานไท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มิง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เข้ากับเสื้อสูบ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ประกอบตะแกรงกรอง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</a:p>
            <a:p>
              <a:pPr>
                <a:lnSpc>
                  <a:spcPts val="3400"/>
                </a:lnSpc>
                <a:spcBef>
                  <a:spcPts val="900"/>
                </a:spcBef>
              </a:pP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ประกอบอ่าง</a:t>
              </a:r>
              <a:r>
                <a:rPr lang="th-TH" sz="36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6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  <a:endPara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D69A6A-BE36-79E5-A02C-EA9D81A2699F}"/>
                </a:ext>
              </a:extLst>
            </p:cNvPr>
            <p:cNvSpPr/>
            <p:nvPr/>
          </p:nvSpPr>
          <p:spPr>
            <a:xfrm>
              <a:off x="4971950" y="199075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971783-3A93-3BD4-EE98-7E359804A258}"/>
                </a:ext>
              </a:extLst>
            </p:cNvPr>
            <p:cNvSpPr/>
            <p:nvPr/>
          </p:nvSpPr>
          <p:spPr>
            <a:xfrm>
              <a:off x="4971950" y="257384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9EDA34E-676D-98D0-FE31-A0A3803CCE3B}"/>
                </a:ext>
              </a:extLst>
            </p:cNvPr>
            <p:cNvSpPr/>
            <p:nvPr/>
          </p:nvSpPr>
          <p:spPr>
            <a:xfrm>
              <a:off x="4971950" y="570494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A5E772-AEEF-7850-7742-257B75B8DB93}"/>
                </a:ext>
              </a:extLst>
            </p:cNvPr>
            <p:cNvSpPr/>
            <p:nvPr/>
          </p:nvSpPr>
          <p:spPr>
            <a:xfrm>
              <a:off x="4971950" y="789236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0C77D5-EDE3-D463-1064-5976277BF0BF}"/>
                </a:ext>
              </a:extLst>
            </p:cNvPr>
            <p:cNvSpPr/>
            <p:nvPr/>
          </p:nvSpPr>
          <p:spPr>
            <a:xfrm>
              <a:off x="4971950" y="8439949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6</a:t>
              </a:r>
              <a:endParaRPr lang="th-TH" sz="2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18551B-3561-B3C4-DB10-A71AD26C996A}"/>
                </a:ext>
              </a:extLst>
            </p:cNvPr>
            <p:cNvSpPr/>
            <p:nvPr/>
          </p:nvSpPr>
          <p:spPr>
            <a:xfrm>
              <a:off x="4971950" y="734964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F88330-030E-29BC-9348-CD0773A38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681" y="984183"/>
            <a:ext cx="3589398" cy="3342677"/>
          </a:xfrm>
          <a:prstGeom prst="rect">
            <a:avLst/>
          </a:prstGeom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143C12B2-D0A4-1D85-2551-6CE7395B8A2C}"/>
              </a:ext>
            </a:extLst>
          </p:cNvPr>
          <p:cNvSpPr txBox="1"/>
          <p:nvPr/>
        </p:nvSpPr>
        <p:spPr>
          <a:xfrm>
            <a:off x="15669649" y="3002938"/>
            <a:ext cx="2196413" cy="139712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12.32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เครื่องหมายการประกอบ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โรเตอร์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718F-B121-4A71-2FDF-CA45D92A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645" y="6261497"/>
            <a:ext cx="4720587" cy="3507659"/>
          </a:xfrm>
          <a:prstGeom prst="rect">
            <a:avLst/>
          </a:prstGeom>
        </p:spPr>
      </p:pic>
      <p:sp>
        <p:nvSpPr>
          <p:cNvPr id="51" name="TextBox 10">
            <a:extLst>
              <a:ext uri="{FF2B5EF4-FFF2-40B4-BE49-F238E27FC236}">
                <a16:creationId xmlns:a16="http://schemas.microsoft.com/office/drawing/2014/main" id="{F076BEAF-EEBC-DCFC-7573-B78AD52AE0D9}"/>
              </a:ext>
            </a:extLst>
          </p:cNvPr>
          <p:cNvSpPr txBox="1"/>
          <p:nvPr/>
        </p:nvSpPr>
        <p:spPr>
          <a:xfrm>
            <a:off x="11004423" y="8293064"/>
            <a:ext cx="1749222" cy="139712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12.33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ยาอ่าง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71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5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6304-4059-BBD7-CF2B-EC066F25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6B47D829-576B-80F2-6932-084949D10086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0B2D25-004D-6936-3DDE-54A3CEDB1EEE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71B9CB-2104-F1D0-EBDA-23983F28D557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FABCA57B-02FF-38BB-1018-8E4CAC1231E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D293402-53BD-269D-FC93-13F6A6C97BAD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6A5B91C-C769-677F-797A-FA947BC42BB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81F91C-CCD3-E139-63D7-769A03F0B15B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5CFFD82B-7E50-F394-FB19-EA5B488E900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581BA7A8-CCB8-8607-1E09-74205A6D8DC1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98F63AF-4FE7-6A69-6803-795C7CE2910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599081-707B-E4CC-F5B0-A8A325B7F0B3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92A9EA24-F270-31D4-2380-AE0E661EA0C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CC6190DA-C9D2-239E-E6B7-3E3EC58C946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39DB832-0822-DE63-F0CC-10CD4927810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70AAAC3B-BE75-0454-6687-2BE5825AE71D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D27B386C-760C-FD06-BE9A-61C87949158F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D68BE4-8A73-7885-01E3-BF3EF935A05A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2AF09E-788A-8C7C-56C7-58601DA9AF27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6E1466C4-28FA-25BB-C8AE-79BE307BBE7C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B5DF1B5-C365-AC5E-2D31-5672760B2AA0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E3222B74-0E41-9747-B134-7C813DC977CF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BB7FF6-F158-8AAE-0423-2E5C1ACD13BC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A4F425-E81E-5746-86A1-24424C699CDD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AF9E80BC-9652-7074-91C1-06DD317007B2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1418CD07-FF01-8BFA-75BD-E19BA50B787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CD6AFB98-A3C0-2B19-EA24-F37CBA965D49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7C45E89D-F51E-3820-E570-78F028A6806A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E776556-F387-D187-EC07-811CBCEDC892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B99876-0434-B73D-47B2-F36E56689171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7C98EBA0-9B77-33AF-93F1-039FE6ABA899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84FA57B-87DD-E154-CD5A-2095F691A0D5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81DF46A-F4AD-FB38-ED40-D6430C17D629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0989051E-1542-3D2E-FA4D-C8DE9A0661AA}"/>
              </a:ext>
            </a:extLst>
          </p:cNvPr>
          <p:cNvSpPr txBox="1"/>
          <p:nvPr/>
        </p:nvSpPr>
        <p:spPr>
          <a:xfrm>
            <a:off x="19012452" y="7770803"/>
            <a:ext cx="5101236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11.11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การทำงานของลิ้นสุญญากาศ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CC7B53-A075-D157-0D5D-D9E2D48545AA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8FB83BF-20AB-A975-1F8E-AF85FF8198B6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096EB21-BC4B-F3D0-2053-67FED2B660B1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EE05B62B-52C3-A234-D34C-D964CF2C1413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9660F88D-D78F-B3C7-66E9-AC7C1CDA0291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181968A-87CA-6307-4CC1-3ED4D4040C6E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C48EA1B-A231-F760-D6C2-570BC7D4DE35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52735E4B-87DC-2A4C-64A5-75D90E59F7EF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418F2B0-F31B-59DF-9C8B-135FF7315935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0AC07D45-01AA-4DA5-9CE2-9FED1BD678A9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69C5A6-A3B5-BD75-6E55-3476EF2D6930}"/>
              </a:ext>
            </a:extLst>
          </p:cNvPr>
          <p:cNvGrpSpPr/>
          <p:nvPr/>
        </p:nvGrpSpPr>
        <p:grpSpPr>
          <a:xfrm>
            <a:off x="660622" y="1023850"/>
            <a:ext cx="13402219" cy="954107"/>
            <a:chOff x="2971800" y="1028700"/>
            <a:chExt cx="13402219" cy="95410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F71F7CD-5824-8D5A-FE58-9E60FCB4A903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80" name="Flowchart: Process 79">
                <a:extLst>
                  <a:ext uri="{FF2B5EF4-FFF2-40B4-BE49-F238E27FC236}">
                    <a16:creationId xmlns:a16="http://schemas.microsoft.com/office/drawing/2014/main" id="{70EB6AB7-DEFC-7CF7-EDD1-C5A410FD9113}"/>
                  </a:ext>
                </a:extLst>
              </p:cNvPr>
              <p:cNvSpPr/>
              <p:nvPr/>
            </p:nvSpPr>
            <p:spPr>
              <a:xfrm>
                <a:off x="6400803" y="1918284"/>
                <a:ext cx="5614369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4679E899-38EA-F408-881A-74EE541184D0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6B2602FB-C7BE-EFFC-37FD-0359386A3461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4.2</a:t>
                </a:r>
              </a:p>
            </p:txBody>
          </p:sp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id="{DAC14F3D-440D-096F-D0D7-ABF7A8DB8753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งานหัวฉีด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7F8D655D-CE18-943F-6F7C-DB4D32F49C61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C89121E3-5938-9593-CE1C-52497F4E43F5}"/>
              </a:ext>
            </a:extLst>
          </p:cNvPr>
          <p:cNvSpPr txBox="1"/>
          <p:nvPr/>
        </p:nvSpPr>
        <p:spPr>
          <a:xfrm>
            <a:off x="785648" y="2261353"/>
            <a:ext cx="16777137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หัวฉีด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มันเครื่องจะติดตั้งไว้ที่ท่อ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มันหลักของแต่ละลูกสูบ มีหน้าที่ฉีด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มันเครื่องโดยตรงไปที่ด้านล่างของลูกสูบ การฉีด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มันให้ชิ้นส่วนก็เพื่อการระบายความร้อนให้กับชิ้นส่วน ที่หัวฉีดจะมีลิ้นควบคุมความดันเพื่อรักษาความดัน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มันเครื่องในระบบ  ถ้าความดันในระบบสูงก็จะเปิดให้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มันฉีดออกไป แต่ถ้าความดัน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มันตํ่าเกินไปลิ้นควบคุมความดันจะปิดเพื่อให้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มันไปหล่อลื่นชิ้นส่วนอื่นที่สำคัญกว่า</a:t>
            </a:r>
          </a:p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การโอ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เวอร์ฮอ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ลเครื่องยนต์ ควรถอดชุดหัวฉีด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มันเครื่องมาล้างทำความสะอาด และตรวจสอบลิ้นควบคุมความดัน</a:t>
            </a: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8E7D195F-1CE5-92AC-1C31-A0CDD3268EAF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36871C-A7EF-4D23-B113-4FEB41FC951B}"/>
              </a:ext>
            </a:extLst>
          </p:cNvPr>
          <p:cNvGrpSpPr/>
          <p:nvPr/>
        </p:nvGrpSpPr>
        <p:grpSpPr>
          <a:xfrm>
            <a:off x="785648" y="5048250"/>
            <a:ext cx="3856315" cy="722227"/>
            <a:chOff x="3224444" y="4284645"/>
            <a:chExt cx="3856315" cy="722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9ACDD2-ED50-E918-8839-74306000BF64}"/>
                </a:ext>
              </a:extLst>
            </p:cNvPr>
            <p:cNvGrpSpPr/>
            <p:nvPr/>
          </p:nvGrpSpPr>
          <p:grpSpPr>
            <a:xfrm>
              <a:off x="3272852" y="4394872"/>
              <a:ext cx="3807907" cy="612000"/>
              <a:chOff x="4567416" y="4086431"/>
              <a:chExt cx="3807907" cy="612000"/>
            </a:xfrm>
          </p:grpSpPr>
          <p:sp>
            <p:nvSpPr>
              <p:cNvPr id="46" name="Flowchart: Process 45">
                <a:extLst>
                  <a:ext uri="{FF2B5EF4-FFF2-40B4-BE49-F238E27FC236}">
                    <a16:creationId xmlns:a16="http://schemas.microsoft.com/office/drawing/2014/main" id="{562E004B-5BAC-7843-A13A-7EA1099EF80A}"/>
                  </a:ext>
                </a:extLst>
              </p:cNvPr>
              <p:cNvSpPr/>
              <p:nvPr/>
            </p:nvSpPr>
            <p:spPr>
              <a:xfrm>
                <a:off x="4567416" y="4086431"/>
                <a:ext cx="3575558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1009AAFD-314A-8F61-C8F4-1B85339BAEC1}"/>
                  </a:ext>
                </a:extLst>
              </p:cNvPr>
              <p:cNvSpPr txBox="1"/>
              <p:nvPr/>
            </p:nvSpPr>
            <p:spPr>
              <a:xfrm>
                <a:off x="4799765" y="4254670"/>
                <a:ext cx="3575558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ถอดหัวฉีด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26A9676-F772-B68C-F844-E4B859699C2D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44" name="Arrow: Chevron 43">
                <a:extLst>
                  <a:ext uri="{FF2B5EF4-FFF2-40B4-BE49-F238E27FC236}">
                    <a16:creationId xmlns:a16="http://schemas.microsoft.com/office/drawing/2014/main" id="{142709F4-15B8-C406-E9FB-7D7D0D1CE050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Arrow: Chevron 44">
                <a:extLst>
                  <a:ext uri="{FF2B5EF4-FFF2-40B4-BE49-F238E27FC236}">
                    <a16:creationId xmlns:a16="http://schemas.microsoft.com/office/drawing/2014/main" id="{40E1B90A-5340-5E39-9A5C-594841D1B389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10">
            <a:extLst>
              <a:ext uri="{FF2B5EF4-FFF2-40B4-BE49-F238E27FC236}">
                <a16:creationId xmlns:a16="http://schemas.microsoft.com/office/drawing/2014/main" id="{07F9C492-DBA9-D57E-A96E-F39F24A28DCD}"/>
              </a:ext>
            </a:extLst>
          </p:cNvPr>
          <p:cNvSpPr txBox="1"/>
          <p:nvPr/>
        </p:nvSpPr>
        <p:spPr>
          <a:xfrm>
            <a:off x="785649" y="5990754"/>
            <a:ext cx="7696200" cy="111016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ถอดวาล์วควบคุมความดัน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มันเครื่องและหัวฉีด</a:t>
            </a:r>
            <a:b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มันเครื่องจำนวน 4 ตัว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FEE687-16CD-9AC6-8410-5597CA9EFDC1}"/>
              </a:ext>
            </a:extLst>
          </p:cNvPr>
          <p:cNvGrpSpPr/>
          <p:nvPr/>
        </p:nvGrpSpPr>
        <p:grpSpPr>
          <a:xfrm>
            <a:off x="9586140" y="4972050"/>
            <a:ext cx="7191421" cy="722227"/>
            <a:chOff x="3224444" y="4284645"/>
            <a:chExt cx="7191421" cy="72222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C6264A4-1FE8-4AA6-30DF-4493E69FA998}"/>
                </a:ext>
              </a:extLst>
            </p:cNvPr>
            <p:cNvGrpSpPr/>
            <p:nvPr/>
          </p:nvGrpSpPr>
          <p:grpSpPr>
            <a:xfrm>
              <a:off x="3272851" y="4394872"/>
              <a:ext cx="7143014" cy="612000"/>
              <a:chOff x="4567415" y="4086431"/>
              <a:chExt cx="7143014" cy="612000"/>
            </a:xfrm>
          </p:grpSpPr>
          <p:sp>
            <p:nvSpPr>
              <p:cNvPr id="60" name="Flowchart: Process 59">
                <a:extLst>
                  <a:ext uri="{FF2B5EF4-FFF2-40B4-BE49-F238E27FC236}">
                    <a16:creationId xmlns:a16="http://schemas.microsoft.com/office/drawing/2014/main" id="{8E53E4A6-A14D-DE0E-3B44-25AB52045275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714301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10">
                <a:extLst>
                  <a:ext uri="{FF2B5EF4-FFF2-40B4-BE49-F238E27FC236}">
                    <a16:creationId xmlns:a16="http://schemas.microsoft.com/office/drawing/2014/main" id="{8B427BD5-BCAC-103F-940D-02AAEE099721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6809065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การตรวจสอบวาล์วควบคุมความดัน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3451043-06DD-2F60-F194-1169A68EE253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57" name="Arrow: Chevron 56">
                <a:extLst>
                  <a:ext uri="{FF2B5EF4-FFF2-40B4-BE49-F238E27FC236}">
                    <a16:creationId xmlns:a16="http://schemas.microsoft.com/office/drawing/2014/main" id="{708CF102-1395-0D89-6919-B59A2B400138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Arrow: Chevron 57">
                <a:extLst>
                  <a:ext uri="{FF2B5EF4-FFF2-40B4-BE49-F238E27FC236}">
                    <a16:creationId xmlns:a16="http://schemas.microsoft.com/office/drawing/2014/main" id="{85F50D08-BB57-7FEB-0ED0-C69A5D805F24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2" name="TextBox 10">
            <a:extLst>
              <a:ext uri="{FF2B5EF4-FFF2-40B4-BE49-F238E27FC236}">
                <a16:creationId xmlns:a16="http://schemas.microsoft.com/office/drawing/2014/main" id="{A30A07D8-F7EE-3AFC-FE88-E3897C770E2B}"/>
              </a:ext>
            </a:extLst>
          </p:cNvPr>
          <p:cNvSpPr txBox="1"/>
          <p:nvPr/>
        </p:nvSpPr>
        <p:spPr>
          <a:xfrm>
            <a:off x="9586141" y="5914553"/>
            <a:ext cx="7976644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ตรวจสอบการติดขัดของวาล์วควบคุมความดัน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โดยใช้แท่งไม้ดันที่วาล์วจะต้องยุบตัว ไม่ติดขัด ถ้าติดขัดให้เปลี่ยนวาล์วควบคุมความดัน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721E7A-3339-6A47-D771-21F3E228E621}"/>
              </a:ext>
            </a:extLst>
          </p:cNvPr>
          <p:cNvGrpSpPr/>
          <p:nvPr/>
        </p:nvGrpSpPr>
        <p:grpSpPr>
          <a:xfrm>
            <a:off x="785648" y="7353221"/>
            <a:ext cx="5504793" cy="722227"/>
            <a:chOff x="3224444" y="4284645"/>
            <a:chExt cx="5504793" cy="722227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347790-89A9-3F27-1289-1F1CD923D94D}"/>
                </a:ext>
              </a:extLst>
            </p:cNvPr>
            <p:cNvGrpSpPr/>
            <p:nvPr/>
          </p:nvGrpSpPr>
          <p:grpSpPr>
            <a:xfrm>
              <a:off x="3272852" y="4394872"/>
              <a:ext cx="5456385" cy="612000"/>
              <a:chOff x="4567416" y="4086431"/>
              <a:chExt cx="5456385" cy="612000"/>
            </a:xfrm>
          </p:grpSpPr>
          <p:sp>
            <p:nvSpPr>
              <p:cNvPr id="68" name="Flowchart: Process 67">
                <a:extLst>
                  <a:ext uri="{FF2B5EF4-FFF2-40B4-BE49-F238E27FC236}">
                    <a16:creationId xmlns:a16="http://schemas.microsoft.com/office/drawing/2014/main" id="{70377F8A-470D-16F8-5A24-043E12EA431B}"/>
                  </a:ext>
                </a:extLst>
              </p:cNvPr>
              <p:cNvSpPr/>
              <p:nvPr/>
            </p:nvSpPr>
            <p:spPr>
              <a:xfrm>
                <a:off x="4567416" y="4086431"/>
                <a:ext cx="493809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10">
                <a:extLst>
                  <a:ext uri="{FF2B5EF4-FFF2-40B4-BE49-F238E27FC236}">
                    <a16:creationId xmlns:a16="http://schemas.microsoft.com/office/drawing/2014/main" id="{B0EF8E83-E23D-C568-7E1E-7641DB69ACCC}"/>
                  </a:ext>
                </a:extLst>
              </p:cNvPr>
              <p:cNvSpPr txBox="1"/>
              <p:nvPr/>
            </p:nvSpPr>
            <p:spPr>
              <a:xfrm>
                <a:off x="4799765" y="4254670"/>
                <a:ext cx="5224036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การตรวจสอบหัวฉีด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 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B3826EB-E760-1128-F2FE-2294DCF7B694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6" name="Arrow: Chevron 65">
                <a:extLst>
                  <a:ext uri="{FF2B5EF4-FFF2-40B4-BE49-F238E27FC236}">
                    <a16:creationId xmlns:a16="http://schemas.microsoft.com/office/drawing/2014/main" id="{08F8360E-0463-A35E-F87C-507CC6EC9D5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Arrow: Chevron 66">
                <a:extLst>
                  <a:ext uri="{FF2B5EF4-FFF2-40B4-BE49-F238E27FC236}">
                    <a16:creationId xmlns:a16="http://schemas.microsoft.com/office/drawing/2014/main" id="{79E355B4-8CAA-E6E7-5F9A-1480BE0DAD03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0" name="TextBox 10">
            <a:extLst>
              <a:ext uri="{FF2B5EF4-FFF2-40B4-BE49-F238E27FC236}">
                <a16:creationId xmlns:a16="http://schemas.microsoft.com/office/drawing/2014/main" id="{342FDEF7-67DF-2DC7-D393-C99CD53F4E06}"/>
              </a:ext>
            </a:extLst>
          </p:cNvPr>
          <p:cNvSpPr txBox="1"/>
          <p:nvPr/>
        </p:nvSpPr>
        <p:spPr>
          <a:xfrm>
            <a:off x="785649" y="8333825"/>
            <a:ext cx="7696200" cy="111016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ตรวจสอบการชำรุดเสียหาย คด งอ หรือการอุดตันของหัวฉีด ถ้าจำเป็นให้เปลี่ยนหัวฉีด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AADCB9D-9199-ABEF-7D80-869FA754B650}"/>
              </a:ext>
            </a:extLst>
          </p:cNvPr>
          <p:cNvGrpSpPr/>
          <p:nvPr/>
        </p:nvGrpSpPr>
        <p:grpSpPr>
          <a:xfrm>
            <a:off x="9586140" y="7486571"/>
            <a:ext cx="5504793" cy="722227"/>
            <a:chOff x="3224444" y="4284645"/>
            <a:chExt cx="5504793" cy="72222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FFBED56-7B4E-A840-0F82-27ECB823C9A2}"/>
                </a:ext>
              </a:extLst>
            </p:cNvPr>
            <p:cNvGrpSpPr/>
            <p:nvPr/>
          </p:nvGrpSpPr>
          <p:grpSpPr>
            <a:xfrm>
              <a:off x="3272852" y="4394872"/>
              <a:ext cx="5456385" cy="612000"/>
              <a:chOff x="4567416" y="4086431"/>
              <a:chExt cx="5456385" cy="612000"/>
            </a:xfrm>
          </p:grpSpPr>
          <p:sp>
            <p:nvSpPr>
              <p:cNvPr id="93" name="Flowchart: Process 92">
                <a:extLst>
                  <a:ext uri="{FF2B5EF4-FFF2-40B4-BE49-F238E27FC236}">
                    <a16:creationId xmlns:a16="http://schemas.microsoft.com/office/drawing/2014/main" id="{8DDC5D6D-A91D-B175-8478-F16B609DEA76}"/>
                  </a:ext>
                </a:extLst>
              </p:cNvPr>
              <p:cNvSpPr/>
              <p:nvPr/>
            </p:nvSpPr>
            <p:spPr>
              <a:xfrm>
                <a:off x="4567416" y="4086431"/>
                <a:ext cx="4697171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TextBox 10">
                <a:extLst>
                  <a:ext uri="{FF2B5EF4-FFF2-40B4-BE49-F238E27FC236}">
                    <a16:creationId xmlns:a16="http://schemas.microsoft.com/office/drawing/2014/main" id="{6E46AA42-949B-9A0C-D39C-ACA65EB66403}"/>
                  </a:ext>
                </a:extLst>
              </p:cNvPr>
              <p:cNvSpPr txBox="1"/>
              <p:nvPr/>
            </p:nvSpPr>
            <p:spPr>
              <a:xfrm>
                <a:off x="4799765" y="4254670"/>
                <a:ext cx="5224036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การประกอบหัวฉีด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75F7195-FF6E-B22C-BF52-6C07DC030FB9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C905A5D7-5A27-DDE0-E5B8-326C6801B83D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A368A270-800B-5C71-78E3-02E27B96CCE4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BC9F3-5AEB-89C3-442C-B5CD3D4C8BCF}"/>
              </a:ext>
            </a:extLst>
          </p:cNvPr>
          <p:cNvGrpSpPr/>
          <p:nvPr/>
        </p:nvGrpSpPr>
        <p:grpSpPr>
          <a:xfrm>
            <a:off x="9580739" y="8427674"/>
            <a:ext cx="7982046" cy="1149661"/>
            <a:chOff x="9580739" y="8427674"/>
            <a:chExt cx="7982046" cy="1149661"/>
          </a:xfrm>
        </p:grpSpPr>
        <p:sp>
          <p:nvSpPr>
            <p:cNvPr id="95" name="TextBox 10">
              <a:extLst>
                <a:ext uri="{FF2B5EF4-FFF2-40B4-BE49-F238E27FC236}">
                  <a16:creationId xmlns:a16="http://schemas.microsoft.com/office/drawing/2014/main" id="{F0BE9548-4A64-1E6E-320E-07EE38F419D3}"/>
                </a:ext>
              </a:extLst>
            </p:cNvPr>
            <p:cNvSpPr txBox="1"/>
            <p:nvPr/>
          </p:nvSpPr>
          <p:spPr>
            <a:xfrm>
              <a:off x="10153651" y="8467175"/>
              <a:ext cx="7409134" cy="11101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800"/>
                </a:lnSpc>
                <a:spcBef>
                  <a:spcPts val="6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จัดเดือยของหัวฉีด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มันเครื่องให้ตรงรูเดือยที่เสื้อสูบ</a:t>
              </a:r>
            </a:p>
            <a:p>
              <a:pPr>
                <a:lnSpc>
                  <a:spcPts val="3800"/>
                </a:lnSpc>
                <a:spcBef>
                  <a:spcPts val="6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ประกอบหัวฉีด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มันเครื่องและวาล์วควบคุมความดัน</a:t>
              </a:r>
              <a:b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ขันด้วยค่าแรงบิดตามคู่มือบริษัทผู้ผลิต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8CA6E98-C3BA-DBFF-AA4B-2E4EA081C99E}"/>
                </a:ext>
              </a:extLst>
            </p:cNvPr>
            <p:cNvSpPr/>
            <p:nvPr/>
          </p:nvSpPr>
          <p:spPr>
            <a:xfrm>
              <a:off x="9580739" y="8427674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C7F768A-9B1D-5C5F-E1D2-8A1604191B34}"/>
                </a:ext>
              </a:extLst>
            </p:cNvPr>
            <p:cNvSpPr/>
            <p:nvPr/>
          </p:nvSpPr>
          <p:spPr>
            <a:xfrm>
              <a:off x="9580739" y="897102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95D64D-4BAD-9D57-2F94-BCD19F1AB5B2}"/>
              </a:ext>
            </a:extLst>
          </p:cNvPr>
          <p:cNvCxnSpPr>
            <a:cxnSpLocks/>
          </p:cNvCxnSpPr>
          <p:nvPr/>
        </p:nvCxnSpPr>
        <p:spPr>
          <a:xfrm>
            <a:off x="9144000" y="4947187"/>
            <a:ext cx="0" cy="4882613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3" grpId="0"/>
      <p:bldP spid="62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82D2E-F1E8-9BD3-536A-C966A798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73038FD7-D5FE-DF5E-2CD3-A60A1C2D2352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318F7-0D0F-9906-6018-E04F13D16B8E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19E373F-C878-C7F2-932A-9A06DA08AED5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7B23BD15-D861-1AE2-A15F-4CD3796EBA8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609A9E2F-527F-F941-19FF-B5192242EC5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BBAF54-8D0B-1FD4-5336-D2ECF6D1C8AD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51E5C75-C3C8-69EC-D278-99BDA2F087FE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5636AB2F-52D6-B1A2-C40D-6050353FEDFF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7BC6ABDC-408A-07E7-8223-9792AE750CE2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623CD8D-F20B-5A17-D163-AA58DED7F97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B348F5F-4DC6-05E4-1B60-CE4BD9CB282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265A04B0-B21F-5A72-FA13-4D7EB483FD38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B567A66E-4727-F72F-DF81-F0A01907BEF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9E4E48B-FDF8-A5CC-546D-617A5E63A16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35BA489-4A65-FF15-8E36-A59536EC22F6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676E5672-321F-D058-86AE-025C9A69FE4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98CA27-1E09-B6A1-04F0-4D82DA191C2A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EF968-A765-BA18-5998-3AEFFFB8DEAB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A453F72E-57DB-35CC-7260-8F1AF1C073B0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744724A3-7C78-70CC-A675-DB396A3F0F52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548721F9-BB6B-E525-E496-B9B62755B41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1D2258-96D6-70BF-EC91-E75F9AE8B2D2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B6D6C8-DC31-D163-2A04-05D18150F639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8A02027A-05B9-9826-CF1C-014E122B414A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0A8E17E7-A831-6703-CAD8-E0559040554E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76A8080E-8D8F-1242-59B8-4F4E68096470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12EC7306-A295-A210-B887-A16CD14045A5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F8C322AA-8538-EDFA-89B4-37640C8EEE2C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9EB326-09F8-1F0E-5F7D-883928EF8180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34D2F388-14BC-52A2-CD69-62FCA0F6FBE6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FC19961-F921-626B-CDFF-CD56F7BDDB6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3AF8389-590D-DD5E-B916-A766618A1829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40C44F5A-7170-8A17-1A34-A625ABB552DD}"/>
              </a:ext>
            </a:extLst>
          </p:cNvPr>
          <p:cNvSpPr txBox="1"/>
          <p:nvPr/>
        </p:nvSpPr>
        <p:spPr>
          <a:xfrm>
            <a:off x="11340569" y="7544899"/>
            <a:ext cx="3428448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12.39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ตรวจสอบสวิตช์ความดัน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B523BA-E21C-7B50-9213-E01A7EC6C980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D8E9E56-8312-E20E-94EC-FA0494367B06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B4731AD-44C2-048E-BDFB-D43B72BC21EC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D56B9F2C-9985-8ADB-85E3-4CF680FCD014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65E1873D-B382-6913-DC10-1A5ACAD958D5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6867894-52F9-E770-F365-36CFD7B8906F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02369D9F-6741-266D-4EC9-020710370E07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439B2F12-FE4A-070D-0B08-40696606D67D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93A246F-31FA-89F3-560F-B6FA8391A1BA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2F72D4-51DF-5F10-CD1B-8D85C470A6CC}"/>
              </a:ext>
            </a:extLst>
          </p:cNvPr>
          <p:cNvGrpSpPr/>
          <p:nvPr/>
        </p:nvGrpSpPr>
        <p:grpSpPr>
          <a:xfrm>
            <a:off x="4200575" y="1255750"/>
            <a:ext cx="13402219" cy="954107"/>
            <a:chOff x="2971800" y="1028700"/>
            <a:chExt cx="13402219" cy="95410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A7ED4BF-B352-0365-C42C-7844C15C2C69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80" name="Flowchart: Process 79">
                <a:extLst>
                  <a:ext uri="{FF2B5EF4-FFF2-40B4-BE49-F238E27FC236}">
                    <a16:creationId xmlns:a16="http://schemas.microsoft.com/office/drawing/2014/main" id="{BBBAF45C-D8CD-897A-F009-DEABFAA01282}"/>
                  </a:ext>
                </a:extLst>
              </p:cNvPr>
              <p:cNvSpPr/>
              <p:nvPr/>
            </p:nvSpPr>
            <p:spPr>
              <a:xfrm>
                <a:off x="6400803" y="1918284"/>
                <a:ext cx="7450395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0B1728AA-A16C-CA7B-438D-B7A59A3B93A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2161504D-FBF4-E3D2-4025-4B89318B26B0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4.3</a:t>
                </a:r>
              </a:p>
            </p:txBody>
          </p:sp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id="{F4C14A58-61B0-E8AB-4090-B4C76ECB773F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งานสวิตช์ความดัน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1AAA59EF-0E1A-2D1D-E4C3-DC3953933E95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A3FA28FD-7968-ED19-E2AA-EECAFBDD46C3}"/>
              </a:ext>
            </a:extLst>
          </p:cNvPr>
          <p:cNvSpPr txBox="1"/>
          <p:nvPr/>
        </p:nvSpPr>
        <p:spPr>
          <a:xfrm>
            <a:off x="4325602" y="2493253"/>
            <a:ext cx="11558751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ตรวจสอบความต่อเนื่องของสวิตช์ความดัน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มันเครื่องในตำแหน่งเครื่องยนต์ยังไม่ทำงาน โดยใช้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มัล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ติมิเตอร์ปรับ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สเกล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ไปที่โอห์ม และตรวจสอบ (รูปที่ 12.39) ต้องมีความต่อเนื่อง ถ้าไม่มีความต่อเนื่องให้เปลี่ยนสวิตช์ความดัน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AB5AB-6495-F23F-A969-04E3583A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75" y="4445740"/>
            <a:ext cx="5860545" cy="46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9CB08-F301-E99B-D4E5-C473C8ECB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938EE2-6AB3-7637-92DD-BF44AF040F96}"/>
              </a:ext>
            </a:extLst>
          </p:cNvPr>
          <p:cNvSpPr/>
          <p:nvPr/>
        </p:nvSpPr>
        <p:spPr>
          <a:xfrm>
            <a:off x="-13452854" y="1361011"/>
            <a:ext cx="10203543" cy="10203543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9F9DD60-6169-57A0-CB47-481D0D392A57}"/>
              </a:ext>
            </a:extLst>
          </p:cNvPr>
          <p:cNvSpPr txBox="1"/>
          <p:nvPr/>
        </p:nvSpPr>
        <p:spPr>
          <a:xfrm>
            <a:off x="-140201" y="-4152900"/>
            <a:ext cx="1020354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en-US" sz="6000" dirty="0">
                <a:solidFill>
                  <a:schemeClr val="bg1"/>
                </a:solidFill>
                <a:latin typeface="2006_iannnnnBKK" panose="02000000000000000000" pitchFamily="2" charset="0"/>
                <a:cs typeface="2006_iannnnnBKK" panose="02000000000000000000" pitchFamily="2" charset="0"/>
              </a:rPr>
              <a:t>Marketer Personality Development</a:t>
            </a:r>
            <a:endParaRPr lang="en-US" sz="6000" b="1" dirty="0">
              <a:solidFill>
                <a:schemeClr val="bg1"/>
              </a:solidFill>
              <a:latin typeface="2006_iannnnnBKK" panose="02000000000000000000" pitchFamily="2" charset="0"/>
              <a:cs typeface="2006_iannnnnBK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604A1-32E5-2857-3538-53533EDA5441}"/>
              </a:ext>
            </a:extLst>
          </p:cNvPr>
          <p:cNvSpPr/>
          <p:nvPr/>
        </p:nvSpPr>
        <p:spPr>
          <a:xfrm>
            <a:off x="12220577" y="10934700"/>
            <a:ext cx="5486400" cy="281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0DEE4-A672-FE2E-E384-924DA6AE06F6}"/>
              </a:ext>
            </a:extLst>
          </p:cNvPr>
          <p:cNvSpPr txBox="1"/>
          <p:nvPr/>
        </p:nvSpPr>
        <p:spPr>
          <a:xfrm>
            <a:off x="11963400" y="11239500"/>
            <a:ext cx="6000751" cy="235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  <a:latin typeface="+mn-lt"/>
                <a:cs typeface="2006_iannnnnBKK" panose="02000000000000000000" pitchFamily="2" charset="0"/>
              </a:rPr>
              <a:t>Marketer Personality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1C042-77FC-4E2F-3D49-EDDAF33EB05F}"/>
              </a:ext>
            </a:extLst>
          </p:cNvPr>
          <p:cNvSpPr txBox="1"/>
          <p:nvPr/>
        </p:nvSpPr>
        <p:spPr>
          <a:xfrm>
            <a:off x="14678077" y="-1605325"/>
            <a:ext cx="3217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333333"/>
                </a:solidFill>
                <a:effectLst/>
                <a:latin typeface="I n S e e D a n g" panose="02000500000000020004" pitchFamily="50" charset="-34"/>
                <a:cs typeface="I n S e e D a n g" panose="02000500000000020004" pitchFamily="50" charset="-34"/>
              </a:rPr>
              <a:t>199370025</a:t>
            </a:r>
            <a:endParaRPr lang="en-US" sz="4800" dirty="0">
              <a:latin typeface="I n S e e D a n g" panose="02000500000000020004" pitchFamily="50" charset="-34"/>
              <a:cs typeface="I n S e e D a n g" panose="02000500000000020004" pitchFamily="50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FFD58-1AFF-A7C5-D458-8239D185B157}"/>
              </a:ext>
            </a:extLst>
          </p:cNvPr>
          <p:cNvSpPr txBox="1"/>
          <p:nvPr/>
        </p:nvSpPr>
        <p:spPr>
          <a:xfrm>
            <a:off x="5703635" y="-1607144"/>
            <a:ext cx="826509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 Soft SemiBold" panose="02000000000000000000" pitchFamily="50" charset="-34"/>
                <a:cs typeface="Cloud Soft SemiBold" panose="02000000000000000000" pitchFamily="50" charset="-34"/>
              </a:rPr>
              <a:t>PERSONALITY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D5348-7566-6D2F-68B9-C4242114ECFA}"/>
              </a:ext>
            </a:extLst>
          </p:cNvPr>
          <p:cNvGrpSpPr/>
          <p:nvPr/>
        </p:nvGrpSpPr>
        <p:grpSpPr>
          <a:xfrm>
            <a:off x="0" y="996103"/>
            <a:ext cx="19207498" cy="1658687"/>
            <a:chOff x="0" y="857251"/>
            <a:chExt cx="19207498" cy="1658687"/>
          </a:xfrm>
        </p:grpSpPr>
        <p:sp>
          <p:nvSpPr>
            <p:cNvPr id="3" name="Google Shape;176;p25">
              <a:extLst>
                <a:ext uri="{FF2B5EF4-FFF2-40B4-BE49-F238E27FC236}">
                  <a16:creationId xmlns:a16="http://schemas.microsoft.com/office/drawing/2014/main" id="{110D9278-4C59-7B84-F4BB-81A6FBA2B8A8}"/>
                </a:ext>
              </a:extLst>
            </p:cNvPr>
            <p:cNvSpPr/>
            <p:nvPr/>
          </p:nvSpPr>
          <p:spPr>
            <a:xfrm rot="5400000">
              <a:off x="10031705" y="-6659855"/>
              <a:ext cx="1658687" cy="1669289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15223-74D0-81ED-255A-ECB19EBF4972}"/>
                </a:ext>
              </a:extLst>
            </p:cNvPr>
            <p:cNvSpPr txBox="1"/>
            <p:nvPr/>
          </p:nvSpPr>
          <p:spPr>
            <a:xfrm>
              <a:off x="0" y="1543050"/>
              <a:ext cx="18288000" cy="961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12000" b="1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PSL YaowarajSP" panose="02020603050405020304" pitchFamily="18" charset="-34"/>
                </a:rPr>
                <a:t>Diesel Engine Job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2BDBFD-51CB-3CC5-0F1D-11ECD798808F}"/>
              </a:ext>
            </a:extLst>
          </p:cNvPr>
          <p:cNvGrpSpPr/>
          <p:nvPr/>
        </p:nvGrpSpPr>
        <p:grpSpPr>
          <a:xfrm>
            <a:off x="-1359703" y="3432201"/>
            <a:ext cx="20313585" cy="7790113"/>
            <a:chOff x="-1359703" y="3432201"/>
            <a:chExt cx="20313585" cy="779011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961814-FA98-DA2D-4168-34B75D969B5F}"/>
                </a:ext>
              </a:extLst>
            </p:cNvPr>
            <p:cNvGrpSpPr/>
            <p:nvPr/>
          </p:nvGrpSpPr>
          <p:grpSpPr>
            <a:xfrm>
              <a:off x="8983579" y="3445124"/>
              <a:ext cx="9970303" cy="7777190"/>
              <a:chOff x="8983579" y="3445124"/>
              <a:chExt cx="9970303" cy="777719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220A90-90B4-7BD7-4C30-5567642E4351}"/>
                  </a:ext>
                </a:extLst>
              </p:cNvPr>
              <p:cNvSpPr/>
              <p:nvPr/>
            </p:nvSpPr>
            <p:spPr>
              <a:xfrm>
                <a:off x="8983579" y="3526114"/>
                <a:ext cx="9970303" cy="7696200"/>
              </a:xfrm>
              <a:prstGeom prst="rect">
                <a:avLst/>
              </a:pr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5F98303-0B4F-4356-B1E3-D35015CAFD30}"/>
                  </a:ext>
                </a:extLst>
              </p:cNvPr>
              <p:cNvGrpSpPr/>
              <p:nvPr/>
            </p:nvGrpSpPr>
            <p:grpSpPr>
              <a:xfrm>
                <a:off x="11144050" y="3445124"/>
                <a:ext cx="4934150" cy="977554"/>
                <a:chOff x="11067850" y="3157510"/>
                <a:chExt cx="4934150" cy="97755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DCF098-9336-CDCB-8742-D248DFCE8521}"/>
                    </a:ext>
                  </a:extLst>
                </p:cNvPr>
                <p:cNvSpPr/>
                <p:nvPr/>
              </p:nvSpPr>
              <p:spPr>
                <a:xfrm>
                  <a:off x="11067850" y="3227350"/>
                  <a:ext cx="4934150" cy="90771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TextBox 6">
                  <a:extLst>
                    <a:ext uri="{FF2B5EF4-FFF2-40B4-BE49-F238E27FC236}">
                      <a16:creationId xmlns:a16="http://schemas.microsoft.com/office/drawing/2014/main" id="{492D4593-2D62-647E-C312-75D8350EA684}"/>
                    </a:ext>
                  </a:extLst>
                </p:cNvPr>
                <p:cNvSpPr txBox="1"/>
                <p:nvPr/>
              </p:nvSpPr>
              <p:spPr>
                <a:xfrm>
                  <a:off x="11336314" y="3157510"/>
                  <a:ext cx="4458411" cy="9541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7979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จุดประสงค์การเรียนรู้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3065551-C93A-B18E-DFC5-AB8E52D29EC7}"/>
                  </a:ext>
                </a:extLst>
              </p:cNvPr>
              <p:cNvGrpSpPr/>
              <p:nvPr/>
            </p:nvGrpSpPr>
            <p:grpSpPr>
              <a:xfrm>
                <a:off x="9541240" y="4825359"/>
                <a:ext cx="8294312" cy="4371580"/>
                <a:chOff x="571500" y="4231960"/>
                <a:chExt cx="8294312" cy="4371580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3F5C3C6-8C27-14DF-2FC2-B5828EB31687}"/>
                    </a:ext>
                  </a:extLst>
                </p:cNvPr>
                <p:cNvSpPr/>
                <p:nvPr/>
              </p:nvSpPr>
              <p:spPr>
                <a:xfrm>
                  <a:off x="571500" y="4231960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1</a:t>
                  </a:r>
                  <a:endParaRPr lang="th-TH" sz="3000" dirty="0"/>
                </a:p>
              </p:txBody>
            </p:sp>
            <p:sp>
              <p:nvSpPr>
                <p:cNvPr id="41" name="TextBox 10">
                  <a:extLst>
                    <a:ext uri="{FF2B5EF4-FFF2-40B4-BE49-F238E27FC236}">
                      <a16:creationId xmlns:a16="http://schemas.microsoft.com/office/drawing/2014/main" id="{A50C7598-0A5D-76B4-0796-A919EDA7C30E}"/>
                    </a:ext>
                  </a:extLst>
                </p:cNvPr>
                <p:cNvSpPr txBox="1"/>
                <p:nvPr/>
              </p:nvSpPr>
              <p:spPr>
                <a:xfrm>
                  <a:off x="1072845" y="4268971"/>
                  <a:ext cx="7792967" cy="433456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700"/>
                    </a:lnSpc>
                    <a:spcBef>
                      <a:spcPts val="15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อธิบายเกี่ยวกับหน้าที่และส่วนประกอบของระบบหล่อลื่นเครื่องยนต์ดีเซลเพื่อให้เข้าใจหลักการทำงานได้</a:t>
                  </a:r>
                </a:p>
                <a:p>
                  <a:pPr>
                    <a:lnSpc>
                      <a:spcPts val="3700"/>
                    </a:lnSpc>
                    <a:spcBef>
                      <a:spcPts val="15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ใช้เครื่องมือและอุปกรณ์ในการตรวจสอบระบบหล่อลื่นเพื่อการบำรุงรักษาเครื่องยนต์ดีเซลได้อย่างถูกต้อง</a:t>
                  </a:r>
                </a:p>
                <a:p>
                  <a:pPr>
                    <a:lnSpc>
                      <a:spcPts val="3700"/>
                    </a:lnSpc>
                    <a:spcBef>
                      <a:spcPts val="15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มีเจตคติและกิจนิสัยที่ดีในการปฏิบัติงานด้วยความละเอียด รอบคอบ และปลอดภัย</a:t>
                  </a:r>
                </a:p>
                <a:p>
                  <a:pPr>
                    <a:lnSpc>
                      <a:spcPts val="3700"/>
                    </a:lnSpc>
                    <a:spcBef>
                      <a:spcPts val="15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ประยุกต์ใช้ความรู้เรื่องมาตรฐานน้ำมันหล่อลื่นเพื่อเลือกใช้น้ำมันหล่อลื่นที่เหมาะสมกับเครื่องยนต์ดีเซลได้</a:t>
                  </a: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8F5D8F-056A-5C0B-B535-29BF087F2C82}"/>
                    </a:ext>
                  </a:extLst>
                </p:cNvPr>
                <p:cNvSpPr/>
                <p:nvPr/>
              </p:nvSpPr>
              <p:spPr>
                <a:xfrm>
                  <a:off x="571500" y="5340647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2</a:t>
                  </a:r>
                  <a:endParaRPr lang="th-TH" sz="3000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D6293A4-03F2-DE05-C38B-F02F37BF551E}"/>
                    </a:ext>
                  </a:extLst>
                </p:cNvPr>
                <p:cNvSpPr/>
                <p:nvPr/>
              </p:nvSpPr>
              <p:spPr>
                <a:xfrm>
                  <a:off x="571500" y="6503586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3</a:t>
                  </a:r>
                  <a:endParaRPr lang="th-TH" sz="3000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1B95300-B5C8-C105-E1D6-54AC70722A12}"/>
                    </a:ext>
                  </a:extLst>
                </p:cNvPr>
                <p:cNvSpPr/>
                <p:nvPr/>
              </p:nvSpPr>
              <p:spPr>
                <a:xfrm>
                  <a:off x="571500" y="7634675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4</a:t>
                  </a:r>
                  <a:endParaRPr lang="th-TH" sz="3000" dirty="0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4B4EFC-990D-DA43-0191-3605857B7806}"/>
                </a:ext>
              </a:extLst>
            </p:cNvPr>
            <p:cNvGrpSpPr/>
            <p:nvPr/>
          </p:nvGrpSpPr>
          <p:grpSpPr>
            <a:xfrm>
              <a:off x="-1359703" y="3432201"/>
              <a:ext cx="9970303" cy="7790113"/>
              <a:chOff x="-1359703" y="3432201"/>
              <a:chExt cx="9970303" cy="779011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ACC6D9-6B11-DDEB-7C3A-B848166327AD}"/>
                  </a:ext>
                </a:extLst>
              </p:cNvPr>
              <p:cNvSpPr/>
              <p:nvPr/>
            </p:nvSpPr>
            <p:spPr>
              <a:xfrm>
                <a:off x="-1359703" y="3526114"/>
                <a:ext cx="9970303" cy="7696200"/>
              </a:xfrm>
              <a:prstGeom prst="rect">
                <a:avLst/>
              </a:pr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4643CB-5BB3-6054-F80F-58C286B87AA5}"/>
                  </a:ext>
                </a:extLst>
              </p:cNvPr>
              <p:cNvGrpSpPr/>
              <p:nvPr/>
            </p:nvGrpSpPr>
            <p:grpSpPr>
              <a:xfrm>
                <a:off x="2514600" y="3432201"/>
                <a:ext cx="3741236" cy="990477"/>
                <a:chOff x="3048000" y="3144587"/>
                <a:chExt cx="3741236" cy="99047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79FAAE8-A3AF-E95D-5676-68C95F9AC94C}"/>
                    </a:ext>
                  </a:extLst>
                </p:cNvPr>
                <p:cNvSpPr/>
                <p:nvPr/>
              </p:nvSpPr>
              <p:spPr>
                <a:xfrm>
                  <a:off x="3048000" y="3227350"/>
                  <a:ext cx="3535947" cy="90771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6">
                  <a:extLst>
                    <a:ext uri="{FF2B5EF4-FFF2-40B4-BE49-F238E27FC236}">
                      <a16:creationId xmlns:a16="http://schemas.microsoft.com/office/drawing/2014/main" id="{DBF34740-8D0B-8EA5-7AA6-F0023FF00C94}"/>
                    </a:ext>
                  </a:extLst>
                </p:cNvPr>
                <p:cNvSpPr txBox="1"/>
                <p:nvPr/>
              </p:nvSpPr>
              <p:spPr>
                <a:xfrm>
                  <a:off x="3253290" y="3144587"/>
                  <a:ext cx="3535946" cy="9541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7979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สาระการเรียนรู้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A063DF3-CCC2-1EB0-C67E-0F6C987F875C}"/>
                  </a:ext>
                </a:extLst>
              </p:cNvPr>
              <p:cNvGrpSpPr/>
              <p:nvPr/>
            </p:nvGrpSpPr>
            <p:grpSpPr>
              <a:xfrm>
                <a:off x="604951" y="4912732"/>
                <a:ext cx="7678200" cy="4358381"/>
                <a:chOff x="604951" y="4625118"/>
                <a:chExt cx="7678200" cy="4358381"/>
              </a:xfrm>
            </p:grpSpPr>
            <p:sp>
              <p:nvSpPr>
                <p:cNvPr id="33" name="TextBox 10">
                  <a:extLst>
                    <a:ext uri="{FF2B5EF4-FFF2-40B4-BE49-F238E27FC236}">
                      <a16:creationId xmlns:a16="http://schemas.microsoft.com/office/drawing/2014/main" id="{3770ED38-A20F-8627-2642-2815FA6BB434}"/>
                    </a:ext>
                  </a:extLst>
                </p:cNvPr>
                <p:cNvSpPr txBox="1"/>
                <p:nvPr/>
              </p:nvSpPr>
              <p:spPr>
                <a:xfrm>
                  <a:off x="1106296" y="4648930"/>
                  <a:ext cx="7176855" cy="433456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18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หน้าที่ของระบบหล่อลื่นเครื่องยนต์</a:t>
                  </a:r>
                </a:p>
                <a:p>
                  <a:pPr>
                    <a:lnSpc>
                      <a:spcPts val="3500"/>
                    </a:lnSpc>
                    <a:spcBef>
                      <a:spcPts val="18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วงจรการไหลของน้ำมันหล่อลื่นหรือน้ำมันเครื่อง</a:t>
                  </a:r>
                </a:p>
                <a:p>
                  <a:pPr>
                    <a:lnSpc>
                      <a:spcPts val="3500"/>
                    </a:lnSpc>
                    <a:spcBef>
                      <a:spcPts val="18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ส่วนประกอบของระบบหล่อลื่น</a:t>
                  </a:r>
                </a:p>
                <a:p>
                  <a:pPr>
                    <a:lnSpc>
                      <a:spcPts val="3500"/>
                    </a:lnSpc>
                    <a:spcBef>
                      <a:spcPts val="1800"/>
                    </a:spcBef>
                  </a:pPr>
                  <a:r>
                    <a:rPr lang="th-TH" sz="36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การถอดประกอบส่วนประกอบต่าง ๆ และตรวจสอบชิ้นส่วนของระบบหล่อลื่น</a:t>
                  </a: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D506BF0-E35F-A04D-EE37-71028F4DCCDB}"/>
                    </a:ext>
                  </a:extLst>
                </p:cNvPr>
                <p:cNvSpPr/>
                <p:nvPr/>
              </p:nvSpPr>
              <p:spPr>
                <a:xfrm>
                  <a:off x="604951" y="4625118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1</a:t>
                  </a:r>
                  <a:endParaRPr lang="th-TH" sz="3000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4C75F4D-56F7-4416-AF6D-671BE1316170}"/>
                    </a:ext>
                  </a:extLst>
                </p:cNvPr>
                <p:cNvSpPr/>
                <p:nvPr/>
              </p:nvSpPr>
              <p:spPr>
                <a:xfrm>
                  <a:off x="604951" y="5291164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2</a:t>
                  </a:r>
                  <a:endParaRPr lang="th-TH" sz="30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2BE84A8-5D9D-4169-228A-054341CD0BD5}"/>
                    </a:ext>
                  </a:extLst>
                </p:cNvPr>
                <p:cNvSpPr/>
                <p:nvPr/>
              </p:nvSpPr>
              <p:spPr>
                <a:xfrm>
                  <a:off x="630798" y="5957210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3</a:t>
                  </a:r>
                  <a:endParaRPr lang="th-TH" sz="3000" dirty="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B94C566-010D-D86E-FCD7-0C0B2F453240}"/>
                    </a:ext>
                  </a:extLst>
                </p:cNvPr>
                <p:cNvSpPr/>
                <p:nvPr/>
              </p:nvSpPr>
              <p:spPr>
                <a:xfrm>
                  <a:off x="630798" y="6644687"/>
                  <a:ext cx="393335" cy="408296"/>
                </a:xfrm>
                <a:prstGeom prst="ellipse">
                  <a:avLst/>
                </a:prstGeom>
                <a:gradFill>
                  <a:gsLst>
                    <a:gs pos="0">
                      <a:srgbClr val="04A8AC"/>
                    </a:gs>
                    <a:gs pos="80000">
                      <a:srgbClr val="05BEC3"/>
                    </a:gs>
                    <a:gs pos="100000">
                      <a:srgbClr val="05DCE1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4200"/>
                    </a:lnSpc>
                    <a:spcBef>
                      <a:spcPts val="600"/>
                    </a:spcBef>
                  </a:pPr>
                  <a:r>
                    <a:rPr lang="en-US" sz="3000" dirty="0"/>
                    <a:t>4</a:t>
                  </a:r>
                  <a:endParaRPr lang="th-TH" sz="3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29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009D-4630-F886-A445-F63AEB2D4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0172E74C-6D7B-BE3A-4236-1045A033AF73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76;p25">
            <a:extLst>
              <a:ext uri="{FF2B5EF4-FFF2-40B4-BE49-F238E27FC236}">
                <a16:creationId xmlns:a16="http://schemas.microsoft.com/office/drawing/2014/main" id="{BF42182E-5483-940A-A1A1-2A6F2B55FAAC}"/>
              </a:ext>
            </a:extLst>
          </p:cNvPr>
          <p:cNvSpPr/>
          <p:nvPr/>
        </p:nvSpPr>
        <p:spPr>
          <a:xfrm rot="16200000">
            <a:off x="12410902" y="-7375911"/>
            <a:ext cx="1025923" cy="10118673"/>
          </a:xfrm>
          <a:prstGeom prst="roundRect">
            <a:avLst>
              <a:gd name="adj" fmla="val 50000"/>
            </a:avLst>
          </a:prstGeom>
          <a:solidFill>
            <a:srgbClr val="05B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C84FF7-EE7A-6D67-7384-D027F860D943}"/>
              </a:ext>
            </a:extLst>
          </p:cNvPr>
          <p:cNvGrpSpPr/>
          <p:nvPr/>
        </p:nvGrpSpPr>
        <p:grpSpPr>
          <a:xfrm>
            <a:off x="23782876" y="2819233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DCD6FA-F9BE-3160-62C3-8B333DBC3E0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A0F3325-92DB-2130-79DA-46F6ACE500E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94D3D1AA-2DCC-FDCF-0BB9-A51AB1F7C05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DF8638-7F95-E098-1A97-44F0910A656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449BC9-5A56-E7E9-9C38-2D00DD7B134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67FDA23F-8A7B-F216-8275-F0BC3CFE875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082016D-A7C2-32A4-7023-FB288259AC3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8D4BB15-E95C-5604-B1DB-31B9FBC1317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47102E-6001-8264-44E7-B6F508378795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8BA27A77-7927-25B1-BAEB-01F7B2B0C90E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D6C9707F-C6DF-1E45-1F45-748C5BC52D8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DFBE4E1-1E71-6ACF-04B4-823BF99667C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4C3144-2A25-EBCB-A4F2-1F7EFD1EA29A}"/>
              </a:ext>
            </a:extLst>
          </p:cNvPr>
          <p:cNvGrpSpPr/>
          <p:nvPr/>
        </p:nvGrpSpPr>
        <p:grpSpPr>
          <a:xfrm>
            <a:off x="22135996" y="-371120"/>
            <a:ext cx="4876800" cy="818439"/>
            <a:chOff x="5544889" y="2495507"/>
            <a:chExt cx="4876800" cy="818439"/>
          </a:xfrm>
        </p:grpSpPr>
        <p:sp>
          <p:nvSpPr>
            <p:cNvPr id="46" name="Google Shape;176;p25">
              <a:extLst>
                <a:ext uri="{FF2B5EF4-FFF2-40B4-BE49-F238E27FC236}">
                  <a16:creationId xmlns:a16="http://schemas.microsoft.com/office/drawing/2014/main" id="{467F6099-7937-04CB-D2BD-71DF20925650}"/>
                </a:ext>
              </a:extLst>
            </p:cNvPr>
            <p:cNvSpPr/>
            <p:nvPr/>
          </p:nvSpPr>
          <p:spPr>
            <a:xfrm rot="16200000">
              <a:off x="7411790" y="628606"/>
              <a:ext cx="685799" cy="4419602"/>
            </a:xfrm>
            <a:prstGeom prst="roundRect">
              <a:avLst>
                <a:gd name="adj" fmla="val 50000"/>
              </a:avLst>
            </a:prstGeom>
            <a:solidFill>
              <a:srgbClr val="FD9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F87BB47F-6863-9509-0D93-75752E76B468}"/>
                </a:ext>
              </a:extLst>
            </p:cNvPr>
            <p:cNvSpPr txBox="1"/>
            <p:nvPr/>
          </p:nvSpPr>
          <p:spPr>
            <a:xfrm>
              <a:off x="5867401" y="2628146"/>
              <a:ext cx="4554288" cy="68580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4000"/>
                </a:lnSpc>
                <a:spcBef>
                  <a:spcPts val="3000"/>
                </a:spcBef>
              </a:pPr>
              <a:r>
                <a:rPr lang="th-TH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หลักพื้นฐานของงานบริการ</a:t>
              </a:r>
              <a:endParaRPr lang="en-US" sz="4000" b="1" spc="36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6D719-4A0B-1990-0F36-40A9DA4DD4F2}"/>
              </a:ext>
            </a:extLst>
          </p:cNvPr>
          <p:cNvGrpSpPr/>
          <p:nvPr/>
        </p:nvGrpSpPr>
        <p:grpSpPr>
          <a:xfrm>
            <a:off x="20192999" y="6316205"/>
            <a:ext cx="8549895" cy="985284"/>
            <a:chOff x="1112014" y="3243816"/>
            <a:chExt cx="8549895" cy="985284"/>
          </a:xfrm>
        </p:grpSpPr>
        <p:sp>
          <p:nvSpPr>
            <p:cNvPr id="8" name="Google Shape;176;p25">
              <a:extLst>
                <a:ext uri="{FF2B5EF4-FFF2-40B4-BE49-F238E27FC236}">
                  <a16:creationId xmlns:a16="http://schemas.microsoft.com/office/drawing/2014/main" id="{1DA4A72C-36C9-0E92-A199-03A0C60D0CEB}"/>
                </a:ext>
              </a:extLst>
            </p:cNvPr>
            <p:cNvSpPr/>
            <p:nvPr/>
          </p:nvSpPr>
          <p:spPr>
            <a:xfrm rot="16200000">
              <a:off x="4972989" y="-464669"/>
              <a:ext cx="897029" cy="8480810"/>
            </a:xfrm>
            <a:prstGeom prst="roundRect">
              <a:avLst>
                <a:gd name="adj" fmla="val 50000"/>
              </a:avLst>
            </a:prstGeom>
            <a:solidFill>
              <a:srgbClr val="FE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95CC74-9EF6-7B02-917D-6245E47CE922}"/>
                </a:ext>
              </a:extLst>
            </p:cNvPr>
            <p:cNvSpPr/>
            <p:nvPr/>
          </p:nvSpPr>
          <p:spPr>
            <a:xfrm>
              <a:off x="1112014" y="3317126"/>
              <a:ext cx="853695" cy="911974"/>
            </a:xfrm>
            <a:prstGeom prst="roundRect">
              <a:avLst/>
            </a:prstGeom>
            <a:solidFill>
              <a:srgbClr val="77C3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544B6279-128F-5A80-A022-3C8ADD4B2874}"/>
                </a:ext>
              </a:extLst>
            </p:cNvPr>
            <p:cNvSpPr txBox="1"/>
            <p:nvPr/>
          </p:nvSpPr>
          <p:spPr>
            <a:xfrm>
              <a:off x="1295399" y="3243816"/>
              <a:ext cx="8110489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79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1.1</a:t>
              </a:r>
              <a:r>
                <a:rPr lang="th-TH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  ความรู้เกี่ยวกับบุคลิกภาพภายนอก</a:t>
              </a:r>
              <a:endPara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1D96F-D1ED-5691-A7DC-329672E4516F}"/>
              </a:ext>
            </a:extLst>
          </p:cNvPr>
          <p:cNvGrpSpPr/>
          <p:nvPr/>
        </p:nvGrpSpPr>
        <p:grpSpPr>
          <a:xfrm>
            <a:off x="20619846" y="7595880"/>
            <a:ext cx="13834564" cy="1506546"/>
            <a:chOff x="2971800" y="2316912"/>
            <a:chExt cx="13834564" cy="1506546"/>
          </a:xfrm>
        </p:grpSpPr>
        <p:sp>
          <p:nvSpPr>
            <p:cNvPr id="27" name="Flowchart: Merge 26">
              <a:extLst>
                <a:ext uri="{FF2B5EF4-FFF2-40B4-BE49-F238E27FC236}">
                  <a16:creationId xmlns:a16="http://schemas.microsoft.com/office/drawing/2014/main" id="{340B9C3F-10AE-D978-C360-6579733842B9}"/>
                </a:ext>
              </a:extLst>
            </p:cNvPr>
            <p:cNvSpPr/>
            <p:nvPr/>
          </p:nvSpPr>
          <p:spPr>
            <a:xfrm>
              <a:off x="3376896" y="2415968"/>
              <a:ext cx="609600" cy="1347969"/>
            </a:xfrm>
            <a:prstGeom prst="flowChartMerg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9EE7C7-6B57-02B5-D79D-8FED05CBF4BA}"/>
                </a:ext>
              </a:extLst>
            </p:cNvPr>
            <p:cNvGrpSpPr/>
            <p:nvPr/>
          </p:nvGrpSpPr>
          <p:grpSpPr>
            <a:xfrm>
              <a:off x="2971800" y="2316912"/>
              <a:ext cx="13834564" cy="1506546"/>
              <a:chOff x="2971800" y="1028700"/>
              <a:chExt cx="13834564" cy="150654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5DE0340-01F0-0A43-0BBC-AF795A445B42}"/>
                  </a:ext>
                </a:extLst>
              </p:cNvPr>
              <p:cNvGrpSpPr/>
              <p:nvPr/>
            </p:nvGrpSpPr>
            <p:grpSpPr>
              <a:xfrm>
                <a:off x="2971800" y="1028700"/>
                <a:ext cx="13834564" cy="1506546"/>
                <a:chOff x="5691670" y="1818142"/>
                <a:chExt cx="13834564" cy="1506546"/>
              </a:xfrm>
            </p:grpSpPr>
            <p:sp>
              <p:nvSpPr>
                <p:cNvPr id="22" name="Flowchart: Process 21">
                  <a:extLst>
                    <a:ext uri="{FF2B5EF4-FFF2-40B4-BE49-F238E27FC236}">
                      <a16:creationId xmlns:a16="http://schemas.microsoft.com/office/drawing/2014/main" id="{F6B40156-704C-D777-E56C-5CE4FC0674C9}"/>
                    </a:ext>
                  </a:extLst>
                </p:cNvPr>
                <p:cNvSpPr/>
                <p:nvPr/>
              </p:nvSpPr>
              <p:spPr>
                <a:xfrm>
                  <a:off x="6400799" y="1918284"/>
                  <a:ext cx="7749071" cy="1354846"/>
                </a:xfrm>
                <a:prstGeom prst="flowChartProcess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Hexagon 22">
                  <a:extLst>
                    <a:ext uri="{FF2B5EF4-FFF2-40B4-BE49-F238E27FC236}">
                      <a16:creationId xmlns:a16="http://schemas.microsoft.com/office/drawing/2014/main" id="{E61BF42B-5B17-8482-5912-384FF9935998}"/>
                    </a:ext>
                  </a:extLst>
                </p:cNvPr>
                <p:cNvSpPr/>
                <p:nvPr/>
              </p:nvSpPr>
              <p:spPr>
                <a:xfrm>
                  <a:off x="5691670" y="1918284"/>
                  <a:ext cx="990600" cy="853965"/>
                </a:xfrm>
                <a:prstGeom prst="hexagon">
                  <a:avLst/>
                </a:prstGeom>
                <a:solidFill>
                  <a:srgbClr val="F660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A21F208E-1552-5E6A-9C1E-3E2714048CC2}"/>
                    </a:ext>
                  </a:extLst>
                </p:cNvPr>
                <p:cNvSpPr txBox="1"/>
                <p:nvPr/>
              </p:nvSpPr>
              <p:spPr>
                <a:xfrm>
                  <a:off x="5698905" y="1818142"/>
                  <a:ext cx="929836" cy="9541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79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1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.</a:t>
                  </a: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1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  <p:sp>
              <p:nvSpPr>
                <p:cNvPr id="25" name="TextBox 6">
                  <a:extLst>
                    <a:ext uri="{FF2B5EF4-FFF2-40B4-BE49-F238E27FC236}">
                      <a16:creationId xmlns:a16="http://schemas.microsoft.com/office/drawing/2014/main" id="{846955D4-FD70-5D98-5E9F-5D407969999D}"/>
                    </a:ext>
                  </a:extLst>
                </p:cNvPr>
                <p:cNvSpPr txBox="1"/>
                <p:nvPr/>
              </p:nvSpPr>
              <p:spPr>
                <a:xfrm>
                  <a:off x="7152064" y="2130130"/>
                  <a:ext cx="12374170" cy="119455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4500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ความสัมพันธ์ระหว่างอัตราส่วน</a:t>
                  </a:r>
                  <a:br>
                    <a:rPr lang="en-US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</a:b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การอัดกับความดันในกระบอกสูบ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</p:grp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942765-86D3-AF70-4E6E-45617C63804C}"/>
                  </a:ext>
                </a:extLst>
              </p:cNvPr>
              <p:cNvSpPr/>
              <p:nvPr/>
            </p:nvSpPr>
            <p:spPr>
              <a:xfrm>
                <a:off x="3897592" y="1128842"/>
                <a:ext cx="445808" cy="853964"/>
              </a:xfrm>
              <a:prstGeom prst="chevron">
                <a:avLst/>
              </a:prstGeom>
              <a:solidFill>
                <a:srgbClr val="63D1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BC5DDB-A0FC-CB2F-BB5D-5D0EC128CA84}"/>
              </a:ext>
            </a:extLst>
          </p:cNvPr>
          <p:cNvGrpSpPr/>
          <p:nvPr/>
        </p:nvGrpSpPr>
        <p:grpSpPr>
          <a:xfrm>
            <a:off x="592577" y="-45064"/>
            <a:ext cx="15752322" cy="2673964"/>
            <a:chOff x="592577" y="-45064"/>
            <a:chExt cx="15752322" cy="267396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4503C78-96A6-87FD-0E01-CE332FBA0F76}"/>
                </a:ext>
              </a:extLst>
            </p:cNvPr>
            <p:cNvGrpSpPr/>
            <p:nvPr/>
          </p:nvGrpSpPr>
          <p:grpSpPr>
            <a:xfrm>
              <a:off x="592577" y="0"/>
              <a:ext cx="15752322" cy="2628900"/>
              <a:chOff x="-22215" y="0"/>
              <a:chExt cx="15752322" cy="262890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F2C6986-1CA3-0EEE-544D-080CB0049815}"/>
                  </a:ext>
                </a:extLst>
              </p:cNvPr>
              <p:cNvSpPr/>
              <p:nvPr/>
            </p:nvSpPr>
            <p:spPr>
              <a:xfrm>
                <a:off x="1899807" y="717042"/>
                <a:ext cx="12344401" cy="1800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">
                <a:extLst>
                  <a:ext uri="{FF2B5EF4-FFF2-40B4-BE49-F238E27FC236}">
                    <a16:creationId xmlns:a16="http://schemas.microsoft.com/office/drawing/2014/main" id="{C176D7FC-3B47-4705-F094-EF96B063B266}"/>
                  </a:ext>
                </a:extLst>
              </p:cNvPr>
              <p:cNvSpPr txBox="1"/>
              <p:nvPr/>
            </p:nvSpPr>
            <p:spPr>
              <a:xfrm>
                <a:off x="2661808" y="1048870"/>
                <a:ext cx="13068299" cy="15100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หน้าที่ของระบบหล่อลื่นเครื่องยนต์</a:t>
                </a:r>
                <a:r>
                  <a:rPr lang="en-US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 </a:t>
                </a:r>
                <a:br>
                  <a:rPr lang="en-US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</a:b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(</a:t>
                </a:r>
                <a:r>
                  <a:rPr lang="en-US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Functions of Engine Lubrication System)</a:t>
                </a:r>
                <a:endParaRPr lang="th-TH" sz="6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65" name="Flowchart: Delay 64">
                <a:extLst>
                  <a:ext uri="{FF2B5EF4-FFF2-40B4-BE49-F238E27FC236}">
                    <a16:creationId xmlns:a16="http://schemas.microsoft.com/office/drawing/2014/main" id="{A7DB726F-FD13-4221-4228-F65DA83C5ED9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">
                <a:extLst>
                  <a:ext uri="{FF2B5EF4-FFF2-40B4-BE49-F238E27FC236}">
                    <a16:creationId xmlns:a16="http://schemas.microsoft.com/office/drawing/2014/main" id="{49775787-4455-F42C-5C5A-1208AEECC7FD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2BA3A50-662E-12C8-800E-60B5411E0E73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61" name="Arrow: Chevron 60">
                <a:extLst>
                  <a:ext uri="{FF2B5EF4-FFF2-40B4-BE49-F238E27FC236}">
                    <a16:creationId xmlns:a16="http://schemas.microsoft.com/office/drawing/2014/main" id="{E1CC5CC7-A2D0-98AB-A49D-3E9EF9E7163F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A26213A5-D7C3-0800-54AC-B6851996E422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5" name="TextBox 10">
            <a:extLst>
              <a:ext uri="{FF2B5EF4-FFF2-40B4-BE49-F238E27FC236}">
                <a16:creationId xmlns:a16="http://schemas.microsoft.com/office/drawing/2014/main" id="{FAA4ADE3-B91F-5179-3559-A761CE3F9A3E}"/>
              </a:ext>
            </a:extLst>
          </p:cNvPr>
          <p:cNvSpPr txBox="1"/>
          <p:nvPr/>
        </p:nvSpPr>
        <p:spPr>
          <a:xfrm>
            <a:off x="21768542" y="10082617"/>
            <a:ext cx="3373743" cy="56615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9.1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ลักษณะลูกสูบ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93E953-46F7-4842-D84E-19F3C8DB1EAC}"/>
              </a:ext>
            </a:extLst>
          </p:cNvPr>
          <p:cNvGrpSpPr/>
          <p:nvPr/>
        </p:nvGrpSpPr>
        <p:grpSpPr>
          <a:xfrm>
            <a:off x="2932838" y="2891118"/>
            <a:ext cx="14825142" cy="6136021"/>
            <a:chOff x="4971950" y="2042855"/>
            <a:chExt cx="14825142" cy="6136021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F223FCF9-5F9C-F440-0B69-07B8E6CF5A7C}"/>
                </a:ext>
              </a:extLst>
            </p:cNvPr>
            <p:cNvSpPr txBox="1"/>
            <p:nvPr/>
          </p:nvSpPr>
          <p:spPr>
            <a:xfrm>
              <a:off x="5533368" y="2098280"/>
              <a:ext cx="14263724" cy="524949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700"/>
                </a:lnSpc>
                <a:spcBef>
                  <a:spcPts val="1000"/>
                </a:spcBef>
              </a:pPr>
              <a:r>
                <a:rPr lang="th-TH" sz="38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ลดแรงเสียดทาน และลดการสูญเสียกำลังเครื่องยนต์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มันเครื่องจะลดความเสียดทานระหว่างหน้าสัมผัสของชิ้นส่วน ถ้าความเสียดทานน้อย การสูญเสียกำลังของเครื่องยนต์ก็ลดลงไปด้วย อย่างไรก็ตาม</a:t>
              </a:r>
              <a:r>
                <a:rPr lang="en-US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ความเสียดทานของเครื่องยนต์ก็ต้องมีอยู่ตามปกติ กล่าวคือ ความเสียดทานเนื่องจากความหนืดของ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มันเอง</a:t>
              </a:r>
            </a:p>
            <a:p>
              <a:pPr>
                <a:lnSpc>
                  <a:spcPts val="3700"/>
                </a:lnSpc>
                <a:spcBef>
                  <a:spcPts val="1000"/>
                </a:spcBef>
              </a:pPr>
              <a:r>
                <a:rPr lang="th-TH" sz="38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ระบายความร้อนออกจากชิ้นส่วนของเครื่องยนต์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มันเครื่องถูกส่งให้เกิดการหมุนเวียนอยู่ในระบบขณะเดียวกันก็หล่อลื่นชิ้นส่วนด้วย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มันเครื่องก็จะระบายความร้อนและนำความร้อนกลับมาสู่อ่าง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ความร้อนจากอ่าง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มันเครื่องก็จะถูกระบายด้วยอากาศที่ไหลผ่าน</a:t>
              </a:r>
            </a:p>
            <a:p>
              <a:pPr>
                <a:lnSpc>
                  <a:spcPts val="3700"/>
                </a:lnSpc>
                <a:spcBef>
                  <a:spcPts val="1000"/>
                </a:spcBef>
              </a:pPr>
              <a:r>
                <a:rPr lang="th-TH" sz="38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ทำความสะอาดชิ้นส่วนภายในเครื่องยนต์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มันเครื่องที่ไหลเวียนไปตามระบบ จะพาสิ่งสกปรก และ</a:t>
              </a:r>
              <a:b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สารปนเปื้อน (เศษโลหะ พลาสติก ยาง และอนุภาคอื่น ๆ) จากภายในเครื่องยนต์กลับมาสู่อ่าง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</a:t>
              </a:r>
              <a:b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โดยสิ่งสกปรกต่าง ๆ จะถูกกักไว้ที่อ่าง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ส่วนอนุภาคเล็ก ๆ ก็จะถูกกักเก็บไว้ที่กรอง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</a:p>
            <a:p>
              <a:pPr>
                <a:lnSpc>
                  <a:spcPts val="3700"/>
                </a:lnSpc>
                <a:spcBef>
                  <a:spcPts val="1000"/>
                </a:spcBef>
              </a:pPr>
              <a:r>
                <a:rPr lang="th-TH" sz="38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ช่วยป้องกันกำลังอัด และแก๊สของห้องเผาไหม้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มันเครื่องจะทำหน้าที่เป็นฟิล์มบาง ๆ อยู่ระหว่างผนังกระบอกสูบและแหวนลูกสูบ เพื่อป้องกันกำลังอัดและแก๊สของห้องเผาไหม้ลงสู่ห้องเพลาข้อเหวี่ยง</a:t>
              </a:r>
            </a:p>
            <a:p>
              <a:pPr>
                <a:lnSpc>
                  <a:spcPts val="3700"/>
                </a:lnSpc>
                <a:spcBef>
                  <a:spcPts val="1000"/>
                </a:spcBef>
              </a:pPr>
              <a:r>
                <a:rPr lang="th-TH" sz="38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ลดเสียงช่องว่างระหว่างแบ</a:t>
              </a:r>
              <a:r>
                <a:rPr lang="th-TH" sz="3800" b="1" spc="36" dirty="0" err="1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ริงแ</a:t>
              </a:r>
              <a:r>
                <a:rPr lang="th-TH" sz="38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ละข้อระหว่างชิ้นส่วนต่าง ๆ ที่ทำงาน 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เมื่อชิ้นส่วนเหล่านี้มีภาระเกิดขึ้นก็จะ</a:t>
              </a:r>
              <a:b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ทำให้เกิดเสียงดัง ดังนั้น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มันเครื่องที่หล่อลื่นอยู่ระหว่างชิ้นส่วน ก็จะช่วยลดการกระแทกและลดเสียงดัง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B0AD41-0E8C-A567-452E-E2BC45B71197}"/>
                </a:ext>
              </a:extLst>
            </p:cNvPr>
            <p:cNvSpPr/>
            <p:nvPr/>
          </p:nvSpPr>
          <p:spPr>
            <a:xfrm>
              <a:off x="4971950" y="2042855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A59F10-7388-63A7-3D52-8825FE9DF3EC}"/>
                </a:ext>
              </a:extLst>
            </p:cNvPr>
            <p:cNvSpPr/>
            <p:nvPr/>
          </p:nvSpPr>
          <p:spPr>
            <a:xfrm>
              <a:off x="4971950" y="3594459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45FBAE-FCFB-EECF-1D1C-EBFECEA173EC}"/>
                </a:ext>
              </a:extLst>
            </p:cNvPr>
            <p:cNvSpPr/>
            <p:nvPr/>
          </p:nvSpPr>
          <p:spPr>
            <a:xfrm>
              <a:off x="4971950" y="5100824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32674-C0AC-F393-4583-A485BA9E880D}"/>
                </a:ext>
              </a:extLst>
            </p:cNvPr>
            <p:cNvSpPr/>
            <p:nvPr/>
          </p:nvSpPr>
          <p:spPr>
            <a:xfrm>
              <a:off x="4971950" y="6662924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58ABF8-08D5-6425-E058-6CEFDC8E3D04}"/>
                </a:ext>
              </a:extLst>
            </p:cNvPr>
            <p:cNvSpPr/>
            <p:nvPr/>
          </p:nvSpPr>
          <p:spPr>
            <a:xfrm>
              <a:off x="4971950" y="772167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1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84BB4-947A-0FD3-BEBF-13F914E1A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8C3EFE67-423E-5149-93F9-3137730DA7DB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C77E92-9DE8-1628-2A53-16BC66A282E6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417B8D-8740-CF85-D62C-486ABA1EADFA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BAAAF983-D24E-5B80-D1A1-F2C87F4F932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78DA31DF-0323-1B2D-C91A-B6EFD5389D85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25AFEB-EC78-9D96-8DA5-4C8E29F9161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7B1444-3064-8A84-79E4-CCCD06D8BDF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DFBE6DDE-7456-7F64-5CE7-ACFB5EE4FE8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5E57343-3A34-CC89-137B-AB48569E8EF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CB21AB5-001B-8D8E-2011-B944883671D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74E4D8-049A-D9B5-817D-AAE159F83AB1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C0348946-5AE0-D6A3-1A6A-64199F86296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259DFEC-05DA-1BB7-1921-55F0D4BD25B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15BEF44-CF43-0F99-BEED-393B06C4094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E8B48F-EA87-1464-B1F8-2BC5BAFCD610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A2E5A594-EDCE-74A2-1CEC-218ADF3D1EA1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2F0B76-F66E-3809-0A4C-4B13F3C4CA5C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93B8B0-4575-EE64-4C7C-881F9DB97A9A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C22DFBD1-2C8A-27E8-3E72-FB9C848B7F2B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B0EB0005-A54B-ABD1-A300-91A04FF66181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74F4CA97-4BD9-4C32-A8D8-FA0972A98970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19157C-6C97-337D-69AF-9B5E210C5AE3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311780-DFAE-0B2D-4326-B6B83A9AD877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CFCDF01B-DFB0-6D96-0680-4FFC73FCEF54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4386CBD1-CEBB-0963-449E-29EB52C39FE9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6CDC0AE8-DFE5-2BA0-8661-DDBA3AB6CAF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0855376A-CBBC-6892-1672-D3EC5AADAC14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B0CEE8C-1710-BB37-1D9C-196901CDF08F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28F6D-5C8A-F00C-9210-1D30D7998738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AF2101-C494-F08F-533E-4D816E8B910A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B4BBFE43-082B-F24A-A03E-87E41EBA738A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305D9EFF-083E-51CF-9211-59028D82EE47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581BD-D868-B93B-98B3-6869BDA73307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0945D74D-E654-6E68-39E9-70BDF193A30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31B828CD-9F1F-2D23-4B57-58A9439FF30F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148C3-3037-DBA8-5FA5-5BAF87EDDC32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483A1E8-8C75-ECF6-A518-BA78B29768EE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F046042-E0A3-558E-D2F0-E5642E7A582B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13356DC-98E7-BE37-AAE8-8A47B009FADF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B95E3A-38CB-B7D5-425E-015BEBF4BBAC}"/>
              </a:ext>
            </a:extLst>
          </p:cNvPr>
          <p:cNvGrpSpPr/>
          <p:nvPr/>
        </p:nvGrpSpPr>
        <p:grpSpPr>
          <a:xfrm>
            <a:off x="592577" y="-45064"/>
            <a:ext cx="16952473" cy="2673964"/>
            <a:chOff x="592577" y="-45064"/>
            <a:chExt cx="16952473" cy="26739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5F5F7F-FEC4-E367-F5D6-FF58911ACA83}"/>
                </a:ext>
              </a:extLst>
            </p:cNvPr>
            <p:cNvGrpSpPr/>
            <p:nvPr/>
          </p:nvGrpSpPr>
          <p:grpSpPr>
            <a:xfrm>
              <a:off x="592577" y="0"/>
              <a:ext cx="16952473" cy="2628900"/>
              <a:chOff x="-22215" y="0"/>
              <a:chExt cx="16952473" cy="26289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06DFE7E-7161-F070-1278-78944BA499A1}"/>
                  </a:ext>
                </a:extLst>
              </p:cNvPr>
              <p:cNvSpPr/>
              <p:nvPr/>
            </p:nvSpPr>
            <p:spPr>
              <a:xfrm>
                <a:off x="1899810" y="717042"/>
                <a:ext cx="13124791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51D79BC7-4D06-4E0C-BD74-891C933AFB50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4268450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วงจรการไหลของ</a:t>
                </a:r>
                <a:r>
                  <a:rPr lang="th-TH" sz="60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มันหล่อลื่นหรือ</a:t>
                </a:r>
                <a:r>
                  <a:rPr lang="th-TH" sz="60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</a:t>
                </a:r>
              </a:p>
            </p:txBody>
          </p:sp>
          <p:sp>
            <p:nvSpPr>
              <p:cNvPr id="66" name="Flowchart: Delay 65">
                <a:extLst>
                  <a:ext uri="{FF2B5EF4-FFF2-40B4-BE49-F238E27FC236}">
                    <a16:creationId xmlns:a16="http://schemas.microsoft.com/office/drawing/2014/main" id="{476AE331-771F-94DE-BFA3-9EE46E60AC8B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13EA39C8-6D34-9746-A344-0E61F85F6A3F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4338204-0277-938C-D32D-867256B0B457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6B90F9F4-3F80-BDB6-B6B0-584EA0E99F77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51D37C24-6ADE-D257-23C5-A0B0DC03BF9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5F899ADC-C569-F33C-298F-8E2136352956}"/>
              </a:ext>
            </a:extLst>
          </p:cNvPr>
          <p:cNvSpPr txBox="1"/>
          <p:nvPr/>
        </p:nvSpPr>
        <p:spPr>
          <a:xfrm>
            <a:off x="10125517" y="8916832"/>
            <a:ext cx="6273963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12.2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แผนภูมิแสดงการไหล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มันหล่อลื่นของเครื่องยนต์เพลาลูกเบี้ยวเหนือสูบ (</a:t>
            </a:r>
            <a:r>
              <a:rPr lang="en-US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TOYOTA)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3B176EA-A9E3-894E-A308-DDDBE2D6FE55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A26F3F7-9D53-1456-F26D-E4F629338DCA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FA8FF30-4495-EF39-0B81-04DBEA7DBB0D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E88504D2-F4FD-37F5-15F9-6BFCBCFEECE5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67A915DB-0F94-0380-E808-D283D82DB5D9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4214D01-4384-700E-D37E-363DF5476389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C18A0DD4-7480-BFA2-9674-1E51B838C101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5B55C683-59AF-E4E8-D5D5-C639B9987990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57BB232-A3CA-9DF7-CB6D-838C8F165728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46" name="TextBox 10">
            <a:extLst>
              <a:ext uri="{FF2B5EF4-FFF2-40B4-BE49-F238E27FC236}">
                <a16:creationId xmlns:a16="http://schemas.microsoft.com/office/drawing/2014/main" id="{EE30AA21-720E-2F97-293B-39F7A5EB56BB}"/>
              </a:ext>
            </a:extLst>
          </p:cNvPr>
          <p:cNvSpPr txBox="1"/>
          <p:nvPr/>
        </p:nvSpPr>
        <p:spPr>
          <a:xfrm>
            <a:off x="3276600" y="2273168"/>
            <a:ext cx="5187124" cy="691592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ระบบหล่อลื่นจะส่ง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มันให้แก่ชิ้นส่วนที่เคลื่อนไหวของเครื่องยนต์ ระบบหล่อลื่นประกอบด้วย 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และชิ้นส่วนภายนอกอื่น ๆ ซึ่งจัดส่ง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มันไปยังชิ้นส่วนที่เคลื่อนที่ในเสื้อสูบของเครื่องยนต์ วงจรการไหลของ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 (รูปที่ 12.2)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มันเครื่องจากอ่าง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มันเครื่องจะถูกดูดขึ้นมาโดยปั๊ม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จากนั้นผ่านกรอง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มันและป้อนผ่านรู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มันต่าง ๆ ในเพลาข้อเหวี่ยงและในเสื้อสูบ หลังจากผ่านเสื้อสูบและทำหน้าที่หล่อลื่นชิ้นส่วนแล้ว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มันจะถูกส่งกลับโดยแรงโน้มถ่วงลงไปยังอ่าง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endParaRPr lang="en-US" sz="38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9B9646C-F572-A6CD-BB2B-D9A254ED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58" y="2203624"/>
            <a:ext cx="8819282" cy="64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54CCA-A4C8-8386-E71F-3F649AD7001F}"/>
              </a:ext>
            </a:extLst>
          </p:cNvPr>
          <p:cNvGrpSpPr/>
          <p:nvPr/>
        </p:nvGrpSpPr>
        <p:grpSpPr>
          <a:xfrm>
            <a:off x="3072746" y="5457379"/>
            <a:ext cx="8386880" cy="954107"/>
            <a:chOff x="2971800" y="1028700"/>
            <a:chExt cx="8386880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D25C5-E99E-ED7F-CC87-961B86CF1D0A}"/>
                </a:ext>
              </a:extLst>
            </p:cNvPr>
            <p:cNvGrpSpPr/>
            <p:nvPr/>
          </p:nvGrpSpPr>
          <p:grpSpPr>
            <a:xfrm>
              <a:off x="2971800" y="1028700"/>
              <a:ext cx="8386880" cy="954107"/>
              <a:chOff x="5691670" y="1818142"/>
              <a:chExt cx="8386880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1C7BC1E6-85F5-BBC9-51E3-23DE45D5D60B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6623365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BA5A1E9A-DEAC-F467-FDBE-E835D226DC8F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B8FBB30-1EB9-1796-E666-9474C2EA9ED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6A33AF20-DCDF-5B7D-ACB2-5430CCFE80B8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692648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ปั๊ม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Oil Pump)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442B1B0-AFA0-F7FD-40C9-5365BF6984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02E4761-B9E3-7119-DC37-333F2363465A}"/>
              </a:ext>
            </a:extLst>
          </p:cNvPr>
          <p:cNvGrpSpPr/>
          <p:nvPr/>
        </p:nvGrpSpPr>
        <p:grpSpPr>
          <a:xfrm>
            <a:off x="592577" y="-45064"/>
            <a:ext cx="16952473" cy="2673964"/>
            <a:chOff x="592577" y="-45064"/>
            <a:chExt cx="16952473" cy="26739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20AEC5F-419B-8C55-9D39-B3E52BBF60F3}"/>
                </a:ext>
              </a:extLst>
            </p:cNvPr>
            <p:cNvGrpSpPr/>
            <p:nvPr/>
          </p:nvGrpSpPr>
          <p:grpSpPr>
            <a:xfrm>
              <a:off x="592577" y="0"/>
              <a:ext cx="16952473" cy="2628900"/>
              <a:chOff x="-22215" y="0"/>
              <a:chExt cx="16952473" cy="26289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F7611E-726E-5C5D-D659-AA021A839D34}"/>
                  </a:ext>
                </a:extLst>
              </p:cNvPr>
              <p:cNvSpPr/>
              <p:nvPr/>
            </p:nvSpPr>
            <p:spPr>
              <a:xfrm>
                <a:off x="1899810" y="717042"/>
                <a:ext cx="15030448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12A68DE0-76B6-53F0-3034-5247C0CB4EF2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4268450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ส่วนประกอบของระบบระบายความร้อนด้วย</a:t>
                </a:r>
                <a:r>
                  <a:rPr lang="th-TH" sz="60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ระบบปิด </a:t>
                </a:r>
              </a:p>
            </p:txBody>
          </p:sp>
          <p:sp>
            <p:nvSpPr>
              <p:cNvPr id="66" name="Flowchart: Delay 65">
                <a:extLst>
                  <a:ext uri="{FF2B5EF4-FFF2-40B4-BE49-F238E27FC236}">
                    <a16:creationId xmlns:a16="http://schemas.microsoft.com/office/drawing/2014/main" id="{9D6DEF37-5BA8-4F6C-2D0F-6E758035BF26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FC187CC4-E519-1608-4FDD-2C42A75C9B64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88BB292-86C1-497A-4273-1FD27A281BDD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DF39A329-630D-94A0-4819-07C2D61A9192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18BE0484-8A74-1967-C279-32E19428663A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19282546" y="8236801"/>
            <a:ext cx="4485330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11.3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ส่วนประกอบของหม้อ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23E3130-0098-A336-CA22-EE5DE49150DB}"/>
              </a:ext>
            </a:extLst>
          </p:cNvPr>
          <p:cNvSpPr txBox="1"/>
          <p:nvPr/>
        </p:nvSpPr>
        <p:spPr>
          <a:xfrm>
            <a:off x="3276601" y="2219095"/>
            <a:ext cx="14268449" cy="226708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ระบบหล่อลื่นของเครื่องยนต์ดีเซลเป็นระบบใช้ความดัน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Pressure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system)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โดยจะใช้ปั๊มส่งจ่าย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เครื่องให้แก่ชิ้นส่วนต่าง ๆ ซึ่งจะประกอบด้วย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ปั๊ม</a:t>
            </a:r>
            <a:r>
              <a:rPr lang="th-TH" sz="3800" spc="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</a:t>
            </a:r>
            <a:r>
              <a:rPr lang="en-US" sz="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pump)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กรอง</a:t>
            </a:r>
            <a:r>
              <a:rPr lang="th-TH" sz="3800" spc="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filter)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อุปกรณ์หล่อเย็น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หรือออยคูลเลอร์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</a:t>
            </a:r>
            <a:r>
              <a:rPr lang="en-US" sz="16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cooler)</a:t>
            </a:r>
            <a:r>
              <a:rPr lang="en-US" sz="16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วาล์วควบคุมความดัน หรือวาล์วระบายความดัน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Pressure regulating valves or Pressure relief valves)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หัวฉีด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 spray nozzle)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สวิตช์ความดัน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pressure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switch)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มันหล่อลื่นเครื่องยนต์หรือ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Motor</a:t>
            </a:r>
            <a:r>
              <a:rPr lang="en-US" sz="32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</a:t>
            </a:r>
            <a:r>
              <a:rPr lang="en-US" sz="24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Engine Oil)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 pan)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3CD1F7-6A6C-D32D-76A6-B851FB88EAF5}"/>
              </a:ext>
            </a:extLst>
          </p:cNvPr>
          <p:cNvGrpSpPr/>
          <p:nvPr/>
        </p:nvGrpSpPr>
        <p:grpSpPr>
          <a:xfrm>
            <a:off x="18840249" y="200960"/>
            <a:ext cx="3940010" cy="923330"/>
            <a:chOff x="3041361" y="2114402"/>
            <a:chExt cx="3940010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AB208B-AF71-6EF9-54A9-AC88C3E2D287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20406F23-7CB3-12F1-1353-67328E12F51E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5B54F6B0-D652-0818-7ECA-00BEC5C9E8A3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CC53B32-9E3D-3201-526B-451CB409ACFA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5A24AD-B3BE-2D6E-CE14-950F5B4B4580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EC818107-2C00-F3D1-4E7E-47D0493DB2D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FA4AC32-BA19-0B4D-DCB5-4C875C93208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6A7B4FC1-BA4C-3251-B371-AD2EA357F6BE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68" name="TextBox 10">
            <a:extLst>
              <a:ext uri="{FF2B5EF4-FFF2-40B4-BE49-F238E27FC236}">
                <a16:creationId xmlns:a16="http://schemas.microsoft.com/office/drawing/2014/main" id="{99148525-1456-126A-A3DA-32028F47AE13}"/>
              </a:ext>
            </a:extLst>
          </p:cNvPr>
          <p:cNvSpPr txBox="1"/>
          <p:nvPr/>
        </p:nvSpPr>
        <p:spPr>
          <a:xfrm>
            <a:off x="3276601" y="6731493"/>
            <a:ext cx="14268449" cy="226708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ทำหน้าที่ดูด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มันจากอ่าง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มันเครื่องโดยผ่านตะแกรงกรอง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Oil strainer)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มันไปยังท่อทางดูด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Suction pipe)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จากนั้นส่งไปหล่อลื่นชิ้นส่วนต่าง ๆ ที่เคลื่อนที่และแบริงเครื่องยนต์ ตะแกรงกรอง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มันเครื่องจะทำหน้าที่ป้องกันสิ่งสกปรกเข้าไปยังปั๊ม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และปั๊มจะถูกขับโดยเครื่องยนต์ 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มันเครื่องจะสร้างความดันประมาณ 20 - 75 ปอนด์ต่อตารางนิ้ว (ขึ้นอยู่กับชนิดของเครื่องยนต์) การส่งกำลังขับปั๊มมีหลายแบบ (รูปที่ 12.5) เช่น ขับด้วยเพลาข้อเหวี่ยง (ก) ขับด้วยเฟืองที่เพลาลูกเบี้ยว (ข) หรือขับด้วยสายพานไท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มิง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(ค)</a:t>
            </a:r>
            <a:endParaRPr lang="en-US" sz="38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80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84BB4-947A-0FD3-BEBF-13F914E1A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8C3EFE67-423E-5149-93F9-3137730DA7DB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C77E92-9DE8-1628-2A53-16BC66A282E6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417B8D-8740-CF85-D62C-486ABA1EADFA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BAAAF983-D24E-5B80-D1A1-F2C87F4F932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78DA31DF-0323-1B2D-C91A-B6EFD5389D85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25AFEB-EC78-9D96-8DA5-4C8E29F9161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7B1444-3064-8A84-79E4-CCCD06D8BDF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DFBE6DDE-7456-7F64-5CE7-ACFB5EE4FE8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5E57343-3A34-CC89-137B-AB48569E8EF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CB21AB5-001B-8D8E-2011-B944883671D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74E4D8-049A-D9B5-817D-AAE159F83AB1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C0348946-5AE0-D6A3-1A6A-64199F86296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259DFEC-05DA-1BB7-1921-55F0D4BD25B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15BEF44-CF43-0F99-BEED-393B06C4094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E8B48F-EA87-1464-B1F8-2BC5BAFCD610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A2E5A594-EDCE-74A2-1CEC-218ADF3D1EA1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2F0B76-F66E-3809-0A4C-4B13F3C4CA5C}"/>
              </a:ext>
            </a:extLst>
          </p:cNvPr>
          <p:cNvGrpSpPr/>
          <p:nvPr/>
        </p:nvGrpSpPr>
        <p:grpSpPr>
          <a:xfrm>
            <a:off x="21358024" y="6455999"/>
            <a:ext cx="5273876" cy="778264"/>
            <a:chOff x="3412924" y="2584660"/>
            <a:chExt cx="5273876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93B8B0-4575-EE64-4C7C-881F9DB97A9A}"/>
                </a:ext>
              </a:extLst>
            </p:cNvPr>
            <p:cNvGrpSpPr/>
            <p:nvPr/>
          </p:nvGrpSpPr>
          <p:grpSpPr>
            <a:xfrm>
              <a:off x="3412924" y="2584660"/>
              <a:ext cx="5273876" cy="778264"/>
              <a:chOff x="3412924" y="2584660"/>
              <a:chExt cx="5786857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C22DFBD1-2C8A-27E8-3E72-FB9C848B7F2B}"/>
                  </a:ext>
                </a:extLst>
              </p:cNvPr>
              <p:cNvSpPr/>
              <p:nvPr/>
            </p:nvSpPr>
            <p:spPr>
              <a:xfrm>
                <a:off x="3839908" y="2584660"/>
                <a:ext cx="5359873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B0EB0005-A54B-ABD1-A300-91A04FF66181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74F4CA97-4BD9-4C32-A8D8-FA0972A98970}"/>
                </a:ext>
              </a:extLst>
            </p:cNvPr>
            <p:cNvSpPr txBox="1"/>
            <p:nvPr/>
          </p:nvSpPr>
          <p:spPr>
            <a:xfrm>
              <a:off x="4324538" y="2754279"/>
              <a:ext cx="4248349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เสื้อสูบ (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Cylinder Block)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19157C-6C97-337D-69AF-9B5E210C5AE3}"/>
              </a:ext>
            </a:extLst>
          </p:cNvPr>
          <p:cNvGrpSpPr/>
          <p:nvPr/>
        </p:nvGrpSpPr>
        <p:grpSpPr>
          <a:xfrm>
            <a:off x="19327586" y="1731546"/>
            <a:ext cx="7304314" cy="954107"/>
            <a:chOff x="2971800" y="1028700"/>
            <a:chExt cx="7304314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311780-DFAE-0B2D-4326-B6B83A9AD877}"/>
                </a:ext>
              </a:extLst>
            </p:cNvPr>
            <p:cNvGrpSpPr/>
            <p:nvPr/>
          </p:nvGrpSpPr>
          <p:grpSpPr>
            <a:xfrm>
              <a:off x="2971800" y="1028700"/>
              <a:ext cx="7304314" cy="954107"/>
              <a:chOff x="5691670" y="1818142"/>
              <a:chExt cx="7304314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CFCDF01B-DFB0-6D96-0680-4FFC73FCEF54}"/>
                  </a:ext>
                </a:extLst>
              </p:cNvPr>
              <p:cNvSpPr/>
              <p:nvPr/>
            </p:nvSpPr>
            <p:spPr>
              <a:xfrm>
                <a:off x="6400799" y="1918284"/>
                <a:ext cx="645004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4386CBD1-CEBB-0963-449E-29EB52C39FE9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6CDC0AE8-DFE5-2BA0-8661-DDBA3AB6CAF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2.2</a:t>
                </a: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0855376A-CBBC-6892-1672-D3EC5AADAC14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5843921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ชุดลิ้นส่ง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Delivery Valve)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B0CEE8C-1710-BB37-1D9C-196901CDF08F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5565CF33-AAB7-DA2A-D17A-BF9BA59E7017}"/>
              </a:ext>
            </a:extLst>
          </p:cNvPr>
          <p:cNvSpPr txBox="1"/>
          <p:nvPr/>
        </p:nvSpPr>
        <p:spPr>
          <a:xfrm>
            <a:off x="3161269" y="1274058"/>
            <a:ext cx="9845283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100"/>
              </a:lnSpc>
              <a:spcBef>
                <a:spcPts val="1200"/>
              </a:spcBef>
            </a:pP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ความดันของ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มันที่ปั๊มสร้างได้นั้น ขึ้นอยู่กับหลายประการ ดังนี้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9246089-C021-D716-B416-DC78F2213C43}"/>
              </a:ext>
            </a:extLst>
          </p:cNvPr>
          <p:cNvGrpSpPr/>
          <p:nvPr/>
        </p:nvGrpSpPr>
        <p:grpSpPr>
          <a:xfrm>
            <a:off x="21747156" y="2717127"/>
            <a:ext cx="8499017" cy="765646"/>
            <a:chOff x="3417213" y="5951207"/>
            <a:chExt cx="8499017" cy="76564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CCD51ED-21A2-D200-7202-4AC35E8D9B44}"/>
                </a:ext>
              </a:extLst>
            </p:cNvPr>
            <p:cNvGrpSpPr/>
            <p:nvPr/>
          </p:nvGrpSpPr>
          <p:grpSpPr>
            <a:xfrm>
              <a:off x="3417213" y="5951207"/>
              <a:ext cx="8499017" cy="765646"/>
              <a:chOff x="3224444" y="4284645"/>
              <a:chExt cx="8499017" cy="76564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9C1233A-31EA-B113-282F-DB1F2FB570A3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8450610" cy="655419"/>
                <a:chOff x="4567415" y="4086431"/>
                <a:chExt cx="8450610" cy="655419"/>
              </a:xfrm>
            </p:grpSpPr>
            <p:sp>
              <p:nvSpPr>
                <p:cNvPr id="93" name="Flowchart: Process 92">
                  <a:extLst>
                    <a:ext uri="{FF2B5EF4-FFF2-40B4-BE49-F238E27FC236}">
                      <a16:creationId xmlns:a16="http://schemas.microsoft.com/office/drawing/2014/main" id="{419C6BE0-29B0-812A-0E42-2585AE47AB21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845061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TextBox 10">
                  <a:extLst>
                    <a:ext uri="{FF2B5EF4-FFF2-40B4-BE49-F238E27FC236}">
                      <a16:creationId xmlns:a16="http://schemas.microsoft.com/office/drawing/2014/main" id="{00F9F03A-236D-EFF9-B314-35CC245C0120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7508511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แหวนกวาด</a:t>
                  </a:r>
                  <a:r>
                    <a:rPr lang="th-TH" sz="4000" b="1" spc="36" dirty="0" err="1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นํ้า</a:t>
                  </a: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มัน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Oil Control Ring or Oil Ring)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E176FF3-13D5-611B-6982-71B19C63B94A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90" name="Arrow: Chevron 89">
                  <a:extLst>
                    <a:ext uri="{FF2B5EF4-FFF2-40B4-BE49-F238E27FC236}">
                      <a16:creationId xmlns:a16="http://schemas.microsoft.com/office/drawing/2014/main" id="{5254F167-98EC-CAD2-358D-A5AE38B890C0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Arrow: Chevron 90">
                  <a:extLst>
                    <a:ext uri="{FF2B5EF4-FFF2-40B4-BE49-F238E27FC236}">
                      <a16:creationId xmlns:a16="http://schemas.microsoft.com/office/drawing/2014/main" id="{72F4B273-1B94-5BCE-C3EA-6DFEF6B78CC8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6071682-9793-045F-D27A-36674D6251B3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2</a:t>
              </a:r>
              <a:endParaRPr lang="th-TH" sz="33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DFDF6F-53C9-9573-FDBA-C72723E6789E}"/>
              </a:ext>
            </a:extLst>
          </p:cNvPr>
          <p:cNvGrpSpPr/>
          <p:nvPr/>
        </p:nvGrpSpPr>
        <p:grpSpPr>
          <a:xfrm>
            <a:off x="19299464" y="3913556"/>
            <a:ext cx="6435643" cy="5478878"/>
            <a:chOff x="3893389" y="6765254"/>
            <a:chExt cx="6209607" cy="5478878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3514A900-AD64-DC5F-C685-2F0CD63E365C}"/>
                </a:ext>
              </a:extLst>
            </p:cNvPr>
            <p:cNvSpPr txBox="1"/>
            <p:nvPr/>
          </p:nvSpPr>
          <p:spPr>
            <a:xfrm>
              <a:off x="4133850" y="6765254"/>
              <a:ext cx="5969146" cy="547887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3800"/>
                </a:lnSpc>
                <a:spcBef>
                  <a:spcPts val="600"/>
                </a:spcBef>
              </a:pPr>
              <a:r>
                <a:rPr lang="th-TH" sz="3800" b="1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หม้อ</a:t>
              </a:r>
              <a:r>
                <a:rPr lang="th-TH" sz="3800" b="1" spc="36" dirty="0" err="1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b="1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แบบไหลลง (</a:t>
              </a:r>
              <a:r>
                <a:rPr lang="en-US" sz="3800" b="1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Down flow) 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หม้อ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แบบไหลลง (รูปที่ 11.4) แกนท่อจะอยู่ในแนวตั้ง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จะไหลจากถังด้านบนผ่านแกนท่อในแนวตั้งลงสู่ด้านล่าง หม้อ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แบบนี้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หล่อเย็นที่มีอุณหภูมิสูงจะไหลเข้าทางด้านบน ความร้อนจะถูกถ่ายเทสู่ครีบ เมื่อมีอากาศผ่าน ครีบความร้อนก็จะถูกระบายออกไป</a:t>
              </a:r>
            </a:p>
            <a:p>
              <a:pPr algn="thaiDist">
                <a:lnSpc>
                  <a:spcPts val="3800"/>
                </a:lnSpc>
                <a:spcBef>
                  <a:spcPts val="600"/>
                </a:spcBef>
              </a:pPr>
              <a:r>
                <a:rPr lang="th-TH" sz="3800" b="1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หม้อ</a:t>
              </a:r>
              <a:r>
                <a:rPr lang="th-TH" sz="3800" b="1" spc="36" dirty="0" err="1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b="1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แบบไหลขวาง (</a:t>
              </a:r>
              <a:r>
                <a:rPr lang="en-US" sz="3800" b="1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Cross flow) 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หม้อ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แบบไหลขวาง (รูปที่ 11.5) </a:t>
              </a:r>
              <a:r>
                <a:rPr lang="th-TH" sz="38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หล่อเย็นจะไหลในแนวนอนโดยไหลจากข้างหนึ่งไปยังอีกข้างหนึ่ง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DD1421-2052-F3B4-811B-BAFFD6B59E35}"/>
                </a:ext>
              </a:extLst>
            </p:cNvPr>
            <p:cNvSpPr/>
            <p:nvPr/>
          </p:nvSpPr>
          <p:spPr>
            <a:xfrm>
              <a:off x="3893389" y="6896150"/>
              <a:ext cx="170252" cy="1702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614633E-70DA-1D95-DEE9-40655FBA3B0C}"/>
                </a:ext>
              </a:extLst>
            </p:cNvPr>
            <p:cNvSpPr/>
            <p:nvPr/>
          </p:nvSpPr>
          <p:spPr>
            <a:xfrm>
              <a:off x="3893389" y="10348442"/>
              <a:ext cx="170252" cy="1702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10">
            <a:extLst>
              <a:ext uri="{FF2B5EF4-FFF2-40B4-BE49-F238E27FC236}">
                <a16:creationId xmlns:a16="http://schemas.microsoft.com/office/drawing/2014/main" id="{06BBFCA7-31AD-CD19-1226-573852CE7DA2}"/>
              </a:ext>
            </a:extLst>
          </p:cNvPr>
          <p:cNvSpPr txBox="1"/>
          <p:nvPr/>
        </p:nvSpPr>
        <p:spPr>
          <a:xfrm>
            <a:off x="19298645" y="828235"/>
            <a:ext cx="2801082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11.5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หม้อ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แบบไหลขวาง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69BA64-923B-90A8-9586-773BF2654739}"/>
              </a:ext>
            </a:extLst>
          </p:cNvPr>
          <p:cNvGrpSpPr/>
          <p:nvPr/>
        </p:nvGrpSpPr>
        <p:grpSpPr>
          <a:xfrm>
            <a:off x="3161269" y="1897234"/>
            <a:ext cx="14322689" cy="3246266"/>
            <a:chOff x="4971950" y="2042855"/>
            <a:chExt cx="14322689" cy="3246266"/>
          </a:xfrm>
        </p:grpSpPr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CAEFEF34-B42E-921B-641B-AD9BE8AE915B}"/>
                </a:ext>
              </a:extLst>
            </p:cNvPr>
            <p:cNvSpPr txBox="1"/>
            <p:nvPr/>
          </p:nvSpPr>
          <p:spPr>
            <a:xfrm>
              <a:off x="5533368" y="2098280"/>
              <a:ext cx="13761271" cy="2091793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ความเร็วรอบของเครื่องยนต์ เมื่อความเร็วรอบของเครื่องยนต์สูงขึ้น ปั๊มจะถูกขับให้หมุนเร็วไปด้วย ดังนั้นปริมาณ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มันและความดัน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มันในระบบก็จะสูงตามไปด้วย</a:t>
              </a:r>
            </a:p>
            <a:p>
              <a:pPr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ช่องว่างของแบริง ถ้าช่องว่างของแบริงมาก จะทำให้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มันหลุดรอดไปมาก จึงทำให้ความดัน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มันในระบบหล่อลื่นตํ่ากว่าปกติ</a:t>
              </a:r>
            </a:p>
            <a:p>
              <a:pPr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ช่องว่างภายในปั๊ม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</a:p>
            <a:p>
              <a:pPr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ความหนืดของ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 ความหนืดของ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มันตํ่าหรือสูง มีผลต่อความดันของ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มันในระบบ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4017A9-7DE2-D828-0B4E-EF5BFEEECD8B}"/>
                </a:ext>
              </a:extLst>
            </p:cNvPr>
            <p:cNvSpPr/>
            <p:nvPr/>
          </p:nvSpPr>
          <p:spPr>
            <a:xfrm>
              <a:off x="4971950" y="2042855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E894B8-08D3-8704-B5F7-5882A1151D7D}"/>
                </a:ext>
              </a:extLst>
            </p:cNvPr>
            <p:cNvSpPr/>
            <p:nvPr/>
          </p:nvSpPr>
          <p:spPr>
            <a:xfrm>
              <a:off x="4971950" y="312361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48CDD05-0CEC-CE50-469F-A82ABB91FC80}"/>
                </a:ext>
              </a:extLst>
            </p:cNvPr>
            <p:cNvSpPr/>
            <p:nvPr/>
          </p:nvSpPr>
          <p:spPr>
            <a:xfrm>
              <a:off x="4971950" y="4190073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D52CA36-21A0-E67D-6EA5-21E5235716F5}"/>
                </a:ext>
              </a:extLst>
            </p:cNvPr>
            <p:cNvSpPr/>
            <p:nvPr/>
          </p:nvSpPr>
          <p:spPr>
            <a:xfrm>
              <a:off x="4971950" y="4831921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9F92BB-41AE-BDB9-8D2C-3AA171903D02}"/>
              </a:ext>
            </a:extLst>
          </p:cNvPr>
          <p:cNvGrpSpPr/>
          <p:nvPr/>
        </p:nvGrpSpPr>
        <p:grpSpPr>
          <a:xfrm>
            <a:off x="3072746" y="5737456"/>
            <a:ext cx="13402219" cy="954107"/>
            <a:chOff x="2971800" y="1028700"/>
            <a:chExt cx="13402219" cy="95410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2E5B7EB-6E6F-3F95-280C-9C33D7682A7E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55" name="Flowchart: Process 54">
                <a:extLst>
                  <a:ext uri="{FF2B5EF4-FFF2-40B4-BE49-F238E27FC236}">
                    <a16:creationId xmlns:a16="http://schemas.microsoft.com/office/drawing/2014/main" id="{3B46734B-90DD-FF8F-BF4B-BEBF73AC17AD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11684096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Hexagon 55">
                <a:extLst>
                  <a:ext uri="{FF2B5EF4-FFF2-40B4-BE49-F238E27FC236}">
                    <a16:creationId xmlns:a16="http://schemas.microsoft.com/office/drawing/2014/main" id="{F62D45C1-197D-4358-8B92-A8B1D2BCBE8C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6">
                <a:extLst>
                  <a:ext uri="{FF2B5EF4-FFF2-40B4-BE49-F238E27FC236}">
                    <a16:creationId xmlns:a16="http://schemas.microsoft.com/office/drawing/2014/main" id="{738CD54A-1605-3649-C5B7-646C9757896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</a:t>
                </a:r>
              </a:p>
            </p:txBody>
          </p:sp>
          <p:sp>
            <p:nvSpPr>
              <p:cNvPr id="58" name="TextBox 6">
                <a:extLst>
                  <a:ext uri="{FF2B5EF4-FFF2-40B4-BE49-F238E27FC236}">
                    <a16:creationId xmlns:a16="http://schemas.microsoft.com/office/drawing/2014/main" id="{25E8469C-832C-C180-2039-F026BC8432ED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วาล์วควบคุมความดัน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Pressure Regulating Valve)</a:t>
                </a:r>
              </a:p>
            </p:txBody>
          </p:sp>
        </p:grpSp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72B364E3-EAC3-851C-4327-F1A4A4C06BA8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TextBox 10">
            <a:extLst>
              <a:ext uri="{FF2B5EF4-FFF2-40B4-BE49-F238E27FC236}">
                <a16:creationId xmlns:a16="http://schemas.microsoft.com/office/drawing/2014/main" id="{563DE106-E7D6-A836-AC72-EFB045DFE226}"/>
              </a:ext>
            </a:extLst>
          </p:cNvPr>
          <p:cNvSpPr txBox="1"/>
          <p:nvPr/>
        </p:nvSpPr>
        <p:spPr>
          <a:xfrm>
            <a:off x="3161269" y="6976464"/>
            <a:ext cx="14322689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100"/>
              </a:lnSpc>
              <a:spcBef>
                <a:spcPts val="12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วาล์วควบคุมความดัน หรือวาล์วระบายความดัน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Pressure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relief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valve)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มีหน้าที่ป้องกันความดัน</a:t>
            </a:r>
            <a:b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มันหล่อลื่นในระบบไม่ให้สูงเกินไป เพราะในระบบหล่อลื่นปั๊ม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มันสามารถที่จะสร้างความดัน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มันได้มากกว่าความต้องการ ถ้าเกิดความดันในระบบสูงเกินไป จะทำให้ท่อ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มันเกิดการแตก บวม หรือเฟืองปั๊มอาจเป็นรอยได้ วาล์วควบคุมความดันประกอบด้วยสปริง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Spring)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และลูกสูบ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Plunger)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ซึ่งจะเปิดและปิดช่องทาง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มันเพื่อควบคุมการไหลของ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 ลักษณะของวาล์วควบคุมความดัน</a:t>
            </a:r>
          </a:p>
        </p:txBody>
      </p:sp>
    </p:spTree>
    <p:extLst>
      <p:ext uri="{BB962C8B-B14F-4D97-AF65-F5344CB8AC3E}">
        <p14:creationId xmlns:p14="http://schemas.microsoft.com/office/powerpoint/2010/main" val="10286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54CCA-A4C8-8386-E71F-3F649AD7001F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D25C5-E99E-ED7F-CC87-961B86CF1D0A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1C7BC1E6-85F5-BBC9-51E3-23DE45D5D60B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BA5A1E9A-DEAC-F467-FDBE-E835D226DC8F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B8FBB30-1EB9-1796-E666-9474C2EA9ED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6A33AF20-DCDF-5B7D-ACB2-5430CCFE80B8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442B1B0-AFA0-F7FD-40C9-5365BF6984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3" name="TextBox 10">
            <a:extLst>
              <a:ext uri="{FF2B5EF4-FFF2-40B4-BE49-F238E27FC236}">
                <a16:creationId xmlns:a16="http://schemas.microsoft.com/office/drawing/2014/main" id="{A23E3130-0098-A336-CA22-EE5DE49150DB}"/>
              </a:ext>
            </a:extLst>
          </p:cNvPr>
          <p:cNvSpPr txBox="1"/>
          <p:nvPr/>
        </p:nvSpPr>
        <p:spPr>
          <a:xfrm>
            <a:off x="3276601" y="1255750"/>
            <a:ext cx="4929950" cy="371024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การทำงานของวาล์วควบคุมความดัน (รูปที่ 12.7) เมื่อสตาร์ตเครื่องยนต์ ปั๊มจะส่ง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มันไปในระบบ ขณะเครื่องยนต์เดินเบา ช่องทาง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มันไหลกลับจะถูกปิดโดยลูกสูบ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มันทั้งหมดจึงถูกส่งเข้าไปในระบบและความดัน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มันยังตํ่าอยู่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00EED-0B92-68F4-EDD9-9C8F3C3BEE6B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17E4EB-C7F5-E630-FB40-A238447B95A1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AA44478-AEE9-7495-9955-CE0A40800F4C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FD40D8CE-E733-8ED5-CE91-760B7A0AF61D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CB0677A-ECE3-8031-24AC-6740447E8082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5169A7-FC47-D9DB-CDBA-489112C5BD5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AAD53B58-738D-6D0B-10B6-2457643CC4E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5B229E35-6749-9DB5-BC84-DE92BBA391E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99CECC18-D335-906D-E55A-2EB30AC4FF3C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429345CB-23CE-16E1-94C1-FE3B20333AEF}"/>
              </a:ext>
            </a:extLst>
          </p:cNvPr>
          <p:cNvSpPr txBox="1"/>
          <p:nvPr/>
        </p:nvSpPr>
        <p:spPr>
          <a:xfrm>
            <a:off x="3276600" y="6093471"/>
            <a:ext cx="14151848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เมื่อความเร็วรอบเครื่องยนต์เพิ่มขึ้น ความเร็วของปั๊มก็เพิ่มตามไปด้วย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มันที่ถูกส่งเข้าไปในระบบก็มากขึ้น ณ ตำแหน่งนี้ความดันในระบบก็เพิ่มขึ้น ความดันจะกระทำที่ด้านบนของลูกสูบให้เคลื่อนที่ลง เมื่อความดันในระบบสูงกว่าค่าความแข็งของสปริงลูกสูบ ลูกสูบจะเคลื่อนไปเพียงพอที่จะเปิดช่องทาง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มันไหลกลับ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มันในระบบก็จะไหลกลับไปยังช่องทางเข้าของปั๊ม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มันเครื่องต่อไป ความดัน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มันในระบบก็ลดลง ลูกสูบจะเปิดและปิดอยู่อย่างนี้เพื่อรักษาความดันในระบบไว้</a:t>
            </a:r>
          </a:p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อย่างไรก็ตาม ช่องทางไหลกลับจะถูกเปิดหรือปิด ขึ้นอยู่กับความเร็วรอบของเครื่องยนต์และอุณหภูมิของ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</a:t>
            </a:r>
            <a:endParaRPr lang="en-US" sz="38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10635086" y="5173529"/>
            <a:ext cx="5849007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12.7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การทำงานของวาล์วควบคุมความดัน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E60377C-F47D-DFD9-12CE-22282092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94" y="1202218"/>
            <a:ext cx="9155584" cy="37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6574C-05E3-31E3-0B95-078CD0EE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AAB47A54-ECB0-A9FD-5EDB-BF9B9288EF58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DF6F1D-6049-E0D0-E9A2-949657B3AAE2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7EAF5C-2398-8D06-1880-6EE59C32A5AB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193C30FD-D016-4C27-0445-D0A5BD663667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B91FF41D-1370-4A2C-6C66-4DA1366E80A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B727E76-5557-64D4-C419-5B56FDA7007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F1E502-51B3-328A-F3F3-19BFB7C6A930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9D14043C-5C87-4C7E-F8F4-6C393527F8E1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B9D88216-8BB8-D294-8EEF-67C9458793C7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098E442-629E-0F11-2760-EB21F6EA5C57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AFC5FA-43BD-FF55-7F5F-9C1FD898989B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9391EA0B-2EB5-D627-5FB9-207BEACE9286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116A28DF-C29E-DB85-6FE5-E7C0E522C370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40AA2E7-7F5B-F57F-9B92-2B50F3DC7C8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8F48EA05-EA00-B9B2-AEB5-04248D84B584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EBE9CADF-5390-54F2-347B-AFC4CB20D899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AE7C6C-F29E-1F77-F9B9-56A95E434F4B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4619B7-088B-06CC-A605-FCBD4E142AF7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453C855E-64B4-2641-4AD9-36B5DADB2069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17EF9689-9D9F-F7EF-4A38-5725240C4113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D50823E-558A-993E-A203-5A46C09B3542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A3019E-F914-345D-46B3-3B67B8AAAA47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5BB49C-9469-38C8-7B4E-04B62C6C0C9C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EC8261C2-E68A-BB3B-343A-1BCD6F5D622E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CEC08F9-30D3-E64D-2E01-A1FE2DFC1891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A524D579-BA84-22DD-551C-652E26301766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CADACDCB-B964-D65B-E9F9-8CD6041CAEB3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F12328D7-6168-964F-3BDA-D73A7917BCDD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C4204C-D67A-EC16-52FB-511429CD7921}"/>
              </a:ext>
            </a:extLst>
          </p:cNvPr>
          <p:cNvGrpSpPr/>
          <p:nvPr/>
        </p:nvGrpSpPr>
        <p:grpSpPr>
          <a:xfrm>
            <a:off x="785648" y="3861129"/>
            <a:ext cx="10052203" cy="735666"/>
            <a:chOff x="3224444" y="4284645"/>
            <a:chExt cx="1005220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58FF7C-559A-C4C7-BA3B-11927713CB23}"/>
                </a:ext>
              </a:extLst>
            </p:cNvPr>
            <p:cNvGrpSpPr/>
            <p:nvPr/>
          </p:nvGrpSpPr>
          <p:grpSpPr>
            <a:xfrm>
              <a:off x="3272850" y="4394872"/>
              <a:ext cx="10003797" cy="625439"/>
              <a:chOff x="4567414" y="4086431"/>
              <a:chExt cx="10003797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C03AD06E-981E-E087-38F2-A31A8A5BA777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9927137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13110605-9A47-ABC4-DC39-DE36E30B1354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977144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กรอง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มันเครื่องชนิดถอดไส้กรองได้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Cartridge Oil Filter Type)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21C15D-513E-8676-1CCF-5C784E16D7DD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DE3EB09E-8395-2BF0-EEE8-5D9259723035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F1B7BDE3-FE67-A222-4595-B409D8A1A37B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E63E8-8E3E-31C9-1A77-9DEDE2DAA90A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783C58F-9244-68FB-7260-09A47D5782AE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1106D88-D49C-D7B4-D771-36F23F9BDA1E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3FE30D7-FC12-DA64-813F-995938E5A7C4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136D088C-9E3F-1EEB-F520-31F5EB1FA7C9}"/>
              </a:ext>
            </a:extLst>
          </p:cNvPr>
          <p:cNvSpPr txBox="1"/>
          <p:nvPr/>
        </p:nvSpPr>
        <p:spPr>
          <a:xfrm>
            <a:off x="19012452" y="7770803"/>
            <a:ext cx="5101236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11.11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การทำงานของลิ้นสุญญากาศ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FBAF2F1-A143-35AF-0738-1A7851DABF8D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71AC536-E27E-8A79-CBF2-0875F6DB7EC3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926B60C-7E02-E1F2-CB89-097DD672F44F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57A419BD-D897-F532-11B2-F1016368EBA8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C3CEF6CB-5576-5262-C06D-3CD768E857EB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D498EE9-75BF-E365-0FCC-C17EAA447B40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8E57C609-04F2-5E6E-4F37-4A04146E899C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77CCDB12-2D43-702A-376F-D50F891684C6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F0F89F9-1928-C5B6-5BB0-0F2C5241AB53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B7707812-17DA-ECFC-9639-E2734830A5F6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A5E428-C08A-2CA5-4561-D11E130B5827}"/>
              </a:ext>
            </a:extLst>
          </p:cNvPr>
          <p:cNvGrpSpPr/>
          <p:nvPr/>
        </p:nvGrpSpPr>
        <p:grpSpPr>
          <a:xfrm>
            <a:off x="660622" y="1023850"/>
            <a:ext cx="13402219" cy="954107"/>
            <a:chOff x="2971800" y="1028700"/>
            <a:chExt cx="13402219" cy="95410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55A50E0-64D9-5ED1-92C8-35DF98D2D9A4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80" name="Flowchart: Process 79">
                <a:extLst>
                  <a:ext uri="{FF2B5EF4-FFF2-40B4-BE49-F238E27FC236}">
                    <a16:creationId xmlns:a16="http://schemas.microsoft.com/office/drawing/2014/main" id="{69E163CD-0C1F-428E-C15A-06D831D1545D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11684096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11BF8101-C81E-A5A5-8620-4E31F9D2707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929B3FBD-1C2A-E517-C259-B291258F1C14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</a:p>
            </p:txBody>
          </p:sp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id="{E4FFF9CF-8D72-7107-E42B-78AB9DDCCA6C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วาล์วควบคุมความดัน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Pressure Regulating Valve)</a:t>
                </a:r>
              </a:p>
            </p:txBody>
          </p:sp>
        </p:grp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302594EC-C992-A0A0-8BA9-F74BB8A504D1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A4EA7C8A-59DA-8306-DBC1-1FE7158AC86F}"/>
              </a:ext>
            </a:extLst>
          </p:cNvPr>
          <p:cNvSpPr txBox="1"/>
          <p:nvPr/>
        </p:nvSpPr>
        <p:spPr>
          <a:xfrm>
            <a:off x="785648" y="2261353"/>
            <a:ext cx="16777137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ทำหน้าที่กรองสิ่งปนเปื้อน (คราบเขม่า สิ่งสกปรก และเศษโลหะเล็ก ๆ) ออกจาก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มันเครื่องที่มาจาก</a:t>
            </a:r>
            <a:b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มันเครื่องแบ่งออกได้ 2 ชนิด คือ ชนิดถอดเปลี่ยนไส้ได้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Cartridge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type)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และชนิดแรงเหวี่ยงหนีศูนย์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Spin-on oil filter type)</a:t>
            </a:r>
            <a:endParaRPr lang="th-TH" sz="38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TextBox 10">
            <a:extLst>
              <a:ext uri="{FF2B5EF4-FFF2-40B4-BE49-F238E27FC236}">
                <a16:creationId xmlns:a16="http://schemas.microsoft.com/office/drawing/2014/main" id="{185B82E5-FD47-103B-4F23-C3787E3FC2B0}"/>
              </a:ext>
            </a:extLst>
          </p:cNvPr>
          <p:cNvSpPr txBox="1"/>
          <p:nvPr/>
        </p:nvSpPr>
        <p:spPr>
          <a:xfrm>
            <a:off x="785648" y="4840437"/>
            <a:ext cx="16777137" cy="9501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มันเครื่องชนิดนี้ ตัวเสื้อกรอง</a:t>
            </a:r>
            <a:r>
              <a:rPr lang="th-TH" sz="3800" spc="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housing)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จะทำด้วยโลหะหนา ภายในมีไส้กรอง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filter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element)</a:t>
            </a:r>
            <a:r>
              <a:rPr lang="en-US" sz="20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ซึ่งสามารถถอดเปลี่ยนได้ จะใช้โบ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ลท์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ประกอบเข้ากับฐานยึด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33C277A-74DF-4407-9E0F-50356ADAFF0F}"/>
              </a:ext>
            </a:extLst>
          </p:cNvPr>
          <p:cNvGrpSpPr/>
          <p:nvPr/>
        </p:nvGrpSpPr>
        <p:grpSpPr>
          <a:xfrm>
            <a:off x="785648" y="6048422"/>
            <a:ext cx="10052203" cy="735666"/>
            <a:chOff x="3224444" y="4284645"/>
            <a:chExt cx="10052203" cy="73566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45E03D3-18B9-3123-F27B-EE046CCBC540}"/>
                </a:ext>
              </a:extLst>
            </p:cNvPr>
            <p:cNvGrpSpPr/>
            <p:nvPr/>
          </p:nvGrpSpPr>
          <p:grpSpPr>
            <a:xfrm>
              <a:off x="3272851" y="4394872"/>
              <a:ext cx="10003796" cy="625439"/>
              <a:chOff x="4567415" y="4086431"/>
              <a:chExt cx="10003796" cy="625439"/>
            </a:xfrm>
          </p:grpSpPr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A9B1E8F1-EEAE-3007-207B-CAEA1EC75049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9350469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">
                <a:extLst>
                  <a:ext uri="{FF2B5EF4-FFF2-40B4-BE49-F238E27FC236}">
                    <a16:creationId xmlns:a16="http://schemas.microsoft.com/office/drawing/2014/main" id="{077E13F4-C130-1B93-36AE-E47D25245FDF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977144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กรอง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มันชนิดแรงเหวี่ยงหนีศูนย์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Spin-on Oil Filter Type)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6AD7883-D37A-A8DB-BC1E-29AEC98BE6D1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97" name="Arrow: Chevron 96">
                <a:extLst>
                  <a:ext uri="{FF2B5EF4-FFF2-40B4-BE49-F238E27FC236}">
                    <a16:creationId xmlns:a16="http://schemas.microsoft.com/office/drawing/2014/main" id="{7703AEAF-41DE-E143-5F7C-58B7BC7DD14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id="{851F4A62-BE95-A9F2-EF04-C60172E69BB9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D15EB88C-86F6-DE73-D717-2FC4BD1BFBA5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" name="TextBox 10">
            <a:extLst>
              <a:ext uri="{FF2B5EF4-FFF2-40B4-BE49-F238E27FC236}">
                <a16:creationId xmlns:a16="http://schemas.microsoft.com/office/drawing/2014/main" id="{C45BFDC0-E3CD-331B-5697-08C45CE7E235}"/>
              </a:ext>
            </a:extLst>
          </p:cNvPr>
          <p:cNvSpPr txBox="1"/>
          <p:nvPr/>
        </p:nvSpPr>
        <p:spPr>
          <a:xfrm>
            <a:off x="785648" y="7027730"/>
            <a:ext cx="16777137" cy="9501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กรองชนิดนี้ตัวเปลือกจะทำด้วยโลหะบาง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ภายในมีไส้กรอง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Filter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element)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และประกอบไว้เป็นชุดเดียวกัน</a:t>
            </a:r>
            <a:r>
              <a:rPr lang="th-TH" sz="3800" spc="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ตรงทางเข้า</a:t>
            </a:r>
            <a:b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มันจะมีลิ้นกันกลับ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Non-return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valve)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เพื่อป้องกัน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มันไหลกลับอ่าง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มันเครื่องขณะเครื่องยนต์หยุดทำงาน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มันก็จะถูกเก็บไว้ในกรอง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มันเพื่อสำรองไว้หล่อลื่นในช่วงเริ่มติดเครื่องยนต์ครั้งต่อไป ตรงกลางของกรองจะมีลักษณะเป็นเกลียว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Thread)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ไว้สำหรับขันเข้ากับฐานยึดที่เสื้อสูบ</a:t>
            </a:r>
            <a:r>
              <a:rPr lang="th-TH" sz="3800" spc="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Cylinder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block)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ด้านในสุดจะมีลิ้นเบี่ยงหรือลิ้นบายพาส (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Bypass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valve)</a:t>
            </a:r>
            <a:r>
              <a:rPr lang="en-US" sz="380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ไว้สำหรับปล่อยให้</a:t>
            </a:r>
            <a:br>
              <a: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มันเครื่องเข้าไปในระบบโดยไม่ผ่านไส้กรองในกรณีไส้กรองอุดตัน กรองแบบนี้เมื่อหมดอายุการใช้งานต้องเปลี่ยนทั้งใบ และการเปลี่ยนต้องใช้เครื่องมือถอดออก</a:t>
            </a:r>
          </a:p>
        </p:txBody>
      </p:sp>
    </p:spTree>
    <p:extLst>
      <p:ext uri="{BB962C8B-B14F-4D97-AF65-F5344CB8AC3E}">
        <p14:creationId xmlns:p14="http://schemas.microsoft.com/office/powerpoint/2010/main" val="12673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9919-EE82-E69B-C348-B36BE341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2CEE35F3-9512-59A5-765B-9851C18B4330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22B990-DD66-CB7E-0FBE-13A86FAB6BC0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784B51-BAED-C5E4-9A41-3771927B1B61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8346C665-A462-DEDD-7488-BFA34866616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97948FAE-FA25-847E-B04A-A41E34B9D635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A6570AE-8C8E-613E-E1EE-C67C936CB4A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78C636E-F6FC-CA9D-B5F8-8CEBE1981614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049EE90C-02DB-D39E-983B-446657504E11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7B66761F-6DEF-B893-EA2E-51C2C361CAD6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00B7CF-F626-3A58-7B74-877F1AF1370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47E7FA-590B-2266-0FB3-48093604EF04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7786B966-3674-42A0-C376-F3EF12440490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4CBD1A31-87A1-1D06-67B7-AAF43D7893D6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056915A-6647-B641-91B1-963C95C2B00C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551AE8D-0318-2449-C486-F77D3C4175AA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6D3DAC02-7850-E7C2-6738-E7E960B0E6A3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9F5F1C-1A08-4DFB-C110-12D83581B466}"/>
              </a:ext>
            </a:extLst>
          </p:cNvPr>
          <p:cNvGrpSpPr/>
          <p:nvPr/>
        </p:nvGrpSpPr>
        <p:grpSpPr>
          <a:xfrm>
            <a:off x="19040923" y="6383514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2F578-0442-402A-EAD1-EF91F7DC1D3C}"/>
                </a:ext>
              </a:extLst>
            </p:cNvPr>
            <p:cNvGrpSpPr/>
            <p:nvPr/>
          </p:nvGrpSpPr>
          <p:grpSpPr>
            <a:xfrm>
              <a:off x="3412924" y="2584660"/>
              <a:ext cx="6858625" cy="778264"/>
              <a:chOff x="3412924" y="2584660"/>
              <a:chExt cx="7525752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D5FD5245-6844-295E-B74B-51DE0547AC53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7098769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BF49EF5F-F23A-5F5C-134F-8A1E937C7C16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4DEA8AE7-0E58-0A43-6705-AB739994147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การถอดเสื้อสูบและเพลาข้อเหวี่ยง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BDFA68-2239-628A-D016-7912C286B297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9C0610-DF4E-5A96-77CA-84F5F0149C8B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34444C00-12BA-9B7A-71A0-65BAF5713950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14965FA2-2B44-3FA6-EB59-9A34375EDE2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686715AC-09A6-CC9C-6D47-50E9E6A986A8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908F8E37-F4E5-DDAF-2C70-9BDADD4379B7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A705BE6-F7BC-3C63-BEE8-B89AA087327C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D1DED7-2CA4-9F39-570F-659A6D4DB6AB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60B69DAF-B888-2F3E-4595-A3B08611590A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B5D91B4-6EE4-2B1D-C17D-A79834D6F93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85ADD2A-EC90-3F86-92D2-94674660819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8B91AEBF-6C13-0B0D-A0FD-6E490DF0E964}"/>
              </a:ext>
            </a:extLst>
          </p:cNvPr>
          <p:cNvSpPr txBox="1"/>
          <p:nvPr/>
        </p:nvSpPr>
        <p:spPr>
          <a:xfrm>
            <a:off x="19012452" y="7770803"/>
            <a:ext cx="5101236" cy="62668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11.11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การทำงานของลิ้นสุญญากาศ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7D6E2C8-7A5A-8335-42BA-803BB5AF7FD5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0085A01-2D7E-082A-6B59-62854F1171EF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5598201-37DE-8266-348D-B6A8B2B0EC21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FB69FB2F-E993-87E9-1074-FBC7814E1B47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D8E70211-8EAA-9E77-D384-DE66B1EC483E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117876A-9AE7-5A48-B452-41E17B8F443A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52F668FD-3320-ABB7-DA02-8638E1CCD7EF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0525D518-493D-F59D-BB74-18048601991B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8F6BB1B-35BE-0CC5-E11B-7B5926598447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F9335601-FFA3-9349-A8AE-C7C31B8A4B9E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7AFEB8-3A9F-EBD0-4E2A-95C872A4DBA1}"/>
              </a:ext>
            </a:extLst>
          </p:cNvPr>
          <p:cNvGrpSpPr/>
          <p:nvPr/>
        </p:nvGrpSpPr>
        <p:grpSpPr>
          <a:xfrm>
            <a:off x="660622" y="1023850"/>
            <a:ext cx="13402219" cy="954107"/>
            <a:chOff x="2971800" y="1028700"/>
            <a:chExt cx="13402219" cy="95410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598196A-413A-ABB3-6F37-00012B95B6D4}"/>
                </a:ext>
              </a:extLst>
            </p:cNvPr>
            <p:cNvGrpSpPr/>
            <p:nvPr/>
          </p:nvGrpSpPr>
          <p:grpSpPr>
            <a:xfrm>
              <a:off x="2971800" y="1028700"/>
              <a:ext cx="13402219" cy="954107"/>
              <a:chOff x="5691670" y="1818142"/>
              <a:chExt cx="13402219" cy="954107"/>
            </a:xfrm>
          </p:grpSpPr>
          <p:sp>
            <p:nvSpPr>
              <p:cNvPr id="80" name="Flowchart: Process 79">
                <a:extLst>
                  <a:ext uri="{FF2B5EF4-FFF2-40B4-BE49-F238E27FC236}">
                    <a16:creationId xmlns:a16="http://schemas.microsoft.com/office/drawing/2014/main" id="{F11F4F29-FB4A-2D7B-D8B1-A30EAB4BD626}"/>
                  </a:ext>
                </a:extLst>
              </p:cNvPr>
              <p:cNvSpPr/>
              <p:nvPr/>
            </p:nvSpPr>
            <p:spPr>
              <a:xfrm>
                <a:off x="6400802" y="1918284"/>
                <a:ext cx="9468098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67F813CC-36F7-FFA3-9755-D5C527947895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6">
                <a:extLst>
                  <a:ext uri="{FF2B5EF4-FFF2-40B4-BE49-F238E27FC236}">
                    <a16:creationId xmlns:a16="http://schemas.microsoft.com/office/drawing/2014/main" id="{89F49FD5-38B4-7A6C-6F3D-49519F26A1EC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</a:t>
                </a:r>
              </a:p>
            </p:txBody>
          </p:sp>
          <p:sp>
            <p:nvSpPr>
              <p:cNvPr id="91" name="TextBox 6">
                <a:extLst>
                  <a:ext uri="{FF2B5EF4-FFF2-40B4-BE49-F238E27FC236}">
                    <a16:creationId xmlns:a16="http://schemas.microsoft.com/office/drawing/2014/main" id="{0A349924-23A9-10BA-9059-699E5373D803}"/>
                  </a:ext>
                </a:extLst>
              </p:cNvPr>
              <p:cNvSpPr txBox="1"/>
              <p:nvPr/>
            </p:nvSpPr>
            <p:spPr>
              <a:xfrm>
                <a:off x="7152062" y="1818142"/>
                <a:ext cx="1194182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อุปกรณ์หล่อเย็น</a:t>
                </a:r>
                <a:r>
                  <a:rPr lang="th-TH" sz="4800" b="1" dirty="0" err="1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นํ้า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มันเครื่อง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Oil Cooler)</a:t>
                </a:r>
              </a:p>
            </p:txBody>
          </p:sp>
        </p:grp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F1881A0F-D541-C14F-A4C7-74EE82D4AF9C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DABCBA01-53F4-D50C-85F1-9C53233D6A67}"/>
              </a:ext>
            </a:extLst>
          </p:cNvPr>
          <p:cNvSpPr txBox="1"/>
          <p:nvPr/>
        </p:nvSpPr>
        <p:spPr>
          <a:xfrm>
            <a:off x="785648" y="2261353"/>
            <a:ext cx="16777137" cy="14844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มันเครื่องที่หมุนเวียนอยู่ในระบบหล่อลื่นก็เพื่อระบายความร้อนที่ผิวหน้าแบริง โดยพาความร้อนที่เกิดจากความเสียดทานไปด้วย อุณหภูมิสะสมของ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มันจะสูงขึ้นเรื่อย ๆ ถ้าสูงมากไป การเป็นฟิล์มของ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มันจะไม่ดี ซึ่งจะส่งผลเสียต่อชิ้นส่วนของเครื่องยนต์ โดยปกติแล้วอุณหภูมิของ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มันเครื่องไม่ควรเกิน 49 องศาเซลเซียส และอุณหภูมิของ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มันหล่อลื่นหลังจากการหล่อลื่นแล้วกลับไปในอ่าง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มันเครื่องไม่ควรเกิน 70 องศาเซลเซียส จะเห็นได้ว่ามีอุณหภูมิเพิ่มขึ้นประมาณ 20 องศาเซลเซียส ถึงแม้ว่าความร้อนบางส่วนจะกระจายไปกับอากาศภายนอกที่ไหลผ่านอ่าง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มันเครื่องแล้วก็ตาม  ดังนั้นความร้อนที่เพิ่มขึ้นจะต้องเอาออกด้วยอุปกรณ์หล่อเย็น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  ทั้งนี้  การหล่อเย็นจะเป็นการเพิ่มประสิทธิภาพในการหล่อลื่นและลดการสึก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หรอ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ลงได้ ระบบการหล่อเย็น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มันเครื่องสามารถแบ่งออกได้ 2 แบบ คือ แบบหล่อเย็นด้วย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และแบบหล่อเย็นด้วยอากาศ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B5E3135-D515-F74A-3328-09296149F4D2}"/>
              </a:ext>
            </a:extLst>
          </p:cNvPr>
          <p:cNvGrpSpPr/>
          <p:nvPr/>
        </p:nvGrpSpPr>
        <p:grpSpPr>
          <a:xfrm>
            <a:off x="785648" y="5906528"/>
            <a:ext cx="10052203" cy="735666"/>
            <a:chOff x="3224444" y="4284645"/>
            <a:chExt cx="10052203" cy="73566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4723A8D-9178-52A0-F6F6-B9B5117FFF2B}"/>
                </a:ext>
              </a:extLst>
            </p:cNvPr>
            <p:cNvGrpSpPr/>
            <p:nvPr/>
          </p:nvGrpSpPr>
          <p:grpSpPr>
            <a:xfrm>
              <a:off x="3272852" y="4394872"/>
              <a:ext cx="10003795" cy="625439"/>
              <a:chOff x="4567416" y="4086431"/>
              <a:chExt cx="10003795" cy="625439"/>
            </a:xfrm>
          </p:grpSpPr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E0A19B25-F9E7-8513-9C7C-B2F349F83918}"/>
                  </a:ext>
                </a:extLst>
              </p:cNvPr>
              <p:cNvSpPr/>
              <p:nvPr/>
            </p:nvSpPr>
            <p:spPr>
              <a:xfrm>
                <a:off x="4567416" y="4086431"/>
                <a:ext cx="327439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">
                <a:extLst>
                  <a:ext uri="{FF2B5EF4-FFF2-40B4-BE49-F238E27FC236}">
                    <a16:creationId xmlns:a16="http://schemas.microsoft.com/office/drawing/2014/main" id="{0132C4F1-B1F7-55A0-B6E5-CA65C1929E6E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977144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แบบหล่อเย็นด้วย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5843B39-92A1-75DE-91B2-DCAF88E996D0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97" name="Arrow: Chevron 96">
                <a:extLst>
                  <a:ext uri="{FF2B5EF4-FFF2-40B4-BE49-F238E27FC236}">
                    <a16:creationId xmlns:a16="http://schemas.microsoft.com/office/drawing/2014/main" id="{D6048803-659A-A46F-0196-DBFAC2F3B90F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id="{3D8B4DC0-E14E-3A35-862D-E6EE7CB9CF9F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7D17A1D9-BA04-5D31-8D49-E396C4A88B35}"/>
              </a:ext>
            </a:extLst>
          </p:cNvPr>
          <p:cNvSpPr/>
          <p:nvPr/>
        </p:nvSpPr>
        <p:spPr>
          <a:xfrm rot="459140">
            <a:off x="16160276" y="7591378"/>
            <a:ext cx="4236311" cy="36519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" name="TextBox 10">
            <a:extLst>
              <a:ext uri="{FF2B5EF4-FFF2-40B4-BE49-F238E27FC236}">
                <a16:creationId xmlns:a16="http://schemas.microsoft.com/office/drawing/2014/main" id="{F0183813-612D-7A55-0C73-1BCEE22F8336}"/>
              </a:ext>
            </a:extLst>
          </p:cNvPr>
          <p:cNvSpPr txBox="1"/>
          <p:nvPr/>
        </p:nvSpPr>
        <p:spPr>
          <a:xfrm>
            <a:off x="785648" y="6885835"/>
            <a:ext cx="7539202" cy="24185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แบบหล่อเย็นด้วย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โดยนำ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มันเครื่องผ่านเข้าไปในท่อซึ่งรอบ ๆ ท่อจะมี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หล่อเย็นอยู่ ความร้อนจาก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มันเครื่องก็จะถูกถ่ายโอนไปยัง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หล่อเย็น อุณหภูมิของ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มันเครื่องก็จะไม่สูงเกินไป อุปกรณ์หล่อเย็นแบบนี้จะติดตั้งกับฐานยึดด้วยนอตอยู่ด้านนอกเสื้อสูบ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6169D2-85B4-37AC-694E-B772D15BB622}"/>
              </a:ext>
            </a:extLst>
          </p:cNvPr>
          <p:cNvGrpSpPr/>
          <p:nvPr/>
        </p:nvGrpSpPr>
        <p:grpSpPr>
          <a:xfrm>
            <a:off x="9137150" y="5906528"/>
            <a:ext cx="5446449" cy="722227"/>
            <a:chOff x="3224444" y="4284645"/>
            <a:chExt cx="5446449" cy="7222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CE57AF-8943-2F5E-8B42-D1EEB7DDFC3A}"/>
                </a:ext>
              </a:extLst>
            </p:cNvPr>
            <p:cNvGrpSpPr/>
            <p:nvPr/>
          </p:nvGrpSpPr>
          <p:grpSpPr>
            <a:xfrm>
              <a:off x="3272851" y="4394872"/>
              <a:ext cx="5398042" cy="612000"/>
              <a:chOff x="4567415" y="4086431"/>
              <a:chExt cx="5398042" cy="612000"/>
            </a:xfrm>
          </p:grpSpPr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21726353-E881-9867-C8DF-853DCFD6FE83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877299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10">
                <a:extLst>
                  <a:ext uri="{FF2B5EF4-FFF2-40B4-BE49-F238E27FC236}">
                    <a16:creationId xmlns:a16="http://schemas.microsoft.com/office/drawing/2014/main" id="{059F4CF5-CDC8-4A8D-AC5B-89DA9968EBF2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5165693" cy="443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แบบหล่อเย็นด้วยอากาศ 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128C3A-30BB-704B-4C7B-A11E7D0C6F8F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22EB7E4A-D070-EEE2-6A2C-F1F7D6046A68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Arrow: Chevron 43">
                <a:extLst>
                  <a:ext uri="{FF2B5EF4-FFF2-40B4-BE49-F238E27FC236}">
                    <a16:creationId xmlns:a16="http://schemas.microsoft.com/office/drawing/2014/main" id="{ACB9AB79-979D-6AB3-9B53-C116AC716658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74F46346-248D-F97B-0E30-48946D5676A1}"/>
              </a:ext>
            </a:extLst>
          </p:cNvPr>
          <p:cNvSpPr txBox="1"/>
          <p:nvPr/>
        </p:nvSpPr>
        <p:spPr>
          <a:xfrm>
            <a:off x="9137149" y="6885835"/>
            <a:ext cx="8425635" cy="24185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7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อุปกรณ์หล่อเย็นด้วยอากาศ จะติดตั้งอยู่ด้านหน้ารถยนต์หน้าหม้อ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เพื่อให้อากาศไหลผ่านได้เต็มที่มีลักษณะเหมือนกันกับหม้อ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จะมีท่อและครีบ 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มันจากระบบหล่อลื่นจะถูกส่งมาหมุนเวียนเพื่อระบายความร้อนออก อากาศจะไหลผ่านท่อและครีบ ความร้อนจาก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มันเครื่องก็จะถูกระบายออก และอุณหภูมิของ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มันเครื่องก็จะลดลง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87F386-03E4-C385-BD00-034B7AFAE3F8}"/>
              </a:ext>
            </a:extLst>
          </p:cNvPr>
          <p:cNvCxnSpPr>
            <a:cxnSpLocks/>
          </p:cNvCxnSpPr>
          <p:nvPr/>
        </p:nvCxnSpPr>
        <p:spPr>
          <a:xfrm>
            <a:off x="8765628" y="5906528"/>
            <a:ext cx="0" cy="3663141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4" grpId="0"/>
      <p:bldP spid="47" grpId="0"/>
    </p:bldLst>
  </p:timing>
</p:sld>
</file>

<file path=ppt/theme/theme1.xml><?xml version="1.0" encoding="utf-8"?>
<a:theme xmlns:a="http://schemas.openxmlformats.org/drawingml/2006/main" name="Custom Design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13976</TotalTime>
  <Words>5645</Words>
  <Application>Microsoft Office PowerPoint</Application>
  <PresentationFormat>กำหนดเอง</PresentationFormat>
  <Paragraphs>414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7" baseType="lpstr">
      <vt:lpstr>2006_iannnnnBKK</vt:lpstr>
      <vt:lpstr>I n S e e D a n g</vt:lpstr>
      <vt:lpstr>Arial</vt:lpstr>
      <vt:lpstr>Cloud Soft SemiBold</vt:lpstr>
      <vt:lpstr>Roboto Black</vt:lpstr>
      <vt:lpstr>Calibri</vt:lpstr>
      <vt:lpstr>RSU</vt:lpstr>
      <vt:lpstr>TH SarabunPSK</vt:lpstr>
      <vt:lpstr>Custom Design</vt:lpstr>
      <vt:lpstr>6_Custom Design</vt:lpstr>
      <vt:lpstr>7_Custom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Geometric Business Progress Report Sustainable Development Goals Presentation</dc:title>
  <dc:creator>Passakorn Pacharoen</dc:creator>
  <cp:lastModifiedBy>Warintorn</cp:lastModifiedBy>
  <cp:revision>714</cp:revision>
  <dcterms:created xsi:type="dcterms:W3CDTF">2006-08-16T00:00:00Z</dcterms:created>
  <dcterms:modified xsi:type="dcterms:W3CDTF">2025-03-22T17:37:21Z</dcterms:modified>
  <dc:identifier>DAFo_rOLUwE</dc:identifier>
</cp:coreProperties>
</file>