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24"/>
  </p:notesMasterIdLst>
  <p:sldIdLst>
    <p:sldId id="256" r:id="rId4"/>
    <p:sldId id="381" r:id="rId5"/>
    <p:sldId id="382" r:id="rId6"/>
    <p:sldId id="510" r:id="rId7"/>
    <p:sldId id="537" r:id="rId8"/>
    <p:sldId id="497" r:id="rId9"/>
    <p:sldId id="538" r:id="rId10"/>
    <p:sldId id="533" r:id="rId11"/>
    <p:sldId id="539" r:id="rId12"/>
    <p:sldId id="540" r:id="rId13"/>
    <p:sldId id="534" r:id="rId14"/>
    <p:sldId id="541" r:id="rId15"/>
    <p:sldId id="542" r:id="rId16"/>
    <p:sldId id="543" r:id="rId17"/>
    <p:sldId id="544" r:id="rId18"/>
    <p:sldId id="545" r:id="rId19"/>
    <p:sldId id="546" r:id="rId20"/>
    <p:sldId id="547" r:id="rId21"/>
    <p:sldId id="548" r:id="rId22"/>
    <p:sldId id="549" r:id="rId23"/>
  </p:sldIdLst>
  <p:sldSz cx="18288000" cy="10287000"/>
  <p:notesSz cx="6858000" cy="9144000"/>
  <p:embeddedFontLst>
    <p:embeddedFont>
      <p:font typeface="2006_iannnnnBKK" panose="020B0604020202020204" charset="0"/>
      <p:regular r:id="rId25"/>
    </p:embeddedFont>
    <p:embeddedFont>
      <p:font typeface="Cloud Soft SemiBold" panose="02000000000000000000" charset="-34"/>
      <p:bold r:id="rId26"/>
      <p:boldItalic r:id="rId27"/>
    </p:embeddedFont>
    <p:embeddedFont>
      <p:font typeface="I n S e e D a n g" panose="020B0604020202020204" charset="-34"/>
      <p:regular r:id="rId28"/>
    </p:embeddedFont>
    <p:embeddedFont>
      <p:font typeface="Roboto Black" panose="02000000000000000000" pitchFamily="2" charset="0"/>
      <p:bold r:id="rId29"/>
    </p:embeddedFont>
    <p:embeddedFont>
      <p:font typeface="TH SarabunPSK" panose="020B0500040200020003" pitchFamily="34" charset="-34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498" userDrawn="1">
          <p15:clr>
            <a:srgbClr val="FDE53C"/>
          </p15:clr>
        </p15:guide>
        <p15:guide id="5" orient="horz" pos="2136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099"/>
    <a:srgbClr val="34C3F0"/>
    <a:srgbClr val="FE8ABE"/>
    <a:srgbClr val="FFE1E6"/>
    <a:srgbClr val="FEBEDB"/>
    <a:srgbClr val="63D1F3"/>
    <a:srgbClr val="B6E5EF"/>
    <a:srgbClr val="BCB8F7"/>
    <a:srgbClr val="C0EAE9"/>
    <a:srgbClr val="9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4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134" y="72"/>
      </p:cViewPr>
      <p:guideLst>
        <p:guide orient="horz" pos="88"/>
        <p:guide pos="5760"/>
        <p:guide pos="9024"/>
        <p:guide pos="11498"/>
        <p:guide orient="horz" pos="2136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7800668"/>
            <a:ext cx="1353479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ระบบระบายความร้อน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11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C577A-06B9-6EAF-48AC-ADEB06516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F0AFC4A5-D7A7-2556-6452-EE8AA0C06E34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D7599C-495A-C1D9-9895-6899B9AEC200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61DFFD3-00FF-7FC4-8408-8079436AD30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F5FE741-2BEF-8970-F727-3A3B952DD11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EC0E516E-E2E4-07FE-9065-84C9E9A7407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4AA4FFF-9795-23C4-2FE2-9807A090B17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0747380-AA05-EBDE-2E64-813DE8F3A36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0F1EBCA-F76A-4D52-2A07-7C4D3511E58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35B352F0-200D-12E3-2CBD-091CE749C55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0C60CCD-1A0F-16D1-C2C8-8DE65776CF4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BC6675B-C4B8-81EC-8433-50E0692FA507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E1A38F23-D403-9403-7B48-79002499E5B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A517A634-CFDE-7446-22B3-6B63C193EEB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C396754-723B-2152-0E9F-1901E8B5360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5263033-FD49-73B8-DEF5-EB254EE88C09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B592EBB1-B0DF-26D3-3F71-BB7C470AFEA2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E9D701-8086-CB8F-02F5-BBD6C129EC3D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77DFF4-11FC-7D64-A5D4-34D9A098F574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BF5ED5-F8F5-4B35-D571-326311488877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D3D263DD-7FD5-2CD5-BB90-394648C5062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8E4AA92C-40A7-9C51-1A76-6A8DDB875B01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96313-F9D2-676F-0020-B302017D7B94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AADFAD-FD97-3464-6F2C-E3582126B3D3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96790A8C-089E-0001-89AD-6BD64A1A4D37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EAE94004-56E5-E8D1-4DCC-06FD5D0C1851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44AF6008-CBB2-1B69-149A-A3BA2DD70E04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20CCE638-62EC-6CA5-5831-E66D3FEF46D5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7D54A34-E82C-2ECA-DE42-A2A919F042CD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BC43B8-79B8-4744-633B-E1FF8B5AD5AA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FEEBBA-1BDC-32B8-93CD-BC4992C6186C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1020643E-4EDB-D59E-02E9-01DE39800684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92800BA2-2768-15FC-33AD-F30DE6E88AAF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DE95DB-BF05-9593-C8CD-E68DF9B051F3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1C279C5B-4A6E-1537-0B0E-B34980A1B35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E214DC7D-BAFD-7CD8-E4A1-E76A76F15A3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731E5C-91D2-F5BC-0B24-663AC7386025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BE1F4DE-0A26-8935-4502-CBDD6A21C157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8150BDA-18C3-3CCD-3D97-76424A05CB56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705FE72-2611-308A-DDD7-006227BBDB77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966AB513-AEE5-7DD5-3FA8-B8E30824A1D9}"/>
              </a:ext>
            </a:extLst>
          </p:cNvPr>
          <p:cNvSpPr txBox="1"/>
          <p:nvPr/>
        </p:nvSpPr>
        <p:spPr>
          <a:xfrm>
            <a:off x="3276600" y="2066449"/>
            <a:ext cx="8941342" cy="25398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7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พัดลมระบายความร้อนถูกออกแบบให้หมุนฟรีที่ความเร็วรอบเครื่องยนต์สูง ซึ่งจะทำหน้าที่เหมือนกับใบพัดที่ยืดหยุ่นได้ของแบบใช้กำลังจากเครื่องยนต์ ชุดคลัตช์จะใช้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Silicone oil)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ส่งถ่ายกำลัง</a:t>
            </a:r>
          </a:p>
          <a:p>
            <a:pPr algn="thaiDist">
              <a:lnSpc>
                <a:spcPts val="3700"/>
              </a:lnSpc>
              <a:spcBef>
                <a:spcPts val="7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พัดลมระบายความร้อนในเครื่องยนต์ดีเซลนิยมใช้พัดลมแบบ</a:t>
            </a:r>
            <a:b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Fluid coupling)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พัดลมแบบนี้จะทำงานด้วยการเชื่อมต่อของ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 ตัว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จะแบ่งเป็นสองส่วนแยกอิสระจากกัน ลักษณะเหมือนจานสองใบ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ควํ่า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เข้าหากัน ตรงกลางจะเป็นที่อยู่ของ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 เพื่อต่อกำลังจากจานซึ่งด้านหนึ่งจะยึดติดกับพูลเลย์ที่รับกำลังมาจากเพลาข้อเหวี่ยง ส่วนอีกด้านหนึ่งจะยึดอยู่กับใบพัดลม พัดลมแบบ</a:t>
            </a:r>
            <a:b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11.15 และรูปที่ 11.16) จะประกอบด้วยใบพัด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Fan)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พูลเลย์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Pulley)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ซึ่งยึดติดกับปั๊ม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endParaRPr lang="th-TH" sz="36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6C2687-BFE3-1815-FB6E-7C34CC073BD3}"/>
              </a:ext>
            </a:extLst>
          </p:cNvPr>
          <p:cNvGrpSpPr/>
          <p:nvPr/>
        </p:nvGrpSpPr>
        <p:grpSpPr>
          <a:xfrm>
            <a:off x="3041361" y="894099"/>
            <a:ext cx="7229350" cy="923330"/>
            <a:chOff x="3041361" y="2114402"/>
            <a:chExt cx="7229350" cy="9233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E8E01-D744-D80E-1236-A335B5015641}"/>
                </a:ext>
              </a:extLst>
            </p:cNvPr>
            <p:cNvGrpSpPr/>
            <p:nvPr/>
          </p:nvGrpSpPr>
          <p:grpSpPr>
            <a:xfrm>
              <a:off x="3213276" y="2356304"/>
              <a:ext cx="7057435" cy="655419"/>
              <a:chOff x="4567416" y="4086431"/>
              <a:chExt cx="7057435" cy="655419"/>
            </a:xfrm>
          </p:grpSpPr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A85BBB5E-3E4C-4869-77B0-8D353A5E06BF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6699981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D8E89DF2-72C4-8B1E-4CB5-AD86573159C7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216939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พัดลมระบายความร้อน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Cooling Fans)</a:t>
                </a: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F5670C7A-854F-07B6-ECDD-684250245888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06A8765-C58B-7B64-2647-B15AE2C149A9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5B3A017A-B1FF-1B5A-8EE9-EB49C1AEE88D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CA85983D-C918-61DA-F1A7-05B1900B381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7705305E-2BA5-9D41-494A-DD3ADC0C13C5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.5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3EA1443A-AFE9-7954-1618-82F68C007973}"/>
              </a:ext>
            </a:extLst>
          </p:cNvPr>
          <p:cNvSpPr txBox="1"/>
          <p:nvPr/>
        </p:nvSpPr>
        <p:spPr>
          <a:xfrm>
            <a:off x="12848151" y="6107761"/>
            <a:ext cx="5061322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11.15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พัดลมระบายความร้อนแบบพัดลมโดยใช้ของเหลวหรือ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00D3798-156F-37EF-B458-DF5F09B3F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846" y="991680"/>
            <a:ext cx="5061322" cy="5053320"/>
          </a:xfrm>
          <a:prstGeom prst="rect">
            <a:avLst/>
          </a:prstGeom>
        </p:spPr>
      </p:pic>
      <p:sp>
        <p:nvSpPr>
          <p:cNvPr id="53" name="TextBox 10">
            <a:extLst>
              <a:ext uri="{FF2B5EF4-FFF2-40B4-BE49-F238E27FC236}">
                <a16:creationId xmlns:a16="http://schemas.microsoft.com/office/drawing/2014/main" id="{AA2DCFCA-B6FE-FB82-EB78-D4A8471AFC5F}"/>
              </a:ext>
            </a:extLst>
          </p:cNvPr>
          <p:cNvSpPr txBox="1"/>
          <p:nvPr/>
        </p:nvSpPr>
        <p:spPr>
          <a:xfrm>
            <a:off x="3278723" y="7457778"/>
            <a:ext cx="13889926" cy="23333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5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ชุดคลัตช์พัดลมจะทำงานโดยอุณหภูมิของอากาศที่ผ่านมาจากหม้อ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โดยมีแผ่น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ไบ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เมทอลสปริง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Bimetal spring)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ทำหน้าที่ควบคุมแรงที่กระทำกับพัดลม เมื่อแผ่น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ไบ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เมทอลสปริงได้รับอุณหภูมิ จะเกิดการเปลี่ยนแปลงไปควบคุมช่องทาง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มันซิลิโคนในชุดคลัตช์ของพัดลม เมื่อเย็นแผ่น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ไบ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เมทอลจะเป็นสาเหตุให้ชุดคลัตช์ฟรีไม่ต่อกำลังไปยังชุดพัดลม เมื่อเครื่องยนต์ร้อนขึ้นและถึงอุณหภูมิทำงาน จะล็อกชุดคลัตช์ต่อกำลังไปยังชุดใบพัดลม ทำให้อากาศถูกดูดผ่านหม้อ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th-TH" sz="36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80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7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6574C-05E3-31E3-0B95-078CD0EE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AAB47A54-ECB0-A9FD-5EDB-BF9B9288EF58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DF6F1D-6049-E0D0-E9A2-949657B3AAE2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87EAF5C-2398-8D06-1880-6EE59C32A5AB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193C30FD-D016-4C27-0445-D0A5BD66366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91FF41D-1370-4A2C-6C66-4DA1366E80A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B727E76-5557-64D4-C419-5B56FDA7007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F1E502-51B3-328A-F3F3-19BFB7C6A930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D14043C-5C87-4C7E-F8F4-6C393527F8E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B9D88216-8BB8-D294-8EEF-67C9458793C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098E442-629E-0F11-2760-EB21F6EA5C5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AFC5FA-43BD-FF55-7F5F-9C1FD898989B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9391EA0B-2EB5-D627-5FB9-207BEACE928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16A28DF-C29E-DB85-6FE5-E7C0E522C37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40AA2E7-7F5B-F57F-9B92-2B50F3DC7C8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8F48EA05-EA00-B9B2-AEB5-04248D84B584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EBE9CADF-5390-54F2-347B-AFC4CB20D899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AE7C6C-F29E-1F77-F9B9-56A95E434F4B}"/>
              </a:ext>
            </a:extLst>
          </p:cNvPr>
          <p:cNvGrpSpPr/>
          <p:nvPr/>
        </p:nvGrpSpPr>
        <p:grpSpPr>
          <a:xfrm>
            <a:off x="11549648" y="-189683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4619B7-088B-06CC-A605-FCBD4E142AF7}"/>
                </a:ext>
              </a:extLst>
            </p:cNvPr>
            <p:cNvGrpSpPr/>
            <p:nvPr/>
          </p:nvGrpSpPr>
          <p:grpSpPr>
            <a:xfrm>
              <a:off x="3412924" y="2584660"/>
              <a:ext cx="7323319" cy="778264"/>
              <a:chOff x="3412924" y="2584660"/>
              <a:chExt cx="8035646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453C855E-64B4-2641-4AD9-36B5DADB2069}"/>
                  </a:ext>
                </a:extLst>
              </p:cNvPr>
              <p:cNvSpPr/>
              <p:nvPr/>
            </p:nvSpPr>
            <p:spPr>
              <a:xfrm>
                <a:off x="3839906" y="2584660"/>
                <a:ext cx="7608664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17EF9689-9D9F-F7EF-4A38-5725240C4113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D50823E-558A-993E-A203-5A46C09B3542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ทำความสะอาดและตรวจสอบชิ้นส่วน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A3019E-F914-345D-46B3-3B67B8AAAA47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5BB49C-9469-38C8-7B4E-04B62C6C0C9C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EC8261C2-E68A-BB3B-343A-1BCD6F5D622E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2CEC08F9-30D3-E64D-2E01-A1FE2DFC1891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A524D579-BA84-22DD-551C-652E26301766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CADACDCB-B964-D65B-E9F9-8CD6041CAEB3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12328D7-6168-964F-3BDA-D73A7917BCDD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C4204C-D67A-EC16-52FB-511429CD7921}"/>
              </a:ext>
            </a:extLst>
          </p:cNvPr>
          <p:cNvGrpSpPr/>
          <p:nvPr/>
        </p:nvGrpSpPr>
        <p:grpSpPr>
          <a:xfrm>
            <a:off x="3194505" y="-1767551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858FF7C-559A-C4C7-BA3B-11927713CB23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C03AD06E-981E-E087-38F2-A31A8A5BA777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481498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13110605-9A47-ABC4-DC39-DE36E30B1354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การตรวจสอบชิ้นส่วน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21C15D-513E-8676-1CCF-5C784E16D7D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DE3EB09E-8395-2BF0-EEE8-5D925972303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F1B7BDE3-FE67-A222-4595-B409D8A1A37B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E63E8-8E3E-31C9-1A77-9DEDE2DAA90A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783C58F-9244-68FB-7260-09A47D5782A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106D88-D49C-D7B4-D771-36F23F9BDA1E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3FE30D7-FC12-DA64-813F-995938E5A7C4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136D088C-9E3F-1EEB-F520-31F5EB1FA7C9}"/>
              </a:ext>
            </a:extLst>
          </p:cNvPr>
          <p:cNvSpPr txBox="1"/>
          <p:nvPr/>
        </p:nvSpPr>
        <p:spPr>
          <a:xfrm>
            <a:off x="11201073" y="8974165"/>
            <a:ext cx="4686627" cy="10404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การทำงานของลิ้นใบพัด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FBAF2F1-A143-35AF-0738-1A7851DABF8D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71AC536-E27E-8A79-CBF2-0875F6DB7EC3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C926B60C-7E02-E1F2-CB89-097DD672F44F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57A419BD-D897-F532-11B2-F1016368EBA8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C3CEF6CB-5576-5262-C06D-3CD768E857EB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D498EE9-75BF-E365-0FCC-C17EAA447B40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8E57C609-04F2-5E6E-4F37-4A04146E899C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77CCDB12-2D43-702A-376F-D50F891684C6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F0F89F9-1928-C5B6-5BB0-0F2C5241AB53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sp>
        <p:nvSpPr>
          <p:cNvPr id="101" name="TextBox 10">
            <a:extLst>
              <a:ext uri="{FF2B5EF4-FFF2-40B4-BE49-F238E27FC236}">
                <a16:creationId xmlns:a16="http://schemas.microsoft.com/office/drawing/2014/main" id="{D180BBF6-04FC-C9BD-8170-C621E5DF3DD4}"/>
              </a:ext>
            </a:extLst>
          </p:cNvPr>
          <p:cNvSpPr txBox="1"/>
          <p:nvPr/>
        </p:nvSpPr>
        <p:spPr>
          <a:xfrm>
            <a:off x="993222" y="1155865"/>
            <a:ext cx="16522262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4000" b="1" u="sng" spc="36" dirty="0">
                <a:solidFill>
                  <a:srgbClr val="F66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การทำงานของพัดลมแบบ</a:t>
            </a:r>
            <a:r>
              <a:rPr lang="th-TH" sz="4000" b="1" u="sng" spc="36" dirty="0" err="1">
                <a:solidFill>
                  <a:srgbClr val="F66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4000" b="1" u="sng" spc="36" dirty="0">
                <a:solidFill>
                  <a:srgbClr val="F66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4000" b="1" u="sng" spc="36" dirty="0" err="1">
                <a:solidFill>
                  <a:srgbClr val="F66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endParaRPr lang="th-TH" sz="4000" b="1" u="sng" spc="36" dirty="0">
              <a:solidFill>
                <a:srgbClr val="F66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ในชุดจานที่ด้านหน้าจะมีแผ่น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ไบ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เมทอลสปริงเพื่อรับอุณหภูมิของอากาศที่ผ่านมาจากหม้อ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เมื่อแผ่น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ไบ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เมทอลสปริงได้รับความร้อนจากอากาศที่ผ่านมาจากหม้อ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จะเกิดการขยายตัว และเมื่อเย็นจะเกิดการหดตัว พัดลมจะทำงานเมื่อเครื่องยนต์ร้อน และเมื่อเครื่องยนต์เย็น พัดลมจะหมุนอิสระ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47F870-61AE-2256-F099-C34E50EE17A5}"/>
              </a:ext>
            </a:extLst>
          </p:cNvPr>
          <p:cNvGrpSpPr/>
          <p:nvPr/>
        </p:nvGrpSpPr>
        <p:grpSpPr>
          <a:xfrm>
            <a:off x="20878651" y="6914776"/>
            <a:ext cx="13885457" cy="5304915"/>
            <a:chOff x="4971950" y="2042855"/>
            <a:chExt cx="13885457" cy="5304915"/>
          </a:xfrm>
        </p:grpSpPr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048D2E97-A260-E20D-FACD-7CBCE1A9C6F0}"/>
                </a:ext>
              </a:extLst>
            </p:cNvPr>
            <p:cNvSpPr txBox="1"/>
            <p:nvPr/>
          </p:nvSpPr>
          <p:spPr>
            <a:xfrm>
              <a:off x="5533369" y="2098280"/>
              <a:ext cx="13324038" cy="524949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ตรวจสอบการสึก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ของแบริง</a:t>
              </a:r>
              <a:r>
                <a:rPr lang="en-US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ตรวจสอบรอยขีดข่วนแบริง ถ้ามีให้เปลี่ยน</a:t>
              </a:r>
              <a:b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แบริงใหม่ (การเปลี่ยนแบริงใหม่ ให้ดูวิธีการเลือกจากคู่มือของบริษัทผู้ผลิต)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ตรวจสอบรอยขีดข่วน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รอยสึก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ตามดของเพลาข้อเหวี่ยง ถ้ามีการสึก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b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มาก ให้นำเพลาข้อเหวี่ยงไปเจียระไน หรือเปลี่ยนเพลาข้อเหวี่ยง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ตรวจสอบช่องว่าง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มันระหว่างแบริงกับข้อหลักของเพลาข้อเหวี่ยง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ประกอบแบริงเข้ากับเสื้อสูบและประกับเพลาข้อเหวี่ยง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วางเพลาข้อเหวี่ยงเข้ากับเสื้อสูบ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3.3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ตัดพลา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สทิ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เกจยาวเท่ากับความกว้างของแบริง และวางบนข้อหลักของเพลาข้อเหวี่ยง 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3.4</a:t>
              </a:r>
              <a:r>
                <a:rPr lang="en-US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ประกอบประกับเพลาข้อเหวี่ยง และค่อย ๆ ขันโบ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ทุกตัวให้เท่า ๆ กัน สลับหลาย ๆ ครั้ง เรียงลำดับตามตำแหน่ง (รูปที่ 10.10) จนแน่น จากนั้นขันโบ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ด้วยประแจวัดแรงบิดตามค่ากำหนดของบริษัทผู้ผลิต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3.5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ถอดโบ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ทุกตัวและถอดประกับเพลาข้อเหวี่ยงออก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BB6527C-075D-8933-E7F5-BF11BEB84C47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083D552-B906-496F-9BC0-EE9121474D72}"/>
                </a:ext>
              </a:extLst>
            </p:cNvPr>
            <p:cNvSpPr/>
            <p:nvPr/>
          </p:nvSpPr>
          <p:spPr>
            <a:xfrm>
              <a:off x="4971950" y="2973641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DCED819-ED3E-1B23-ABDA-482AB6DADEBB}"/>
                </a:ext>
              </a:extLst>
            </p:cNvPr>
            <p:cNvSpPr/>
            <p:nvPr/>
          </p:nvSpPr>
          <p:spPr>
            <a:xfrm>
              <a:off x="4971950" y="394281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sp>
        <p:nvSpPr>
          <p:cNvPr id="54" name="TextBox 10">
            <a:extLst>
              <a:ext uri="{FF2B5EF4-FFF2-40B4-BE49-F238E27FC236}">
                <a16:creationId xmlns:a16="http://schemas.microsoft.com/office/drawing/2014/main" id="{ABF68C7D-3F30-C1E6-C528-0A799C98C903}"/>
              </a:ext>
            </a:extLst>
          </p:cNvPr>
          <p:cNvSpPr txBox="1"/>
          <p:nvPr/>
        </p:nvSpPr>
        <p:spPr>
          <a:xfrm>
            <a:off x="993222" y="3495777"/>
            <a:ext cx="6453352" cy="437244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4000" b="1" u="sng" spc="36" dirty="0">
                <a:solidFill>
                  <a:srgbClr val="F66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เมื่อเครื่องยนต์เย็น</a:t>
            </a:r>
          </a:p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เมื่อเครื่องยนต์เย็น อุณหภูมิอากาศที่ผ่านหม้อ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ตํ่า แผ่น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ไบ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เมทอลสปริงก็จะหดตัวลง ชุดลิ้นใบพัดจะอยู่ในตำแหน่งปิดช่อง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 (รูปที่ 11.17 ข) ขณะนั้น พูลเลย์ เพลา และเสื้อชุดคลัตช์ยังหมุนอยู่ 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มันซิลิโคนในห้องแผ่นคลัตช์ก็จะอยู่ภายใต้แรงเหวี่ยงหนีศูนย์ 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มันซิลิโคนก็จะไหลผ่านช่อง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มันเล็ก ๆ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Scoop orifice)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11.18) กลับเข้าไปยังห้อง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มันสำรอง ทำให้ความหนืดในห้องแผ่นคลัตช์ลดลง ดังนั้น ใบพัดก็จะหมุนฟรี ขณะที่ปั๊มก็ยังถูกขับด้วยเครื่องยนต์  </a:t>
            </a:r>
            <a:endParaRPr lang="en-US" sz="40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92B9C96-9D52-44F7-4052-9A96752EE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22" y="3191830"/>
            <a:ext cx="9657262" cy="53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01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ECD7E-02D9-B4F2-A460-CFB5AC4A8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64D9CF5-D46F-23F2-046A-349A46599109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12BEBD-9EF2-6D26-91CA-BAEC8BD5D30B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661A21-9F38-AF91-E49F-4FD58625E8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0BF8D802-CA51-48D5-713E-86C2D33FE2D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4D9268A1-E784-7FC8-3835-5DB4A8C5336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24E59E3-59EA-25BE-4892-04463470E18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A26FBA-4CF9-9588-B71B-9EED2EF95A73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13E6D2EE-0101-C2D3-C478-2ACBFB25794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E15D7E14-E7EB-4E21-1D09-28F6CC1FDBD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15BB407-AB83-C967-99A4-E1FDCE3E7EF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8DCBF73-C7A6-0C55-FE7B-15AEB9222D69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3B4111E-9AD1-6A30-735A-64A2AFE2C66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25FFB948-93F6-884E-0E49-4321455148A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8F4CF31-C4AE-CCEA-B6C1-4E8CE8102A2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D5CB8A1F-4AEE-1B5F-8C02-F4CE80F2D803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BE1BDF0B-CE60-2433-E237-BAE6B6B6D514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ACAC54-7F03-6871-A63A-D9D80CAAE23C}"/>
              </a:ext>
            </a:extLst>
          </p:cNvPr>
          <p:cNvGrpSpPr/>
          <p:nvPr/>
        </p:nvGrpSpPr>
        <p:grpSpPr>
          <a:xfrm>
            <a:off x="11549648" y="-189683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A7F6AC0-BDB3-5B4D-739E-D4B0B9C79C38}"/>
                </a:ext>
              </a:extLst>
            </p:cNvPr>
            <p:cNvGrpSpPr/>
            <p:nvPr/>
          </p:nvGrpSpPr>
          <p:grpSpPr>
            <a:xfrm>
              <a:off x="3412924" y="2584660"/>
              <a:ext cx="7323319" cy="778264"/>
              <a:chOff x="3412924" y="2584660"/>
              <a:chExt cx="8035646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9B82068-4981-902B-35E9-BD3C6FFA6294}"/>
                  </a:ext>
                </a:extLst>
              </p:cNvPr>
              <p:cNvSpPr/>
              <p:nvPr/>
            </p:nvSpPr>
            <p:spPr>
              <a:xfrm>
                <a:off x="3839906" y="2584660"/>
                <a:ext cx="7608664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193225BA-2118-6D72-0F06-B089CA7B58B2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E52BA017-6268-3579-FA64-55EC2467D2AB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ทำความสะอาดและตรวจสอบชิ้นส่วน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206BCB-5C52-EE7B-25CD-1F7F16C00236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DC7F538-C7D0-1ADC-07C5-1909FD5DEB35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7C8CA55E-9C40-3B47-1304-3A11CDD0CCF1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F131CD2F-D28E-22DD-47A0-4D3AC3F7881B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768D5BC4-3764-3467-90D2-A240F9076C47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9450E4E6-B859-EDB8-37BD-8870A472BC19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35DC4C64-8A36-CC8A-BA2A-E43759BB881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F6883A-4BFA-15B9-BCF4-C4EA1977B62B}"/>
              </a:ext>
            </a:extLst>
          </p:cNvPr>
          <p:cNvGrpSpPr/>
          <p:nvPr/>
        </p:nvGrpSpPr>
        <p:grpSpPr>
          <a:xfrm>
            <a:off x="3194505" y="-1767551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D39E25-B7E9-7E9B-0AF7-3EDD490CF08D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FB8DE679-9C3A-F6B4-ECBF-DDA2FE7DFE91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481498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814759BC-44F8-E4D2-0316-E3D47C7FB141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การตรวจสอบชิ้นส่วน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28623E-A43A-431D-598B-5D3CFCEDC736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8CD67866-6F85-275B-28D6-82F66799F0C0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A031C645-8644-BCD1-D7E5-917B23D06E8B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4EC192-116F-663D-4D1B-1993E70FC73D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4725F18F-37CE-7FD8-BF0E-802CD84D7563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442CF8E-A257-FBE6-1361-4676552803D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D5BCBD8-F787-70F3-DD87-63CE895C19C8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1F2939BE-1A3D-F313-3A03-2943EEA446F0}"/>
              </a:ext>
            </a:extLst>
          </p:cNvPr>
          <p:cNvSpPr txBox="1"/>
          <p:nvPr/>
        </p:nvSpPr>
        <p:spPr>
          <a:xfrm>
            <a:off x="13601373" y="11699448"/>
            <a:ext cx="4686627" cy="10404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การทำงานของลิ้นใบพัด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B963B77-E380-4338-E1FD-4057E7D9E59E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7AAD26F-CC68-0A16-FFF9-4865F76375A9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3FFD66A6-C26D-5C45-9440-4ECCA68E0047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208C6689-D029-A8EA-2234-1AEEB37DC349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34269D35-82D6-2CB5-29C3-D68AB7398070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C8EF74-B2C3-781B-5A46-CF106B20A805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E0F27AF9-BCBF-5674-A249-BA5F575B199C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515C58C1-E494-F62E-13A3-9FDA363317B1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FE607F0-ED33-EE5D-4355-8C3E9DD5C11D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73780E-6722-256C-F5B4-3FCD22192BDA}"/>
              </a:ext>
            </a:extLst>
          </p:cNvPr>
          <p:cNvGrpSpPr/>
          <p:nvPr/>
        </p:nvGrpSpPr>
        <p:grpSpPr>
          <a:xfrm>
            <a:off x="20878651" y="6914776"/>
            <a:ext cx="13885457" cy="5304915"/>
            <a:chOff x="4971950" y="2042855"/>
            <a:chExt cx="13885457" cy="5304915"/>
          </a:xfrm>
        </p:grpSpPr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950B623A-161A-3A9D-FD82-FA33E457B481}"/>
                </a:ext>
              </a:extLst>
            </p:cNvPr>
            <p:cNvSpPr txBox="1"/>
            <p:nvPr/>
          </p:nvSpPr>
          <p:spPr>
            <a:xfrm>
              <a:off x="5533369" y="2098280"/>
              <a:ext cx="13324038" cy="524949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ตรวจสอบการสึก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ของแบริง</a:t>
              </a:r>
              <a:r>
                <a:rPr lang="en-US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ตรวจสอบรอยขีดข่วนแบริง ถ้ามีให้เปลี่ยน</a:t>
              </a:r>
              <a:b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แบริงใหม่ (การเปลี่ยนแบริงใหม่ ให้ดูวิธีการเลือกจากคู่มือของบริษัทผู้ผลิต)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ตรวจสอบรอยขีดข่วน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รอยสึก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ตามดของเพลาข้อเหวี่ยง ถ้ามีการสึก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b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มาก ให้นำเพลาข้อเหวี่ยงไปเจียระไน หรือเปลี่ยนเพลาข้อเหวี่ยง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ตรวจสอบช่องว่าง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มันระหว่างแบริงกับข้อหลักของเพลาข้อเหวี่ยง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ประกอบแบริงเข้ากับเสื้อสูบและประกับเพลาข้อเหวี่ยง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วางเพลาข้อเหวี่ยงเข้ากับเสื้อสูบ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3.3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ตัดพลา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สทิ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เกจยาวเท่ากับความกว้างของแบริง และวางบนข้อหลักของเพลาข้อเหวี่ยง 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3.4</a:t>
              </a:r>
              <a:r>
                <a:rPr lang="en-US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ประกอบประกับเพลาข้อเหวี่ยง และค่อย ๆ ขันโบ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ทุกตัวให้เท่า ๆ กัน สลับหลาย ๆ ครั้ง เรียงลำดับตามตำแหน่ง (รูปที่ 10.10) จนแน่น จากนั้นขันโบ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ด้วยประแจวัดแรงบิดตามค่ากำหนดของบริษัทผู้ผลิต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3.5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ถอดโบ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ทุกตัวและถอดประกับเพลาข้อเหวี่ยงออก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6766BDD-0FE8-6281-FA58-923B3F4E72C2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6B30F99-3B4B-5BF5-669D-AB3AFB8F6DB1}"/>
                </a:ext>
              </a:extLst>
            </p:cNvPr>
            <p:cNvSpPr/>
            <p:nvPr/>
          </p:nvSpPr>
          <p:spPr>
            <a:xfrm>
              <a:off x="4971950" y="2973641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DD3D5A0-DD45-D05D-799F-4ED29E795F34}"/>
                </a:ext>
              </a:extLst>
            </p:cNvPr>
            <p:cNvSpPr/>
            <p:nvPr/>
          </p:nvSpPr>
          <p:spPr>
            <a:xfrm>
              <a:off x="4971950" y="394281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sp>
        <p:nvSpPr>
          <p:cNvPr id="54" name="TextBox 10">
            <a:extLst>
              <a:ext uri="{FF2B5EF4-FFF2-40B4-BE49-F238E27FC236}">
                <a16:creationId xmlns:a16="http://schemas.microsoft.com/office/drawing/2014/main" id="{6C86F3EB-F386-E81B-DD1D-1456E9CC97D9}"/>
              </a:ext>
            </a:extLst>
          </p:cNvPr>
          <p:cNvSpPr txBox="1"/>
          <p:nvPr/>
        </p:nvSpPr>
        <p:spPr>
          <a:xfrm>
            <a:off x="1002424" y="1423155"/>
            <a:ext cx="16283152" cy="437244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4000" b="1" u="sng" spc="36" dirty="0">
                <a:solidFill>
                  <a:srgbClr val="F66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เมื่อเครื่องยนต์ร้อน</a:t>
            </a:r>
          </a:p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แผ่น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ไบ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เมทอลสปริงเมื่อถูกอากาศที่มีอุณหภูมิสูงจากหม้อ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ก็จะเกิดการขยายตัว และทำให้ลิ้นใบพัดเกิดการเคลื่อนที่เปิดช่องทางให้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 (รูปที่ 11.17 ก.) จากห้อง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สำรองผ่านไปยังห้องแผ่นคลัตช์เกิดความหนืดทำให้เสื้อคลัตช์ตัวหน้าและตัวหลังต่อเป็นชุดเดียวกัน ส่งผลให้พัดลมหมุนตามความเร็วรอบของเครื่องยนต์ เมื่อความเร็วรอบสูงถึงระดับหนึ่ง ความหนืดของซิลิโคนจะไม่สามารถทำให้จานทั้งสองด้านหมุนได้ทันความเร็วรอบของเครื่องยนต์ ดังนั้น </a:t>
            </a:r>
            <a:b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พัดลมก็จะหมุนคงที่อยู่เท่านั้น แม้ว่ารอบเครื่องยนต์จะสูงขึ้นนั่นเป็นเพราะการออกแบบมาเพื่อลดภาระของเครื่องยนต์ในขณะความเร็วรอบสูง เพราะเมื่อความเร็วของรถยนต์สูงขึ้น ความเร็วลมที่มาปะทะกับหม้อ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จะมีปริมาณสูงพอสำหรับการระบายความร้อน ดังนั้น พัดลมก็ไม่จำเป็นต้องหมุนตามความเร็วรอบเครื่องยนต์  เพราะจะทำให้สิ้นเปลืองกำลังของเครื่องยนต์โดยไม่จำเป็น</a:t>
            </a:r>
          </a:p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พัดลมแบบ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เมื่อใช้งานไประยะเวลาหนึ่ง 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มันซิลิโคนจะเสื่อมสภาพ ความหนืดจะลดลงทำให้การส่งกำลังลดลงไปด้วย หมายความว่า รอบการหมุนของพัดลมจะลดลงไปด้วย ปริมาณลมที่จะระบายความร้อนจึงไม่เพียงพอสำหรับเครื่องยนต์ในขณะที่จอดนิ่งนาน ๆ หรือความเร็วตํ่า ส่งผลให้ความร้อนของเครื่องยนต์สูงกว่าปกติ การแก้ไขทำได้โดยเติม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มันซิลิโคนเข้าไปใหม่ ในเครื่องยนต์บางรุ่นต้องเปลี่ยนชุด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ทั้งชุด</a:t>
            </a:r>
            <a:endParaRPr lang="en-US" sz="40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05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C577A-06B9-6EAF-48AC-ADEB06516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F0AFC4A5-D7A7-2556-6452-EE8AA0C06E34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D7599C-495A-C1D9-9895-6899B9AEC200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61DFFD3-00FF-7FC4-8408-8079436AD30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F5FE741-2BEF-8970-F727-3A3B952DD11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EC0E516E-E2E4-07FE-9065-84C9E9A7407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4AA4FFF-9795-23C4-2FE2-9807A090B17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0747380-AA05-EBDE-2E64-813DE8F3A36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0F1EBCA-F76A-4D52-2A07-7C4D3511E58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35B352F0-200D-12E3-2CBD-091CE749C55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0C60CCD-1A0F-16D1-C2C8-8DE65776CF4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BC6675B-C4B8-81EC-8433-50E0692FA507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E1A38F23-D403-9403-7B48-79002499E5B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A517A634-CFDE-7446-22B3-6B63C193EEB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C396754-723B-2152-0E9F-1901E8B5360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5263033-FD49-73B8-DEF5-EB254EE88C09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B592EBB1-B0DF-26D3-3F71-BB7C470AFEA2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E9D701-8086-CB8F-02F5-BBD6C129EC3D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77DFF4-11FC-7D64-A5D4-34D9A098F574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BF5ED5-F8F5-4B35-D571-326311488877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D3D263DD-7FD5-2CD5-BB90-394648C5062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8E4AA92C-40A7-9C51-1A76-6A8DDB875B01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96313-F9D2-676F-0020-B302017D7B94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AADFAD-FD97-3464-6F2C-E3582126B3D3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96790A8C-089E-0001-89AD-6BD64A1A4D37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EAE94004-56E5-E8D1-4DCC-06FD5D0C1851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44AF6008-CBB2-1B69-149A-A3BA2DD70E04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20CCE638-62EC-6CA5-5831-E66D3FEF46D5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7D54A34-E82C-2ECA-DE42-A2A919F042CD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BC43B8-79B8-4744-633B-E1FF8B5AD5AA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FEEBBA-1BDC-32B8-93CD-BC4992C6186C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1020643E-4EDB-D59E-02E9-01DE39800684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92800BA2-2768-15FC-33AD-F30DE6E88AAF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DE95DB-BF05-9593-C8CD-E68DF9B051F3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1C279C5B-4A6E-1537-0B0E-B34980A1B35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E214DC7D-BAFD-7CD8-E4A1-E76A76F15A3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731E5C-91D2-F5BC-0B24-663AC7386025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BE1F4DE-0A26-8935-4502-CBDD6A21C157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8150BDA-18C3-3CCD-3D97-76424A05CB56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705FE72-2611-308A-DDD7-006227BBDB77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966AB513-AEE5-7DD5-3FA8-B8E30824A1D9}"/>
              </a:ext>
            </a:extLst>
          </p:cNvPr>
          <p:cNvSpPr txBox="1"/>
          <p:nvPr/>
        </p:nvSpPr>
        <p:spPr>
          <a:xfrm>
            <a:off x="3276601" y="2357640"/>
            <a:ext cx="6576847" cy="382635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7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ส่วนมากจะถูกขับด้วยสายพานที่ส่งกำลังมาจากพูลเลย์เพลาข้อเหวี่ยง นอกจากนี้สายพานยังขับชิ้นส่วนอื่น ๆ เช่น 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อัล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เทอร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์เนเต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อร์ คอมเพรสเซอร์แอร์ ปั๊ม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มันเพาเวอร์ เป็นต้น ที่พื้นที่ผิวด้านข้างของสายพานแบบตัววี จะมีแรงเสียดทานเพื่อใช้ส่งถ่ายกำลังไปยังด้านข้างของร่องพูลเลย์ ถ้าด้านข้างของสายพานสึก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ตํ่าก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ว่าขอบร่อง สายพานจะลื่น สายพานขับปั๊ม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ที่นิยมใช้ในรถยนต์มีอยู่ 2 ชนิด คือ แบบวีปกติ และแบบร่องวีร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วม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11.19)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6C2687-BFE3-1815-FB6E-7C34CC073BD3}"/>
              </a:ext>
            </a:extLst>
          </p:cNvPr>
          <p:cNvGrpSpPr/>
          <p:nvPr/>
        </p:nvGrpSpPr>
        <p:grpSpPr>
          <a:xfrm>
            <a:off x="3041361" y="1141749"/>
            <a:ext cx="8613610" cy="923330"/>
            <a:chOff x="3041361" y="2114402"/>
            <a:chExt cx="8613610" cy="9233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E8E01-D744-D80E-1236-A335B5015641}"/>
                </a:ext>
              </a:extLst>
            </p:cNvPr>
            <p:cNvGrpSpPr/>
            <p:nvPr/>
          </p:nvGrpSpPr>
          <p:grpSpPr>
            <a:xfrm>
              <a:off x="3213277" y="2356304"/>
              <a:ext cx="8441694" cy="655419"/>
              <a:chOff x="4567417" y="4086431"/>
              <a:chExt cx="8441694" cy="655419"/>
            </a:xfrm>
          </p:grpSpPr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A85BBB5E-3E4C-4869-77B0-8D353A5E06BF}"/>
                  </a:ext>
                </a:extLst>
              </p:cNvPr>
              <p:cNvSpPr/>
              <p:nvPr/>
            </p:nvSpPr>
            <p:spPr>
              <a:xfrm>
                <a:off x="4567417" y="4086431"/>
                <a:ext cx="7977237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D8E89DF2-72C4-8B1E-4CB5-AD86573159C7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7601199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สายพานขับปั๊ม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Water Pump Driven Belt)</a:t>
                </a: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F5670C7A-854F-07B6-ECDD-684250245888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06A8765-C58B-7B64-2647-B15AE2C149A9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5B3A017A-B1FF-1B5A-8EE9-EB49C1AEE88D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CA85983D-C918-61DA-F1A7-05B1900B381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7705305E-2BA5-9D41-494A-DD3ADC0C13C5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.6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3EA1443A-AFE9-7954-1618-82F68C007973}"/>
              </a:ext>
            </a:extLst>
          </p:cNvPr>
          <p:cNvSpPr txBox="1"/>
          <p:nvPr/>
        </p:nvSpPr>
        <p:spPr>
          <a:xfrm>
            <a:off x="11970291" y="6465739"/>
            <a:ext cx="5061322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ชนิดสายพานขับปั๊ม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AA2DCFCA-B6FE-FB82-EB78-D4A8471AFC5F}"/>
              </a:ext>
            </a:extLst>
          </p:cNvPr>
          <p:cNvSpPr txBox="1"/>
          <p:nvPr/>
        </p:nvSpPr>
        <p:spPr>
          <a:xfrm>
            <a:off x="3278723" y="7705428"/>
            <a:ext cx="13952988" cy="23333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5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ที่ด้านปลายของปั๊ม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จะติดตั้งใบพัดลม มีวัตถุประสงค์เพื่อให้อากาศส่วนใหญ่ไหลผ่านหม้อ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ใบพัดลมมีจำนวนหลายใบและทำมาจากเหล็ก หรือวัสดุพลาสติก ใบพัดลมบางส่วนจะถูกปิดล้อมด้วยแผ่นป้องลม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shroud)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การมีแผ่นป้องลมจะช่วยเพิ่มประสิทธิภาพการทำงานของใบพัดลม ทำให้อากาศส่วนใหญ่ผ่านหม้อ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อย่างเต็มที่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ED31EB8-B631-9C76-3F6A-B532CE55C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94" y="2182635"/>
            <a:ext cx="8089906" cy="382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7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316DF-D149-9FEC-D9FC-6529C51C6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9E3FF652-0ACE-DD11-2B7D-E5C1FEEB93A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021CDA-4AC2-0C1C-D741-B8CBFAA1CA23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F8CDD17-2683-52FD-282E-983EAA715B55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2F18595-F107-733D-527F-9D1F3F6C533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5EEAD39D-8872-F4CF-7673-A860AD63D7B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6935E75-B9EE-CEFA-87F8-3116092A9CE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0BCF994-2788-86DF-0B8D-454E53F1A8A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1CCC582A-9632-A2E3-3B62-143F876B47F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3B26899-889D-8CEC-87D8-D1D242F2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57811F4-C8A0-165C-171B-2B02B85A953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2F5A02-092A-70A6-7756-9693FC744C40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FFA18C28-1B3D-1FD5-8BD8-F838BC73AD3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F4A0932E-B163-13E3-9768-8EA17A67CA6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7899C08-9070-1EEA-79D0-85A9F21D6B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EDEE16BA-7CDD-AE5D-1FC5-F14D81D0A84D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6A80D47-DCCA-7EC6-DA09-5574BBF0A768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D75F92-733B-1394-0C30-0E6EA6F8B48B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95D1AC-E0FF-311E-6AB0-29DAB14F406C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F591A993-E79C-1452-EACE-90EE61F58B7F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32351692-2088-C72D-8353-818A22F151DC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E607600-55F0-9FBA-0645-390EAC8B830E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27EB93-C718-42C3-93EF-3318E474E909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4DE8EB7-773C-F459-D8A1-EA9D4670BC8C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F42E3784-2A40-BBBA-FD51-AACE7E6197B3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90AA7EC3-9FBF-571A-9DBC-92ED9162185B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3B99C843-2628-79A3-BFD2-C6FC2C54C1D8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ECEFBFD4-9FB8-EDAC-24C0-B8F43F09BB6D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ACB0E95B-6B4D-017B-4B56-0BD02AC7FCD5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D375FD-6DFC-D6E9-E774-4245A4ECEF76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79EC3E-45A2-F7F9-BE32-211C008AF20A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6413F05A-56E0-C4E9-BE69-8448B812A69E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080A37DF-2F40-C483-4062-A6A397FD3AB6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BAD1DA-36C2-06F1-8F81-DFA4DEF3842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DAB7BCB8-4CD8-135D-7601-5222E2EA705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B6133C8D-2F52-4933-0609-B86070005E6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84F2F1-4EBB-AD83-14C4-11EFB48B1CCE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A0FEB1E2-FA09-2BB3-D557-FE355D2EB11A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85CE808-1532-B090-8BB3-69860CE93E98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FFC2204-96D7-C153-8F65-A910FFCDB652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E8DC79BC-E318-B89B-C7A1-03743304D525}"/>
              </a:ext>
            </a:extLst>
          </p:cNvPr>
          <p:cNvSpPr txBox="1"/>
          <p:nvPr/>
        </p:nvSpPr>
        <p:spPr>
          <a:xfrm>
            <a:off x="3276601" y="2022906"/>
            <a:ext cx="6897254" cy="382635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700"/>
              </a:spcBef>
            </a:pP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ถัง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สำรอง (รูปที่ 11.20) ทำหน้าที่เก็บรักษา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หล่อเย็นที่ถูกดันออกมาจากหม้อ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ในขณะที่เครื่องยนต์ทำงาน และป้องกัน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ไม่ให้ล้นออกมาข้างนอก ถัง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สำรองจะติดตั้งอยู่ข้างหม้อ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และจะต่อกับท่อ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ล้นของหม้อ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ด้วยท่อยางเล็ก ๆ เมื่อ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หล่อเย็นในหม้อ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มีความดันสูง ก็จะถูกดันผ่านฝาหม้อ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ออกมาเก็บในถัง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สำรอง และเมื่อดับเครื่องยนต์ อุณหภูมิของ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หล่อเย็นตํ่าลง 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ก็จะถูกดูดกลับเข้าไปยังหม้อ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การทำงานของถัง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สำรอง (รูปที่ 11.21)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5EB98E-35C9-4834-08CE-86B494AB5D6B}"/>
              </a:ext>
            </a:extLst>
          </p:cNvPr>
          <p:cNvGrpSpPr/>
          <p:nvPr/>
        </p:nvGrpSpPr>
        <p:grpSpPr>
          <a:xfrm>
            <a:off x="3041361" y="865071"/>
            <a:ext cx="8613610" cy="923330"/>
            <a:chOff x="3041361" y="2114402"/>
            <a:chExt cx="8613610" cy="9233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97E269F-093A-9260-50EE-FF572C33BDEF}"/>
                </a:ext>
              </a:extLst>
            </p:cNvPr>
            <p:cNvGrpSpPr/>
            <p:nvPr/>
          </p:nvGrpSpPr>
          <p:grpSpPr>
            <a:xfrm>
              <a:off x="3213277" y="2356304"/>
              <a:ext cx="8441694" cy="655419"/>
              <a:chOff x="4567417" y="4086431"/>
              <a:chExt cx="8441694" cy="655419"/>
            </a:xfrm>
          </p:grpSpPr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B816A7F6-F4AC-1B56-34E2-79C0D8B6075F}"/>
                  </a:ext>
                </a:extLst>
              </p:cNvPr>
              <p:cNvSpPr/>
              <p:nvPr/>
            </p:nvSpPr>
            <p:spPr>
              <a:xfrm>
                <a:off x="4567417" y="4086431"/>
                <a:ext cx="5524323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CE383BE3-597B-8924-ED7D-82DF8C77E1E9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7601199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ถัง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สำรอง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Reservoir Tank)</a:t>
                </a: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6E97792B-120D-F9DE-DEAC-D56C900C7D3D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076F5BE-8904-590C-2F6D-BEB074EC61EF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6FFC43CC-FCE1-907E-F094-9ABC71B8D64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D1924FD1-3AA7-C539-AEC4-40AB8D39D708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EC113609-BBFE-D0D8-68F8-ED8D07F73183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.7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65AC32D0-6F85-81FD-D879-6B6E7552863E}"/>
              </a:ext>
            </a:extLst>
          </p:cNvPr>
          <p:cNvSpPr txBox="1"/>
          <p:nvPr/>
        </p:nvSpPr>
        <p:spPr>
          <a:xfrm>
            <a:off x="12178215" y="8431147"/>
            <a:ext cx="4256680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11.21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ถัง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สำรองในขณะเครื่องยนต์มีอุณหภูมิสูง และลดลง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C478AF5-92B1-E0AE-9E0A-B614BC51D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855" y="1280690"/>
            <a:ext cx="7447719" cy="68761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6197135-7B73-CE58-96C7-CC9CA27FD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75" y="6333099"/>
            <a:ext cx="4701280" cy="3516536"/>
          </a:xfrm>
          <a:prstGeom prst="rect">
            <a:avLst/>
          </a:prstGeom>
        </p:spPr>
      </p:pic>
      <p:sp>
        <p:nvSpPr>
          <p:cNvPr id="56" name="TextBox 10">
            <a:extLst>
              <a:ext uri="{FF2B5EF4-FFF2-40B4-BE49-F238E27FC236}">
                <a16:creationId xmlns:a16="http://schemas.microsoft.com/office/drawing/2014/main" id="{C0400D5E-D1DF-3F35-5058-3C635EC701CF}"/>
              </a:ext>
            </a:extLst>
          </p:cNvPr>
          <p:cNvSpPr txBox="1"/>
          <p:nvPr/>
        </p:nvSpPr>
        <p:spPr>
          <a:xfrm>
            <a:off x="8153401" y="8431146"/>
            <a:ext cx="1843746" cy="85403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11.20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ถัง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สำรอง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75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7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E14AC-CF2F-8AF1-16A2-1CBDF884C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F06687E2-2142-1938-4BED-A50A6F8D8CC0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23FD3E-D99B-237D-77CC-8FC19C8856E5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47D8926-5453-EB40-412A-F924A303B971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9C47AEA-D698-8AE6-826A-67CA68E871C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EA9A9533-49F4-17C8-E1CD-2293860BD0E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A500927-7309-6275-0BDA-8DD371B7CFF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2607D88-8602-0F78-D3C7-BA64942987A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2AAF85D-E18F-04D4-1CC6-C5EA29AE538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26A7818-64FE-FE55-7600-71EA5D6788E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32F2437-7086-28B0-C949-69C60186F2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34A8306-7B72-FD3D-21A9-25748825311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701D4C4C-9444-0811-56C4-A19F931AB14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D4072C-2426-4EFA-7F0D-7E6E74E8273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5A1B83-92C2-16C2-F041-5022C74A776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76A9935C-5E56-B3E3-1907-9EAE16E07D7B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E5DABE0E-5B3E-2575-215B-3C326A26179B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3B6517-7D6A-08A3-26D7-BE3A386F491E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3FA9B04-2B17-9CAC-B48E-7A65E33D5190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F843C02F-162E-DD0F-1F93-B76F79CA2C5D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179D23B2-64B2-0E9B-3AD2-3BA85D2504DD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F332A63A-92E2-9E25-F47E-64A9063E9B0D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C100A7-B551-A1AF-1658-2A21D0E4907D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0F3308-0C31-4C0C-794F-FF0A7FB31AF3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AD65F98A-15B3-AA80-1847-08147B476A71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EDEB00CF-680F-E0A6-AB5F-EC405DE341BC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09A6B70-99BE-EAB7-0D09-60B6AD0709F6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139EFDC9-C89E-F94B-AAF9-52DC10296738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CE0E1133-08A1-9DB3-0614-71216920F494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EE17C5-FD13-FE6C-1002-5693DB54DF21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C7D325-9B13-42F0-4E56-D37EC58B427B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273A0203-1712-2081-879F-DE7D6D74579B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D875C947-E9BD-A1AB-29BE-85F2AE7B86D0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0F23FE-1284-CCCF-B419-E71221F2AC5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7F0C4EB-3C4B-9DCE-8904-B7D48E514570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4912E9C0-63AD-D293-DE91-56B0FD93709D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1DF2EB-9112-1818-1B4D-0755558E6765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D57FEE0-9CDF-C1EF-0236-3F8F7F409638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BD92832-E7FD-CC25-FAA4-6E2DD913186E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D020974-48FD-7312-1BDD-9C1684F4E98D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B4DE72CE-50C1-9196-9F8B-42C4C66834E9}"/>
              </a:ext>
            </a:extLst>
          </p:cNvPr>
          <p:cNvSpPr txBox="1"/>
          <p:nvPr/>
        </p:nvSpPr>
        <p:spPr>
          <a:xfrm>
            <a:off x="3276600" y="2008392"/>
            <a:ext cx="7712423" cy="308779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500"/>
              </a:lnSpc>
              <a:spcBef>
                <a:spcPts val="6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ระบบระบายความร้อนแบบมีฝาหม้อน้ำจะอยู่บนถังน้ำสำรอง (รูปที่ 11.22) ฝาหม้อ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จะไม่ได้อยู่บนหม้อ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ดังนั้น ระบบแบบนี้จะช่วยเพิ่มความดันขึ้นเพื่อใช้ในระบบระบายความร้อน ฝาหม้อ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ในระบบระบายความร้อนแบบนี้มีไว้เพื่อป้องกันการสูญเสียของ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หล่อเย็นโดยการระเหย และป้องกันไม่ให้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หล่อเย็นเสื่อมสภาพลงจากการที่สัมผัสกับอากาศโดยตรง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A18C32-5C57-A16F-464F-F6DC76118A47}"/>
              </a:ext>
            </a:extLst>
          </p:cNvPr>
          <p:cNvGrpSpPr/>
          <p:nvPr/>
        </p:nvGrpSpPr>
        <p:grpSpPr>
          <a:xfrm>
            <a:off x="3041361" y="865071"/>
            <a:ext cx="10805268" cy="923330"/>
            <a:chOff x="3041361" y="2114402"/>
            <a:chExt cx="10805268" cy="9233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CDE656-EB98-A811-DAB2-76D737BD9F0A}"/>
                </a:ext>
              </a:extLst>
            </p:cNvPr>
            <p:cNvGrpSpPr/>
            <p:nvPr/>
          </p:nvGrpSpPr>
          <p:grpSpPr>
            <a:xfrm>
              <a:off x="3213276" y="2356304"/>
              <a:ext cx="10633353" cy="655419"/>
              <a:chOff x="4567416" y="4086431"/>
              <a:chExt cx="10633353" cy="655419"/>
            </a:xfrm>
          </p:grpSpPr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480C3D31-BCF4-9B80-612A-AFF83BABB613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9210953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669B44CA-6E3F-5829-87C4-8FC9E53C9A03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979285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ระบบระบายความร้อนแบบมีฝาหม้อ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อยู่บนถัง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สำรอง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8FC0BF70-6E4C-C097-FAE7-75FCF8969A6A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2CB6170-2E41-FA23-19BC-83761B3F6EC8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7FA87C5B-65F9-FBCE-FE45-27DA12C6B2B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707883A-AEC5-9FD2-B4CD-8B9BA7059E4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7459E89B-EC82-FD88-19AD-036ABBE41C2C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.8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64F80E58-0740-6390-C207-4D1892117F46}"/>
              </a:ext>
            </a:extLst>
          </p:cNvPr>
          <p:cNvSpPr txBox="1"/>
          <p:nvPr/>
        </p:nvSpPr>
        <p:spPr>
          <a:xfrm>
            <a:off x="12688045" y="4714637"/>
            <a:ext cx="4773358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11.22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ระบบระบายความร้อนแบบมีฝาหม้อ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อยู่บนถัง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สำรอง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BA3489C-7BD8-A9E0-38FC-CD3186784DB8}"/>
              </a:ext>
            </a:extLst>
          </p:cNvPr>
          <p:cNvGrpSpPr/>
          <p:nvPr/>
        </p:nvGrpSpPr>
        <p:grpSpPr>
          <a:xfrm>
            <a:off x="3041361" y="4729151"/>
            <a:ext cx="7114018" cy="923330"/>
            <a:chOff x="3041361" y="2114402"/>
            <a:chExt cx="7114018" cy="92333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F93F017-5609-01A3-1AD5-DA05C7CF91F2}"/>
                </a:ext>
              </a:extLst>
            </p:cNvPr>
            <p:cNvGrpSpPr/>
            <p:nvPr/>
          </p:nvGrpSpPr>
          <p:grpSpPr>
            <a:xfrm>
              <a:off x="3213276" y="2356304"/>
              <a:ext cx="6942103" cy="655419"/>
              <a:chOff x="4567416" y="4086431"/>
              <a:chExt cx="6942103" cy="655419"/>
            </a:xfrm>
          </p:grpSpPr>
          <p:sp>
            <p:nvSpPr>
              <p:cNvPr id="62" name="Flowchart: Process 61">
                <a:extLst>
                  <a:ext uri="{FF2B5EF4-FFF2-40B4-BE49-F238E27FC236}">
                    <a16:creationId xmlns:a16="http://schemas.microsoft.com/office/drawing/2014/main" id="{2676DD2D-1CD3-3339-B93D-078A9EB45FD7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6612895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xtBox 10">
                <a:extLst>
                  <a:ext uri="{FF2B5EF4-FFF2-40B4-BE49-F238E27FC236}">
                    <a16:creationId xmlns:a16="http://schemas.microsoft.com/office/drawing/2014/main" id="{3A8744CB-3802-9165-7E20-8A49FA20759D}"/>
                  </a:ext>
                </a:extLst>
              </p:cNvPr>
              <p:cNvSpPr txBox="1"/>
              <p:nvPr/>
            </p:nvSpPr>
            <p:spPr>
              <a:xfrm>
                <a:off x="5407913" y="4284650"/>
                <a:ext cx="6101606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ยาหล่อเย็นเครื่องยนต์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Antifreeze)</a:t>
                </a:r>
              </a:p>
            </p:txBody>
          </p:sp>
        </p:grpSp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21616D07-4B28-7000-A4E7-64BABD93D960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2346E59-F818-44B9-64F4-FEAD35082227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60" name="Arrow: Chevron 59">
                <a:extLst>
                  <a:ext uri="{FF2B5EF4-FFF2-40B4-BE49-F238E27FC236}">
                    <a16:creationId xmlns:a16="http://schemas.microsoft.com/office/drawing/2014/main" id="{AD189E12-5B83-A678-A408-A0896A17B37D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Arrow: Chevron 60">
                <a:extLst>
                  <a:ext uri="{FF2B5EF4-FFF2-40B4-BE49-F238E27FC236}">
                    <a16:creationId xmlns:a16="http://schemas.microsoft.com/office/drawing/2014/main" id="{BAAFA4FC-6A33-BBAD-B5A2-A4C5F791141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" name="TextBox 6">
              <a:extLst>
                <a:ext uri="{FF2B5EF4-FFF2-40B4-BE49-F238E27FC236}">
                  <a16:creationId xmlns:a16="http://schemas.microsoft.com/office/drawing/2014/main" id="{F5B776F2-D5A3-B9D0-1BE8-30D8F7D7BEA5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.9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67CF1D03-17AD-38AB-38FE-289218866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023" y="1862314"/>
            <a:ext cx="6457884" cy="2729370"/>
          </a:xfrm>
          <a:prstGeom prst="rect">
            <a:avLst/>
          </a:prstGeom>
        </p:spPr>
      </p:pic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9A88977-0552-8B89-202C-1E9B75DB2DC2}"/>
              </a:ext>
            </a:extLst>
          </p:cNvPr>
          <p:cNvSpPr/>
          <p:nvPr/>
        </p:nvSpPr>
        <p:spPr>
          <a:xfrm rot="459140">
            <a:off x="16131744" y="7580917"/>
            <a:ext cx="4236311" cy="36519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19DA1318-D386-AEEA-7610-697C01DBC8E6}"/>
              </a:ext>
            </a:extLst>
          </p:cNvPr>
          <p:cNvSpPr txBox="1"/>
          <p:nvPr/>
        </p:nvSpPr>
        <p:spPr>
          <a:xfrm>
            <a:off x="3276600" y="5872472"/>
            <a:ext cx="14103441" cy="382635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500"/>
              </a:lnSpc>
              <a:spcBef>
                <a:spcPts val="6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ยาหล่อเย็นที่ใช้เติมลงในหม้อ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จะประกอบไปด้วยสารป้องกัน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แข็งตัว เพิ่มจุดเดือดและสารยับยั้งการเกิดสนิม การใช้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ยาหม้อ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ในสัดส่วนผสมที่ปกติ  คือ  สารป้องกันการแข็งตัว 50% ผสมกับ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50% จะทำให้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มีจุดเยือกแข็งตํ่าลง -34 องศาฟาเรนไฮต์ (-37 องศาเซลเซียส) และอุณหภูมิจุดเดือดสูงขึ้นถึง 276 องศาฟาเรนไฮต์ (135 องศาเซลเซียส) โดยทั่วไปแล้ว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ยาป้องกันการแข็งตัวจะมีส่วนประกอบของสารเอทธิ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ลีนไ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กลคอล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Ethylene Glycol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EG)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 95% สารชนิดนี้เมื่อเติมในระบบหล่อเย็น จะไม่มีการสูญหายแต่สารป้องกันการกัดกร่อนจะเสื่อมสภาพได้ ดังนั้น เมื่อเติม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ยาหล่อเย็นที่มีสารผสมดังกล่าว จึงต้องมีการเปลี่ยนถ่าย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หม้อ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ทุกๆ 2 ปี (ยกเว้น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ยาเติมหม้อ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Long life antifreeze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ซึ่งมีสารพิเศษสามารถใช้งานนานถึง 5 ปี) นอกจากนี้ยังมี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ยาอีกชนิดหนึ่งที่เติมสารโพรพี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ลีนไ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กลคอล (</a:t>
            </a:r>
            <a:r>
              <a:rPr lang="en-US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Propylean</a:t>
            </a:r>
            <a:r>
              <a:rPr lang="en-US" sz="3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Glycol</a:t>
            </a:r>
            <a:r>
              <a:rPr lang="en-US" sz="3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PG)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ยาชนิดนี้มีความเป็นพิษต่อสิ่งแวดล้อมน้อยกว่าแบบแรก แต่มีราคาสูงกว่า</a:t>
            </a:r>
          </a:p>
        </p:txBody>
      </p:sp>
    </p:spTree>
    <p:extLst>
      <p:ext uri="{BB962C8B-B14F-4D97-AF65-F5344CB8AC3E}">
        <p14:creationId xmlns:p14="http://schemas.microsoft.com/office/powerpoint/2010/main" val="27928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F942-C912-DF82-B24B-1B2A0858C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E1EC19F-169E-E5D2-09D4-8F53A75AC33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132E27-B5C9-5885-EBBF-B1B9CF7A2D2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E90748-7E2C-B97C-C580-FF84A8AE818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5B2AF4-BFD6-E8B1-5B11-1DC69CFB830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491D8E3-F83F-AA1B-1421-7A7871B7930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02E12A-0A33-C76B-C446-0E0791E1A21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371BAA-0E9E-D430-4EAC-E689C9E7D6C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454E0B69-268F-CD82-3D4E-C521CA8C130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6FD03AB-38F7-C23B-C14D-47673657BE7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4F1F51-C297-4663-85D7-C698429B391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7B5F9A-150C-91A4-A196-4F6F82415E5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60F1FBD-9823-AF96-D3E9-596C83FAC3C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6A42E0D-D2F8-F96D-201A-C17D8D41AB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E3A6E6F-DA3D-6CF4-DA17-11AFA23EA57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3B81604-7FCB-34EF-1466-B7D735DC81D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DE8F769-708F-7150-BBD8-0E155EAF9990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8E960-7EF3-0D55-9237-C9BA3E590727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27F726-DCDA-B5D6-CEA8-9AA96A907480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1A175B4-0C35-E1AD-F2CA-2FFF6EDC5FF2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7CA3946-BA27-9411-5171-54E480EE8B2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5D00337-FBE6-C903-66CC-B11A04B85205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54CCA-A4C8-8386-E71F-3F649AD7001F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DD25C5-E99E-ED7F-CC87-961B86CF1D0A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1C7BC1E6-85F5-BBC9-51E3-23DE45D5D60B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BA5A1E9A-DEAC-F467-FDBE-E835D226DC8F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EB8FBB30-1EB9-1796-E666-9474C2EA9ED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6A33AF20-DCDF-5B7D-ACB2-5430CCFE80B8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C442B1B0-AFA0-F7FD-40C9-5365BF698479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2EE916-2025-4B33-BEBB-2D91FD6DA78E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F38639-85FA-314A-BD3B-36EB909E0CCC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472EA51B-ADE0-A42D-111B-DBA901F14231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81D9251E-30F5-5832-BFEF-7DB7DE7A4AA3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FFAA8D-D774-EAC7-585D-62592846498A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E5203B0-0CBC-E751-F84C-6592FD17E149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F164A0D-E282-4675-D0E3-E4A2611C5D7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2447C6-8C84-4EB2-1C9E-A8266433C136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609A1AE-7DFC-AC2C-C702-C90FEC51A674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902BCC8-528B-323E-2216-6C19735511E8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016280C-DF1F-EA86-80C4-FB7C3D049F61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02E4761-B9E3-7119-DC37-333F2363465A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0AEC5F-419B-8C55-9D39-B3E52BBF60F3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F7611E-726E-5C5D-D659-AA021A839D34}"/>
                  </a:ext>
                </a:extLst>
              </p:cNvPr>
              <p:cNvSpPr/>
              <p:nvPr/>
            </p:nvSpPr>
            <p:spPr>
              <a:xfrm>
                <a:off x="1899810" y="717042"/>
                <a:ext cx="14661400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">
                <a:extLst>
                  <a:ext uri="{FF2B5EF4-FFF2-40B4-BE49-F238E27FC236}">
                    <a16:creationId xmlns:a16="http://schemas.microsoft.com/office/drawing/2014/main" id="{12A68DE0-76B6-53F0-3034-5247C0CB4EF2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งานตรวจสอบส่วนประกอบของระบบระบายความร้อน</a:t>
                </a:r>
              </a:p>
            </p:txBody>
          </p:sp>
          <p:sp>
            <p:nvSpPr>
              <p:cNvPr id="66" name="Flowchart: Delay 65">
                <a:extLst>
                  <a:ext uri="{FF2B5EF4-FFF2-40B4-BE49-F238E27FC236}">
                    <a16:creationId xmlns:a16="http://schemas.microsoft.com/office/drawing/2014/main" id="{9D6DEF37-5BA8-4F6C-2D0F-6E758035BF26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id="{FC187CC4-E519-1608-4FDD-2C42A75C9B64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4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88BB292-86C1-497A-4273-1FD27A281BDD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DF39A329-630D-94A0-4819-07C2D61A919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18BE0484-8A74-1967-C279-32E19428663A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7B3577E1-CC7A-1BA0-55D2-F06899CC8853}"/>
              </a:ext>
            </a:extLst>
          </p:cNvPr>
          <p:cNvSpPr txBox="1"/>
          <p:nvPr/>
        </p:nvSpPr>
        <p:spPr>
          <a:xfrm>
            <a:off x="12411577" y="9081247"/>
            <a:ext cx="3828045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11.25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ต่อเครื่องทดสอบความดันเข้ากับหม้อ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3CD1F7-6A6C-D32D-76A6-B851FB88EAF5}"/>
              </a:ext>
            </a:extLst>
          </p:cNvPr>
          <p:cNvGrpSpPr/>
          <p:nvPr/>
        </p:nvGrpSpPr>
        <p:grpSpPr>
          <a:xfrm>
            <a:off x="3041361" y="2016432"/>
            <a:ext cx="7804439" cy="923330"/>
            <a:chOff x="3041361" y="2114402"/>
            <a:chExt cx="7804439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4AB208B-AF71-6EF9-54A9-AC88C3E2D287}"/>
                </a:ext>
              </a:extLst>
            </p:cNvPr>
            <p:cNvGrpSpPr/>
            <p:nvPr/>
          </p:nvGrpSpPr>
          <p:grpSpPr>
            <a:xfrm>
              <a:off x="3213274" y="2356304"/>
              <a:ext cx="7632526" cy="655419"/>
              <a:chOff x="4567414" y="4086431"/>
              <a:chExt cx="7632526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20406F23-7CB3-12F1-1353-67328E12F51E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716262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5B54F6B0-D652-0818-7ECA-00BEC5C9E8A3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ตรวจสอบการรั่วของระบบระบายความร้อน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1CC53B32-9E3D-3201-526B-451CB409ACFA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E5A24AD-B3BE-2D6E-CE14-950F5B4B4580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EC818107-2C00-F3D1-4E7E-47D0493DB2D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BFA4AC32-BA19-0B4D-DCB5-4C875C93208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6A7B4FC1-BA4C-3251-B371-AD2EA357F6BE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E768BFA-4037-58A1-6272-E07E5CF2BCE4}"/>
              </a:ext>
            </a:extLst>
          </p:cNvPr>
          <p:cNvGrpSpPr/>
          <p:nvPr/>
        </p:nvGrpSpPr>
        <p:grpSpPr>
          <a:xfrm>
            <a:off x="3161269" y="3139935"/>
            <a:ext cx="14196043" cy="5304915"/>
            <a:chOff x="4971950" y="2042855"/>
            <a:chExt cx="14196043" cy="5304915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B81D7657-0BEF-EC06-8CF9-12D450132619}"/>
                </a:ext>
              </a:extLst>
            </p:cNvPr>
            <p:cNvSpPr txBox="1"/>
            <p:nvPr/>
          </p:nvSpPr>
          <p:spPr>
            <a:xfrm>
              <a:off x="5533369" y="2098280"/>
              <a:ext cx="13634624" cy="524949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เปิดฝาหม้อ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คำเตือน :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อย่าเปิดฝาหม้อ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ในขณะเครื่องยนต์และหม้อ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ยังร้อนอยู่ เพราะจะทำให้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หรือไอ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พลุ่งออกมาด้วยความดัน ซึ่งจะเป็นอันตรายจากการถูก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ร้อนลวกได้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ประกอบเครื่องทดสอบความดันพร้อมข้อต่อ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เข้ากับคอหม้อ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หรือตำแหน่งฝาหม้อ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(รูปที่ 11.25)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6A3E1C-35FA-22F6-E944-10992F2BDA86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4C7C20-082D-A7E1-6C4C-ED34E9733209}"/>
                </a:ext>
              </a:extLst>
            </p:cNvPr>
            <p:cNvSpPr/>
            <p:nvPr/>
          </p:nvSpPr>
          <p:spPr>
            <a:xfrm>
              <a:off x="4971950" y="349744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86DE8B-135C-A0F2-1919-25C536780BB6}"/>
              </a:ext>
            </a:extLst>
          </p:cNvPr>
          <p:cNvGrpSpPr/>
          <p:nvPr/>
        </p:nvGrpSpPr>
        <p:grpSpPr>
          <a:xfrm>
            <a:off x="3161269" y="5143500"/>
            <a:ext cx="7464549" cy="5357018"/>
            <a:chOff x="4971950" y="1990752"/>
            <a:chExt cx="7464549" cy="5357018"/>
          </a:xfrm>
        </p:grpSpPr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7FF00BEF-CE6A-BE7D-0917-52DB15BB6EF7}"/>
                </a:ext>
              </a:extLst>
            </p:cNvPr>
            <p:cNvSpPr txBox="1"/>
            <p:nvPr/>
          </p:nvSpPr>
          <p:spPr>
            <a:xfrm>
              <a:off x="5533368" y="2098280"/>
              <a:ext cx="6903131" cy="524949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ปั๊มเครื่องทดสอบความดัน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ให้มีความดัน 118 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kPa (1.2 kg/cm2, 17.1 </a:t>
              </a:r>
              <a:r>
                <a:rPr lang="en-US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lb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/in2) (TOYOTA 2L)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หมายเหตุ :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ความดันในการทดสอบของเครื่องยนต์แต่ละบริษัทไม่เท่ากันให้อ้างอิงค่าความดันจากคู่มือของบริษัทผู้ผลิต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เมื่อความดันได้ตามค่ากำหนด ให้หยุดปั๊มเครื่องทดสอบความดัน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จากนั้น สังเกตความดันที่เครื่องทดสอบลดลงหรือไม่ ถ้าลดลง แสดงว่ามีการรั่วใน</a:t>
              </a:r>
              <a:b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ระบบระบายความร้อน ให้ตรวจสอบรอบ ๆ 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ท่อยาง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ปั๊ม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ปลั๊กปิดที่เสื้อสูบ และฝาสูบ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F920DDF-6868-78AC-FEC2-84E98307E384}"/>
                </a:ext>
              </a:extLst>
            </p:cNvPr>
            <p:cNvSpPr/>
            <p:nvPr/>
          </p:nvSpPr>
          <p:spPr>
            <a:xfrm>
              <a:off x="4971950" y="199075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B494892-DA39-DF64-8A10-7E1213FCFEF4}"/>
                </a:ext>
              </a:extLst>
            </p:cNvPr>
            <p:cNvSpPr/>
            <p:nvPr/>
          </p:nvSpPr>
          <p:spPr>
            <a:xfrm>
              <a:off x="4971950" y="439331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1ED2FDA-867C-6C62-1615-3763FB6D4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710" y="5351016"/>
            <a:ext cx="5757765" cy="35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A12DD-0A6F-B727-F640-FA52E39E2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3FD8C3F5-21FC-6D15-F8A0-4F5BF90F7BA0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FDCD7C-DEC5-53BD-5CD3-2E49648BDAE7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7A95C95-CBB9-8280-6EE8-4EBF85FBF998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06FEB398-453F-CFBC-7300-38AED3566E5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AB62F5C0-0A75-7663-D87E-1A7574CDDF6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91CC49B-0991-4134-81AA-5AFC4BEC1A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93E82C8-3A4B-B969-2092-D4DDAB6D1BE8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7F8A37C9-933E-5374-9A23-020D36895AF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31EEBBD3-B89A-4E73-87BE-6C81A042CA0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61AF107-1D79-0A87-C55E-6024850EE02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9AC19C2-B9F0-55E5-49AA-B2CB3E045336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B0E36E6-2BC0-3C61-DFB3-4D379529D7D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301E50E-94E4-A72D-0B64-6B23CC13471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2046294-B135-2701-87CA-76BCB0B6ABA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A6B99016-8710-8C35-E385-F4215AD627B3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E40D1092-BEE5-0BF3-25AC-0662060B66D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90B78F-0A52-8C59-C070-A6ABD6E28911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F92C51-D5B0-DC6D-33E1-71A758C756A8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3462A174-D436-5270-0E4D-3F0533072AFC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0E412A31-8507-1255-6916-831457A2C698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E2FFEE8F-FF2C-B6CA-2C59-F932DD1A2457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378D76-6E5F-F185-3594-01AC3C98AA44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66901D6-CDF2-704A-B89E-BA84D8B317F5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D0A3484F-F817-B5A9-1B3E-941F8723B8BC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EE4F9BF8-D284-D585-017F-CBD7278129DE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C12A1E1A-0B53-DC7B-0C4A-CEB1095BE56A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8CC4FF2D-A7B1-770A-9448-C1C85D5BBE47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7AAA6CD2-119B-8DE6-BBF2-1D743108EAA0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222CC5-DAA8-37F1-D032-5F6BA2DCFA29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DB0724-FBA1-9416-307B-6C4A8B98CDE1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08CE5623-6527-EC83-B519-1ADCC8AE75FF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A8B41B87-F8A6-115C-AC9A-F0219612777D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6503D2-E3BF-3A69-5499-70C885290B15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5651D62-FA2F-04F4-0986-AE9EE67F0FE9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A5AC0179-C4A3-338A-E5DA-E91C41499B9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76EBAC-EC62-2F17-E63A-140FDD025D4D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609CD33F-F157-85B9-F12E-D3628679D422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EBB7E4E-5865-D015-2799-D85D20CC9EA4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A438E50-E724-B46C-D415-61E0FAA6836B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37FEB9CE-727C-98D1-677B-83E0EB518529}"/>
              </a:ext>
            </a:extLst>
          </p:cNvPr>
          <p:cNvSpPr txBox="1"/>
          <p:nvPr/>
        </p:nvSpPr>
        <p:spPr>
          <a:xfrm>
            <a:off x="19270999" y="8256090"/>
            <a:ext cx="3828045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11.25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ต่อเครื่องทดสอบความดันเข้ากับหม้อ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F8DF3F0-E03C-8434-0EC6-69508B5F40EC}"/>
              </a:ext>
            </a:extLst>
          </p:cNvPr>
          <p:cNvGrpSpPr/>
          <p:nvPr/>
        </p:nvGrpSpPr>
        <p:grpSpPr>
          <a:xfrm>
            <a:off x="3041361" y="896209"/>
            <a:ext cx="7804439" cy="923330"/>
            <a:chOff x="3041361" y="2114402"/>
            <a:chExt cx="7804439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3BA676B-D06A-A712-3357-844B76710E47}"/>
                </a:ext>
              </a:extLst>
            </p:cNvPr>
            <p:cNvGrpSpPr/>
            <p:nvPr/>
          </p:nvGrpSpPr>
          <p:grpSpPr>
            <a:xfrm>
              <a:off x="3213274" y="2356304"/>
              <a:ext cx="7632526" cy="655419"/>
              <a:chOff x="4567414" y="4086431"/>
              <a:chExt cx="7632526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09CDF789-7DCE-571C-B5BB-3254E8E6255E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3892871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487238A4-D74D-BFCB-D849-DEB254080AB1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ตรวจสอบฝาหม้อ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2F3E59C9-ACF8-95E2-60C6-38AD1718DF40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525700A-BC2B-41A6-DB28-477005B1320C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F46E2EE2-DA92-2ACC-3D08-D3D7BC66E4B0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D016375E-8B52-D19A-83E5-E85BE1DC163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AA34B33D-B92E-87AF-9A63-4E5C9B893500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C14B386-9F27-5093-5FA9-EEE3D3E13DB7}"/>
              </a:ext>
            </a:extLst>
          </p:cNvPr>
          <p:cNvGrpSpPr/>
          <p:nvPr/>
        </p:nvGrpSpPr>
        <p:grpSpPr>
          <a:xfrm>
            <a:off x="3161269" y="1984896"/>
            <a:ext cx="14322689" cy="4867134"/>
            <a:chOff x="4971950" y="2027089"/>
            <a:chExt cx="14322689" cy="4867134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4DF44659-F686-28BD-F724-54355F3FEF7E}"/>
                </a:ext>
              </a:extLst>
            </p:cNvPr>
            <p:cNvSpPr txBox="1"/>
            <p:nvPr/>
          </p:nvSpPr>
          <p:spPr>
            <a:xfrm>
              <a:off x="5533368" y="2098280"/>
              <a:ext cx="13761271" cy="479594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ก่อนการทดสอบฝาหม้อ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ให้จุ่มฝาหม้อ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ยาหล่อเย็น เพื่อให้ลิ้นความดันและลิ้นสุญญากาศเปียก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ถ้ามีสิ่งสกปรกที่ฝาหม้อ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ให้ทำความสะอาดด้วย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endPara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ประกอบเครื่องทดสอบความดันเข้ากับฝาหม้อ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(รูปที่ 11.26) 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ปั๊มเครื่องทดสอบความดัน เพื่อตรวจสอบค่าความดันที่ใช้เปิดลิ้นความดันของฝาหม้อ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ค่าความดันมาตรฐาน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74 - 103 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kg/cm2 (10.7 - 14.9 </a:t>
              </a:r>
              <a:r>
                <a:rPr lang="en-US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lb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/in2) (TOYOTA 2L)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อ้างอิงค่าความดันจากคู่มือของบริษัทผู้ผลิต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ค่าความดันเปิดตํ่าสุด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59 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kPa (0.6 kg/cm2, 8.5 </a:t>
              </a:r>
              <a:r>
                <a:rPr lang="en-US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lb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/in2) (TOYOTA 2L)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อ้างอิงค่าความดันจากคู่มือของบริษัทผู้ผลิต </a:t>
              </a:r>
              <a:b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7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ถ้าลิ้นความดันเปิดที่ความดันน้อยกว่าค่าความดันเปิดตํ่าสุด ให้เปลี่ยนฝาหม้อ</a:t>
              </a:r>
              <a:r>
                <a:rPr lang="th-TH" sz="37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endParaRPr lang="th-TH" sz="3700" b="1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53EC29-DC40-301A-4108-6A7A113B4D96}"/>
                </a:ext>
              </a:extLst>
            </p:cNvPr>
            <p:cNvSpPr/>
            <p:nvPr/>
          </p:nvSpPr>
          <p:spPr>
            <a:xfrm>
              <a:off x="4971950" y="2027089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6932B06-5573-7839-CF9D-C6C727F70CC7}"/>
                </a:ext>
              </a:extLst>
            </p:cNvPr>
            <p:cNvSpPr/>
            <p:nvPr/>
          </p:nvSpPr>
          <p:spPr>
            <a:xfrm>
              <a:off x="4971950" y="2536793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B50C0A1-7F68-A794-EFFB-6A70B1AC5EF9}"/>
                </a:ext>
              </a:extLst>
            </p:cNvPr>
            <p:cNvSpPr/>
            <p:nvPr/>
          </p:nvSpPr>
          <p:spPr>
            <a:xfrm>
              <a:off x="4971950" y="305166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2688E3D-9862-135A-7496-824D4A8CCF88}"/>
                </a:ext>
              </a:extLst>
            </p:cNvPr>
            <p:cNvSpPr/>
            <p:nvPr/>
          </p:nvSpPr>
          <p:spPr>
            <a:xfrm>
              <a:off x="4971950" y="358479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9A8C1B-4ACE-C1A5-BD98-92E3DF3D7B5D}"/>
              </a:ext>
            </a:extLst>
          </p:cNvPr>
          <p:cNvGrpSpPr/>
          <p:nvPr/>
        </p:nvGrpSpPr>
        <p:grpSpPr>
          <a:xfrm>
            <a:off x="3041361" y="6775830"/>
            <a:ext cx="7804439" cy="923330"/>
            <a:chOff x="3041361" y="2114402"/>
            <a:chExt cx="7804439" cy="92333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3B26FCA-6F47-7742-E149-61630E31855D}"/>
                </a:ext>
              </a:extLst>
            </p:cNvPr>
            <p:cNvGrpSpPr/>
            <p:nvPr/>
          </p:nvGrpSpPr>
          <p:grpSpPr>
            <a:xfrm>
              <a:off x="3213275" y="2356304"/>
              <a:ext cx="7632525" cy="655419"/>
              <a:chOff x="4567415" y="4086431"/>
              <a:chExt cx="7632525" cy="655419"/>
            </a:xfrm>
          </p:grpSpPr>
          <p:sp>
            <p:nvSpPr>
              <p:cNvPr id="69" name="Flowchart: Process 68">
                <a:extLst>
                  <a:ext uri="{FF2B5EF4-FFF2-40B4-BE49-F238E27FC236}">
                    <a16:creationId xmlns:a16="http://schemas.microsoft.com/office/drawing/2014/main" id="{B2A7ECD7-B9B6-D33C-709A-BCB40B75AE2B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329110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10">
                <a:extLst>
                  <a:ext uri="{FF2B5EF4-FFF2-40B4-BE49-F238E27FC236}">
                    <a16:creationId xmlns:a16="http://schemas.microsoft.com/office/drawing/2014/main" id="{3F3613BC-BB32-BE1D-E4E6-A76790997CCF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ตรวจสอบปั๊ม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8ED7377D-69A3-4A35-82AF-C39007A6DF75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A543153-4C6D-A4C7-4335-98799D58DEE4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55" name="Arrow: Chevron 54">
                <a:extLst>
                  <a:ext uri="{FF2B5EF4-FFF2-40B4-BE49-F238E27FC236}">
                    <a16:creationId xmlns:a16="http://schemas.microsoft.com/office/drawing/2014/main" id="{396683E7-1C69-3548-1F8D-1B4CA37008E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Arrow: Chevron 67">
                <a:extLst>
                  <a:ext uri="{FF2B5EF4-FFF2-40B4-BE49-F238E27FC236}">
                    <a16:creationId xmlns:a16="http://schemas.microsoft.com/office/drawing/2014/main" id="{B8E26CD8-85DC-35A5-0B3F-30004BEFCB11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TextBox 6">
              <a:extLst>
                <a:ext uri="{FF2B5EF4-FFF2-40B4-BE49-F238E27FC236}">
                  <a16:creationId xmlns:a16="http://schemas.microsoft.com/office/drawing/2014/main" id="{51BF15E3-BB2E-D056-C685-79E546309BDE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1A0F2A-C996-B65F-7A2A-4147A3858381}"/>
              </a:ext>
            </a:extLst>
          </p:cNvPr>
          <p:cNvGrpSpPr/>
          <p:nvPr/>
        </p:nvGrpSpPr>
        <p:grpSpPr>
          <a:xfrm>
            <a:off x="3161269" y="7883375"/>
            <a:ext cx="14322689" cy="2147218"/>
            <a:chOff x="4971950" y="2042855"/>
            <a:chExt cx="14322689" cy="2147218"/>
          </a:xfrm>
        </p:grpSpPr>
        <p:sp>
          <p:nvSpPr>
            <p:cNvPr id="72" name="TextBox 10">
              <a:extLst>
                <a:ext uri="{FF2B5EF4-FFF2-40B4-BE49-F238E27FC236}">
                  <a16:creationId xmlns:a16="http://schemas.microsoft.com/office/drawing/2014/main" id="{7E153893-7A4B-7D51-8A14-237A1E2E7E52}"/>
                </a:ext>
              </a:extLst>
            </p:cNvPr>
            <p:cNvSpPr txBox="1"/>
            <p:nvPr/>
          </p:nvSpPr>
          <p:spPr>
            <a:xfrm>
              <a:off x="5533368" y="2098280"/>
              <a:ext cx="13761271" cy="209179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ตรวจสอบการรั่วของ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 สังเกตคราบ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ที่ไหลออกที่ท่ออากาศ (รูปที่ 11.27) ถ้าพบคราบ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แสดงว่าปั๊ม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รั่ว ต้องเปลี่ยนปั๊ม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endPara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ตรวจสอบลูกปืนปั๊ม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หมุนหน้าแปลนพ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ูล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เลย์ปั๊ม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(รูปที่ 11.28) ต้องเคลื่อนที่ราบเรียบและไม่มีเสียงดัง </a:t>
              </a:r>
              <a:b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ถ้าขัดตัวและมีเสียงดัง ต้องเปลี่ยนปั๊ม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E9500A6-6926-F93F-7397-F57D398CB5BC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6454E5A-9535-240A-7073-092AF821532A}"/>
                </a:ext>
              </a:extLst>
            </p:cNvPr>
            <p:cNvSpPr/>
            <p:nvPr/>
          </p:nvSpPr>
          <p:spPr>
            <a:xfrm>
              <a:off x="4971950" y="2987466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80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CAA54-44EC-C908-FC88-87A23A0B9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3C1C5067-1044-C21C-8F9F-9D93B3394C8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702FD8-AD0F-CF03-BC2A-8F7A6732CE21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24CDFD9-0161-EA3E-C1C4-4642E7C83AB1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C39A482-16CB-5004-7F99-398752CB70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39D6C942-9523-6328-03EA-80C14DC1AFC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4A888FF-A9A1-CC42-CBA4-10506B61641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F370CDF-A7F6-4D8E-0DB0-A37E5B08D816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2F853A4C-CA2F-3F26-7752-6BC08880E0D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2B7EAA0-50BD-0D5A-31E1-8528C91DDE6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DEDB5DF-03DB-8C5F-C823-F57B177B4B9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784C43E-956F-90A1-2A22-D77BB44D6D99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29BE068F-10AB-2F15-2B43-125BBC05386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93E33A5-7908-3FC0-1DFD-F7BFD0CCF40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74EF9D6-6DDB-69C7-6E77-A294A71FA92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D9690C5E-B4EA-A286-B47A-16EEFC8793E2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45CE585-5867-11E7-BC39-6817D258BC8C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E3CDC7-E531-B7C8-9896-88884B31C2B6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613F68-2DFC-F97F-F257-D8F8F91575C0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97A66EE4-ABDB-7669-80DF-6B5C24F6148C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7F4B46BB-ED49-8FF3-DAB7-BF7255C576DD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A1B8691-18EF-92CE-EA1D-331AD6DAF2FA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743F68-76A2-B936-D3E1-42AB587CDF00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17C910-64CE-B7A8-7F76-F771FC27CD35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79DBA638-AABE-B20F-E8F5-1DB0ADE8677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F79E2B58-F218-40FD-E8DB-DE7E1E927146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29ECC128-EE80-EDCF-348C-90B0166C55E6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D2A85E12-0B48-DFD8-7A1D-979303BE8F36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18EB9D9F-8651-0CD9-11D9-52D34FFC6B5C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DBAE87-6FF0-50D8-84F2-8C791E7B9FA4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20ABCFC-9101-DEF4-985D-C1408CA22733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5224D937-EF1F-B9F2-8156-60D559277858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770F321-0830-6168-AFDB-4AC40D4AE8E0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B840CB-E4C4-E215-8818-04880935961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BDD149F5-D12A-0CAC-30BD-EB8347EA581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16306ECC-A62E-6BF0-4EB7-38DF7B00EAE6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0CF458-F68C-522B-30BC-D5C6BD9034EA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E6E3865F-53A4-4BF9-02B7-D6B7BAE5F116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E0AFA5E-D130-ECE9-3365-06CE2A1D54B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DC7532-6B39-C03A-FEC2-A121E1C2665C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7EDD7E-D91E-542D-1181-4E8F37FB3460}"/>
              </a:ext>
            </a:extLst>
          </p:cNvPr>
          <p:cNvGrpSpPr/>
          <p:nvPr/>
        </p:nvGrpSpPr>
        <p:grpSpPr>
          <a:xfrm>
            <a:off x="3009829" y="864677"/>
            <a:ext cx="7804439" cy="923330"/>
            <a:chOff x="3041361" y="2114402"/>
            <a:chExt cx="7804439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B56B01D-6D7E-194D-07B8-B1E60543CDD5}"/>
                </a:ext>
              </a:extLst>
            </p:cNvPr>
            <p:cNvGrpSpPr/>
            <p:nvPr/>
          </p:nvGrpSpPr>
          <p:grpSpPr>
            <a:xfrm>
              <a:off x="3213275" y="2356304"/>
              <a:ext cx="7632525" cy="655419"/>
              <a:chOff x="4567415" y="4086431"/>
              <a:chExt cx="7632525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6C9AB471-D000-C680-B7BA-59AEF4D5F8CD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593072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8E539725-14D8-785C-1B36-8BCA407A40D2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ตรวจสอบพัดลมแบบ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ฟลู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อิด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คัปปลิ้ง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A6ABFABD-46E4-6F21-52F7-8D3B8471780F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6DDF784-C09D-7243-3882-E9FD844DC9A3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41B68C19-6E2C-F6E3-B578-4945EA14227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7B8F1638-2400-9297-A14B-E552DD61700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4D63632A-CE70-5A0A-6984-0A522E479870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</a:t>
              </a:r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6DBDBEC6-C421-4850-A018-472C603F4162}"/>
              </a:ext>
            </a:extLst>
          </p:cNvPr>
          <p:cNvSpPr txBox="1"/>
          <p:nvPr/>
        </p:nvSpPr>
        <p:spPr>
          <a:xfrm>
            <a:off x="3129737" y="1977257"/>
            <a:ext cx="9845283" cy="95410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หมุน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11.29) ในขณะเครื่องยนต์เย็นต้องมีความหนืด ถ้าหมุนได้คล่องตัว ให้เปลี่ยน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(บางรุ่นเติม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มันซิลิโคนได้)</a:t>
            </a:r>
            <a:endParaRPr lang="en-US" sz="37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4A930F-4014-170C-9C1B-6A3920B78D9A}"/>
              </a:ext>
            </a:extLst>
          </p:cNvPr>
          <p:cNvGrpSpPr/>
          <p:nvPr/>
        </p:nvGrpSpPr>
        <p:grpSpPr>
          <a:xfrm>
            <a:off x="3009829" y="3029032"/>
            <a:ext cx="7804439" cy="923330"/>
            <a:chOff x="3041361" y="2114402"/>
            <a:chExt cx="7804439" cy="92333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DA8BDD6-B146-5128-A953-C59EE9C00806}"/>
                </a:ext>
              </a:extLst>
            </p:cNvPr>
            <p:cNvGrpSpPr/>
            <p:nvPr/>
          </p:nvGrpSpPr>
          <p:grpSpPr>
            <a:xfrm>
              <a:off x="3213274" y="2356304"/>
              <a:ext cx="7632526" cy="655419"/>
              <a:chOff x="4567414" y="4086431"/>
              <a:chExt cx="7632526" cy="655419"/>
            </a:xfrm>
          </p:grpSpPr>
          <p:sp>
            <p:nvSpPr>
              <p:cNvPr id="69" name="Flowchart: Process 68">
                <a:extLst>
                  <a:ext uri="{FF2B5EF4-FFF2-40B4-BE49-F238E27FC236}">
                    <a16:creationId xmlns:a16="http://schemas.microsoft.com/office/drawing/2014/main" id="{8E664736-57F7-82F7-057D-4C1670505822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3676257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10">
                <a:extLst>
                  <a:ext uri="{FF2B5EF4-FFF2-40B4-BE49-F238E27FC236}">
                    <a16:creationId xmlns:a16="http://schemas.microsoft.com/office/drawing/2014/main" id="{7DEB694A-65E6-9366-C384-B88EDFB2B13F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ตรวจสอบวาล์ว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3BE055CC-2FA1-ADD6-6A9C-EBECD9114DFB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BCA3244-267B-38C6-9D22-E891E5CE1DB4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55" name="Arrow: Chevron 54">
                <a:extLst>
                  <a:ext uri="{FF2B5EF4-FFF2-40B4-BE49-F238E27FC236}">
                    <a16:creationId xmlns:a16="http://schemas.microsoft.com/office/drawing/2014/main" id="{C60D8420-80D2-9A1F-5373-6A1E76A8D11E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Arrow: Chevron 67">
                <a:extLst>
                  <a:ext uri="{FF2B5EF4-FFF2-40B4-BE49-F238E27FC236}">
                    <a16:creationId xmlns:a16="http://schemas.microsoft.com/office/drawing/2014/main" id="{038A1777-42B7-8157-97AD-BB6B56047C3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TextBox 6">
              <a:extLst>
                <a:ext uri="{FF2B5EF4-FFF2-40B4-BE49-F238E27FC236}">
                  <a16:creationId xmlns:a16="http://schemas.microsoft.com/office/drawing/2014/main" id="{61A7BCC0-5AE3-136E-4EB8-49A2E63C991F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5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2861739-1B99-CDDD-C498-86ECBCA01E43}"/>
              </a:ext>
            </a:extLst>
          </p:cNvPr>
          <p:cNvGrpSpPr/>
          <p:nvPr/>
        </p:nvGrpSpPr>
        <p:grpSpPr>
          <a:xfrm>
            <a:off x="3129737" y="5571926"/>
            <a:ext cx="14322691" cy="3667899"/>
            <a:chOff x="4971950" y="2042855"/>
            <a:chExt cx="14322691" cy="3667899"/>
          </a:xfrm>
        </p:grpSpPr>
        <p:sp>
          <p:nvSpPr>
            <p:cNvPr id="72" name="TextBox 10">
              <a:extLst>
                <a:ext uri="{FF2B5EF4-FFF2-40B4-BE49-F238E27FC236}">
                  <a16:creationId xmlns:a16="http://schemas.microsoft.com/office/drawing/2014/main" id="{2FEE4B6D-74E6-B7DC-1224-16B2B6DCCC7F}"/>
                </a:ext>
              </a:extLst>
            </p:cNvPr>
            <p:cNvSpPr txBox="1"/>
            <p:nvPr/>
          </p:nvSpPr>
          <p:spPr>
            <a:xfrm>
              <a:off x="5533368" y="2098280"/>
              <a:ext cx="13761273" cy="209179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จุ่มวาล์ว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ลงใน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และค่อย ๆ ทำให้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ร้อนขึ้น ขณะเดียวกันใช้เทอร์โมมิเตอร์ตรวจสอบอุณหภูมิของ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ด้วย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ตรวจสอบอุณหภูมิการทำงานวาล์ว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สังเกตอุณหภูมิของ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ที่เทอร์โมมิเตอร์ เมื่ออุณหภูมิถึงค่าที่กำหนดให้ตรวจสอบการทำงานของวาล์ว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จะต้องเริ่มเปิด ถ้าวาล์ว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ไม่ทำงานตามค่าที่กำหนด ให้เปลี่ยน</a:t>
              </a:r>
              <a:b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ใหม่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ตรวจสอบระยะเปิดของวาล์ว</a:t>
              </a:r>
              <a:r>
                <a:rPr lang="en-US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นำวาล์ว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ออกจากเครื่องทำความร้อน และตรวจสอบระยะเปิดของวาล์ว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ด้วยไม้บรรทัด  ถ้าระยะเปิดของวาล์ว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ไม่เป็นตามที่กำหนดให้เปลี่ยนวาล์ว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ใหม่</a:t>
              </a:r>
              <a:endPara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ตรวจสอบการปิดของวาล์ว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en-US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นำวาล์ว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ออกจากเครื่องทำความร้อน และเมื่ออุณหภูมิของวาล์ว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ถึงค่ากำหนด ตรวจสอบการปิดของวาล์ว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จะต้องปิดสนิท ถ้าวาล์ว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ปิดไม่สนิท ให้เปลี่ยนวาล์ว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ใหม่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F80D791-DC7E-4641-8D10-EFCCBA9B4360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E32D203-24DE-78E6-6083-CE00513935F2}"/>
                </a:ext>
              </a:extLst>
            </p:cNvPr>
            <p:cNvSpPr/>
            <p:nvPr/>
          </p:nvSpPr>
          <p:spPr>
            <a:xfrm>
              <a:off x="4971950" y="2619166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614939D-1A56-EBAF-65C2-3C22521A33FB}"/>
                </a:ext>
              </a:extLst>
            </p:cNvPr>
            <p:cNvSpPr/>
            <p:nvPr/>
          </p:nvSpPr>
          <p:spPr>
            <a:xfrm>
              <a:off x="4971950" y="416770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58DA7E3-8982-86A5-ABE9-C553B1AD6337}"/>
                </a:ext>
              </a:extLst>
            </p:cNvPr>
            <p:cNvSpPr/>
            <p:nvPr/>
          </p:nvSpPr>
          <p:spPr>
            <a:xfrm>
              <a:off x="4971950" y="525355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sp>
        <p:nvSpPr>
          <p:cNvPr id="46" name="TextBox 10">
            <a:extLst>
              <a:ext uri="{FF2B5EF4-FFF2-40B4-BE49-F238E27FC236}">
                <a16:creationId xmlns:a16="http://schemas.microsoft.com/office/drawing/2014/main" id="{98C5951F-7104-9B31-51C0-7EE5A02C87C4}"/>
              </a:ext>
            </a:extLst>
          </p:cNvPr>
          <p:cNvSpPr txBox="1"/>
          <p:nvPr/>
        </p:nvSpPr>
        <p:spPr>
          <a:xfrm>
            <a:off x="3129737" y="4152260"/>
            <a:ext cx="14322691" cy="142420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en-US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วาล์ว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หรือวาล์วควบคุมอุณหภูมิ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ทำหน้าที่ควบคุมอุณหภูมิของ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 วาล์ว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จะติดตั้งอยู่บริเวณทางผ่าน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ระหว่างฝาสูบกับหม้อ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ถ้าวาล์ว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ทำงานผิดปกติหรือเสียจะทำให้ความร้อนของเครื่องยนต์สูงเกินปกติ การตรวจสอบวาล์ว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มีดังนี้</a:t>
            </a:r>
            <a:endParaRPr lang="en-US" sz="37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C08E980-6307-1B12-70B8-CE7F5B17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811" y="941398"/>
            <a:ext cx="3668495" cy="2329536"/>
          </a:xfrm>
          <a:prstGeom prst="rect">
            <a:avLst/>
          </a:prstGeom>
        </p:spPr>
      </p:pic>
      <p:sp>
        <p:nvSpPr>
          <p:cNvPr id="81" name="TextBox 10">
            <a:extLst>
              <a:ext uri="{FF2B5EF4-FFF2-40B4-BE49-F238E27FC236}">
                <a16:creationId xmlns:a16="http://schemas.microsoft.com/office/drawing/2014/main" id="{5716F6D7-7E4E-6A30-C4F6-DE83AC7DD58D}"/>
              </a:ext>
            </a:extLst>
          </p:cNvPr>
          <p:cNvSpPr txBox="1"/>
          <p:nvPr/>
        </p:nvSpPr>
        <p:spPr>
          <a:xfrm>
            <a:off x="13140893" y="3351888"/>
            <a:ext cx="5115575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11.29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ฟลู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คัปปลิ้ง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199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E9365-A3E9-95C3-62FC-7EE7A804B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562D8CD1-41F7-BEDE-BFBA-E62D31327F9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ABCFEE-15F8-2832-FD02-02A78B3780BC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D9E062-E3C6-C86C-D4FA-743B3921C11F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D712495-62E6-98F1-27E4-ACE60D39BB5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5B3A8E25-F557-CBC5-2FE1-95575FFF4E8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66EFDB9-3CCD-3EAA-C3B6-BE06A88E249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230452C-F646-C32B-EFAF-21E5817C8CD5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023D515-7811-0DAC-F5DC-9FA1A662A4B5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5497F428-D496-94B0-E04A-A679273BBFA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B9ED6CA-7CF4-254F-2736-CBEDB416534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268890C-1650-FC27-7810-A51E865DF0A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F9F74144-35C9-E1A8-2196-E3C695CB4AE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612F13E-007A-D81B-4A0F-FCA2717D6C4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25E2283-12F3-0ABA-DDF5-E69EFAF929F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211B5B58-AB42-DEC7-0822-D17A3C2B39FC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716B9DE-1C63-7450-74D8-DAA7E05A44A6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464B6-3271-DD02-2F17-9E183B3E43BB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1EA2D5-E011-B664-4534-17E1E75EF6A7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41D067C4-0E7D-CF86-5045-76F5E5F6E56E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CBAA6DF9-84A9-3CEB-C2F0-12A2478746B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B3B0DF12-E6B6-7EE7-EFB9-C70277BEF863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2DEBA6-6199-73B3-831D-A597BDA7022F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DFF39AA-51BD-E28B-C18E-899D2CC768E8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66CED422-B8F9-C2EC-1532-2872FEF18089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5B366DF4-160A-0AB4-A21C-57EBDBF42F10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FDC00A90-D177-BE70-9036-C1E25CFCC514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D6BF29B-205E-F6D3-BD93-556591EEA8A7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54A0D9E-AC80-E790-4FDD-B047D0CD3BE4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CCCDC79-F287-893D-8FAB-4CDD6440F947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16718A-555F-43F7-D123-A03493847417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A092C76C-F19C-3838-35E8-A8C80DA914CB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99F2E0B8-084B-8CD6-DEDD-940D79997FCB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D85EC3-9366-FCD2-F6D3-7DE17CCD8954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33D7241A-C9D0-8E3D-B669-48FF91DF498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CCFD6D07-6E9D-979B-A7AD-7EB6320FBC2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426CC47-9983-433D-F625-E4301837FA2E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E25AD095-D8EB-24EF-63D0-F292E976A6F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22266C0-5D6E-C1E4-9085-EB90B0DDB418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3023287-8784-6D72-3B2D-C05845BCC27B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E403D9D-2A9B-F9FC-AF94-3F5C2ACA67BA}"/>
              </a:ext>
            </a:extLst>
          </p:cNvPr>
          <p:cNvGrpSpPr/>
          <p:nvPr/>
        </p:nvGrpSpPr>
        <p:grpSpPr>
          <a:xfrm>
            <a:off x="3009829" y="864677"/>
            <a:ext cx="7804439" cy="923330"/>
            <a:chOff x="3041361" y="2114402"/>
            <a:chExt cx="7804439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F109BB6-E148-A402-C2A5-296C9E045476}"/>
                </a:ext>
              </a:extLst>
            </p:cNvPr>
            <p:cNvGrpSpPr/>
            <p:nvPr/>
          </p:nvGrpSpPr>
          <p:grpSpPr>
            <a:xfrm>
              <a:off x="3213275" y="2356304"/>
              <a:ext cx="7632525" cy="655419"/>
              <a:chOff x="4567415" y="4086431"/>
              <a:chExt cx="7632525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BD8BC67E-D64B-9D3E-7763-91507A4A3398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562082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BC3E1A08-CD22-7EEB-3A1F-7461E15B1256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ตรวจสอบสายพานพัดลม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6B90C332-96CC-046E-EF56-6D7AB0C0CF1D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2042024-725A-CDFF-7A45-31614CEF85F7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65BB4849-0210-FEF4-0ABE-FBA49A8B24B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C92C5974-F76C-F6A5-AA42-91A9839BE0F1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414FDD40-938A-8BE3-5C90-9390493E8AC1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6</a:t>
              </a:r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7E2D1166-98CC-F736-AF13-6B18C4C98C00}"/>
              </a:ext>
            </a:extLst>
          </p:cNvPr>
          <p:cNvSpPr txBox="1"/>
          <p:nvPr/>
        </p:nvSpPr>
        <p:spPr>
          <a:xfrm>
            <a:off x="3129737" y="1996307"/>
            <a:ext cx="14338456" cy="95410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สายพานพัดลมจะต้องตรวจสอบให้อยู่ในสภาพดี โดยตรวจสอบสภาพของสายพาน ความตึงของสายพาน (กรณีมีตัวปรับตั้ง) สายพานที่เสื่อมสภาพ สายพานที่เสื่อมสภาพหรือชำรุดเสียหายจะต้องเปลี่ยน ถ้าด้านข้างของสายพานสึก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ตํ่าก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ว่าขอบร่อง สายพานจะลื่น การเสื่อมสภาพของสายพานหรือลื่น ไม่เพียงแต่จะทำให้เครื่องยนต์มีความร้อนสูงเกินไป แต่ยังส่งผลให้การผลิตกระแสไฟของอ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ัล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เทอร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์เนเต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อร์มีปัญหาอีกด้วย</a:t>
            </a:r>
            <a:endParaRPr lang="en-US" sz="37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TextBox 10">
            <a:extLst>
              <a:ext uri="{FF2B5EF4-FFF2-40B4-BE49-F238E27FC236}">
                <a16:creationId xmlns:a16="http://schemas.microsoft.com/office/drawing/2014/main" id="{66FC4002-6532-EA6F-A190-3D300A1436A9}"/>
              </a:ext>
            </a:extLst>
          </p:cNvPr>
          <p:cNvSpPr txBox="1"/>
          <p:nvPr/>
        </p:nvSpPr>
        <p:spPr>
          <a:xfrm>
            <a:off x="13525555" y="8471815"/>
            <a:ext cx="3958716" cy="71234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11.34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ตรวจสอบความตึงของสายพานด้วยเครื่องมือ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6410168C-CC4A-CE89-20CE-D556A20A09E3}"/>
              </a:ext>
            </a:extLst>
          </p:cNvPr>
          <p:cNvSpPr txBox="1"/>
          <p:nvPr/>
        </p:nvSpPr>
        <p:spPr>
          <a:xfrm>
            <a:off x="3129736" y="3952350"/>
            <a:ext cx="9758749" cy="557002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การตรวจสอบความตึงของสายพาน ตรวจสอบโดยใช้เครื่องมือตรวจวัดความตึงของสายพาน (รูปที่ 11.34) แต่ถ้าไม่มีเครื่องมือ สามารถตรวจสอบเร่งด่วนได้ด้วยการใช้นิ้วกดตรงกลางของสายพาน (รูปที่ 11.35) เมื่อระยะห่างระหว่างพูลเลย์ยาวน้อยกว่า 12 นิ้ว (305 มิลลิเมตร) สายพานหย่อนได้ประมาณ 3 - 6 มิลลิเมตร เมื่อระยะห่างระหว่างพูลเลย์ยาวมากกว่า 12 นิ้ว (305 มิลลิเมตร) สายพานหย่อนได้ประมาณ 6 - 13 มิลลิเมตร (ระยะที่เปลี่ยนแปลง)</a:t>
            </a:r>
          </a:p>
          <a:p>
            <a:pPr algn="thaiDist">
              <a:lnSpc>
                <a:spcPts val="3600"/>
              </a:lnSpc>
              <a:spcBef>
                <a:spcPts val="600"/>
              </a:spcBef>
            </a:pP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ถ้าสายพานหย่อนเกินไป อาจเกิดการลื่นได้ ซึ่งการลื่นของสายพานเป็นสาเหตุที่ทำให้สายพานไม่สามารถขับปั๊ม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อัล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เทอร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์เนเต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อร์ในขณะเครื่องความเร็วรอบสูงได้ ส่งผลให้เครื่องยนต์มีความร้อนสูงเกินปกติ ไฟประจุเข้าแบตเตอรี่ไม่เพียงพอ และบางครั้งการลื่นอาจจะทำให้เกิดเสียงดัง แต่ถ้าตึงเกินไป ก็จะทำให้ลูกปืนปั๊ม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และส่วนต่างที่บังคับสายพานสึก</a:t>
            </a:r>
            <a:r>
              <a:rPr lang="th-TH" sz="37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7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เร็วกว่าปกติ</a:t>
            </a:r>
            <a:endParaRPr lang="en-US" sz="37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9F39B9F-6204-09BD-891E-1837ACCC7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294" y="3955526"/>
            <a:ext cx="4611239" cy="41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8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645857"/>
            <a:ext cx="19207498" cy="1658687"/>
            <a:chOff x="0" y="85725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65985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54305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E09354-F78E-0E81-EB99-14394AF549CA}"/>
              </a:ext>
            </a:extLst>
          </p:cNvPr>
          <p:cNvGrpSpPr/>
          <p:nvPr/>
        </p:nvGrpSpPr>
        <p:grpSpPr>
          <a:xfrm>
            <a:off x="-1359703" y="2701412"/>
            <a:ext cx="20313585" cy="7790113"/>
            <a:chOff x="-1359703" y="2701412"/>
            <a:chExt cx="20313585" cy="779011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7F16AC4-D225-9469-7BC8-4699EB7983C4}"/>
                </a:ext>
              </a:extLst>
            </p:cNvPr>
            <p:cNvGrpSpPr/>
            <p:nvPr/>
          </p:nvGrpSpPr>
          <p:grpSpPr>
            <a:xfrm>
              <a:off x="8983579" y="2714335"/>
              <a:ext cx="9970303" cy="7777190"/>
              <a:chOff x="8983579" y="2714335"/>
              <a:chExt cx="9970303" cy="777719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220A90-90B4-7BD7-4C30-5567642E4351}"/>
                  </a:ext>
                </a:extLst>
              </p:cNvPr>
              <p:cNvSpPr/>
              <p:nvPr/>
            </p:nvSpPr>
            <p:spPr>
              <a:xfrm>
                <a:off x="8983579" y="2795325"/>
                <a:ext cx="9970303" cy="7696200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5F98303-0B4F-4356-B1E3-D35015CAFD30}"/>
                  </a:ext>
                </a:extLst>
              </p:cNvPr>
              <p:cNvGrpSpPr/>
              <p:nvPr/>
            </p:nvGrpSpPr>
            <p:grpSpPr>
              <a:xfrm>
                <a:off x="11144050" y="2714335"/>
                <a:ext cx="4934150" cy="977554"/>
                <a:chOff x="11067850" y="3157510"/>
                <a:chExt cx="4934150" cy="977554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EDCF098-9336-CDCB-8742-D248DFCE8521}"/>
                    </a:ext>
                  </a:extLst>
                </p:cNvPr>
                <p:cNvSpPr/>
                <p:nvPr/>
              </p:nvSpPr>
              <p:spPr>
                <a:xfrm>
                  <a:off x="11067850" y="3227350"/>
                  <a:ext cx="4934150" cy="90771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TextBox 6">
                  <a:extLst>
                    <a:ext uri="{FF2B5EF4-FFF2-40B4-BE49-F238E27FC236}">
                      <a16:creationId xmlns:a16="http://schemas.microsoft.com/office/drawing/2014/main" id="{492D4593-2D62-647E-C312-75D8350EA684}"/>
                    </a:ext>
                  </a:extLst>
                </p:cNvPr>
                <p:cNvSpPr txBox="1"/>
                <p:nvPr/>
              </p:nvSpPr>
              <p:spPr>
                <a:xfrm>
                  <a:off x="11336314" y="3157510"/>
                  <a:ext cx="4458411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จุดประสงค์การเรียนรู้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3065551-C93A-B18E-DFC5-AB8E52D29EC7}"/>
                  </a:ext>
                </a:extLst>
              </p:cNvPr>
              <p:cNvGrpSpPr/>
              <p:nvPr/>
            </p:nvGrpSpPr>
            <p:grpSpPr>
              <a:xfrm>
                <a:off x="9541240" y="3968442"/>
                <a:ext cx="8294312" cy="5430353"/>
                <a:chOff x="571500" y="4231960"/>
                <a:chExt cx="8294312" cy="5430353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3F5C3C6-8C27-14DF-2FC2-B5828EB31687}"/>
                    </a:ext>
                  </a:extLst>
                </p:cNvPr>
                <p:cNvSpPr/>
                <p:nvPr/>
              </p:nvSpPr>
              <p:spPr>
                <a:xfrm>
                  <a:off x="571500" y="4231960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1</a:t>
                  </a:r>
                  <a:endParaRPr lang="th-TH" sz="3000" dirty="0"/>
                </a:p>
              </p:txBody>
            </p:sp>
            <p:sp>
              <p:nvSpPr>
                <p:cNvPr id="41" name="TextBox 10">
                  <a:extLst>
                    <a:ext uri="{FF2B5EF4-FFF2-40B4-BE49-F238E27FC236}">
                      <a16:creationId xmlns:a16="http://schemas.microsoft.com/office/drawing/2014/main" id="{A50C7598-0A5D-76B4-0796-A919EDA7C30E}"/>
                    </a:ext>
                  </a:extLst>
                </p:cNvPr>
                <p:cNvSpPr txBox="1"/>
                <p:nvPr/>
              </p:nvSpPr>
              <p:spPr>
                <a:xfrm>
                  <a:off x="1072845" y="4300503"/>
                  <a:ext cx="7792967" cy="43345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300"/>
                    </a:lnSpc>
                    <a:spcBef>
                      <a:spcPts val="1300"/>
                    </a:spcBef>
                  </a:pPr>
                  <a:r>
                    <a:rPr lang="th-TH" sz="35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อธิบายเกี่ยวกับหน้าที่และหลักการทำงานของระบบระบายความร้อน เพื่อให้เข้าใจความสำคัญของระบบได้</a:t>
                  </a:r>
                </a:p>
                <a:p>
                  <a:pPr>
                    <a:lnSpc>
                      <a:spcPts val="3300"/>
                    </a:lnSpc>
                    <a:spcBef>
                      <a:spcPts val="1300"/>
                    </a:spcBef>
                  </a:pPr>
                  <a:r>
                    <a:rPr lang="th-TH" sz="35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ใช้เครื่องมือและอุปกรณ์เพื่อถอดประกอบส่วนประกอบของระบบระบายความร้อนได้อย่างถูกต้อง</a:t>
                  </a:r>
                </a:p>
                <a:p>
                  <a:pPr>
                    <a:lnSpc>
                      <a:spcPts val="3300"/>
                    </a:lnSpc>
                    <a:spcBef>
                      <a:spcPts val="1300"/>
                    </a:spcBef>
                  </a:pPr>
                  <a:r>
                    <a:rPr lang="th-TH" sz="35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ใช้เครื่องมือวัดและเครื่องมือพิเศษ เพื่อตรวจสอบประสิทธิภาพของระบบระบายความร้อนได้อย่างแม่นยำ</a:t>
                  </a:r>
                </a:p>
                <a:p>
                  <a:pPr>
                    <a:lnSpc>
                      <a:spcPts val="3300"/>
                    </a:lnSpc>
                    <a:spcBef>
                      <a:spcPts val="1300"/>
                    </a:spcBef>
                  </a:pPr>
                  <a:r>
                    <a:rPr lang="th-TH" sz="35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มีเจตคติและกิจนิสัยที่ดีในการปฏิบัติงานด้วยความรอบคอบ และปลอดภัย</a:t>
                  </a:r>
                </a:p>
                <a:p>
                  <a:pPr>
                    <a:lnSpc>
                      <a:spcPts val="3300"/>
                    </a:lnSpc>
                    <a:spcBef>
                      <a:spcPts val="1300"/>
                    </a:spcBef>
                  </a:pPr>
                  <a:r>
                    <a:rPr lang="th-TH" sz="35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ประยุกต์ใช้ความรู้เกี่ยวกับระบบระบายความร้อน เพื่อตรวจสอบและวิเคราะห์ปัญหาได้</a:t>
                  </a:r>
                </a:p>
                <a:p>
                  <a:pPr>
                    <a:lnSpc>
                      <a:spcPts val="3300"/>
                    </a:lnSpc>
                    <a:spcBef>
                      <a:spcPts val="1300"/>
                    </a:spcBef>
                  </a:pPr>
                  <a:r>
                    <a:rPr lang="th-TH" sz="35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ประยุกต์ใช้ความรู้เพื่อบำรุงรักษาระบบระบายความร้อนได้อย่างถูกต้องตามหลักวิชาการ</a:t>
                  </a: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6C8F5D8F-056A-5C0B-B535-29BF087F2C82}"/>
                    </a:ext>
                  </a:extLst>
                </p:cNvPr>
                <p:cNvSpPr/>
                <p:nvPr/>
              </p:nvSpPr>
              <p:spPr>
                <a:xfrm>
                  <a:off x="571500" y="5223966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2</a:t>
                  </a:r>
                  <a:endParaRPr lang="th-TH" sz="3000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7D6293A4-03F2-DE05-C38B-F02F37BF551E}"/>
                    </a:ext>
                  </a:extLst>
                </p:cNvPr>
                <p:cNvSpPr/>
                <p:nvPr/>
              </p:nvSpPr>
              <p:spPr>
                <a:xfrm>
                  <a:off x="571500" y="6257097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3</a:t>
                  </a:r>
                  <a:endParaRPr lang="th-TH" sz="3000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1B95300-B5C8-C105-E1D6-54AC70722A12}"/>
                    </a:ext>
                  </a:extLst>
                </p:cNvPr>
                <p:cNvSpPr/>
                <p:nvPr/>
              </p:nvSpPr>
              <p:spPr>
                <a:xfrm>
                  <a:off x="571500" y="7246531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4</a:t>
                  </a:r>
                  <a:endParaRPr lang="th-TH" sz="3000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724932B-13AE-DBB3-B904-4BD6CD4C9540}"/>
                    </a:ext>
                  </a:extLst>
                </p:cNvPr>
                <p:cNvSpPr/>
                <p:nvPr/>
              </p:nvSpPr>
              <p:spPr>
                <a:xfrm>
                  <a:off x="571500" y="8250274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5</a:t>
                  </a:r>
                  <a:endParaRPr lang="th-TH" sz="3000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60D2266-7EDC-03A0-5E74-1D134E0568A2}"/>
                    </a:ext>
                  </a:extLst>
                </p:cNvPr>
                <p:cNvSpPr/>
                <p:nvPr/>
              </p:nvSpPr>
              <p:spPr>
                <a:xfrm>
                  <a:off x="571500" y="9254017"/>
                  <a:ext cx="393335" cy="408296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200"/>
                    </a:lnSpc>
                    <a:spcBef>
                      <a:spcPts val="600"/>
                    </a:spcBef>
                  </a:pPr>
                  <a:r>
                    <a:rPr lang="en-US" sz="3000" dirty="0"/>
                    <a:t>6</a:t>
                  </a:r>
                  <a:endParaRPr lang="th-TH" sz="3000" dirty="0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D980840-14F4-D41C-4E7F-35D53F16CE0E}"/>
                </a:ext>
              </a:extLst>
            </p:cNvPr>
            <p:cNvGrpSpPr/>
            <p:nvPr/>
          </p:nvGrpSpPr>
          <p:grpSpPr>
            <a:xfrm>
              <a:off x="-1359703" y="2701412"/>
              <a:ext cx="9970303" cy="7790113"/>
              <a:chOff x="-1359703" y="2701412"/>
              <a:chExt cx="9970303" cy="779011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EACC6D9-6B11-DDEB-7C3A-B848166327AD}"/>
                  </a:ext>
                </a:extLst>
              </p:cNvPr>
              <p:cNvSpPr/>
              <p:nvPr/>
            </p:nvSpPr>
            <p:spPr>
              <a:xfrm>
                <a:off x="-1359703" y="2795325"/>
                <a:ext cx="9970303" cy="7696200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24643CB-5BB3-6054-F80F-58C286B87AA5}"/>
                  </a:ext>
                </a:extLst>
              </p:cNvPr>
              <p:cNvGrpSpPr/>
              <p:nvPr/>
            </p:nvGrpSpPr>
            <p:grpSpPr>
              <a:xfrm>
                <a:off x="2514600" y="2701412"/>
                <a:ext cx="3741236" cy="990477"/>
                <a:chOff x="3048000" y="3144587"/>
                <a:chExt cx="3741236" cy="990477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579FAAE8-A3AF-E95D-5676-68C95F9AC94C}"/>
                    </a:ext>
                  </a:extLst>
                </p:cNvPr>
                <p:cNvSpPr/>
                <p:nvPr/>
              </p:nvSpPr>
              <p:spPr>
                <a:xfrm>
                  <a:off x="3048000" y="3227350"/>
                  <a:ext cx="3535947" cy="90771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TextBox 6">
                  <a:extLst>
                    <a:ext uri="{FF2B5EF4-FFF2-40B4-BE49-F238E27FC236}">
                      <a16:creationId xmlns:a16="http://schemas.microsoft.com/office/drawing/2014/main" id="{DBF34740-8D0B-8EA5-7AA6-F0023FF00C94}"/>
                    </a:ext>
                  </a:extLst>
                </p:cNvPr>
                <p:cNvSpPr txBox="1"/>
                <p:nvPr/>
              </p:nvSpPr>
              <p:spPr>
                <a:xfrm>
                  <a:off x="3253290" y="3144587"/>
                  <a:ext cx="353594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สาระการเรียนรู้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3770ED38-A20F-8627-2642-2815FA6BB434}"/>
                  </a:ext>
                </a:extLst>
              </p:cNvPr>
              <p:cNvSpPr txBox="1"/>
              <p:nvPr/>
            </p:nvSpPr>
            <p:spPr>
              <a:xfrm>
                <a:off x="1106296" y="4126925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5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หน้าที่ของระบบระบายความร้อน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5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ระบบระบายความร้อนด้วยน้ำ (</a:t>
                </a:r>
                <a:r>
                  <a:rPr lang="en-US" sz="35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Water Cooling System)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5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ส่วนประกอบของระบบระบายความร้อนด้วยน้ำระบบปิด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5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งานตรวจสอบส่วนประกอบของระบบระบายความร้อน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D506BF0-E35F-A04D-EE37-71028F4DCCDB}"/>
                  </a:ext>
                </a:extLst>
              </p:cNvPr>
              <p:cNvSpPr/>
              <p:nvPr/>
            </p:nvSpPr>
            <p:spPr>
              <a:xfrm>
                <a:off x="604951" y="4103113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1</a:t>
                </a:r>
                <a:endParaRPr lang="th-TH" sz="3000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4C75F4D-56F7-4416-AF6D-671BE1316170}"/>
                  </a:ext>
                </a:extLst>
              </p:cNvPr>
              <p:cNvSpPr/>
              <p:nvPr/>
            </p:nvSpPr>
            <p:spPr>
              <a:xfrm>
                <a:off x="604951" y="4769159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2</a:t>
                </a:r>
                <a:endParaRPr lang="th-TH" sz="30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2BE84A8-5D9D-4169-228A-054341CD0BD5}"/>
                  </a:ext>
                </a:extLst>
              </p:cNvPr>
              <p:cNvSpPr/>
              <p:nvPr/>
            </p:nvSpPr>
            <p:spPr>
              <a:xfrm>
                <a:off x="630798" y="5885913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3</a:t>
                </a:r>
                <a:endParaRPr lang="th-TH" sz="30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B94C566-010D-D86E-FCD7-0C0B2F453240}"/>
                  </a:ext>
                </a:extLst>
              </p:cNvPr>
              <p:cNvSpPr/>
              <p:nvPr/>
            </p:nvSpPr>
            <p:spPr>
              <a:xfrm>
                <a:off x="630798" y="6547880"/>
                <a:ext cx="393335" cy="40829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200"/>
                  </a:lnSpc>
                  <a:spcBef>
                    <a:spcPts val="600"/>
                  </a:spcBef>
                </a:pPr>
                <a:r>
                  <a:rPr lang="en-US" sz="3000" dirty="0"/>
                  <a:t>4</a:t>
                </a:r>
                <a:endParaRPr lang="th-TH" sz="3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126C1-6037-72F3-67C7-F03BFB5FA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3DB7A555-FA55-6216-B5D0-DD0D70F3FC0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A80A23-D3BF-0EF9-8D6E-4AEAA3140FEF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3214961-E909-0AB0-DA0A-8DD7FA33E593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6B06E36-1E46-277D-3183-5CC78BB965D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60DB54D7-7B2C-1532-08CB-76594CB786F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A80E5A1-12AF-8FB8-6F4D-86ABEE9E637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D5F79BF-6C3C-4E5F-C98A-7A4F86C3F776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F76D91E3-24B0-3924-D3E5-7BB6D1D085D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6D22534-CDBC-E70D-EC15-E140BE2B4B9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9377CF8-88E6-2EBE-6BA0-610AC5BC884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C1983A0-6E1E-4506-BC8E-17C74A661D5C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DF616DEF-72CA-AACB-7B89-D987B5FC28E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62442F7-512B-BEBF-08EA-143BDA95811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49501D7-C8B8-B26E-5C28-06A81140E9D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B1587986-B87B-A800-8EEC-EA62010D51B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F7902054-BEAA-FD93-9D2D-3530284E1A42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B9E39A-8047-EE38-5884-EEFBDCFBF168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FE7274-D5CA-36FF-1B11-60AE315BC1B8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34A9E752-684A-2BB6-328B-22AB7E6CF3BF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2BF9AA89-5B81-FCA4-5F38-7A3A22AE4926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72C64D7-B4E2-1466-F2C3-68C6CDD6E6DF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A21F1C-CE98-12D6-887E-71EBCCCB38A8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C564AA-1561-17F6-415E-9951B4EE396A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DE85A168-FBFE-9BFE-1A82-4983ABB13A3F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26DF4B8C-50AF-D83D-3E66-FE9C500BE722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B42D8950-1F8D-8BE6-F1B5-2299F77BADB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78418DF4-647D-077A-5602-65D88D27C721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20BABAE9-253C-7167-8F63-3EE08A0E01A5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98D64F-2D88-7CC7-C6A6-81E6B5AD4E03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A81A0C-76DC-84AE-F404-3E361BE800A3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1589FD29-A35F-4AE1-BDD0-EE698FB39BB8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C3E197EF-0768-4E63-61F8-C49946175B73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A397F7-641C-9277-FBD8-032E0EEDF959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610C5CD-F26E-CA70-062D-ED0188B988D0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A603ABF5-DE85-4803-8950-8A4CC644BDFD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2C3235-59CA-33EF-813F-8CE5415CA523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68F28319-832E-BAF7-CBC5-FEDDBC2743FD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6C83DED-0AD9-1370-3848-CB669E64D030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BCF67B0-F7EB-0590-1E5E-36C1D3603A06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589198-B200-0B57-7DA7-19A76115457C}"/>
              </a:ext>
            </a:extLst>
          </p:cNvPr>
          <p:cNvGrpSpPr/>
          <p:nvPr/>
        </p:nvGrpSpPr>
        <p:grpSpPr>
          <a:xfrm>
            <a:off x="3009829" y="864677"/>
            <a:ext cx="7804439" cy="923330"/>
            <a:chOff x="3041361" y="2114402"/>
            <a:chExt cx="7804439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0EC99A6-F352-0872-4254-0C5784AE291E}"/>
                </a:ext>
              </a:extLst>
            </p:cNvPr>
            <p:cNvGrpSpPr/>
            <p:nvPr/>
          </p:nvGrpSpPr>
          <p:grpSpPr>
            <a:xfrm>
              <a:off x="3213275" y="2356304"/>
              <a:ext cx="7632525" cy="655419"/>
              <a:chOff x="4567415" y="4086431"/>
              <a:chExt cx="7632525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80DD5183-78B7-216C-5B6B-7D19086D70FC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816957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496C05A5-814B-38C2-D20D-C92875EC3E9C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6792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ตรวจสอบท่อยาง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2BFF66F0-6E22-323E-6553-49F89F9E5068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C0D9FFD-38E0-B87D-CB65-ED09806B018E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B7EDD376-277D-CFA9-C035-0B777BFBDB74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B0DD5794-637A-7E17-F7B8-B225AF2B091A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640A8A1F-E87F-256A-797F-BEB344C01FE8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7</a:t>
              </a:r>
            </a:p>
          </p:txBody>
        </p: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B253927E-5A8F-A1FA-147D-B9EFD6777F60}"/>
              </a:ext>
            </a:extLst>
          </p:cNvPr>
          <p:cNvSpPr txBox="1"/>
          <p:nvPr/>
        </p:nvSpPr>
        <p:spPr>
          <a:xfrm>
            <a:off x="13249894" y="8915576"/>
            <a:ext cx="3225193" cy="71234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11.36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</a:t>
            </a:r>
            <a:b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การสึก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ของท่อยาง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D72F8B7-A4D3-C436-CAB9-1813D1A14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72" y="5966928"/>
            <a:ext cx="8872984" cy="385799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FA5B12F-0CD8-1303-55D1-7A58099CB482}"/>
              </a:ext>
            </a:extLst>
          </p:cNvPr>
          <p:cNvGrpSpPr/>
          <p:nvPr/>
        </p:nvGrpSpPr>
        <p:grpSpPr>
          <a:xfrm>
            <a:off x="3129737" y="2012073"/>
            <a:ext cx="14543185" cy="3591027"/>
            <a:chOff x="3129737" y="2012073"/>
            <a:chExt cx="14543185" cy="3591027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86AF63EF-BCC6-C341-B6DB-C00CF348E1E3}"/>
                </a:ext>
              </a:extLst>
            </p:cNvPr>
            <p:cNvSpPr txBox="1"/>
            <p:nvPr/>
          </p:nvSpPr>
          <p:spPr>
            <a:xfrm>
              <a:off x="3129737" y="2012073"/>
              <a:ext cx="14543185" cy="95410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	ลักษณะที่ปรากฏของท่อยาง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และข้อต่อปกติ จะเป็นตัวชี้วัดปัญหา ถ้าท่อยางอ่อน และบวม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Swollen)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เมื่อโดนบีบ แสดงว่าภายในท่อยางเกิดการเสื่อมสภาพ ดังนั้นควรเปลี่ยนท่อยาง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3CD8BC54-3A85-3C91-757B-71AF7CEA484E}"/>
                </a:ext>
              </a:extLst>
            </p:cNvPr>
            <p:cNvSpPr txBox="1"/>
            <p:nvPr/>
          </p:nvSpPr>
          <p:spPr>
            <a:xfrm>
              <a:off x="4038298" y="3101030"/>
              <a:ext cx="13634624" cy="250207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10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ถ้าท่อยาง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มีความแข็งมาก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Hardening)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และไม่มีความยืดหยุ่น เป็นผลมาจากความร้อนสูงเกินไป เมื่อขันเหล็กรัดแน่น จะไม่สามารถป้องกันการรั่วได้ ดังนั้นควรเปลี่ยนท่อยาง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ส่วนเหล็กรัดท่อยางควรตรวจสอบความแน่น และตรวจสอบการรั่วตามข้อต่อด้วย</a:t>
              </a:r>
            </a:p>
            <a:p>
              <a:pPr>
                <a:lnSpc>
                  <a:spcPts val="3900"/>
                </a:lnSpc>
                <a:spcBef>
                  <a:spcPts val="10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ท่อยางบวมปลายตรงเหล็กรัด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บ่งบอกถึงความเป็นไปได้ว่าท่อยางโดน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มันหรือจาระบี เมื่อขันเหล็กรัดจะทำให้เกิดรอยแตก ซึ่งจะทำให้เกิดการรั่วไหลได้ ลักษณะการสึก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ของท่อยาง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(รูปที่ 11.36)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519CC3A-A5A1-998D-AD3A-D85CD19B67FE}"/>
                </a:ext>
              </a:extLst>
            </p:cNvPr>
            <p:cNvSpPr/>
            <p:nvPr/>
          </p:nvSpPr>
          <p:spPr>
            <a:xfrm>
              <a:off x="3793560" y="3219021"/>
              <a:ext cx="176449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76A073B-A5E3-EEA6-7047-9E6130CBD39B}"/>
                </a:ext>
              </a:extLst>
            </p:cNvPr>
            <p:cNvSpPr/>
            <p:nvPr/>
          </p:nvSpPr>
          <p:spPr>
            <a:xfrm>
              <a:off x="3793560" y="4843011"/>
              <a:ext cx="176449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0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0619846" y="7595880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6BC5DDB-A0FC-CB2F-BB5D-5D0EC128CA84}"/>
              </a:ext>
            </a:extLst>
          </p:cNvPr>
          <p:cNvGrpSpPr/>
          <p:nvPr/>
        </p:nvGrpSpPr>
        <p:grpSpPr>
          <a:xfrm>
            <a:off x="592577" y="-45064"/>
            <a:ext cx="15752322" cy="2673964"/>
            <a:chOff x="592577" y="-45064"/>
            <a:chExt cx="15752322" cy="267396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4503C78-96A6-87FD-0E01-CE332FBA0F76}"/>
                </a:ext>
              </a:extLst>
            </p:cNvPr>
            <p:cNvGrpSpPr/>
            <p:nvPr/>
          </p:nvGrpSpPr>
          <p:grpSpPr>
            <a:xfrm>
              <a:off x="592577" y="0"/>
              <a:ext cx="15752322" cy="2628900"/>
              <a:chOff x="-22215" y="0"/>
              <a:chExt cx="15752322" cy="26289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F2C6986-1CA3-0EEE-544D-080CB0049815}"/>
                  </a:ext>
                </a:extLst>
              </p:cNvPr>
              <p:cNvSpPr/>
              <p:nvPr/>
            </p:nvSpPr>
            <p:spPr>
              <a:xfrm>
                <a:off x="1899808" y="717042"/>
                <a:ext cx="9246476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xtBox 6">
                <a:extLst>
                  <a:ext uri="{FF2B5EF4-FFF2-40B4-BE49-F238E27FC236}">
                    <a16:creationId xmlns:a16="http://schemas.microsoft.com/office/drawing/2014/main" id="{C176D7FC-3B47-4705-F094-EF96B063B266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3068299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หน้าที่ของระบบระบายความร้อน</a:t>
                </a:r>
              </a:p>
            </p:txBody>
          </p:sp>
          <p:sp>
            <p:nvSpPr>
              <p:cNvPr id="65" name="Flowchart: Delay 64">
                <a:extLst>
                  <a:ext uri="{FF2B5EF4-FFF2-40B4-BE49-F238E27FC236}">
                    <a16:creationId xmlns:a16="http://schemas.microsoft.com/office/drawing/2014/main" id="{A7DB726F-FD13-4221-4228-F65DA83C5ED9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">
                <a:extLst>
                  <a:ext uri="{FF2B5EF4-FFF2-40B4-BE49-F238E27FC236}">
                    <a16:creationId xmlns:a16="http://schemas.microsoft.com/office/drawing/2014/main" id="{49775787-4455-F42C-5C5A-1208AEECC7FD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2BA3A50-662E-12C8-800E-60B5411E0E73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1" name="Arrow: Chevron 60">
                <a:extLst>
                  <a:ext uri="{FF2B5EF4-FFF2-40B4-BE49-F238E27FC236}">
                    <a16:creationId xmlns:a16="http://schemas.microsoft.com/office/drawing/2014/main" id="{E1CC5CC7-A2D0-98AB-A49D-3E9EF9E7163F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A26213A5-D7C3-0800-54AC-B6851996E42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FAA4ADE3-B91F-5179-3559-A761CE3F9A3E}"/>
              </a:ext>
            </a:extLst>
          </p:cNvPr>
          <p:cNvSpPr txBox="1"/>
          <p:nvPr/>
        </p:nvSpPr>
        <p:spPr>
          <a:xfrm>
            <a:off x="21768542" y="10082617"/>
            <a:ext cx="3373743" cy="56615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9.1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ลักษณะลูกสูบ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AEABDE-7B6F-35EC-5A92-B7A4645F4B1B}"/>
              </a:ext>
            </a:extLst>
          </p:cNvPr>
          <p:cNvGrpSpPr/>
          <p:nvPr/>
        </p:nvGrpSpPr>
        <p:grpSpPr>
          <a:xfrm>
            <a:off x="3276600" y="2427066"/>
            <a:ext cx="14154150" cy="7379082"/>
            <a:chOff x="3276600" y="2553194"/>
            <a:chExt cx="14154150" cy="7379082"/>
          </a:xfrm>
        </p:grpSpPr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51DF231D-5F22-18E6-A6B8-BBA748C57CCC}"/>
                </a:ext>
              </a:extLst>
            </p:cNvPr>
            <p:cNvSpPr txBox="1"/>
            <p:nvPr/>
          </p:nvSpPr>
          <p:spPr>
            <a:xfrm>
              <a:off x="3276600" y="2553194"/>
              <a:ext cx="14154150" cy="338588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ความร้อนที่เกิดขึ้นในระหว่างกระบวนการเผาไหม้ของเครื่องยนต์ส่วนหนึ่ง จะถ่ายเทไปยังกระบอกสูบทำให้อุณหภูมิผนังของกระบอกสูบเพิ่มขึ้น ถ้าลูกสูบไม่ได้รับการระบายความร้อน อุณหภูมิของผนังกระบอกสูบจะสูงเกินขีดจำกัดโดยประมาณ 205 - 260 องศาเซลเซียส (400 - 500 องศาฟาเรนไฮต์)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มันหล่อลื่นที่ลูกสูบเริ่มจะระเหยอย่างรวดเร็ว ซึ่งทำให้ลูกสูบและกระบอกสูบเกิดการชำรุด ดังนั้นความร้อนที่เกิดขึ้นในกระบอกสูบของเครื่องยนต์จึงต้องถูกนำออกไป ระบบระบายความร้อนของเครื่องยนต์ถูกออกแบบมาเพื่อทำหน้าที่ดังนี้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85827B35-E3B6-5F1D-6200-D48F0FC3B355}"/>
                </a:ext>
              </a:extLst>
            </p:cNvPr>
            <p:cNvSpPr txBox="1"/>
            <p:nvPr/>
          </p:nvSpPr>
          <p:spPr>
            <a:xfrm>
              <a:off x="4133850" y="5917395"/>
              <a:ext cx="13296900" cy="4014881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1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การนำความร้อน (</a:t>
              </a:r>
              <a:r>
                <a:rPr lang="en-US" sz="40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Conduction)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การถ่ายโอนความร้อนจากโมเลกุลกับโมเลกุลที่เกิดขึ้น ความร้อนที่เกิดจากการเผาไหม้เชื้อเพลิงในกระบอกสูบ และปลอกสูบในส่วนที่เกินความจำเป็นจะถูกถ่ายโอนออกไปยัง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Cooling water)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ทั้งนี้ ก็เพื่อป้องกันไม่ให้อุณหภูมิของเครื่องยนต์สูงเกินไป</a:t>
              </a:r>
            </a:p>
            <a:p>
              <a:pPr algn="thaiDist">
                <a:lnSpc>
                  <a:spcPts val="41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การพาความร้อน (</a:t>
              </a:r>
              <a:r>
                <a:rPr lang="en-US" sz="40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Convection)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คือ การถ่ายโอนความร้อนโดยการเคลื่อนที่ของ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หล่อเย็นและอากาศ (ระบบระบายความร้อนด้วยอากาศ) ความร้อนจะถูกโอนโดยการไหลเวียนของ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หล่อเย็นด้วยปั๊ม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และพัดลมจะเป่าหรือดูดอากาศผ่านเครื่องแลกเปลี่ยนความร้อน (หม้อ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0C6156A-EF1E-543E-F9FC-7579B0B87E9D}"/>
                </a:ext>
              </a:extLst>
            </p:cNvPr>
            <p:cNvSpPr/>
            <p:nvPr/>
          </p:nvSpPr>
          <p:spPr>
            <a:xfrm>
              <a:off x="3893389" y="6076867"/>
              <a:ext cx="170252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E531333-0C2D-B06F-A64E-BB1E065390F7}"/>
                </a:ext>
              </a:extLst>
            </p:cNvPr>
            <p:cNvSpPr/>
            <p:nvPr/>
          </p:nvSpPr>
          <p:spPr>
            <a:xfrm>
              <a:off x="3893389" y="8241016"/>
              <a:ext cx="170252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028F6D-5C8A-F00C-9210-1D30D7998738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AF2101-C494-F08F-533E-4D816E8B910A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4BBFE43-082B-F24A-A03E-87E41EBA738A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05D9EFF-083E-51CF-9211-59028D82EE47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581BD-D868-B93B-98B3-6869BDA7330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945D74D-E654-6E68-39E9-70BDF193A30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1B828CD-9F1F-2D23-4B57-58A9439FF30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B148C3-3037-DBA8-5FA5-5BAF87EDDC32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1483A1E8-8C75-ECF6-A518-BA78B29768E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F046042-E0A3-558E-D2F0-E5642E7A582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3356DC-98E7-BE37-AAE8-8A47B009FADF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95E3A-38CB-B7D5-425E-015BEBF4BBAC}"/>
              </a:ext>
            </a:extLst>
          </p:cNvPr>
          <p:cNvGrpSpPr/>
          <p:nvPr/>
        </p:nvGrpSpPr>
        <p:grpSpPr>
          <a:xfrm>
            <a:off x="592577" y="-45064"/>
            <a:ext cx="17118027" cy="2673964"/>
            <a:chOff x="592577" y="-45064"/>
            <a:chExt cx="17118027" cy="26739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85F5F7F-FEC4-E367-F5D6-FF58911ACA83}"/>
                </a:ext>
              </a:extLst>
            </p:cNvPr>
            <p:cNvGrpSpPr/>
            <p:nvPr/>
          </p:nvGrpSpPr>
          <p:grpSpPr>
            <a:xfrm>
              <a:off x="592577" y="0"/>
              <a:ext cx="17118027" cy="2628900"/>
              <a:chOff x="-22215" y="0"/>
              <a:chExt cx="17118027" cy="26289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06DFE7E-7161-F070-1278-78944BA499A1}"/>
                  </a:ext>
                </a:extLst>
              </p:cNvPr>
              <p:cNvSpPr/>
              <p:nvPr/>
            </p:nvSpPr>
            <p:spPr>
              <a:xfrm>
                <a:off x="1899810" y="717042"/>
                <a:ext cx="15196002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">
                <a:extLst>
                  <a:ext uri="{FF2B5EF4-FFF2-40B4-BE49-F238E27FC236}">
                    <a16:creationId xmlns:a16="http://schemas.microsoft.com/office/drawing/2014/main" id="{51D79BC7-4D06-4E0C-BD74-891C933AFB5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ระบบระบายความร้อนด้วย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 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Water Cooling System) 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66" name="Flowchart: Delay 65">
                <a:extLst>
                  <a:ext uri="{FF2B5EF4-FFF2-40B4-BE49-F238E27FC236}">
                    <a16:creationId xmlns:a16="http://schemas.microsoft.com/office/drawing/2014/main" id="{476AE331-771F-94DE-BFA3-9EE46E60AC8B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id="{13EA39C8-6D34-9746-A344-0E61F85F6A3F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338204-0277-938C-D32D-867256B0B457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6B90F9F4-3F80-BDB6-B6B0-584EA0E99F7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51D37C24-6ADE-D257-23C5-A0B0DC03BF9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5F899ADC-C569-F33C-298F-8E2136352956}"/>
              </a:ext>
            </a:extLst>
          </p:cNvPr>
          <p:cNvSpPr txBox="1"/>
          <p:nvPr/>
        </p:nvSpPr>
        <p:spPr>
          <a:xfrm>
            <a:off x="7604498" y="9297910"/>
            <a:ext cx="5187124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ระบบระบายความร้อนด้วย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3B176EA-A9E3-894E-A308-DDDBE2D6FE55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A26F3F7-9D53-1456-F26D-E4F629338DCA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FA8FF30-4495-EF39-0B81-04DBEA7DBB0D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E88504D2-F4FD-37F5-15F9-6BFCBCFEECE5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67A915DB-0F94-0380-E808-D283D82DB5D9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44214D01-4384-700E-D37E-363DF5476389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C18A0DD4-7480-BFA2-9674-1E51B838C101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5B55C683-59AF-E4E8-D5D5-C639B9987990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57BB232-A3CA-9DF7-CB6D-838C8F165728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9DCA15B3-01F7-0FE5-3739-8ED918AE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98" y="2182397"/>
            <a:ext cx="10005325" cy="676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F942-C912-DF82-B24B-1B2A0858C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E1EC19F-169E-E5D2-09D4-8F53A75AC33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132E27-B5C9-5885-EBBF-B1B9CF7A2D2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E90748-7E2C-B97C-C580-FF84A8AE818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5B2AF4-BFD6-E8B1-5B11-1DC69CFB830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491D8E3-F83F-AA1B-1421-7A7871B7930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02E12A-0A33-C76B-C446-0E0791E1A21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371BAA-0E9E-D430-4EAC-E689C9E7D6C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454E0B69-268F-CD82-3D4E-C521CA8C130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6FD03AB-38F7-C23B-C14D-47673657BE7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4F1F51-C297-4663-85D7-C698429B391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7B5F9A-150C-91A4-A196-4F6F82415E5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60F1FBD-9823-AF96-D3E9-596C83FAC3C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6A42E0D-D2F8-F96D-201A-C17D8D41AB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E3A6E6F-DA3D-6CF4-DA17-11AFA23EA57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3B81604-7FCB-34EF-1466-B7D735DC81D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DE8F769-708F-7150-BBD8-0E155EAF9990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8E960-7EF3-0D55-9237-C9BA3E590727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27F726-DCDA-B5D6-CEA8-9AA96A907480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1A175B4-0C35-E1AD-F2CA-2FFF6EDC5FF2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7CA3946-BA27-9411-5171-54E480EE8B2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5D00337-FBE6-C903-66CC-B11A04B85205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54CCA-A4C8-8386-E71F-3F649AD7001F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DD25C5-E99E-ED7F-CC87-961B86CF1D0A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1C7BC1E6-85F5-BBC9-51E3-23DE45D5D60B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BA5A1E9A-DEAC-F467-FDBE-E835D226DC8F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EB8FBB30-1EB9-1796-E666-9474C2EA9ED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6A33AF20-DCDF-5B7D-ACB2-5430CCFE80B8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C442B1B0-AFA0-F7FD-40C9-5365BF698479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2EE916-2025-4B33-BEBB-2D91FD6DA78E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F38639-85FA-314A-BD3B-36EB909E0CCC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472EA51B-ADE0-A42D-111B-DBA901F14231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81D9251E-30F5-5832-BFEF-7DB7DE7A4AA3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FFAA8D-D774-EAC7-585D-62592846498A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E5203B0-0CBC-E751-F84C-6592FD17E149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F164A0D-E282-4675-D0E3-E4A2611C5D7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2447C6-8C84-4EB2-1C9E-A8266433C136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609A1AE-7DFC-AC2C-C702-C90FEC51A674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902BCC8-528B-323E-2216-6C19735511E8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016280C-DF1F-EA86-80C4-FB7C3D049F61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02E4761-B9E3-7119-DC37-333F2363465A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0AEC5F-419B-8C55-9D39-B3E52BBF60F3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F7611E-726E-5C5D-D659-AA021A839D34}"/>
                  </a:ext>
                </a:extLst>
              </p:cNvPr>
              <p:cNvSpPr/>
              <p:nvPr/>
            </p:nvSpPr>
            <p:spPr>
              <a:xfrm>
                <a:off x="1899810" y="717042"/>
                <a:ext cx="15030448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">
                <a:extLst>
                  <a:ext uri="{FF2B5EF4-FFF2-40B4-BE49-F238E27FC236}">
                    <a16:creationId xmlns:a16="http://schemas.microsoft.com/office/drawing/2014/main" id="{12A68DE0-76B6-53F0-3034-5247C0CB4EF2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ส่วนประกอบของระบบระบายความร้อนด้วย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ระบบปิด </a:t>
                </a:r>
              </a:p>
            </p:txBody>
          </p:sp>
          <p:sp>
            <p:nvSpPr>
              <p:cNvPr id="66" name="Flowchart: Delay 65">
                <a:extLst>
                  <a:ext uri="{FF2B5EF4-FFF2-40B4-BE49-F238E27FC236}">
                    <a16:creationId xmlns:a16="http://schemas.microsoft.com/office/drawing/2014/main" id="{9D6DEF37-5BA8-4F6C-2D0F-6E758035BF26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id="{FC187CC4-E519-1608-4FDD-2C42A75C9B64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88BB292-86C1-497A-4273-1FD27A281BDD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DF39A329-630D-94A0-4819-07C2D61A919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18BE0484-8A74-1967-C279-32E19428663A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7B3577E1-CC7A-1BA0-55D2-F06899CC8853}"/>
              </a:ext>
            </a:extLst>
          </p:cNvPr>
          <p:cNvSpPr txBox="1"/>
          <p:nvPr/>
        </p:nvSpPr>
        <p:spPr>
          <a:xfrm>
            <a:off x="12610569" y="7620575"/>
            <a:ext cx="4485330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ส่วนประกอบของหม้อ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A23E3130-0098-A336-CA22-EE5DE49150DB}"/>
              </a:ext>
            </a:extLst>
          </p:cNvPr>
          <p:cNvSpPr txBox="1"/>
          <p:nvPr/>
        </p:nvSpPr>
        <p:spPr>
          <a:xfrm>
            <a:off x="3276600" y="3286752"/>
            <a:ext cx="8139285" cy="494471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11.3 ) คือ อุปกรณ์แลกเปลี่ยนความร้อน จะติดตั้งอยู่ด้านหน้าของรถยนต์ ซึ่งทำหน้าที่ สำรอง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หล่อเย็นไว้ใช้ในระบบระบายความร้อน และสร้างความดันให้สูงกว่าความดันบรรยากาศ</a:t>
            </a:r>
          </a:p>
          <a:p>
            <a:pPr algn="thaiDist">
              <a:lnSpc>
                <a:spcPts val="38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จะประกอบด้วย ถังบน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Top header)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ถังล่าง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Bottom header)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แกนหม้อ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Water tube)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ที่แกนหม้อ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จะประกอบด้วยท่อ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Tube)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และครีบ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Fin)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ซึ่งติดเป็นชุดเดียวกัน 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หล่อเย็นจะไหลผ่านท่อเมื่อมีอากาศไหลผ่าน ช่องอากาศที่ครีบก็จะพาความร้อนจาก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หล่อเย็นในท่อออกไป แกนของหม้อ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ทำมาจากทองแดงหรืออะลูมิเนียม แกนทองแดงจะต่อกับถังบนและถังล่างด้วยตะกั่วบัดกรีสำหรับหม้อ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ที่แกนทำจากอะลูมิเนียม ในส่วนของถังบนและถังล่างจะทำด้วยพลาสติก ซึ่งแบบนี้ก็เป็นที่นิยมใช้งานมีอยู่ 2 แบบดังนี้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9162CFA-762E-3BDB-217B-09A85F82B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0" y="3360407"/>
            <a:ext cx="5893969" cy="397762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A3CD1F7-6A6C-D32D-76A6-B851FB88EAF5}"/>
              </a:ext>
            </a:extLst>
          </p:cNvPr>
          <p:cNvGrpSpPr/>
          <p:nvPr/>
        </p:nvGrpSpPr>
        <p:grpSpPr>
          <a:xfrm>
            <a:off x="3041361" y="2114402"/>
            <a:ext cx="3940010" cy="923330"/>
            <a:chOff x="3041361" y="2114402"/>
            <a:chExt cx="3940010" cy="923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4AB208B-AF71-6EF9-54A9-AC88C3E2D287}"/>
                </a:ext>
              </a:extLst>
            </p:cNvPr>
            <p:cNvGrpSpPr/>
            <p:nvPr/>
          </p:nvGrpSpPr>
          <p:grpSpPr>
            <a:xfrm>
              <a:off x="3213275" y="2356304"/>
              <a:ext cx="3768096" cy="655419"/>
              <a:chOff x="4567415" y="4086431"/>
              <a:chExt cx="3768096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20406F23-7CB3-12F1-1353-67328E12F51E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76809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5B54F6B0-D652-0818-7ECA-00BEC5C9E8A3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2927599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หม้อ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Radiator)</a:t>
                </a:r>
              </a:p>
            </p:txBody>
          </p:sp>
        </p:grp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1CC53B32-9E3D-3201-526B-451CB409ACFA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E5A24AD-B3BE-2D6E-CE14-950F5B4B4580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EC818107-2C00-F3D1-4E7E-47D0493DB2D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BFA4AC32-BA19-0B4D-DCB5-4C875C93208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6A7B4FC1-BA4C-3251-B371-AD2EA357F6BE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.1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0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0620348" y="5229215"/>
            <a:ext cx="2801081" cy="63605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หม้อ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แบบไหลลง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11477749" y="6842254"/>
            <a:ext cx="5742698" cy="215790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ในรถยนต์ที่ใช้ระบบเกียร์อัตโนมัติ จะมีอุปกรณ์หล่อเย็น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มันเกียร์อยู่ในหม้อ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11.6) แบบนี้เรียกว่า อุปกรณ์หล่อเย็น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มันเกียร์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Transmission oil cooler)</a:t>
            </a:r>
            <a:endParaRPr lang="th-TH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9246089-C021-D716-B416-DC78F2213C43}"/>
              </a:ext>
            </a:extLst>
          </p:cNvPr>
          <p:cNvGrpSpPr/>
          <p:nvPr/>
        </p:nvGrpSpPr>
        <p:grpSpPr>
          <a:xfrm>
            <a:off x="21747156" y="2717127"/>
            <a:ext cx="8499017" cy="765646"/>
            <a:chOff x="3417213" y="5951207"/>
            <a:chExt cx="8499017" cy="76564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CCD51ED-21A2-D200-7202-4AC35E8D9B44}"/>
                </a:ext>
              </a:extLst>
            </p:cNvPr>
            <p:cNvGrpSpPr/>
            <p:nvPr/>
          </p:nvGrpSpPr>
          <p:grpSpPr>
            <a:xfrm>
              <a:off x="3417213" y="5951207"/>
              <a:ext cx="8499017" cy="765646"/>
              <a:chOff x="3224444" y="4284645"/>
              <a:chExt cx="8499017" cy="76564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9C1233A-31EA-B113-282F-DB1F2FB570A3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8450610" cy="655419"/>
                <a:chOff x="4567415" y="4086431"/>
                <a:chExt cx="8450610" cy="655419"/>
              </a:xfrm>
            </p:grpSpPr>
            <p:sp>
              <p:nvSpPr>
                <p:cNvPr id="93" name="Flowchart: Process 92">
                  <a:extLst>
                    <a:ext uri="{FF2B5EF4-FFF2-40B4-BE49-F238E27FC236}">
                      <a16:creationId xmlns:a16="http://schemas.microsoft.com/office/drawing/2014/main" id="{419C6BE0-29B0-812A-0E42-2585AE47AB21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845061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TextBox 10">
                  <a:extLst>
                    <a:ext uri="{FF2B5EF4-FFF2-40B4-BE49-F238E27FC236}">
                      <a16:creationId xmlns:a16="http://schemas.microsoft.com/office/drawing/2014/main" id="{00F9F03A-236D-EFF9-B314-35CC245C0120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7508511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แหวนกวาด</a:t>
                  </a:r>
                  <a:r>
                    <a:rPr lang="th-TH" sz="4000" b="1" spc="36" dirty="0" err="1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นํ้า</a:t>
                  </a: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มัน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Oil Control Ring or Oil Ring)</a:t>
                  </a: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1E176FF3-13D5-611B-6982-71B19C63B94A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90" name="Arrow: Chevron 89">
                  <a:extLst>
                    <a:ext uri="{FF2B5EF4-FFF2-40B4-BE49-F238E27FC236}">
                      <a16:creationId xmlns:a16="http://schemas.microsoft.com/office/drawing/2014/main" id="{5254F167-98EC-CAD2-358D-A5AE38B890C0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Arrow: Chevron 90">
                  <a:extLst>
                    <a:ext uri="{FF2B5EF4-FFF2-40B4-BE49-F238E27FC236}">
                      <a16:creationId xmlns:a16="http://schemas.microsoft.com/office/drawing/2014/main" id="{72F4B273-1B94-5BCE-C3EA-6DFEF6B78CC8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6071682-9793-045F-D27A-36674D6251B3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2</a:t>
              </a:r>
              <a:endParaRPr lang="th-TH" sz="33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F93E953-46F7-4842-D84E-19F3C8DB1EAC}"/>
              </a:ext>
            </a:extLst>
          </p:cNvPr>
          <p:cNvGrpSpPr/>
          <p:nvPr/>
        </p:nvGrpSpPr>
        <p:grpSpPr>
          <a:xfrm>
            <a:off x="23041920" y="3946936"/>
            <a:ext cx="5431793" cy="5304915"/>
            <a:chOff x="4971950" y="2042855"/>
            <a:chExt cx="5431793" cy="5304915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F223FCF9-5F9C-F440-0B69-07B8E6CF5A7C}"/>
                </a:ext>
              </a:extLst>
            </p:cNvPr>
            <p:cNvSpPr txBox="1"/>
            <p:nvPr/>
          </p:nvSpPr>
          <p:spPr>
            <a:xfrm>
              <a:off x="5533368" y="2098280"/>
              <a:ext cx="4870375" cy="524949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สึก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ในลักษณะวงรี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ในลักษณะนี้ เกิดจากแรงเบียดข้าง (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Side </a:t>
              </a:r>
              <a:r>
                <a:rPr lang="en-US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thrurt</a:t>
              </a:r>
              <a:r>
                <a:rPr lang="en-US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กระทำต่อผนังกระบอกสูบทั้ง 2 ด้าน ในจังหวะกำลัง และจังหวะอัด  ด้วยเหตุนี้ จึงทำให้ผนังกระบอกสูบสึก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เป็นรูปวงรี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สึก</a:t>
              </a:r>
              <a:r>
                <a:rPr lang="th-TH" sz="37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ในลักษณะรูปเรียว 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ในลักษณะนี้ เกิดจากแหวนลูกสูบตัวบนสุดมีกำลังอัดกับผนังกระบอกสูบมากกว่าแหวนตัวล่าง ผนังลูกสูบด้านบนได้รับความร้อนกว่าด้านล่าง 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มันหล่อลื่นขึ้นไปหล่อลื่นได้น้อยกว่าด้านล่าง  ด้วยเหตุนี้ ผนังกระบอกสูบด้านบนจึงสึก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มากกว่าด้านล่าง การสึก</a:t>
              </a:r>
              <a:r>
                <a:rPr lang="th-TH" sz="37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หรอ</a:t>
              </a:r>
              <a:r>
                <a:rPr lang="th-TH" sz="37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ของกระบอกสูบจะเกิดขึ้นในช่วงระยะที่แหวนลูกสูบเคลื่อนตัวอยู่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4B0AD41-0E8C-A567-452E-E2BC45B71197}"/>
                </a:ext>
              </a:extLst>
            </p:cNvPr>
            <p:cNvSpPr/>
            <p:nvPr/>
          </p:nvSpPr>
          <p:spPr>
            <a:xfrm>
              <a:off x="4971950" y="20428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3A59F10-7388-63A7-3D52-8825FE9DF3EC}"/>
                </a:ext>
              </a:extLst>
            </p:cNvPr>
            <p:cNvSpPr/>
            <p:nvPr/>
          </p:nvSpPr>
          <p:spPr>
            <a:xfrm>
              <a:off x="4971950" y="4938173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DFDF6F-53C9-9573-FDBA-C72723E6789E}"/>
              </a:ext>
            </a:extLst>
          </p:cNvPr>
          <p:cNvGrpSpPr/>
          <p:nvPr/>
        </p:nvGrpSpPr>
        <p:grpSpPr>
          <a:xfrm>
            <a:off x="3262927" y="1255751"/>
            <a:ext cx="6435643" cy="5478878"/>
            <a:chOff x="3893389" y="6765254"/>
            <a:chExt cx="6209607" cy="5478878"/>
          </a:xfrm>
        </p:grpSpPr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3514A900-AD64-DC5F-C685-2F0CD63E365C}"/>
                </a:ext>
              </a:extLst>
            </p:cNvPr>
            <p:cNvSpPr txBox="1"/>
            <p:nvPr/>
          </p:nvSpPr>
          <p:spPr>
            <a:xfrm>
              <a:off x="4133850" y="6765254"/>
              <a:ext cx="5969146" cy="547887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หม้อ</a:t>
              </a:r>
              <a:r>
                <a:rPr lang="th-TH" sz="3800" b="1" spc="36" dirty="0" err="1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แบบไหลลง (</a:t>
              </a:r>
              <a:r>
                <a:rPr lang="en-US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Down flow)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หม้อ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แบบไหลลง (รูปที่ 11.4) แกนท่อจะอยู่ในแนวตั้ง 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จะไหลจากถังด้านบนผ่านแกนท่อในแนวตั้งลงสู่ด้านล่าง หม้อ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แบบนี้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หล่อเย็นที่มีอุณหภูมิสูงจะไหลเข้าทางด้านบน ความร้อนจะถูกถ่ายเทสู่ครีบ เมื่อมีอากาศผ่าน ครีบความร้อนก็จะถูกระบายออกไป</a:t>
              </a:r>
            </a:p>
            <a:p>
              <a:pPr algn="thaiDist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หม้อ</a:t>
              </a:r>
              <a:r>
                <a:rPr lang="th-TH" sz="3800" b="1" spc="36" dirty="0" err="1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แบบไหลขวาง (</a:t>
              </a:r>
              <a:r>
                <a:rPr lang="en-US" sz="38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Cross flow)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หม้อ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แบบไหลขวาง (รูปที่ 11.5) 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หล่อเย็นจะไหลในแนวนอนโดยไหลจากข้างหนึ่งไปยังอีกข้างหนึ่ง 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EDD1421-2052-F3B4-811B-BAFFD6B59E35}"/>
                </a:ext>
              </a:extLst>
            </p:cNvPr>
            <p:cNvSpPr/>
            <p:nvPr/>
          </p:nvSpPr>
          <p:spPr>
            <a:xfrm>
              <a:off x="3893389" y="6896150"/>
              <a:ext cx="170252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614633E-70DA-1D95-DEE9-40655FBA3B0C}"/>
                </a:ext>
              </a:extLst>
            </p:cNvPr>
            <p:cNvSpPr/>
            <p:nvPr/>
          </p:nvSpPr>
          <p:spPr>
            <a:xfrm>
              <a:off x="3893389" y="10348442"/>
              <a:ext cx="170252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CD16B4C-59E6-0CF7-E919-977531936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69" y="1240093"/>
            <a:ext cx="3523488" cy="37886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18B053-0882-1311-4142-6D5ED7844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223" y="1731546"/>
            <a:ext cx="4462272" cy="2932176"/>
          </a:xfrm>
          <a:prstGeom prst="rect">
            <a:avLst/>
          </a:prstGeom>
        </p:spPr>
      </p:pic>
      <p:sp>
        <p:nvSpPr>
          <p:cNvPr id="42" name="TextBox 10">
            <a:extLst>
              <a:ext uri="{FF2B5EF4-FFF2-40B4-BE49-F238E27FC236}">
                <a16:creationId xmlns:a16="http://schemas.microsoft.com/office/drawing/2014/main" id="{06BBFCA7-31AD-CD19-1226-573852CE7DA2}"/>
              </a:ext>
            </a:extLst>
          </p:cNvPr>
          <p:cNvSpPr txBox="1"/>
          <p:nvPr/>
        </p:nvSpPr>
        <p:spPr>
          <a:xfrm>
            <a:off x="14775859" y="5229215"/>
            <a:ext cx="2801082" cy="95162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หม้อ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แบบไหลขวาง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369D718-97D2-D9C8-7BE5-6B3B2C90F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52" y="6180844"/>
            <a:ext cx="5061948" cy="3695966"/>
          </a:xfrm>
          <a:prstGeom prst="rect">
            <a:avLst/>
          </a:prstGeom>
        </p:spPr>
      </p:pic>
      <p:sp>
        <p:nvSpPr>
          <p:cNvPr id="47" name="TextBox 10">
            <a:extLst>
              <a:ext uri="{FF2B5EF4-FFF2-40B4-BE49-F238E27FC236}">
                <a16:creationId xmlns:a16="http://schemas.microsoft.com/office/drawing/2014/main" id="{99CAD9FC-C896-F221-4031-72141DCC5562}"/>
              </a:ext>
            </a:extLst>
          </p:cNvPr>
          <p:cNvSpPr txBox="1"/>
          <p:nvPr/>
        </p:nvSpPr>
        <p:spPr>
          <a:xfrm>
            <a:off x="3457149" y="6812681"/>
            <a:ext cx="2339336" cy="9735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หม้อ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แบบมีอุปกรณ์ระบายความร้อน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มันเกียร์</a:t>
            </a:r>
          </a:p>
        </p:txBody>
      </p:sp>
    </p:spTree>
    <p:extLst>
      <p:ext uri="{BB962C8B-B14F-4D97-AF65-F5344CB8AC3E}">
        <p14:creationId xmlns:p14="http://schemas.microsoft.com/office/powerpoint/2010/main" val="10286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23" grpId="0"/>
      <p:bldP spid="42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F942-C912-DF82-B24B-1B2A0858C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E1EC19F-169E-E5D2-09D4-8F53A75AC33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132E27-B5C9-5885-EBBF-B1B9CF7A2D2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E90748-7E2C-B97C-C580-FF84A8AE818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5B2AF4-BFD6-E8B1-5B11-1DC69CFB830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491D8E3-F83F-AA1B-1421-7A7871B7930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02E12A-0A33-C76B-C446-0E0791E1A21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371BAA-0E9E-D430-4EAC-E689C9E7D6C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454E0B69-268F-CD82-3D4E-C521CA8C130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6FD03AB-38F7-C23B-C14D-47673657BE7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4F1F51-C297-4663-85D7-C698429B391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7B5F9A-150C-91A4-A196-4F6F82415E5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60F1FBD-9823-AF96-D3E9-596C83FAC3C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6A42E0D-D2F8-F96D-201A-C17D8D41AB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E3A6E6F-DA3D-6CF4-DA17-11AFA23EA57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3B81604-7FCB-34EF-1466-B7D735DC81D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DE8F769-708F-7150-BBD8-0E155EAF9990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8E960-7EF3-0D55-9237-C9BA3E590727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27F726-DCDA-B5D6-CEA8-9AA96A907480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1A175B4-0C35-E1AD-F2CA-2FFF6EDC5FF2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7CA3946-BA27-9411-5171-54E480EE8B2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5D00337-FBE6-C903-66CC-B11A04B85205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54CCA-A4C8-8386-E71F-3F649AD7001F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DD25C5-E99E-ED7F-CC87-961B86CF1D0A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1C7BC1E6-85F5-BBC9-51E3-23DE45D5D60B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BA5A1E9A-DEAC-F467-FDBE-E835D226DC8F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EB8FBB30-1EB9-1796-E666-9474C2EA9ED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6A33AF20-DCDF-5B7D-ACB2-5430CCFE80B8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C442B1B0-AFA0-F7FD-40C9-5365BF698479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2EE916-2025-4B33-BEBB-2D91FD6DA78E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F38639-85FA-314A-BD3B-36EB909E0CCC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472EA51B-ADE0-A42D-111B-DBA901F14231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81D9251E-30F5-5832-BFEF-7DB7DE7A4AA3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FFAA8D-D774-EAC7-585D-62592846498A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E5203B0-0CBC-E751-F84C-6592FD17E149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F164A0D-E282-4675-D0E3-E4A2611C5D7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2447C6-8C84-4EB2-1C9E-A8266433C136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609A1AE-7DFC-AC2C-C702-C90FEC51A674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902BCC8-528B-323E-2216-6C19735511E8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016280C-DF1F-EA86-80C4-FB7C3D049F61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A23E3130-0098-A336-CA22-EE5DE49150DB}"/>
              </a:ext>
            </a:extLst>
          </p:cNvPr>
          <p:cNvSpPr txBox="1"/>
          <p:nvPr/>
        </p:nvSpPr>
        <p:spPr>
          <a:xfrm>
            <a:off x="3276600" y="2211589"/>
            <a:ext cx="8377801" cy="371024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ฝาหม้อ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ทำหน้าที่ควบคุมความดันภายในหม้อ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ในขณะเครื่องยนต์ทำงาน ฝาหม้อ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จะปิดอยู่กับคอหม้อ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ซึ่งต่ออยู่กับฝาถังบนหรือฝาด้านข้างของหม้อ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ส่วนประกอบของฝาหม้อ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และคอหม้อ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11.7) ฝาหม้อ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ที่ใช้งานมีอยู่ 2 แบบ คือ ฝาหม้อ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แบบเปิด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Open type pressure cap)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แบบปิด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Closed type pressure cap) (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11.8)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E00EED-0B92-68F4-EDD9-9C8F3C3BEE6B}"/>
              </a:ext>
            </a:extLst>
          </p:cNvPr>
          <p:cNvGrpSpPr/>
          <p:nvPr/>
        </p:nvGrpSpPr>
        <p:grpSpPr>
          <a:xfrm>
            <a:off x="3041361" y="1039239"/>
            <a:ext cx="3940010" cy="923330"/>
            <a:chOff x="3041361" y="2114402"/>
            <a:chExt cx="3940010" cy="9233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17E4EB-C7F5-E630-FB40-A238447B95A1}"/>
                </a:ext>
              </a:extLst>
            </p:cNvPr>
            <p:cNvGrpSpPr/>
            <p:nvPr/>
          </p:nvGrpSpPr>
          <p:grpSpPr>
            <a:xfrm>
              <a:off x="3213275" y="2356304"/>
              <a:ext cx="3768096" cy="655419"/>
              <a:chOff x="4567415" y="4086431"/>
              <a:chExt cx="3768096" cy="655419"/>
            </a:xfrm>
          </p:grpSpPr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7AA44478-AEE9-7495-9955-CE0A40800F4C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376809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FD40D8CE-E733-8ED5-CE91-760B7A0AF61D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2927599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หม้อ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Radiator)</a:t>
                </a: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CB0677A-ECE3-8031-24AC-6740447E8082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B5169A7-FC47-D9DB-CDBA-489112C5BD53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AAD53B58-738D-6D0B-10B6-2457643CC4E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5B229E35-6749-9DB5-BC84-DE92BBA391E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99CECC18-D335-906D-E55A-2EB30AC4FF3C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</a:t>
              </a: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</a:t>
              </a:r>
            </a:p>
          </p:txBody>
        </p:sp>
      </p:grpSp>
      <p:sp>
        <p:nvSpPr>
          <p:cNvPr id="51" name="TextBox 10">
            <a:extLst>
              <a:ext uri="{FF2B5EF4-FFF2-40B4-BE49-F238E27FC236}">
                <a16:creationId xmlns:a16="http://schemas.microsoft.com/office/drawing/2014/main" id="{429345CB-23CE-16E1-94C1-FE3B20333AEF}"/>
              </a:ext>
            </a:extLst>
          </p:cNvPr>
          <p:cNvSpPr txBox="1"/>
          <p:nvPr/>
        </p:nvSpPr>
        <p:spPr>
          <a:xfrm>
            <a:off x="3276600" y="6871080"/>
            <a:ext cx="13474148" cy="315880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ที่ความดันบรรยากาศ 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จะเดือดที่ 100 องศาเซลเซียส หรือ 212 องศาฟาเรนไฮต์ ถ้าความดันเพิ่มขึ้นอุณหภูมิจุดเดือดของ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จะเพิ่มขึ้นไปด้วย ทุก ๆ ความดันที่เพิ่มขึ้น 0.1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bar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จุดเดือดของ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ก็จะเพิ่มขึ้นอยู่ระหว่าง 1.5 - 2.5 องศาเซลเซียส อย่างไรก็ตาม ถ้าความดันในระบบระบายความร้อนสูงเกินไป ก็สามารถที่จะทำให้หม้อ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เสียหาย และท่อยาง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แตกได้ ดังนั้น จึงใช้ฝาหม้อ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ควบคุมความดันในระบบเมื่อความดันสูงเกินกำหนด ลิ้นความดันก็จะเปิดให้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ไหลออกที่ท่อ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ล้นไปเก็บไว้ที่ถัง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สำรอง ความดันในระบบก็จะลดลงโดยทั่วไป ฝาหม้อ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จะปรับตั้งควบคุมความดันไว้ที่ 0.3 - 1.3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bar (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11.9)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EE13372-1ED5-0149-0A53-A51BB07D5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943" y="961804"/>
            <a:ext cx="5693791" cy="5502294"/>
          </a:xfrm>
          <a:prstGeom prst="rect">
            <a:avLst/>
          </a:prstGeom>
        </p:spPr>
      </p:pic>
      <p:sp>
        <p:nvSpPr>
          <p:cNvPr id="81" name="TextBox 10">
            <a:extLst>
              <a:ext uri="{FF2B5EF4-FFF2-40B4-BE49-F238E27FC236}">
                <a16:creationId xmlns:a16="http://schemas.microsoft.com/office/drawing/2014/main" id="{7B3577E1-CC7A-1BA0-55D2-F06899CC8853}"/>
              </a:ext>
            </a:extLst>
          </p:cNvPr>
          <p:cNvSpPr txBox="1"/>
          <p:nvPr/>
        </p:nvSpPr>
        <p:spPr>
          <a:xfrm>
            <a:off x="9144000" y="5439520"/>
            <a:ext cx="3518993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ส่วนประกอบของฝาหม้อ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และคอหม้อน้ำ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6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6574C-05E3-31E3-0B95-078CD0EE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AAB47A54-ECB0-A9FD-5EDB-BF9B9288EF58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DF6F1D-6049-E0D0-E9A2-949657B3AAE2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87EAF5C-2398-8D06-1880-6EE59C32A5AB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193C30FD-D016-4C27-0445-D0A5BD66366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91FF41D-1370-4A2C-6C66-4DA1366E80A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B727E76-5557-64D4-C419-5B56FDA7007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F1E502-51B3-328A-F3F3-19BFB7C6A930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D14043C-5C87-4C7E-F8F4-6C393527F8E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B9D88216-8BB8-D294-8EEF-67C9458793C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098E442-629E-0F11-2760-EB21F6EA5C5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AFC5FA-43BD-FF55-7F5F-9C1FD898989B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9391EA0B-2EB5-D627-5FB9-207BEACE928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16A28DF-C29E-DB85-6FE5-E7C0E522C37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40AA2E7-7F5B-F57F-9B92-2B50F3DC7C8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8F48EA05-EA00-B9B2-AEB5-04248D84B584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EBE9CADF-5390-54F2-347B-AFC4CB20D899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AE7C6C-F29E-1F77-F9B9-56A95E434F4B}"/>
              </a:ext>
            </a:extLst>
          </p:cNvPr>
          <p:cNvGrpSpPr/>
          <p:nvPr/>
        </p:nvGrpSpPr>
        <p:grpSpPr>
          <a:xfrm>
            <a:off x="19040923" y="6383514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4619B7-088B-06CC-A605-FCBD4E142AF7}"/>
                </a:ext>
              </a:extLst>
            </p:cNvPr>
            <p:cNvGrpSpPr/>
            <p:nvPr/>
          </p:nvGrpSpPr>
          <p:grpSpPr>
            <a:xfrm>
              <a:off x="3412924" y="2584660"/>
              <a:ext cx="6858625" cy="778264"/>
              <a:chOff x="3412924" y="2584660"/>
              <a:chExt cx="7525752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453C855E-64B4-2641-4AD9-36B5DADB2069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7098769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17EF9689-9D9F-F7EF-4A38-5725240C4113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D50823E-558A-993E-A203-5A46C09B3542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การถอดเสื้อสูบและเพลาข้อเหวี่ยง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A3019E-F914-345D-46B3-3B67B8AAAA47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5BB49C-9469-38C8-7B4E-04B62C6C0C9C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EC8261C2-E68A-BB3B-343A-1BCD6F5D622E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2CEC08F9-30D3-E64D-2E01-A1FE2DFC1891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A524D579-BA84-22DD-551C-652E26301766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CADACDCB-B964-D65B-E9F9-8CD6041CAEB3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12328D7-6168-964F-3BDA-D73A7917BCDD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C4204C-D67A-EC16-52FB-511429CD7921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858FF7C-559A-C4C7-BA3B-11927713CB23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C03AD06E-981E-E087-38F2-A31A8A5BA777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13110605-9A47-ABC4-DC39-DE36E30B1354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21C15D-513E-8676-1CCF-5C784E16D7D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DE3EB09E-8395-2BF0-EEE8-5D925972303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F1B7BDE3-FE67-A222-4595-B409D8A1A37B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E63E8-8E3E-31C9-1A77-9DEDE2DAA90A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783C58F-9244-68FB-7260-09A47D5782A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106D88-D49C-D7B4-D771-36F23F9BDA1E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3FE30D7-FC12-DA64-813F-995938E5A7C4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136D088C-9E3F-1EEB-F520-31F5EB1FA7C9}"/>
              </a:ext>
            </a:extLst>
          </p:cNvPr>
          <p:cNvSpPr txBox="1"/>
          <p:nvPr/>
        </p:nvSpPr>
        <p:spPr>
          <a:xfrm>
            <a:off x="11756945" y="9271747"/>
            <a:ext cx="5101236" cy="6266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11.11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การทำงานของลิ้นสุญญากาศ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FBAF2F1-A143-35AF-0738-1A7851DABF8D}"/>
              </a:ext>
            </a:extLst>
          </p:cNvPr>
          <p:cNvGrpSpPr/>
          <p:nvPr/>
        </p:nvGrpSpPr>
        <p:grpSpPr>
          <a:xfrm>
            <a:off x="20572470" y="-1135808"/>
            <a:ext cx="6864958" cy="765646"/>
            <a:chOff x="3417213" y="5951207"/>
            <a:chExt cx="6864958" cy="76564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71AC536-E27E-8A79-CBF2-0875F6DB7EC3}"/>
                </a:ext>
              </a:extLst>
            </p:cNvPr>
            <p:cNvGrpSpPr/>
            <p:nvPr/>
          </p:nvGrpSpPr>
          <p:grpSpPr>
            <a:xfrm>
              <a:off x="3417213" y="5951207"/>
              <a:ext cx="6864958" cy="765646"/>
              <a:chOff x="3224444" y="4284645"/>
              <a:chExt cx="6864958" cy="7656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C926B60C-7E02-E1F2-CB89-097DD672F44F}"/>
                  </a:ext>
                </a:extLst>
              </p:cNvPr>
              <p:cNvGrpSpPr/>
              <p:nvPr/>
            </p:nvGrpSpPr>
            <p:grpSpPr>
              <a:xfrm>
                <a:off x="3272851" y="4394872"/>
                <a:ext cx="6816551" cy="655419"/>
                <a:chOff x="4567415" y="4086431"/>
                <a:chExt cx="6816551" cy="655419"/>
              </a:xfrm>
            </p:grpSpPr>
            <p:sp>
              <p:nvSpPr>
                <p:cNvPr id="88" name="Flowchart: Process 87">
                  <a:extLst>
                    <a:ext uri="{FF2B5EF4-FFF2-40B4-BE49-F238E27FC236}">
                      <a16:creationId xmlns:a16="http://schemas.microsoft.com/office/drawing/2014/main" id="{57A419BD-D897-F532-11B2-F1016368EBA8}"/>
                    </a:ext>
                  </a:extLst>
                </p:cNvPr>
                <p:cNvSpPr/>
                <p:nvPr/>
              </p:nvSpPr>
              <p:spPr>
                <a:xfrm>
                  <a:off x="4567415" y="4086431"/>
                  <a:ext cx="5525980" cy="648000"/>
                </a:xfrm>
                <a:prstGeom prst="flowChartProcess">
                  <a:avLst/>
                </a:prstGeom>
                <a:solidFill>
                  <a:srgbClr val="34C3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10">
                  <a:extLst>
                    <a:ext uri="{FF2B5EF4-FFF2-40B4-BE49-F238E27FC236}">
                      <a16:creationId xmlns:a16="http://schemas.microsoft.com/office/drawing/2014/main" id="{C3CEF6CB-5576-5262-C06D-3CD768E857EB}"/>
                    </a:ext>
                  </a:extLst>
                </p:cNvPr>
                <p:cNvSpPr txBox="1"/>
                <p:nvPr/>
              </p:nvSpPr>
              <p:spPr>
                <a:xfrm>
                  <a:off x="5378884" y="4284650"/>
                  <a:ext cx="6005082" cy="4572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แหวนอัด (</a:t>
                  </a:r>
                  <a:r>
                    <a:rPr lang="en-US" sz="4000" b="1" spc="36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Compression Ring) 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D498EE9-75BF-E365-0FCC-C17EAA447B40}"/>
                  </a:ext>
                </a:extLst>
              </p:cNvPr>
              <p:cNvGrpSpPr/>
              <p:nvPr/>
            </p:nvGrpSpPr>
            <p:grpSpPr>
              <a:xfrm rot="5400000">
                <a:off x="3162116" y="4346973"/>
                <a:ext cx="367312" cy="242656"/>
                <a:chOff x="3164552" y="4338614"/>
                <a:chExt cx="367312" cy="242656"/>
              </a:xfrm>
            </p:grpSpPr>
            <p:sp>
              <p:nvSpPr>
                <p:cNvPr id="85" name="Arrow: Chevron 84">
                  <a:extLst>
                    <a:ext uri="{FF2B5EF4-FFF2-40B4-BE49-F238E27FC236}">
                      <a16:creationId xmlns:a16="http://schemas.microsoft.com/office/drawing/2014/main" id="{8E57C609-04F2-5E6E-4F37-4A04146E899C}"/>
                    </a:ext>
                  </a:extLst>
                </p:cNvPr>
                <p:cNvSpPr/>
                <p:nvPr/>
              </p:nvSpPr>
              <p:spPr>
                <a:xfrm>
                  <a:off x="3164552" y="4340346"/>
                  <a:ext cx="214912" cy="240924"/>
                </a:xfrm>
                <a:prstGeom prst="chevron">
                  <a:avLst/>
                </a:prstGeom>
                <a:solidFill>
                  <a:srgbClr val="FE8A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Arrow: Chevron 85">
                  <a:extLst>
                    <a:ext uri="{FF2B5EF4-FFF2-40B4-BE49-F238E27FC236}">
                      <a16:creationId xmlns:a16="http://schemas.microsoft.com/office/drawing/2014/main" id="{77CCDB12-2D43-702A-376F-D50F891684C6}"/>
                    </a:ext>
                  </a:extLst>
                </p:cNvPr>
                <p:cNvSpPr/>
                <p:nvPr/>
              </p:nvSpPr>
              <p:spPr>
                <a:xfrm>
                  <a:off x="3316952" y="4338614"/>
                  <a:ext cx="214912" cy="240924"/>
                </a:xfrm>
                <a:prstGeom prst="chevron">
                  <a:avLst/>
                </a:prstGeom>
                <a:solidFill>
                  <a:srgbClr val="FEBE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F0F89F9-1928-C5B6-5BB0-0F2C5241AB53}"/>
                </a:ext>
              </a:extLst>
            </p:cNvPr>
            <p:cNvSpPr/>
            <p:nvPr/>
          </p:nvSpPr>
          <p:spPr>
            <a:xfrm>
              <a:off x="3657626" y="6120575"/>
              <a:ext cx="529717" cy="529717"/>
            </a:xfrm>
            <a:prstGeom prst="ellipse">
              <a:avLst/>
            </a:prstGeom>
            <a:solidFill>
              <a:srgbClr val="F66099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  <a:spcBef>
                  <a:spcPts val="600"/>
                </a:spcBef>
              </a:pPr>
              <a:r>
                <a:rPr lang="en-US" sz="3300" dirty="0"/>
                <a:t>1</a:t>
              </a:r>
              <a:endParaRPr lang="th-TH" sz="33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4B37220-EA03-1DD9-CCFC-371AC3CA700E}"/>
              </a:ext>
            </a:extLst>
          </p:cNvPr>
          <p:cNvGrpSpPr/>
          <p:nvPr/>
        </p:nvGrpSpPr>
        <p:grpSpPr>
          <a:xfrm>
            <a:off x="400944" y="1323013"/>
            <a:ext cx="14154150" cy="7336734"/>
            <a:chOff x="3276600" y="5226610"/>
            <a:chExt cx="14154150" cy="7336734"/>
          </a:xfrm>
        </p:grpSpPr>
        <p:sp>
          <p:nvSpPr>
            <p:cNvPr id="55" name="TextBox 10">
              <a:extLst>
                <a:ext uri="{FF2B5EF4-FFF2-40B4-BE49-F238E27FC236}">
                  <a16:creationId xmlns:a16="http://schemas.microsoft.com/office/drawing/2014/main" id="{839C7840-89B7-DCC6-B5C6-0D3E25842E35}"/>
                </a:ext>
              </a:extLst>
            </p:cNvPr>
            <p:cNvSpPr txBox="1"/>
            <p:nvPr/>
          </p:nvSpPr>
          <p:spPr>
            <a:xfrm>
              <a:off x="3276600" y="5226610"/>
              <a:ext cx="14154150" cy="58669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ฝาหม้อ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จะมีลิ้นควบคุม ซึ่งแบ่งออกได้ 2 ส่วน คือ ลิ้นความดัน และลิ้นสุญญากาศ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6" name="TextBox 10">
              <a:extLst>
                <a:ext uri="{FF2B5EF4-FFF2-40B4-BE49-F238E27FC236}">
                  <a16:creationId xmlns:a16="http://schemas.microsoft.com/office/drawing/2014/main" id="{220D677F-B9C7-D57B-192A-4D53F8712EFF}"/>
                </a:ext>
              </a:extLst>
            </p:cNvPr>
            <p:cNvSpPr txBox="1"/>
            <p:nvPr/>
          </p:nvSpPr>
          <p:spPr>
            <a:xfrm>
              <a:off x="4133850" y="5917395"/>
              <a:ext cx="9386030" cy="664594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2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ลิ้นความดัน (</a:t>
              </a:r>
              <a:r>
                <a:rPr lang="en-US" sz="40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valve)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การทำงานของลิ้นความดัน (รูปที่ 11.10) ในขณะที่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ในหม้อ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มีอุณหภูมิสูง ความดันของ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ก็จะสูงขึ้นไปด้วย ทำให้เกิดการขยายตัวและพยายามจะดันตัวเอง (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หล่อเย็น) ออกสู่ภายนอกหม้อ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สปริงลิ้นความดันจะทำหน้าที่ต้านความดันไว้ระดับหนึ่ง เมื่อ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มีอุณหภูมิสูงขึ้นอีก (ความดันประมาณ 15 - 17 ปอนด์ต่อตารางนิ้ว) ความดันที่เกิดขึ้นจะมากกว่าแรงต้านของสปริง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ก็จะดันลิ้นความดันให้เปิดขึ้น และปล่อยให้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ไหลออกทางท่อ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ล้นไปยังถัง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สำรอง และเมื่อความดันภายในหม้อ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ลดลง สปริงลิ้นความดันก็จะดันลิ้นความดันให้ปิดลง</a:t>
              </a:r>
            </a:p>
            <a:p>
              <a:pPr algn="thaiDist">
                <a:lnSpc>
                  <a:spcPts val="42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ลิ้นสุญญากาศ (</a:t>
              </a:r>
              <a:r>
                <a:rPr lang="en-US" sz="40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Vacuum</a:t>
              </a:r>
              <a:r>
                <a:rPr lang="en-US" sz="2000" b="1" spc="-300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b="1" spc="36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valve)</a:t>
              </a:r>
              <a:r>
                <a:rPr lang="en-US" sz="4000" b="1" spc="-300" dirty="0">
                  <a:solidFill>
                    <a:srgbClr val="F66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การทำงานของลิ้นสุญญากาศ (รูปที่ 11.11) เมื่อดับเครื่องยนต์และอุณหภูมิของ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หล่อเย็นลดลง ความดันภายในหม้อ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จะลดลงด้วย ดังนั้น ก็จะเกิดภาวะสุญญากาศมีแรงดูด ทำให้ลิ้นสุญญากาศเปิด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หล่อเย็นที่อยู่ในถัง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สำรองก็จะไหลกลับเข้าสู่หม้อ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จนเต็ม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81A24C3-9246-6A27-5921-F2EB50025A83}"/>
                </a:ext>
              </a:extLst>
            </p:cNvPr>
            <p:cNvSpPr/>
            <p:nvPr/>
          </p:nvSpPr>
          <p:spPr>
            <a:xfrm>
              <a:off x="3893389" y="6076867"/>
              <a:ext cx="170252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1D31590-154D-24F0-EBFB-B6612A5DD35F}"/>
                </a:ext>
              </a:extLst>
            </p:cNvPr>
            <p:cNvSpPr/>
            <p:nvPr/>
          </p:nvSpPr>
          <p:spPr>
            <a:xfrm>
              <a:off x="3893389" y="10837459"/>
              <a:ext cx="170252" cy="1702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29E7A92D-B973-AD68-A2E8-2F18B5B1D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547" y="1904706"/>
            <a:ext cx="6545059" cy="3238794"/>
          </a:xfrm>
          <a:prstGeom prst="rect">
            <a:avLst/>
          </a:prstGeom>
        </p:spPr>
      </p:pic>
      <p:sp>
        <p:nvSpPr>
          <p:cNvPr id="73" name="TextBox 10">
            <a:extLst>
              <a:ext uri="{FF2B5EF4-FFF2-40B4-BE49-F238E27FC236}">
                <a16:creationId xmlns:a16="http://schemas.microsoft.com/office/drawing/2014/main" id="{C4709F57-C4CA-573D-0A72-2751AE749A6F}"/>
              </a:ext>
            </a:extLst>
          </p:cNvPr>
          <p:cNvSpPr txBox="1"/>
          <p:nvPr/>
        </p:nvSpPr>
        <p:spPr>
          <a:xfrm>
            <a:off x="12083742" y="5249019"/>
            <a:ext cx="4933124" cy="39593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11.10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การทำงานของลิ้นความดัน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EAB3E2A-1A97-3BDB-6A8D-219C9314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697" y="6013235"/>
            <a:ext cx="6959803" cy="3042196"/>
          </a:xfrm>
          <a:prstGeom prst="rect">
            <a:avLst/>
          </a:prstGeom>
        </p:spPr>
      </p:pic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B7707812-17DA-ECFC-9639-E2734830A5F6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0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F942-C912-DF82-B24B-1B2A0858C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E1EC19F-169E-E5D2-09D4-8F53A75AC33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132E27-B5C9-5885-EBBF-B1B9CF7A2D2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E90748-7E2C-B97C-C580-FF84A8AE818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5B2AF4-BFD6-E8B1-5B11-1DC69CFB830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491D8E3-F83F-AA1B-1421-7A7871B7930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02E12A-0A33-C76B-C446-0E0791E1A21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371BAA-0E9E-D430-4EAC-E689C9E7D6C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454E0B69-268F-CD82-3D4E-C521CA8C130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6FD03AB-38F7-C23B-C14D-47673657BE7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4F1F51-C297-4663-85D7-C698429B391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7B5F9A-150C-91A4-A196-4F6F82415E5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60F1FBD-9823-AF96-D3E9-596C83FAC3C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6A42E0D-D2F8-F96D-201A-C17D8D41AB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E3A6E6F-DA3D-6CF4-DA17-11AFA23EA57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3B81604-7FCB-34EF-1466-B7D735DC81D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DE8F769-708F-7150-BBD8-0E155EAF9990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8E960-7EF3-0D55-9237-C9BA3E590727}"/>
              </a:ext>
            </a:extLst>
          </p:cNvPr>
          <p:cNvGrpSpPr/>
          <p:nvPr/>
        </p:nvGrpSpPr>
        <p:grpSpPr>
          <a:xfrm>
            <a:off x="18751541" y="6701461"/>
            <a:ext cx="8685887" cy="778264"/>
            <a:chOff x="3412924" y="2584660"/>
            <a:chExt cx="8685887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27F726-DCDA-B5D6-CEA8-9AA96A907480}"/>
                </a:ext>
              </a:extLst>
            </p:cNvPr>
            <p:cNvGrpSpPr/>
            <p:nvPr/>
          </p:nvGrpSpPr>
          <p:grpSpPr>
            <a:xfrm>
              <a:off x="3412924" y="2584660"/>
              <a:ext cx="8685887" cy="778264"/>
              <a:chOff x="3412924" y="2584660"/>
              <a:chExt cx="9530749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1A175B4-0C35-E1AD-F2CA-2FFF6EDC5FF2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9103766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7CA3946-BA27-9411-5171-54E480EE8B2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5D00337-FBE6-C903-66CC-B11A04B85205}"/>
                </a:ext>
              </a:extLst>
            </p:cNvPr>
            <p:cNvSpPr txBox="1"/>
            <p:nvPr/>
          </p:nvSpPr>
          <p:spPr>
            <a:xfrm>
              <a:off x="4324538" y="2754279"/>
              <a:ext cx="777427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ผลของอัตราเร็วต่อการควบคุม</a:t>
              </a:r>
              <a:r>
                <a:rPr lang="th-TH" sz="4000" b="1" dirty="0" err="1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นํ้า</a:t>
              </a: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มันหล่อลื่น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54CCA-A4C8-8386-E71F-3F649AD7001F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DD25C5-E99E-ED7F-CC87-961B86CF1D0A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1C7BC1E6-85F5-BBC9-51E3-23DE45D5D60B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BA5A1E9A-DEAC-F467-FDBE-E835D226DC8F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EB8FBB30-1EB9-1796-E666-9474C2EA9ED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6A33AF20-DCDF-5B7D-ACB2-5430CCFE80B8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C442B1B0-AFA0-F7FD-40C9-5365BF698479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2EE916-2025-4B33-BEBB-2D91FD6DA78E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F38639-85FA-314A-BD3B-36EB909E0CCC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472EA51B-ADE0-A42D-111B-DBA901F14231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81D9251E-30F5-5832-BFEF-7DB7DE7A4AA3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FFAA8D-D774-EAC7-585D-62592846498A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E5203B0-0CBC-E751-F84C-6592FD17E149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F164A0D-E282-4675-D0E3-E4A2611C5D7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2447C6-8C84-4EB2-1C9E-A8266433C136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609A1AE-7DFC-AC2C-C702-C90FEC51A674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902BCC8-528B-323E-2216-6C19735511E8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016280C-DF1F-EA86-80C4-FB7C3D049F61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A23E3130-0098-A336-CA22-EE5DE49150DB}"/>
              </a:ext>
            </a:extLst>
          </p:cNvPr>
          <p:cNvSpPr txBox="1"/>
          <p:nvPr/>
        </p:nvSpPr>
        <p:spPr>
          <a:xfrm>
            <a:off x="3276600" y="2211589"/>
            <a:ext cx="6371897" cy="25398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วาล์วน้ำหรือตัวควบคุมอุณหภูมิ เป็นอุปกรณ์ที่ทำหน้าที่ควบคุมการไหลของน้ำหล่อเย็นในระบบ โดยจะอิงตามอุณหภูมิของเครื่องยนต์ เพื่อให้เครื่องยนต์ทำงานได้ในช่วงอุณหภูมิที่เหมาะสมที่สุด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60D7D05-4ABA-100E-C7FF-FB38BA775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91" y="1766386"/>
            <a:ext cx="4222511" cy="357981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B013E7B-A91F-74C3-5ED8-E3013F003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015" y="1850137"/>
            <a:ext cx="4288994" cy="2954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E00EED-0B92-68F4-EDD9-9C8F3C3BEE6B}"/>
              </a:ext>
            </a:extLst>
          </p:cNvPr>
          <p:cNvGrpSpPr/>
          <p:nvPr/>
        </p:nvGrpSpPr>
        <p:grpSpPr>
          <a:xfrm>
            <a:off x="3041361" y="1039239"/>
            <a:ext cx="10471439" cy="923330"/>
            <a:chOff x="3041361" y="2114402"/>
            <a:chExt cx="10471439" cy="9233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17E4EB-C7F5-E630-FB40-A238447B95A1}"/>
                </a:ext>
              </a:extLst>
            </p:cNvPr>
            <p:cNvGrpSpPr/>
            <p:nvPr/>
          </p:nvGrpSpPr>
          <p:grpSpPr>
            <a:xfrm>
              <a:off x="3213276" y="2356304"/>
              <a:ext cx="10299524" cy="655419"/>
              <a:chOff x="4567416" y="4086431"/>
              <a:chExt cx="10299524" cy="655419"/>
            </a:xfrm>
          </p:grpSpPr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7AA44478-AEE9-7495-9955-CE0A40800F4C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7875638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FD40D8CE-E733-8ED5-CE91-760B7A0AF61D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945902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วาล์ว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หรือตัวควบคุมอุณหภูมิ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Thermostat)</a:t>
                </a: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CB0677A-ECE3-8031-24AC-6740447E8082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B5169A7-FC47-D9DB-CDBA-489112C5BD53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AAD53B58-738D-6D0B-10B6-2457643CC4E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5B229E35-6749-9DB5-BC84-DE92BBA391E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99CECC18-D335-906D-E55A-2EB30AC4FF3C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.3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81" name="TextBox 10">
            <a:extLst>
              <a:ext uri="{FF2B5EF4-FFF2-40B4-BE49-F238E27FC236}">
                <a16:creationId xmlns:a16="http://schemas.microsoft.com/office/drawing/2014/main" id="{7B3577E1-CC7A-1BA0-55D2-F06899CC8853}"/>
              </a:ext>
            </a:extLst>
          </p:cNvPr>
          <p:cNvSpPr txBox="1"/>
          <p:nvPr/>
        </p:nvSpPr>
        <p:spPr>
          <a:xfrm>
            <a:off x="10839232" y="5148692"/>
            <a:ext cx="6299200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ส่วนประกอบและลักษณะของวาล์ว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TextBox 10">
            <a:extLst>
              <a:ext uri="{FF2B5EF4-FFF2-40B4-BE49-F238E27FC236}">
                <a16:creationId xmlns:a16="http://schemas.microsoft.com/office/drawing/2014/main" id="{1933A273-28DF-07CC-1908-D75240699AC4}"/>
              </a:ext>
            </a:extLst>
          </p:cNvPr>
          <p:cNvSpPr txBox="1"/>
          <p:nvPr/>
        </p:nvSpPr>
        <p:spPr>
          <a:xfrm>
            <a:off x="3276600" y="6557572"/>
            <a:ext cx="8531772" cy="25398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6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11.13 และรูปที่ 11.14) ทำหน้าที่ส่งถ่าย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ให้เกิดการหมุนเวียนเข้าไปภายในเสื้อสูบ เพื่อพาความร้อนออกมาระบายความร้อนที่หม้อ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ปั๊ม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ครื่องยนต์ส่วนใหญ่จะเป็นแบบแรงเหวี่ยงหนีศูนย์จะติดตั้งอยู่บริเวณด้านหน้าของเครื่องยนต์และถูกขับด้วยสายพาน เสื้อปั๊มส่วนมากจะผลิตมาจากอะลูมิเนียมหรือเหล็กหล่อ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6E59C9-AA65-ADD5-8804-B727B71D1638}"/>
              </a:ext>
            </a:extLst>
          </p:cNvPr>
          <p:cNvGrpSpPr/>
          <p:nvPr/>
        </p:nvGrpSpPr>
        <p:grpSpPr>
          <a:xfrm>
            <a:off x="3041361" y="5385222"/>
            <a:ext cx="4926982" cy="923330"/>
            <a:chOff x="3041361" y="2114402"/>
            <a:chExt cx="4926982" cy="92333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AE6DEB2-B18C-D4EB-F37D-516F6086D749}"/>
                </a:ext>
              </a:extLst>
            </p:cNvPr>
            <p:cNvGrpSpPr/>
            <p:nvPr/>
          </p:nvGrpSpPr>
          <p:grpSpPr>
            <a:xfrm>
              <a:off x="3213276" y="2356304"/>
              <a:ext cx="4755067" cy="655419"/>
              <a:chOff x="4567416" y="4086431"/>
              <a:chExt cx="4755067" cy="655419"/>
            </a:xfrm>
          </p:grpSpPr>
          <p:sp>
            <p:nvSpPr>
              <p:cNvPr id="65" name="Flowchart: Process 64">
                <a:extLst>
                  <a:ext uri="{FF2B5EF4-FFF2-40B4-BE49-F238E27FC236}">
                    <a16:creationId xmlns:a16="http://schemas.microsoft.com/office/drawing/2014/main" id="{0DFA8300-5B44-0CED-7A82-078EA2FFE519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4276095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10">
                <a:extLst>
                  <a:ext uri="{FF2B5EF4-FFF2-40B4-BE49-F238E27FC236}">
                    <a16:creationId xmlns:a16="http://schemas.microsoft.com/office/drawing/2014/main" id="{72145E50-87F8-15FB-2529-545CF3A69B58}"/>
                  </a:ext>
                </a:extLst>
              </p:cNvPr>
              <p:cNvSpPr txBox="1"/>
              <p:nvPr/>
            </p:nvSpPr>
            <p:spPr>
              <a:xfrm>
                <a:off x="5407912" y="4284650"/>
                <a:ext cx="3914571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ปั๊ม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Water Pump)</a:t>
                </a:r>
              </a:p>
            </p:txBody>
          </p:sp>
        </p:grpSp>
        <p:sp>
          <p:nvSpPr>
            <p:cNvPr id="60" name="Hexagon 59">
              <a:extLst>
                <a:ext uri="{FF2B5EF4-FFF2-40B4-BE49-F238E27FC236}">
                  <a16:creationId xmlns:a16="http://schemas.microsoft.com/office/drawing/2014/main" id="{A937D8A0-723F-A45F-C260-D05563993CE0}"/>
                </a:ext>
              </a:extLst>
            </p:cNvPr>
            <p:cNvSpPr/>
            <p:nvPr/>
          </p:nvSpPr>
          <p:spPr>
            <a:xfrm>
              <a:off x="3041361" y="2356303"/>
              <a:ext cx="884594" cy="648000"/>
            </a:xfrm>
            <a:prstGeom prst="hexagon">
              <a:avLst/>
            </a:prstGeom>
            <a:solidFill>
              <a:srgbClr val="F66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B6C48B7-8E07-A68A-49D0-0B2095836072}"/>
                </a:ext>
              </a:extLst>
            </p:cNvPr>
            <p:cNvGrpSpPr/>
            <p:nvPr/>
          </p:nvGrpSpPr>
          <p:grpSpPr>
            <a:xfrm rot="6650092">
              <a:off x="3819771" y="2340618"/>
              <a:ext cx="298052" cy="196901"/>
              <a:chOff x="3164552" y="4338614"/>
              <a:chExt cx="367312" cy="242656"/>
            </a:xfrm>
          </p:grpSpPr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B69E0E4F-9A44-2DEA-DA92-D15F332DB99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Arrow: Chevron 63">
                <a:extLst>
                  <a:ext uri="{FF2B5EF4-FFF2-40B4-BE49-F238E27FC236}">
                    <a16:creationId xmlns:a16="http://schemas.microsoft.com/office/drawing/2014/main" id="{0CE68893-14B1-7246-381D-5DDA4A64377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2" name="TextBox 6">
              <a:extLst>
                <a:ext uri="{FF2B5EF4-FFF2-40B4-BE49-F238E27FC236}">
                  <a16:creationId xmlns:a16="http://schemas.microsoft.com/office/drawing/2014/main" id="{9CC1AFE9-24E5-AEAF-21E6-ADBEC46D0936}"/>
                </a:ext>
              </a:extLst>
            </p:cNvPr>
            <p:cNvSpPr txBox="1"/>
            <p:nvPr/>
          </p:nvSpPr>
          <p:spPr>
            <a:xfrm>
              <a:off x="3060655" y="2114402"/>
              <a:ext cx="83033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r>
                <a:rPr lang="th-TH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.4</a:t>
              </a:r>
              <a:endParaRPr lang="en-US" sz="4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3DAFABB1-E877-D861-2CA4-783221E49F90}"/>
              </a:ext>
            </a:extLst>
          </p:cNvPr>
          <p:cNvSpPr txBox="1"/>
          <p:nvPr/>
        </p:nvSpPr>
        <p:spPr>
          <a:xfrm>
            <a:off x="12837996" y="9517493"/>
            <a:ext cx="4612603" cy="457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11.13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ภาพตัดปั๊ม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DC3CB52-79AC-1116-35D2-EB2C832CF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430" y="5800874"/>
            <a:ext cx="4087140" cy="35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1" grpId="0"/>
      <p:bldP spid="56" grpId="0"/>
      <p:bldP spid="67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13778</TotalTime>
  <Words>7358</Words>
  <Application>Microsoft Office PowerPoint</Application>
  <PresentationFormat>กำหนดเอง</PresentationFormat>
  <Paragraphs>481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31" baseType="lpstr">
      <vt:lpstr>Cloud Soft SemiBold</vt:lpstr>
      <vt:lpstr>Arial</vt:lpstr>
      <vt:lpstr>TH SarabunPSK</vt:lpstr>
      <vt:lpstr>2006_iannnnnBKK</vt:lpstr>
      <vt:lpstr>RSU</vt:lpstr>
      <vt:lpstr>Calibri</vt:lpstr>
      <vt:lpstr>I n S e e D a n g</vt:lpstr>
      <vt:lpstr>Roboto Black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711</cp:revision>
  <dcterms:created xsi:type="dcterms:W3CDTF">2006-08-16T00:00:00Z</dcterms:created>
  <dcterms:modified xsi:type="dcterms:W3CDTF">2025-03-22T17:36:47Z</dcterms:modified>
  <dc:identifier>DAFo_rOLUwE</dc:identifier>
</cp:coreProperties>
</file>