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92" r:id="rId2"/>
    <p:sldMasterId id="2147483694" r:id="rId3"/>
  </p:sldMasterIdLst>
  <p:notesMasterIdLst>
    <p:notesMasterId r:id="rId20"/>
  </p:notesMasterIdLst>
  <p:sldIdLst>
    <p:sldId id="256" r:id="rId4"/>
    <p:sldId id="381" r:id="rId5"/>
    <p:sldId id="382" r:id="rId6"/>
    <p:sldId id="533" r:id="rId7"/>
    <p:sldId id="557" r:id="rId8"/>
    <p:sldId id="558" r:id="rId9"/>
    <p:sldId id="538" r:id="rId10"/>
    <p:sldId id="510" r:id="rId11"/>
    <p:sldId id="537" r:id="rId12"/>
    <p:sldId id="545" r:id="rId13"/>
    <p:sldId id="559" r:id="rId14"/>
    <p:sldId id="560" r:id="rId15"/>
    <p:sldId id="497" r:id="rId16"/>
    <p:sldId id="550" r:id="rId17"/>
    <p:sldId id="561" r:id="rId18"/>
    <p:sldId id="551" r:id="rId19"/>
  </p:sldIdLst>
  <p:sldSz cx="18288000" cy="10287000"/>
  <p:notesSz cx="6858000" cy="9144000"/>
  <p:embeddedFontLst>
    <p:embeddedFont>
      <p:font typeface="2006_iannnnnBKK" panose="020B0604020202020204" charset="0"/>
      <p:regular r:id="rId21"/>
    </p:embeddedFont>
    <p:embeddedFont>
      <p:font typeface="Cloud Soft SemiBold" panose="02000000000000000000" charset="-34"/>
      <p:bold r:id="rId22"/>
      <p:boldItalic r:id="rId23"/>
    </p:embeddedFont>
    <p:embeddedFont>
      <p:font typeface="I n S e e D a n g" panose="020B0604020202020204" charset="-34"/>
      <p:regular r:id="rId24"/>
    </p:embeddedFont>
    <p:embeddedFont>
      <p:font typeface="Roboto Black" panose="02000000000000000000" pitchFamily="2" charset="0"/>
      <p:bold r:id="rId25"/>
    </p:embeddedFont>
    <p:embeddedFont>
      <p:font typeface="TH SarabunPSK" panose="020B0500040200020003" pitchFamily="34" charset="-34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 userDrawn="1">
          <p15:clr>
            <a:srgbClr val="FDE53C"/>
          </p15:clr>
        </p15:guide>
        <p15:guide id="2" pos="5760" userDrawn="1">
          <p15:clr>
            <a:srgbClr val="FDE53C"/>
          </p15:clr>
        </p15:guide>
        <p15:guide id="3" pos="9024" userDrawn="1">
          <p15:clr>
            <a:srgbClr val="FDE53C"/>
          </p15:clr>
        </p15:guide>
        <p15:guide id="4" pos="11520" userDrawn="1">
          <p15:clr>
            <a:srgbClr val="FDE53C"/>
          </p15:clr>
        </p15:guide>
        <p15:guide id="5" orient="horz" pos="2129" userDrawn="1">
          <p15:clr>
            <a:srgbClr val="FDE53C"/>
          </p15:clr>
        </p15:guide>
        <p15:guide id="6" orient="horz" pos="3127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099"/>
    <a:srgbClr val="D9F3F2"/>
    <a:srgbClr val="C0EAE9"/>
    <a:srgbClr val="34C3F0"/>
    <a:srgbClr val="FE8ABE"/>
    <a:srgbClr val="FFE1E6"/>
    <a:srgbClr val="FEBEDB"/>
    <a:srgbClr val="63D1F3"/>
    <a:srgbClr val="B6E5EF"/>
    <a:srgbClr val="BCB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34" autoAdjust="0"/>
    <p:restoredTop sz="94574" autoAdjust="0"/>
  </p:normalViewPr>
  <p:slideViewPr>
    <p:cSldViewPr snapToGrid="0">
      <p:cViewPr varScale="1">
        <p:scale>
          <a:sx n="52" d="100"/>
          <a:sy n="52" d="100"/>
        </p:scale>
        <p:origin x="134" y="72"/>
      </p:cViewPr>
      <p:guideLst>
        <p:guide orient="horz" pos="72"/>
        <p:guide pos="5760"/>
        <p:guide pos="9024"/>
        <p:guide pos="11520"/>
        <p:guide orient="horz" pos="2129"/>
        <p:guide orient="horz" pos="31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23/03/68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56989-C955-455B-5E5E-42E1C10AF7F5}"/>
              </a:ext>
            </a:extLst>
          </p:cNvPr>
          <p:cNvSpPr/>
          <p:nvPr userDrawn="1"/>
        </p:nvSpPr>
        <p:spPr>
          <a:xfrm>
            <a:off x="2514600" y="0"/>
            <a:ext cx="15773400" cy="10287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-76200" y="1"/>
            <a:ext cx="184404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34C2D8E-753B-286D-8D90-BD927044BB1F}"/>
              </a:ext>
            </a:extLst>
          </p:cNvPr>
          <p:cNvSpPr/>
          <p:nvPr userDrawn="1"/>
        </p:nvSpPr>
        <p:spPr>
          <a:xfrm>
            <a:off x="0" y="495301"/>
            <a:ext cx="3048000" cy="97917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FAE3FC-2C58-49B2-EFE6-A9D4DE535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C7C5-3C56-5ECC-E93D-83791295D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48565"/>
          <a:stretch/>
        </p:blipFill>
        <p:spPr>
          <a:xfrm>
            <a:off x="1" y="495300"/>
            <a:ext cx="2538649" cy="97917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1F5860-4136-8632-E656-598F5DE7EC59}"/>
              </a:ext>
            </a:extLst>
          </p:cNvPr>
          <p:cNvSpPr/>
          <p:nvPr/>
        </p:nvSpPr>
        <p:spPr>
          <a:xfrm>
            <a:off x="0" y="6362700"/>
            <a:ext cx="18288000" cy="39243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FB77C7E-4074-55A8-1466-4EF30DCB7255}"/>
              </a:ext>
            </a:extLst>
          </p:cNvPr>
          <p:cNvSpPr/>
          <p:nvPr/>
        </p:nvSpPr>
        <p:spPr>
          <a:xfrm>
            <a:off x="19119858" y="1295989"/>
            <a:ext cx="12302424" cy="2469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16602143" y="-3543300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4549027" y="7322709"/>
            <a:ext cx="13534790" cy="203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ระบบไอดีและไอเสีย</a:t>
            </a:r>
          </a:p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(</a:t>
            </a:r>
            <a:r>
              <a:rPr lang="en-US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Intake and Exhaust Systems)</a:t>
            </a:r>
            <a:endParaRPr lang="th-TH" sz="8000" b="1" dirty="0">
              <a:solidFill>
                <a:schemeClr val="bg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9CC4E-3363-B078-CFB9-8E2C27605BB8}"/>
              </a:ext>
            </a:extLst>
          </p:cNvPr>
          <p:cNvSpPr txBox="1"/>
          <p:nvPr/>
        </p:nvSpPr>
        <p:spPr>
          <a:xfrm>
            <a:off x="20040600" y="-789714"/>
            <a:ext cx="314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145939723</a:t>
            </a:r>
            <a:endParaRPr lang="en-US" sz="40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BB832565-4A74-6AFE-97A7-730349C0FEEF}"/>
              </a:ext>
            </a:extLst>
          </p:cNvPr>
          <p:cNvSpPr/>
          <p:nvPr/>
        </p:nvSpPr>
        <p:spPr>
          <a:xfrm>
            <a:off x="19070543" y="5143500"/>
            <a:ext cx="5161057" cy="5161057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E5BA3-DCA1-96BA-7CED-94C77947A6BE}"/>
              </a:ext>
            </a:extLst>
          </p:cNvPr>
          <p:cNvGrpSpPr/>
          <p:nvPr/>
        </p:nvGrpSpPr>
        <p:grpSpPr>
          <a:xfrm>
            <a:off x="697887" y="5878124"/>
            <a:ext cx="4283538" cy="4348675"/>
            <a:chOff x="697887" y="5878124"/>
            <a:chExt cx="4283538" cy="4348675"/>
          </a:xfrm>
        </p:grpSpPr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A965E83B-D054-691F-5504-0A0AAC7D51B6}"/>
                </a:ext>
              </a:extLst>
            </p:cNvPr>
            <p:cNvSpPr/>
            <p:nvPr/>
          </p:nvSpPr>
          <p:spPr>
            <a:xfrm rot="5400000">
              <a:off x="697887" y="6362701"/>
              <a:ext cx="3352800" cy="3352800"/>
            </a:xfrm>
            <a:prstGeom prst="flowChartDelay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71500" dir="15480000" sx="95000" sy="95000" rotWithShape="0">
                <a:prstClr val="black">
                  <a:alpha val="37000"/>
                </a:prstClr>
              </a:outerShd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4CDA87C-2D65-B5A3-4276-3B508FE17F55}"/>
                </a:ext>
              </a:extLst>
            </p:cNvPr>
            <p:cNvSpPr txBox="1"/>
            <p:nvPr/>
          </p:nvSpPr>
          <p:spPr>
            <a:xfrm>
              <a:off x="697887" y="8572500"/>
              <a:ext cx="3352800" cy="1654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2000" b="1" dirty="0">
                  <a:solidFill>
                    <a:srgbClr val="C00000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13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5B8257-0331-B2A4-F396-031D06728C4A}"/>
                </a:ext>
              </a:extLst>
            </p:cNvPr>
            <p:cNvGrpSpPr/>
            <p:nvPr/>
          </p:nvGrpSpPr>
          <p:grpSpPr>
            <a:xfrm rot="454332">
              <a:off x="2240461" y="5878124"/>
              <a:ext cx="2740964" cy="1067282"/>
              <a:chOff x="596630" y="6013685"/>
              <a:chExt cx="2740964" cy="1067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96B26B-B0FC-D845-97B4-F9AFD9212057}"/>
                  </a:ext>
                </a:extLst>
              </p:cNvPr>
              <p:cNvSpPr/>
              <p:nvPr/>
            </p:nvSpPr>
            <p:spPr>
              <a:xfrm rot="20733411">
                <a:off x="596630" y="6268722"/>
                <a:ext cx="2116233" cy="81224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 rot="20717805">
                <a:off x="777206" y="6013685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B40DA5-1E5D-12EB-A225-AA2F6BF7E896}"/>
                </a:ext>
              </a:extLst>
            </p:cNvPr>
            <p:cNvGrpSpPr/>
            <p:nvPr/>
          </p:nvGrpSpPr>
          <p:grpSpPr>
            <a:xfrm rot="5400000">
              <a:off x="778720" y="6576839"/>
              <a:ext cx="709177" cy="468501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7036C765-7B8C-4EFB-FBE2-E3D7E7CD03E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74F797ED-90F7-E98D-9F9F-E626A31019B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F942-C912-DF82-B24B-1B2A0858C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E1EC19F-169E-E5D2-09D4-8F53A75AC33D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132E27-B5C9-5885-EBBF-B1B9CF7A2D2D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E90748-7E2C-B97C-C580-FF84A8AE818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25B2AF4-BFD6-E8B1-5B11-1DC69CFB830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1491D8E3-F83F-AA1B-1421-7A7871B7930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A02E12A-0A33-C76B-C446-0E0791E1A21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F371BAA-0E9E-D430-4EAC-E689C9E7D6C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454E0B69-268F-CD82-3D4E-C521CA8C130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6FD03AB-38F7-C23B-C14D-47673657BE7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54F1F51-C297-4663-85D7-C698429B391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7B5F9A-150C-91A4-A196-4F6F82415E5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60F1FBD-9823-AF96-D3E9-596C83FAC3C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6A42E0D-D2F8-F96D-201A-C17D8D41AB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E3A6E6F-DA3D-6CF4-DA17-11AFA23EA57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F3B81604-7FCB-34EF-1466-B7D735DC81D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DE8F769-708F-7150-BBD8-0E155EAF9990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28E960-7EF3-0D55-9237-C9BA3E590727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27F726-DCDA-B5D6-CEA8-9AA96A907480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B1A175B4-0C35-E1AD-F2CA-2FFF6EDC5FF2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E7CA3946-BA27-9411-5171-54E480EE8B2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65D00337-FBE6-C903-66CC-B11A04B85205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2447C6-8C84-4EB2-1C9E-A8266433C136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609A1AE-7DFC-AC2C-C702-C90FEC51A674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902BCC8-528B-323E-2216-6C19735511E8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016280C-DF1F-EA86-80C4-FB7C3D049F61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3CD1F7-6A6C-D32D-76A6-B851FB88EAF5}"/>
              </a:ext>
            </a:extLst>
          </p:cNvPr>
          <p:cNvGrpSpPr/>
          <p:nvPr/>
        </p:nvGrpSpPr>
        <p:grpSpPr>
          <a:xfrm>
            <a:off x="17379380" y="-2000028"/>
            <a:ext cx="7804439" cy="923330"/>
            <a:chOff x="3041361" y="2114402"/>
            <a:chExt cx="7804439" cy="923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4AB208B-AF71-6EF9-54A9-AC88C3E2D287}"/>
                </a:ext>
              </a:extLst>
            </p:cNvPr>
            <p:cNvGrpSpPr/>
            <p:nvPr/>
          </p:nvGrpSpPr>
          <p:grpSpPr>
            <a:xfrm>
              <a:off x="3213274" y="2356304"/>
              <a:ext cx="7632526" cy="655419"/>
              <a:chOff x="4567414" y="4086431"/>
              <a:chExt cx="7632526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20406F23-7CB3-12F1-1353-67328E12F51E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716262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5B54F6B0-D652-0818-7ECA-00BEC5C9E8A3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792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ตรวจสอบการรั่วของระบบระบายความร้อน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1CC53B32-9E3D-3201-526B-451CB409ACFA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E5A24AD-B3BE-2D6E-CE14-950F5B4B4580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EC818107-2C00-F3D1-4E7E-47D0493DB2D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BFA4AC32-BA19-0B4D-DCB5-4C875C93208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6A7B4FC1-BA4C-3251-B371-AD2EA357F6BE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4666E81-E5B3-D484-072E-8B043C8B6F1A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253160D-995F-5F14-BEC4-58D1E67247B5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2CD7A636-E5D6-96E1-D80E-2800F0DD9E92}"/>
                  </a:ext>
                </a:extLst>
              </p:cNvPr>
              <p:cNvSpPr/>
              <p:nvPr/>
            </p:nvSpPr>
            <p:spPr>
              <a:xfrm>
                <a:off x="1899810" y="717042"/>
                <a:ext cx="12273453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TextBox 6">
                <a:extLst>
                  <a:ext uri="{FF2B5EF4-FFF2-40B4-BE49-F238E27FC236}">
                    <a16:creationId xmlns:a16="http://schemas.microsoft.com/office/drawing/2014/main" id="{BF8D8A6E-6FCB-0626-02C2-DA9A5EEC1FFC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อุปกรณ์หล่อเย็นอากาศหรืออินเตอร์คูลเลอร์</a:t>
                </a:r>
              </a:p>
            </p:txBody>
          </p:sp>
          <p:sp>
            <p:nvSpPr>
              <p:cNvPr id="103" name="Flowchart: Delay 102">
                <a:extLst>
                  <a:ext uri="{FF2B5EF4-FFF2-40B4-BE49-F238E27FC236}">
                    <a16:creationId xmlns:a16="http://schemas.microsoft.com/office/drawing/2014/main" id="{94F07FF1-2E72-ECAA-3A13-911DA4715F43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TextBox 6">
                <a:extLst>
                  <a:ext uri="{FF2B5EF4-FFF2-40B4-BE49-F238E27FC236}">
                    <a16:creationId xmlns:a16="http://schemas.microsoft.com/office/drawing/2014/main" id="{0B819A6B-E5E9-24B9-9F6D-36798685E251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4.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DA1BCE11-C22C-8BEA-AFBC-DA9BE38CF2DC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99" name="Arrow: Chevron 98">
                <a:extLst>
                  <a:ext uri="{FF2B5EF4-FFF2-40B4-BE49-F238E27FC236}">
                    <a16:creationId xmlns:a16="http://schemas.microsoft.com/office/drawing/2014/main" id="{3648A932-6241-19B1-D6B3-668C3E9A7AB4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Arrow: Chevron 99">
                <a:extLst>
                  <a:ext uri="{FF2B5EF4-FFF2-40B4-BE49-F238E27FC236}">
                    <a16:creationId xmlns:a16="http://schemas.microsoft.com/office/drawing/2014/main" id="{C34CC149-2E39-541B-A4FF-D4C12B17879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05" name="TextBox 10">
            <a:extLst>
              <a:ext uri="{FF2B5EF4-FFF2-40B4-BE49-F238E27FC236}">
                <a16:creationId xmlns:a16="http://schemas.microsoft.com/office/drawing/2014/main" id="{4C47D246-E217-76D0-4AF5-BC14AB6841DB}"/>
              </a:ext>
            </a:extLst>
          </p:cNvPr>
          <p:cNvSpPr txBox="1"/>
          <p:nvPr/>
        </p:nvSpPr>
        <p:spPr>
          <a:xfrm>
            <a:off x="3276601" y="2219095"/>
            <a:ext cx="14268449" cy="226708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อินเตอร์คูลเลอร์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Intercooler)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ติดตั้งอยู่ระหว่างเทอร์โบชาร์จเจอร์กับท่อร่วมไอดี (รูปที่ 13.11) เป็นอุปกรณ์ระบบอัดอากาศของเทอร์โบชาร์จเจอร์ในรถยนต์ มีหน้าที่ควบคุมอุณหภูมิของอากาศจากการทำงานของเทอร์โบให้คงที่ ทำให้อากาศมีความหนาแน่นเพิ่มขึ้นก่อนที่จะถูกส่งเข้าไปยังห้องเผาไหม้ ส่งผลให้เครื่องยนต์มีการเผาไหม้ที่สมบูรณ์และมีสมรรถนะที่ดี เพราะในขณะที่เทอร์โบชาร์จเจอร์ทำงานนั้น จะสร้างความดันประมาณ 1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bar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 โดยอุณหภูมิของอากาศที่ถูกอัดตัวนั้น สูงถึง 100 - 120 องศา ดังนั้น จึงเป็นหน้าที่ของอินเตอร์คูลเลอร์ที่จะทำให้อุณหภูมิของอากาศต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ํ่า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A3CCAA5-D9E2-6B8C-0B26-9C18A54EA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11" y="4619297"/>
            <a:ext cx="6010519" cy="5358777"/>
          </a:xfrm>
          <a:prstGeom prst="rect">
            <a:avLst/>
          </a:prstGeom>
        </p:spPr>
      </p:pic>
      <p:sp>
        <p:nvSpPr>
          <p:cNvPr id="108" name="TextBox 10">
            <a:extLst>
              <a:ext uri="{FF2B5EF4-FFF2-40B4-BE49-F238E27FC236}">
                <a16:creationId xmlns:a16="http://schemas.microsoft.com/office/drawing/2014/main" id="{D65D3B77-4EFD-4A10-12BC-D4252729E9E9}"/>
              </a:ext>
            </a:extLst>
          </p:cNvPr>
          <p:cNvSpPr txBox="1"/>
          <p:nvPr/>
        </p:nvSpPr>
        <p:spPr>
          <a:xfrm>
            <a:off x="7953591" y="8717057"/>
            <a:ext cx="3413347" cy="95162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13.11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ตำแหน่งติดตั้งของอินเตอร์คูลเลอร์</a:t>
            </a:r>
          </a:p>
        </p:txBody>
      </p:sp>
      <p:sp>
        <p:nvSpPr>
          <p:cNvPr id="109" name="TextBox 10">
            <a:extLst>
              <a:ext uri="{FF2B5EF4-FFF2-40B4-BE49-F238E27FC236}">
                <a16:creationId xmlns:a16="http://schemas.microsoft.com/office/drawing/2014/main" id="{7E761C33-7046-33FA-6D38-74741494EDCB}"/>
              </a:ext>
            </a:extLst>
          </p:cNvPr>
          <p:cNvSpPr txBox="1"/>
          <p:nvPr/>
        </p:nvSpPr>
        <p:spPr>
          <a:xfrm>
            <a:off x="3276602" y="5143500"/>
            <a:ext cx="7696198" cy="315290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อินเตอร์คูลเลอร์ที่ใช้งานมี 2 ชนิด คือ ชนิดระบายความร้อนด้วย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และชนิดระบายความร้อนด้วยอากาศ ในรถยนต์ปัจจุบันส่วนใหญ่ ติดตั้งอินเตอร์คูลเลอร์ชนิดระบายความร้อนด้วยอากาศ ซึ่งจะมีรูปร่างคล้ายกับหม้อ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รถยนต์ แต่มีขนาดที่เล็กกว่า ที่ด้านข้างจะมีท่อสำหรับให้อากาศไหลเข้า และไหลออก ส่วนตรงกลางนั้นทำเป็นครีบระบายความร้อนเชื่อมอยู่ระหว่างท่อทางไหลของอากาศเป็นจำนวนมาก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0" name="Isosceles Triangle 109">
            <a:extLst>
              <a:ext uri="{FF2B5EF4-FFF2-40B4-BE49-F238E27FC236}">
                <a16:creationId xmlns:a16="http://schemas.microsoft.com/office/drawing/2014/main" id="{22AD5353-7D55-0C06-3282-1AD1C503D79C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8" grpId="0"/>
      <p:bldP spid="1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8E08F-C142-3B34-048C-4D6E4685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2FB56099-9DDC-F48E-511A-5D48EE7B4449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B8EFF4-E3C8-6FCC-F7CB-83BABDBAFA7D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771483-91B3-1E70-2C97-4D7F5BAEBC9F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650B1BEA-562F-F653-686D-9101AD96556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17A25C1-FE92-E394-87A3-7BA88D784F1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B72FC13-3D84-5E4F-36EE-FA2C4020956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3C1033F-00BE-0C14-B7A6-CCE09FD8245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E67996B9-A424-0944-968D-3AE074479D9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CA11E30-C2FD-5330-6AE0-C6727350D91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4D0F13D-54BF-5550-78AC-A093D51BD2D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10E2278-22D2-079F-93BE-B2E30688A339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D6D63844-801F-2B1B-4BAC-54D78D8EA81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C357C147-F6C9-C89D-FE64-13A9AE0FE21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538AEA2-6D97-A131-3988-30B62B8AA93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DCC4BDD8-8C02-2806-F239-F76316D55DEE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6D9C24BC-12AA-BB73-73E5-4845C2B39AAE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505B55-9C24-FE5F-050F-7E19A1F39D93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CCDF2D6-BA2E-6CE6-D8C1-6A9A95FA0F38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6153A3AD-544B-56D0-4C59-01DD9FF768F2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907C6533-FCC0-7193-DCAF-9B3955EBAE78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6555E64B-E7A2-E974-95FB-CDD7DB91E7AC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B7DD7D-CEEA-0A95-112A-E87B1BE5BCC9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33FDE2A2-FB62-B49D-3BD2-8B6223A269CC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B412CBF-448D-80E1-4A2B-27B8E2F5A4CC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0ACA85E-F1BA-9B87-A497-26B426A4A1D6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0014114-1A62-5217-F088-05002916C9A5}"/>
              </a:ext>
            </a:extLst>
          </p:cNvPr>
          <p:cNvGrpSpPr/>
          <p:nvPr/>
        </p:nvGrpSpPr>
        <p:grpSpPr>
          <a:xfrm>
            <a:off x="17379380" y="-2000028"/>
            <a:ext cx="7804439" cy="923330"/>
            <a:chOff x="3041361" y="2114402"/>
            <a:chExt cx="7804439" cy="923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55F4A1C-9F30-9E64-8A26-BB53CD5F15AE}"/>
                </a:ext>
              </a:extLst>
            </p:cNvPr>
            <p:cNvGrpSpPr/>
            <p:nvPr/>
          </p:nvGrpSpPr>
          <p:grpSpPr>
            <a:xfrm>
              <a:off x="3213274" y="2356304"/>
              <a:ext cx="7632526" cy="655419"/>
              <a:chOff x="4567414" y="4086431"/>
              <a:chExt cx="7632526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2A1FD848-D322-35E3-A389-678FEC215BB8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716262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62CB660C-D9C8-E32B-1F85-6F933F7A0D5D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792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ตรวจสอบการรั่วของระบบระบายความร้อน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D3710843-F289-8B40-636D-8B5DA261A3F9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733056A-3DDC-4E47-25C6-2BAE828BCC1A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23BDEA61-6712-25F2-BD8E-7C1C697097D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659DBE17-BABC-DAC6-070A-1950AD7E939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13DED189-2F86-CC7F-4FDA-7363A892D737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668C47F-55F4-250D-239D-7FE9A69CD9E7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DC13F386-95E9-42FC-D2E7-0E72F8E57C13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57A51DA-31C5-D455-853C-E668398F27C3}"/>
                  </a:ext>
                </a:extLst>
              </p:cNvPr>
              <p:cNvSpPr/>
              <p:nvPr/>
            </p:nvSpPr>
            <p:spPr>
              <a:xfrm>
                <a:off x="1899811" y="717042"/>
                <a:ext cx="4961380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TextBox 6">
                <a:extLst>
                  <a:ext uri="{FF2B5EF4-FFF2-40B4-BE49-F238E27FC236}">
                    <a16:creationId xmlns:a16="http://schemas.microsoft.com/office/drawing/2014/main" id="{2A935506-003B-97F4-3C99-6F264A183D30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โบ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ลว์ออฟ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วาล์ว</a:t>
                </a:r>
              </a:p>
            </p:txBody>
          </p:sp>
          <p:sp>
            <p:nvSpPr>
              <p:cNvPr id="103" name="Flowchart: Delay 102">
                <a:extLst>
                  <a:ext uri="{FF2B5EF4-FFF2-40B4-BE49-F238E27FC236}">
                    <a16:creationId xmlns:a16="http://schemas.microsoft.com/office/drawing/2014/main" id="{4B2894F5-5949-7D5A-D631-84EE015C7735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TextBox 6">
                <a:extLst>
                  <a:ext uri="{FF2B5EF4-FFF2-40B4-BE49-F238E27FC236}">
                    <a16:creationId xmlns:a16="http://schemas.microsoft.com/office/drawing/2014/main" id="{B58FA085-A8D7-F95C-EDBA-29495EC85F6D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5.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4E825A09-13DF-28C7-C2DC-3CBBE4B93C24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99" name="Arrow: Chevron 98">
                <a:extLst>
                  <a:ext uri="{FF2B5EF4-FFF2-40B4-BE49-F238E27FC236}">
                    <a16:creationId xmlns:a16="http://schemas.microsoft.com/office/drawing/2014/main" id="{3E9994C1-F121-41D4-AE1B-C7012BFA1C2C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Arrow: Chevron 99">
                <a:extLst>
                  <a:ext uri="{FF2B5EF4-FFF2-40B4-BE49-F238E27FC236}">
                    <a16:creationId xmlns:a16="http://schemas.microsoft.com/office/drawing/2014/main" id="{6061AD63-C8A1-F51C-0E57-51E47E14A71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05" name="TextBox 10">
            <a:extLst>
              <a:ext uri="{FF2B5EF4-FFF2-40B4-BE49-F238E27FC236}">
                <a16:creationId xmlns:a16="http://schemas.microsoft.com/office/drawing/2014/main" id="{92D0DF3D-0499-95B0-3D1B-DD60789EEE79}"/>
              </a:ext>
            </a:extLst>
          </p:cNvPr>
          <p:cNvSpPr txBox="1"/>
          <p:nvPr/>
        </p:nvSpPr>
        <p:spPr>
          <a:xfrm>
            <a:off x="3276602" y="2219094"/>
            <a:ext cx="14122072" cy="246317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ลว์ออฟ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Blow off valve) (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13.13) เป็นอุปกรณ์อีกชิ้นหนึ่งในระบบเครื่องยนต์ที่มีการอัดอากาศด้วยเทอร์โบชาร์จเจอร์ และมีลิ้นเร่ง ซึ่งทำหน้าที่เปิด-ปิดให้อากาศไหลเข้าไปในท่อร่วมไอดี 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ลว์ออฟ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วาล์วทำหน้าที่ระบายความดันอากาศในท่อไอดีที่เกิดจากการอัดของเทอร์โบชาร์จเจอร์ในขณะยกคันเร่ง เหตุผลก็เพื่อไม่ให้ความดันอากาศไหลย้อนกลับไปทำอันตรายต่อใบของล้อคอมเพรสเซอร์เทอร์โบชาร์จเจอร์ อุปกรณ์นี้จะติดตั้งอยู่ระหว่างท่อทางออกของอินเตอร์คูลเลอร์กับเรือนลิ้นเร่ง (รูปที่ 13.11) ภายในของโบ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ลว์ออฟ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 ประกอบด้วยแผ่น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ไดอะ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ฟรม สปริง และวาล์ว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0" name="Isosceles Triangle 109">
            <a:extLst>
              <a:ext uri="{FF2B5EF4-FFF2-40B4-BE49-F238E27FC236}">
                <a16:creationId xmlns:a16="http://schemas.microsoft.com/office/drawing/2014/main" id="{E5405884-5328-5B6D-4392-EF3C2257C97C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2B7F3-4C41-BE86-42B0-3546EAE6E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03" y="5059364"/>
            <a:ext cx="10137109" cy="45325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7D6056-EED4-62A8-2350-1BD5C6CED08F}"/>
              </a:ext>
            </a:extLst>
          </p:cNvPr>
          <p:cNvGrpSpPr/>
          <p:nvPr/>
        </p:nvGrpSpPr>
        <p:grpSpPr>
          <a:xfrm>
            <a:off x="22374931" y="8109539"/>
            <a:ext cx="5446449" cy="722227"/>
            <a:chOff x="3224444" y="4284645"/>
            <a:chExt cx="5446449" cy="72222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B88461-ADEC-3DF1-30FD-4AAF417F4D8C}"/>
                </a:ext>
              </a:extLst>
            </p:cNvPr>
            <p:cNvGrpSpPr/>
            <p:nvPr/>
          </p:nvGrpSpPr>
          <p:grpSpPr>
            <a:xfrm>
              <a:off x="3272852" y="4394872"/>
              <a:ext cx="5398041" cy="612000"/>
              <a:chOff x="4567416" y="4086431"/>
              <a:chExt cx="5398041" cy="612000"/>
            </a:xfrm>
          </p:grpSpPr>
          <p:sp>
            <p:nvSpPr>
              <p:cNvPr id="16" name="Flowchart: Process 15">
                <a:extLst>
                  <a:ext uri="{FF2B5EF4-FFF2-40B4-BE49-F238E27FC236}">
                    <a16:creationId xmlns:a16="http://schemas.microsoft.com/office/drawing/2014/main" id="{3A68DF3F-CECF-25A8-FB8A-1A21D78165AC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4703864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80576903-A1FA-9FC7-70B3-3A86E9C64BAF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5165693" cy="44376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การทำงานของโบ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ลว์ออฟ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วาล์ว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2E2150-E413-82CE-68A0-A4334BA502A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C0A685D2-38F7-92D7-1AC2-D2B3F8A4CCA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18DE3D17-8ACE-CF67-BA62-B2BE3421D3D8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F8484EA5-7FE0-DFE2-7631-1ECBCC91B731}"/>
              </a:ext>
            </a:extLst>
          </p:cNvPr>
          <p:cNvSpPr txBox="1"/>
          <p:nvPr/>
        </p:nvSpPr>
        <p:spPr>
          <a:xfrm>
            <a:off x="22374930" y="9088846"/>
            <a:ext cx="8425635" cy="24185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b="1" u="sng" spc="36" dirty="0">
                <a:solidFill>
                  <a:srgbClr val="F66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ตำแหน่งเครื่องยนต์เดินเบาและลิ้นเร่งเปิด</a:t>
            </a:r>
          </a:p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เมื่อเครื่องยนต์เดินเบา 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ล์วออฟ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วาล์วจะยังคงถูกปิดอยู่ เนื่องจากความดันสปริงของโบ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ลว์ออฟ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 จะดันให้วาล์วช่องทางระบายอากาศนี้ยังคงปิดอยู่  อีกทั้งยังมีช่องทางที่ให้อากาศจากหลังลิ้นเร่งไหลเข้ามาในห้องสปริง (รูปที่ 13.14 ก) เพื่อเป็นการสมดุลความดัน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Balance pressure)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ให้เท่ากัน และเพื่อไม่ให้สปริงซึ่งต่อกับก้านวาล์วถูกความดันอากาศที่ด้านหน้าลิ้นยกเปิดขึ้นมาก่อน (ในจังหวะรอบเดินเบา ถึงแม้ลิ้นเร่งจะยังถูกปิดอยู่ 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ลว์ออฟ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วาล์วก็จะยังไม่เปิด เพราะที่เรือนลิ้นเร่งจะมีช่องทางเล็ก ๆ ให้อากาศบางส่วนไหลเข้าห้องเผาไหม้ได้ และความดันด้านหน้าลิ้นปีกผีเสื้อก็ยังคงตํ่ามาก)</a:t>
            </a:r>
          </a:p>
        </p:txBody>
      </p:sp>
      <p:sp>
        <p:nvSpPr>
          <p:cNvPr id="108" name="TextBox 10">
            <a:extLst>
              <a:ext uri="{FF2B5EF4-FFF2-40B4-BE49-F238E27FC236}">
                <a16:creationId xmlns:a16="http://schemas.microsoft.com/office/drawing/2014/main" id="{BBD003BF-96A2-C397-B451-F8550D851C09}"/>
              </a:ext>
            </a:extLst>
          </p:cNvPr>
          <p:cNvSpPr txBox="1"/>
          <p:nvPr/>
        </p:nvSpPr>
        <p:spPr>
          <a:xfrm>
            <a:off x="12598610" y="8059010"/>
            <a:ext cx="4436298" cy="101092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13.13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ลักษณะและโครงสร้างภายในของโบ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ลว์ออฟ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</a:t>
            </a:r>
          </a:p>
        </p:txBody>
      </p:sp>
    </p:spTree>
    <p:extLst>
      <p:ext uri="{BB962C8B-B14F-4D97-AF65-F5344CB8AC3E}">
        <p14:creationId xmlns:p14="http://schemas.microsoft.com/office/powerpoint/2010/main" val="20526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42CCB-00E2-678F-207F-409FED760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BA236B2-98C1-0149-A142-77C58AEDBB1D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2441A9-900D-F462-C9B7-F5DE246C933B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1CF5ADA-8582-2322-5072-B71CF4CCE41F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C87E92F-A805-CA3D-AFA9-F3998771F07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598AC9AD-1A9A-D5BF-EA9B-019CD0AB790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75B6370-4F9A-9E65-7B42-682B17F9D63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EBCA0A-51F0-02C6-5262-CAC215C4A806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18B0273A-55CD-56D8-95B2-67F3FDAF935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5F65CFC3-35B6-8FB6-6C29-F2AD76B8DD9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ED58688-BEBD-B9DC-4177-E7D85EDABC8C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26EB39A-6DEC-2355-1E9E-E81E1F19F294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DAE16BA5-BB5C-0EBE-DBC4-9876A6A0E6F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92E33854-E9A7-1F5A-C357-6B3D14CA1C3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1F2BB2-3699-A288-7A7B-7A987F10FD7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91CD96B-C40B-D9B4-01CA-D5D10EF59274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4DADA55C-9803-3D1C-2BB7-EC066CB420EC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B697BC-C702-CC80-D606-9A20937AD46B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263ABE-FD9C-5CF6-68C7-301DDE5F44A3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B79C8CB6-E01F-0DB4-8E39-ED1D9533D4C7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9E0342F6-A732-24C6-620E-251591FAA8DE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E12F7EFF-31E9-7D28-8CC2-A3CABD5CDAF8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DA5C62-A055-EA04-5144-91E75C529850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74F42BC0-B798-3787-ED39-4BB407CB4683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C050660-B741-A385-3268-36905DBD3282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25E083-4C8B-DB72-7D4F-7AC904106665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252A10B-8942-2DB2-53F8-C0075A9455CA}"/>
              </a:ext>
            </a:extLst>
          </p:cNvPr>
          <p:cNvGrpSpPr/>
          <p:nvPr/>
        </p:nvGrpSpPr>
        <p:grpSpPr>
          <a:xfrm>
            <a:off x="17379380" y="-2000028"/>
            <a:ext cx="7804439" cy="923330"/>
            <a:chOff x="3041361" y="2114402"/>
            <a:chExt cx="7804439" cy="923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5C4731C6-3A5D-86FB-C719-EE123C601435}"/>
                </a:ext>
              </a:extLst>
            </p:cNvPr>
            <p:cNvGrpSpPr/>
            <p:nvPr/>
          </p:nvGrpSpPr>
          <p:grpSpPr>
            <a:xfrm>
              <a:off x="3213274" y="2356304"/>
              <a:ext cx="7632526" cy="655419"/>
              <a:chOff x="4567414" y="4086431"/>
              <a:chExt cx="7632526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84177ABB-5A3A-31C8-B3D5-10F2BC007282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716262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13713236-64A5-E18E-2D1D-D1A493F68E77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792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ตรวจสอบการรั่วของระบบระบายความร้อน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EBFAE8D4-CBCF-AA11-1BDA-8F5EDA6EE171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2DA816C-09B3-A7CD-D56C-504458D6E6DC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EA2567D4-14D5-9476-7F5D-92B2C2539C7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B36AD627-5ECC-A46D-91A3-85063E6BDA4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9B2A0A9A-622D-1CE9-AB07-11CBAED7F31A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03593ED-1F69-1A39-6D88-09B5DBFEA5D5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F4EAE8D-28A0-1947-DF1C-C29F77EBAF3C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0C67372-8E27-13CC-526D-53B55B3DFDB8}"/>
                  </a:ext>
                </a:extLst>
              </p:cNvPr>
              <p:cNvSpPr/>
              <p:nvPr/>
            </p:nvSpPr>
            <p:spPr>
              <a:xfrm>
                <a:off x="1899811" y="717042"/>
                <a:ext cx="4075383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TextBox 6">
                <a:extLst>
                  <a:ext uri="{FF2B5EF4-FFF2-40B4-BE49-F238E27FC236}">
                    <a16:creationId xmlns:a16="http://schemas.microsoft.com/office/drawing/2014/main" id="{7EE2B269-24EF-FC9F-FD3F-98F53A2F8392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ระบบไอเสีย</a:t>
                </a:r>
              </a:p>
            </p:txBody>
          </p:sp>
          <p:sp>
            <p:nvSpPr>
              <p:cNvPr id="103" name="Flowchart: Delay 102">
                <a:extLst>
                  <a:ext uri="{FF2B5EF4-FFF2-40B4-BE49-F238E27FC236}">
                    <a16:creationId xmlns:a16="http://schemas.microsoft.com/office/drawing/2014/main" id="{37AA94B1-B10E-621F-EED9-A27AD93661DF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TextBox 6">
                <a:extLst>
                  <a:ext uri="{FF2B5EF4-FFF2-40B4-BE49-F238E27FC236}">
                    <a16:creationId xmlns:a16="http://schemas.microsoft.com/office/drawing/2014/main" id="{8E49A522-4546-D325-9594-8C79532C306A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6.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D15F417-6604-8B88-53CC-04BAFC7AB21A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99" name="Arrow: Chevron 98">
                <a:extLst>
                  <a:ext uri="{FF2B5EF4-FFF2-40B4-BE49-F238E27FC236}">
                    <a16:creationId xmlns:a16="http://schemas.microsoft.com/office/drawing/2014/main" id="{73EEA60C-ED22-5099-81B8-3023CE095801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Arrow: Chevron 99">
                <a:extLst>
                  <a:ext uri="{FF2B5EF4-FFF2-40B4-BE49-F238E27FC236}">
                    <a16:creationId xmlns:a16="http://schemas.microsoft.com/office/drawing/2014/main" id="{7D9CFDCD-298C-74B3-2273-F09AB270F62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05" name="TextBox 10">
            <a:extLst>
              <a:ext uri="{FF2B5EF4-FFF2-40B4-BE49-F238E27FC236}">
                <a16:creationId xmlns:a16="http://schemas.microsoft.com/office/drawing/2014/main" id="{E9ECE678-2DFA-AA23-9332-D2A01F3E2B3B}"/>
              </a:ext>
            </a:extLst>
          </p:cNvPr>
          <p:cNvSpPr txBox="1"/>
          <p:nvPr/>
        </p:nvSpPr>
        <p:spPr>
          <a:xfrm>
            <a:off x="3276602" y="2219094"/>
            <a:ext cx="4686298" cy="413513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ระบบไอเสียทำหน้าที่เพิ่มประสิทธิภาพของเครื่องยนต์โดยการปรับปรุงประสิทธิภาพการปล่อยแก๊สไอเสียออกจากเครื่องยนต์ ทำความสะอาดแก๊สไอเสียโดยกำจัดสารที่เป็นอันตราย ลดเสียงระเบิดที่เกิดขึ้นจากการทำงานของเครื่องยนต์ ส่วนประกอบระบบไอเสีย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0" name="Isosceles Triangle 109">
            <a:extLst>
              <a:ext uri="{FF2B5EF4-FFF2-40B4-BE49-F238E27FC236}">
                <a16:creationId xmlns:a16="http://schemas.microsoft.com/office/drawing/2014/main" id="{C2527BEE-0C54-7F42-ACBB-0F4AAA7489B7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F625B0-EEFC-5F2A-349F-7D96EC457C46}"/>
              </a:ext>
            </a:extLst>
          </p:cNvPr>
          <p:cNvGrpSpPr/>
          <p:nvPr/>
        </p:nvGrpSpPr>
        <p:grpSpPr>
          <a:xfrm>
            <a:off x="22374931" y="8109539"/>
            <a:ext cx="5446449" cy="722227"/>
            <a:chOff x="3224444" y="4284645"/>
            <a:chExt cx="5446449" cy="72222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46C9EC-9133-539A-AB5E-3637255099D2}"/>
                </a:ext>
              </a:extLst>
            </p:cNvPr>
            <p:cNvGrpSpPr/>
            <p:nvPr/>
          </p:nvGrpSpPr>
          <p:grpSpPr>
            <a:xfrm>
              <a:off x="3272852" y="4394872"/>
              <a:ext cx="5398041" cy="612000"/>
              <a:chOff x="4567416" y="4086431"/>
              <a:chExt cx="5398041" cy="612000"/>
            </a:xfrm>
          </p:grpSpPr>
          <p:sp>
            <p:nvSpPr>
              <p:cNvPr id="16" name="Flowchart: Process 15">
                <a:extLst>
                  <a:ext uri="{FF2B5EF4-FFF2-40B4-BE49-F238E27FC236}">
                    <a16:creationId xmlns:a16="http://schemas.microsoft.com/office/drawing/2014/main" id="{6AE1A35E-4A6F-4C96-ABBB-65950C53AFE1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4703864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D6246503-0499-5109-FDBB-EC4725D46C35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5165693" cy="44376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การทำงานของโบ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ลว์ออฟ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วาล์ว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7D800A-A350-B77E-3703-D36CCE8A6CDB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2583F533-876D-06A2-CC10-EA76C2FCB791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D646C365-AA09-6C63-6CA9-C3BFCC86698B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288351B2-AEDB-BF65-A4AB-3DABD3E0810B}"/>
              </a:ext>
            </a:extLst>
          </p:cNvPr>
          <p:cNvSpPr txBox="1"/>
          <p:nvPr/>
        </p:nvSpPr>
        <p:spPr>
          <a:xfrm>
            <a:off x="22374930" y="9088846"/>
            <a:ext cx="8425635" cy="24185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b="1" u="sng" spc="36" dirty="0">
                <a:solidFill>
                  <a:srgbClr val="F66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ตำแหน่งเครื่องยนต์เดินเบาและลิ้นเร่งเปิด</a:t>
            </a:r>
          </a:p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เมื่อเครื่องยนต์เดินเบา 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ล์วออฟ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วาล์วจะยังคงถูกปิดอยู่ เนื่องจากความดันสปริงของโบ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ลว์ออฟ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 จะดันให้วาล์วช่องทางระบายอากาศนี้ยังคงปิดอยู่  อีกทั้งยังมีช่องทางที่ให้อากาศจากหลังลิ้นเร่งไหลเข้ามาในห้องสปริง (รูปที่ 13.14 ก) เพื่อเป็นการสมดุลความดัน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Balance pressure)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ให้เท่ากัน และเพื่อไม่ให้สปริงซึ่งต่อกับก้านวาล์วถูกความดันอากาศที่ด้านหน้าลิ้นยกเปิดขึ้นมาก่อน (ในจังหวะรอบเดินเบา ถึงแม้ลิ้นเร่งจะยังถูกปิดอยู่ 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ลว์ออฟ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วาล์วก็จะยังไม่เปิด เพราะที่เรือนลิ้นเร่งจะมีช่องทางเล็ก ๆ ให้อากาศบางส่วนไหลเข้าห้องเผาไหม้ได้ และความดันด้านหน้าลิ้นปีกผีเสื้อก็ยังคงตํ่ามาก)</a:t>
            </a:r>
          </a:p>
        </p:txBody>
      </p:sp>
      <p:sp>
        <p:nvSpPr>
          <p:cNvPr id="108" name="TextBox 10">
            <a:extLst>
              <a:ext uri="{FF2B5EF4-FFF2-40B4-BE49-F238E27FC236}">
                <a16:creationId xmlns:a16="http://schemas.microsoft.com/office/drawing/2014/main" id="{7D6D51F1-CA7D-5B88-5A52-73352F1A6770}"/>
              </a:ext>
            </a:extLst>
          </p:cNvPr>
          <p:cNvSpPr txBox="1"/>
          <p:nvPr/>
        </p:nvSpPr>
        <p:spPr>
          <a:xfrm>
            <a:off x="12826847" y="9247864"/>
            <a:ext cx="3308844" cy="55747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13.16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ท่อร่วมไอเสีย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E41074-2D9C-E3C8-1081-267492EA79E3}"/>
              </a:ext>
            </a:extLst>
          </p:cNvPr>
          <p:cNvGrpSpPr/>
          <p:nvPr/>
        </p:nvGrpSpPr>
        <p:grpSpPr>
          <a:xfrm>
            <a:off x="3056981" y="7008716"/>
            <a:ext cx="13402219" cy="954107"/>
            <a:chOff x="2971800" y="1028700"/>
            <a:chExt cx="13402219" cy="95410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BF09DA-F80D-B63C-D5D4-81073C123323}"/>
                </a:ext>
              </a:extLst>
            </p:cNvPr>
            <p:cNvGrpSpPr/>
            <p:nvPr/>
          </p:nvGrpSpPr>
          <p:grpSpPr>
            <a:xfrm>
              <a:off x="2971800" y="1028700"/>
              <a:ext cx="13402219" cy="954107"/>
              <a:chOff x="5691670" y="1818142"/>
              <a:chExt cx="13402219" cy="954107"/>
            </a:xfrm>
          </p:grpSpPr>
          <p:sp>
            <p:nvSpPr>
              <p:cNvPr id="23" name="Flowchart: Process 22">
                <a:extLst>
                  <a:ext uri="{FF2B5EF4-FFF2-40B4-BE49-F238E27FC236}">
                    <a16:creationId xmlns:a16="http://schemas.microsoft.com/office/drawing/2014/main" id="{7091B25C-CC2D-523A-5F4C-12F0DCBD1502}"/>
                  </a:ext>
                </a:extLst>
              </p:cNvPr>
              <p:cNvSpPr/>
              <p:nvPr/>
            </p:nvSpPr>
            <p:spPr>
              <a:xfrm>
                <a:off x="6400802" y="1918284"/>
                <a:ext cx="7805777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87348815-EC87-7055-141D-B6EA733011D8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6">
                <a:extLst>
                  <a:ext uri="{FF2B5EF4-FFF2-40B4-BE49-F238E27FC236}">
                    <a16:creationId xmlns:a16="http://schemas.microsoft.com/office/drawing/2014/main" id="{0CD5B179-3B01-446D-C415-7964AE901AD1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6.1</a:t>
                </a:r>
              </a:p>
            </p:txBody>
          </p:sp>
          <p:sp>
            <p:nvSpPr>
              <p:cNvPr id="26" name="TextBox 6">
                <a:extLst>
                  <a:ext uri="{FF2B5EF4-FFF2-40B4-BE49-F238E27FC236}">
                    <a16:creationId xmlns:a16="http://schemas.microsoft.com/office/drawing/2014/main" id="{07E4276A-E277-1572-7675-1B56A52829FF}"/>
                  </a:ext>
                </a:extLst>
              </p:cNvPr>
              <p:cNvSpPr txBox="1"/>
              <p:nvPr/>
            </p:nvSpPr>
            <p:spPr>
              <a:xfrm>
                <a:off x="7152062" y="1818142"/>
                <a:ext cx="1194182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ท่อร่วมไอเสีย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Exhaust Manifold) </a:t>
                </a:r>
              </a:p>
            </p:txBody>
          </p:sp>
        </p:grp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C32D0B-BA8E-34C3-D980-7ABA43FFD3E8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10">
            <a:extLst>
              <a:ext uri="{FF2B5EF4-FFF2-40B4-BE49-F238E27FC236}">
                <a16:creationId xmlns:a16="http://schemas.microsoft.com/office/drawing/2014/main" id="{123BD3C5-418E-28F6-72E4-32590A19E32D}"/>
              </a:ext>
            </a:extLst>
          </p:cNvPr>
          <p:cNvSpPr txBox="1"/>
          <p:nvPr/>
        </p:nvSpPr>
        <p:spPr>
          <a:xfrm>
            <a:off x="3276602" y="8275025"/>
            <a:ext cx="8610598" cy="175371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ท่อร่วมไอเสียเป็นส่วนที่อยู่ติดกับฝาสูบของเครื่องยนต์ก่อนรวมเป็นท่อเดี่ยว (หรือคู่ในบางรุ่น) ต่อจากนั้นเป็นท่อไอเสีย ท่อร่วมไอเสีย (รูปที่ 13.16)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47E869D-F137-4CC9-6D02-083BEFEE0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669" y="7072067"/>
            <a:ext cx="4635201" cy="213442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7078842-C34A-49AD-50C7-7542E6F6A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12" y="826007"/>
            <a:ext cx="9214958" cy="6108172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98716632-8EF3-CCFC-3D39-06992A61213B}"/>
              </a:ext>
            </a:extLst>
          </p:cNvPr>
          <p:cNvSpPr txBox="1"/>
          <p:nvPr/>
        </p:nvSpPr>
        <p:spPr>
          <a:xfrm>
            <a:off x="15666342" y="5081663"/>
            <a:ext cx="1878708" cy="120378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13.15 </a:t>
            </a:r>
            <a:br>
              <a:rPr lang="en-US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สวนประกอบระบบไอเสีย</a:t>
            </a:r>
          </a:p>
        </p:txBody>
      </p:sp>
    </p:spTree>
    <p:extLst>
      <p:ext uri="{BB962C8B-B14F-4D97-AF65-F5344CB8AC3E}">
        <p14:creationId xmlns:p14="http://schemas.microsoft.com/office/powerpoint/2010/main" val="20256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8" grpId="0"/>
      <p:bldP spid="2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9246089-C021-D716-B416-DC78F2213C43}"/>
              </a:ext>
            </a:extLst>
          </p:cNvPr>
          <p:cNvGrpSpPr/>
          <p:nvPr/>
        </p:nvGrpSpPr>
        <p:grpSpPr>
          <a:xfrm>
            <a:off x="21747156" y="2717127"/>
            <a:ext cx="8499017" cy="765646"/>
            <a:chOff x="3417213" y="5951207"/>
            <a:chExt cx="8499017" cy="76564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CCD51ED-21A2-D200-7202-4AC35E8D9B44}"/>
                </a:ext>
              </a:extLst>
            </p:cNvPr>
            <p:cNvGrpSpPr/>
            <p:nvPr/>
          </p:nvGrpSpPr>
          <p:grpSpPr>
            <a:xfrm>
              <a:off x="3417213" y="5951207"/>
              <a:ext cx="8499017" cy="765646"/>
              <a:chOff x="3224444" y="4284645"/>
              <a:chExt cx="8499017" cy="76564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9C1233A-31EA-B113-282F-DB1F2FB570A3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8450610" cy="655419"/>
                <a:chOff x="4567415" y="4086431"/>
                <a:chExt cx="8450610" cy="655419"/>
              </a:xfrm>
            </p:grpSpPr>
            <p:sp>
              <p:nvSpPr>
                <p:cNvPr id="93" name="Flowchart: Process 92">
                  <a:extLst>
                    <a:ext uri="{FF2B5EF4-FFF2-40B4-BE49-F238E27FC236}">
                      <a16:creationId xmlns:a16="http://schemas.microsoft.com/office/drawing/2014/main" id="{419C6BE0-29B0-812A-0E42-2585AE47AB21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845061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TextBox 10">
                  <a:extLst>
                    <a:ext uri="{FF2B5EF4-FFF2-40B4-BE49-F238E27FC236}">
                      <a16:creationId xmlns:a16="http://schemas.microsoft.com/office/drawing/2014/main" id="{00F9F03A-236D-EFF9-B314-35CC245C0120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7508511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แหวนกวาด</a:t>
                  </a:r>
                  <a:r>
                    <a:rPr lang="th-TH" sz="4000" b="1" spc="36" dirty="0" err="1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นํ้า</a:t>
                  </a: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มัน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Oil Control Ring or Oil Ring)</a:t>
                  </a: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1E176FF3-13D5-611B-6982-71B19C63B94A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90" name="Arrow: Chevron 89">
                  <a:extLst>
                    <a:ext uri="{FF2B5EF4-FFF2-40B4-BE49-F238E27FC236}">
                      <a16:creationId xmlns:a16="http://schemas.microsoft.com/office/drawing/2014/main" id="{5254F167-98EC-CAD2-358D-A5AE38B890C0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Arrow: Chevron 90">
                  <a:extLst>
                    <a:ext uri="{FF2B5EF4-FFF2-40B4-BE49-F238E27FC236}">
                      <a16:creationId xmlns:a16="http://schemas.microsoft.com/office/drawing/2014/main" id="{72F4B273-1B94-5BCE-C3EA-6DFEF6B78CC8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6071682-9793-045F-D27A-36674D6251B3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2</a:t>
              </a:r>
              <a:endParaRPr lang="th-TH" sz="33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DFDF6F-53C9-9573-FDBA-C72723E6789E}"/>
              </a:ext>
            </a:extLst>
          </p:cNvPr>
          <p:cNvGrpSpPr/>
          <p:nvPr/>
        </p:nvGrpSpPr>
        <p:grpSpPr>
          <a:xfrm>
            <a:off x="19299464" y="3913556"/>
            <a:ext cx="6435643" cy="5478878"/>
            <a:chOff x="3893389" y="6765254"/>
            <a:chExt cx="6209607" cy="5478878"/>
          </a:xfrm>
        </p:grpSpPr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3514A900-AD64-DC5F-C685-2F0CD63E365C}"/>
                </a:ext>
              </a:extLst>
            </p:cNvPr>
            <p:cNvSpPr txBox="1"/>
            <p:nvPr/>
          </p:nvSpPr>
          <p:spPr>
            <a:xfrm>
              <a:off x="4133850" y="6765254"/>
              <a:ext cx="5969146" cy="547887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หม้อ</a:t>
              </a:r>
              <a:r>
                <a:rPr lang="th-TH" sz="3800" b="1" spc="36" dirty="0" err="1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แบบไหลลง (</a:t>
              </a:r>
              <a:r>
                <a:rPr lang="en-US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Down flow)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หม้อ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แบบไหลลง (รูปที่ 11.4) แกนท่อจะอยู่ในแนวตั้ง 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จะไหลจากถังด้านบนผ่านแกนท่อในแนวตั้งลงสู่ด้านล่าง หม้อ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แบบนี้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หล่อเย็นที่มีอุณหภูมิสูงจะไหลเข้าทางด้านบน ความร้อนจะถูกถ่ายเทสู่ครีบ เมื่อมีอากาศผ่าน ครีบความร้อนก็จะถูกระบายออกไป</a:t>
              </a:r>
            </a:p>
            <a:p>
              <a:pPr algn="thaiDist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หม้อ</a:t>
              </a:r>
              <a:r>
                <a:rPr lang="th-TH" sz="3800" b="1" spc="36" dirty="0" err="1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แบบไหลขวาง (</a:t>
              </a:r>
              <a:r>
                <a:rPr lang="en-US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Cross flow)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หม้อ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แบบไหลขวาง (รูปที่ 11.5) 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หล่อเย็นจะไหลในแนวนอนโดยไหลจากข้างหนึ่งไปยังอีกข้างหนึ่ง 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EDD1421-2052-F3B4-811B-BAFFD6B59E35}"/>
                </a:ext>
              </a:extLst>
            </p:cNvPr>
            <p:cNvSpPr/>
            <p:nvPr/>
          </p:nvSpPr>
          <p:spPr>
            <a:xfrm>
              <a:off x="3893389" y="6896150"/>
              <a:ext cx="170252" cy="1702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614633E-70DA-1D95-DEE9-40655FBA3B0C}"/>
                </a:ext>
              </a:extLst>
            </p:cNvPr>
            <p:cNvSpPr/>
            <p:nvPr/>
          </p:nvSpPr>
          <p:spPr>
            <a:xfrm>
              <a:off x="3893389" y="10348442"/>
              <a:ext cx="170252" cy="1702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10">
            <a:extLst>
              <a:ext uri="{FF2B5EF4-FFF2-40B4-BE49-F238E27FC236}">
                <a16:creationId xmlns:a16="http://schemas.microsoft.com/office/drawing/2014/main" id="{06BBFCA7-31AD-CD19-1226-573852CE7DA2}"/>
              </a:ext>
            </a:extLst>
          </p:cNvPr>
          <p:cNvSpPr txBox="1"/>
          <p:nvPr/>
        </p:nvSpPr>
        <p:spPr>
          <a:xfrm>
            <a:off x="19298645" y="828235"/>
            <a:ext cx="2801082" cy="95162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11.5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หม้อ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แบบไหลขวาง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F9F92BB-41AE-BDB9-8D2C-3AA171903D02}"/>
              </a:ext>
            </a:extLst>
          </p:cNvPr>
          <p:cNvGrpSpPr/>
          <p:nvPr/>
        </p:nvGrpSpPr>
        <p:grpSpPr>
          <a:xfrm>
            <a:off x="8585350" y="-3366633"/>
            <a:ext cx="13402219" cy="1980029"/>
            <a:chOff x="2971800" y="1028700"/>
            <a:chExt cx="13402219" cy="198002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2E5B7EB-6E6F-3F95-280C-9C33D7682A7E}"/>
                </a:ext>
              </a:extLst>
            </p:cNvPr>
            <p:cNvGrpSpPr/>
            <p:nvPr/>
          </p:nvGrpSpPr>
          <p:grpSpPr>
            <a:xfrm>
              <a:off x="2971800" y="1028700"/>
              <a:ext cx="13402219" cy="1980029"/>
              <a:chOff x="5691670" y="1818142"/>
              <a:chExt cx="13402219" cy="1980029"/>
            </a:xfrm>
          </p:grpSpPr>
          <p:sp>
            <p:nvSpPr>
              <p:cNvPr id="55" name="Flowchart: Process 54">
                <a:extLst>
                  <a:ext uri="{FF2B5EF4-FFF2-40B4-BE49-F238E27FC236}">
                    <a16:creationId xmlns:a16="http://schemas.microsoft.com/office/drawing/2014/main" id="{3B46734B-90DD-FF8F-BF4B-BEBF73AC17AD}"/>
                  </a:ext>
                </a:extLst>
              </p:cNvPr>
              <p:cNvSpPr/>
              <p:nvPr/>
            </p:nvSpPr>
            <p:spPr>
              <a:xfrm>
                <a:off x="6400801" y="1918284"/>
                <a:ext cx="11684096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Hexagon 55">
                <a:extLst>
                  <a:ext uri="{FF2B5EF4-FFF2-40B4-BE49-F238E27FC236}">
                    <a16:creationId xmlns:a16="http://schemas.microsoft.com/office/drawing/2014/main" id="{F62D45C1-197D-4358-8B92-A8B1D2BCBE8C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6">
                <a:extLst>
                  <a:ext uri="{FF2B5EF4-FFF2-40B4-BE49-F238E27FC236}">
                    <a16:creationId xmlns:a16="http://schemas.microsoft.com/office/drawing/2014/main" id="{738CD54A-1605-3649-C5B7-646C9757896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6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</a:t>
                </a:r>
              </a:p>
            </p:txBody>
          </p:sp>
          <p:sp>
            <p:nvSpPr>
              <p:cNvPr id="58" name="TextBox 6">
                <a:extLst>
                  <a:ext uri="{FF2B5EF4-FFF2-40B4-BE49-F238E27FC236}">
                    <a16:creationId xmlns:a16="http://schemas.microsoft.com/office/drawing/2014/main" id="{25E8469C-832C-C180-2039-F026BC8432ED}"/>
                  </a:ext>
                </a:extLst>
              </p:cNvPr>
              <p:cNvSpPr txBox="1"/>
              <p:nvPr/>
            </p:nvSpPr>
            <p:spPr>
              <a:xfrm>
                <a:off x="7152062" y="1818142"/>
                <a:ext cx="11941827" cy="198002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	เครื่องฟอกไอเสียเชิงเร่งปฏิกิริยาหรือ</a:t>
                </a:r>
              </a:p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แคตตา</a:t>
                </a:r>
                <a:r>
                  <a:rPr lang="th-TH" sz="48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ไล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ติกคอน</a:t>
                </a:r>
                <a:r>
                  <a:rPr lang="th-TH" sz="48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เวอร์เต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อร์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Catalytic Converter or CAT) </a:t>
                </a:r>
              </a:p>
            </p:txBody>
          </p:sp>
        </p:grpSp>
        <p:sp>
          <p:nvSpPr>
            <p:cNvPr id="54" name="Arrow: Chevron 53">
              <a:extLst>
                <a:ext uri="{FF2B5EF4-FFF2-40B4-BE49-F238E27FC236}">
                  <a16:creationId xmlns:a16="http://schemas.microsoft.com/office/drawing/2014/main" id="{72B364E3-EAC3-851C-4327-F1A4A4C06BA8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2" name="TextBox 10">
            <a:extLst>
              <a:ext uri="{FF2B5EF4-FFF2-40B4-BE49-F238E27FC236}">
                <a16:creationId xmlns:a16="http://schemas.microsoft.com/office/drawing/2014/main" id="{563DE106-E7D6-A836-AC72-EFB045DFE226}"/>
              </a:ext>
            </a:extLst>
          </p:cNvPr>
          <p:cNvSpPr txBox="1"/>
          <p:nvPr/>
        </p:nvSpPr>
        <p:spPr>
          <a:xfrm>
            <a:off x="3540233" y="3066766"/>
            <a:ext cx="13684251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-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เครื่องฟอกไอเสียเชิงเร่งปฏิกิริยา หรือเรียกสั้น</a:t>
            </a:r>
            <a:r>
              <a:rPr lang="en-US" sz="4000" spc="-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-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ๆ ว่า แคตตา</a:t>
            </a:r>
            <a:r>
              <a:rPr lang="th-TH" sz="4000" spc="-5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ไล</a:t>
            </a:r>
            <a:r>
              <a:rPr lang="th-TH" sz="4000" spc="-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ติก จะติดตั้งต่อจากเทอร์โบชาร์จเจอร์</a:t>
            </a:r>
            <a:r>
              <a:rPr lang="en-US" sz="4000" spc="-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en-US" sz="4000" spc="-5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มีหน้าที่แปรสภาพสารที่เป็นอันตรายออกจากแก๊สไอเสีย สารที่เป็นอันตรายในแก๊สไอเสียเครื่องยนต์ประกอบไปด้วย คาร์บอนมอนอกไซด์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CO)</a:t>
            </a:r>
            <a:r>
              <a:rPr lang="en-US" sz="2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ไฮโดรคาร์บอน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HC)</a:t>
            </a:r>
            <a:r>
              <a:rPr lang="en-US" sz="24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และไนโตรเจนออกไซด์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</a:t>
            </a:r>
            <a:r>
              <a:rPr lang="en-US" sz="4000" spc="36" baseline="-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2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เมื่อแก๊สไอเสียไหลผ่านแคตตา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ไล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ติก ก็จะถูกแปรสภาพจากแก๊สไอเสียให้กลายเป็น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H</a:t>
            </a:r>
            <a:r>
              <a:rPr lang="en-US" sz="4000" spc="36" baseline="-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en-US" sz="2400" spc="-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ซึ่งอยู่ในสถานะเป็นไอ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ไนโตรเจน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Nitrogen</a:t>
            </a:r>
            <a:r>
              <a:rPr lang="en-US" sz="24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</a:t>
            </a:r>
            <a:r>
              <a:rPr lang="en-US" sz="4000" spc="36" baseline="-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32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และคาร์บอนไดออกไซด์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Carbon</a:t>
            </a:r>
            <a:r>
              <a:rPr lang="en-US" sz="28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Dioxide</a:t>
            </a:r>
            <a:r>
              <a:rPr lang="en-US" sz="24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</a:t>
            </a:r>
            <a:r>
              <a:rPr lang="en-US" sz="4000" spc="36" baseline="-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28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ซึ่งสารดังกล่าวจะไม่เป็นอันตรายต่อสิ่งมีชีวิต แคตตา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ไล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ติกคอน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เวอร์เต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อร์ (รูปที่ 13.17) มีส่วนประกอบ 3 ส่วน คือ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A74F47F-6F36-390C-4140-A1B3416B08AB}"/>
              </a:ext>
            </a:extLst>
          </p:cNvPr>
          <p:cNvGrpSpPr/>
          <p:nvPr/>
        </p:nvGrpSpPr>
        <p:grpSpPr>
          <a:xfrm>
            <a:off x="2858828" y="1166906"/>
            <a:ext cx="13834564" cy="1506546"/>
            <a:chOff x="2971800" y="2316912"/>
            <a:chExt cx="13834564" cy="1506546"/>
          </a:xfrm>
        </p:grpSpPr>
        <p:sp>
          <p:nvSpPr>
            <p:cNvPr id="64" name="Flowchart: Merge 63">
              <a:extLst>
                <a:ext uri="{FF2B5EF4-FFF2-40B4-BE49-F238E27FC236}">
                  <a16:creationId xmlns:a16="http://schemas.microsoft.com/office/drawing/2014/main" id="{CB49F3AA-19F8-3E2C-2E5A-BA240E65013F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82E1613-AFBE-605D-DD1F-5F0B557CA628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D177EF5-46FC-9BA1-7803-87E6765B0380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68" name="Flowchart: Process 67">
                  <a:extLst>
                    <a:ext uri="{FF2B5EF4-FFF2-40B4-BE49-F238E27FC236}">
                      <a16:creationId xmlns:a16="http://schemas.microsoft.com/office/drawing/2014/main" id="{B93EF223-17C4-833D-FC65-526EDBC24640}"/>
                    </a:ext>
                  </a:extLst>
                </p:cNvPr>
                <p:cNvSpPr/>
                <p:nvPr/>
              </p:nvSpPr>
              <p:spPr>
                <a:xfrm>
                  <a:off x="6400800" y="1918284"/>
                  <a:ext cx="12670526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Hexagon 68">
                  <a:extLst>
                    <a:ext uri="{FF2B5EF4-FFF2-40B4-BE49-F238E27FC236}">
                      <a16:creationId xmlns:a16="http://schemas.microsoft.com/office/drawing/2014/main" id="{041D14A1-914E-A99E-4534-E4ECABFD6C35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TextBox 6">
                  <a:extLst>
                    <a:ext uri="{FF2B5EF4-FFF2-40B4-BE49-F238E27FC236}">
                      <a16:creationId xmlns:a16="http://schemas.microsoft.com/office/drawing/2014/main" id="{7E2F8F78-9546-946D-BCB3-0960569E4531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6.2</a:t>
                  </a:r>
                </a:p>
              </p:txBody>
            </p:sp>
            <p:sp>
              <p:nvSpPr>
                <p:cNvPr id="71" name="TextBox 6">
                  <a:extLst>
                    <a:ext uri="{FF2B5EF4-FFF2-40B4-BE49-F238E27FC236}">
                      <a16:creationId xmlns:a16="http://schemas.microsoft.com/office/drawing/2014/main" id="{BEE1A291-F2CF-68C5-4BF2-D066105334AF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เครื่องฟอกไอเสียเชิงเร่งปฏิกิริยาหรือ</a:t>
                  </a:r>
                </a:p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แคตตา</a:t>
                  </a:r>
                  <a:r>
                    <a:rPr lang="th-TH" sz="4800" b="1" dirty="0" err="1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ไล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ติกคอน</a:t>
                  </a:r>
                  <a:r>
                    <a:rPr lang="th-TH" sz="4800" b="1" dirty="0" err="1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เวอร์เต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อร์ (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Catalytic Converter or CAT) </a:t>
                  </a:r>
                </a:p>
              </p:txBody>
            </p:sp>
          </p:grpSp>
          <p:sp>
            <p:nvSpPr>
              <p:cNvPr id="67" name="Arrow: Chevron 66">
                <a:extLst>
                  <a:ext uri="{FF2B5EF4-FFF2-40B4-BE49-F238E27FC236}">
                    <a16:creationId xmlns:a16="http://schemas.microsoft.com/office/drawing/2014/main" id="{B0E1E02C-1B4D-800A-B981-1EC688021FDE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7475AA8-D886-BFB8-5270-770ECC5BA0D5}"/>
              </a:ext>
            </a:extLst>
          </p:cNvPr>
          <p:cNvGrpSpPr/>
          <p:nvPr/>
        </p:nvGrpSpPr>
        <p:grpSpPr>
          <a:xfrm>
            <a:off x="3567958" y="7085629"/>
            <a:ext cx="3454102" cy="1611699"/>
            <a:chOff x="3567958" y="7471343"/>
            <a:chExt cx="3454102" cy="1611699"/>
          </a:xfrm>
        </p:grpSpPr>
        <p:sp>
          <p:nvSpPr>
            <p:cNvPr id="72" name="Google Shape;176;p25">
              <a:extLst>
                <a:ext uri="{FF2B5EF4-FFF2-40B4-BE49-F238E27FC236}">
                  <a16:creationId xmlns:a16="http://schemas.microsoft.com/office/drawing/2014/main" id="{1647B281-678F-60C9-8AC3-8AB52FC8C821}"/>
                </a:ext>
              </a:extLst>
            </p:cNvPr>
            <p:cNvSpPr/>
            <p:nvPr/>
          </p:nvSpPr>
          <p:spPr>
            <a:xfrm>
              <a:off x="3567958" y="7471343"/>
              <a:ext cx="3454102" cy="1611699"/>
            </a:xfrm>
            <a:prstGeom prst="roundRect">
              <a:avLst>
                <a:gd name="adj" fmla="val 50000"/>
              </a:avLst>
            </a:prstGeom>
            <a:solidFill>
              <a:srgbClr val="FDA7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30E8B48F-EA87-1464-B1F8-2BC5BAFCD610}"/>
                </a:ext>
              </a:extLst>
            </p:cNvPr>
            <p:cNvSpPr txBox="1"/>
            <p:nvPr/>
          </p:nvSpPr>
          <p:spPr>
            <a:xfrm>
              <a:off x="3567958" y="7822394"/>
              <a:ext cx="3454101" cy="107420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ระบบปฏิกิริยารวมตัว</a:t>
              </a:r>
              <a:br>
                <a: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กับออกซิเจน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333A6CF-D7ED-55F7-317E-50AE099DBA37}"/>
              </a:ext>
            </a:extLst>
          </p:cNvPr>
          <p:cNvGrpSpPr/>
          <p:nvPr/>
        </p:nvGrpSpPr>
        <p:grpSpPr>
          <a:xfrm>
            <a:off x="7722748" y="7085629"/>
            <a:ext cx="3988542" cy="1611699"/>
            <a:chOff x="3567958" y="7471343"/>
            <a:chExt cx="3454102" cy="1611699"/>
          </a:xfrm>
        </p:grpSpPr>
        <p:sp>
          <p:nvSpPr>
            <p:cNvPr id="75" name="Google Shape;176;p25">
              <a:extLst>
                <a:ext uri="{FF2B5EF4-FFF2-40B4-BE49-F238E27FC236}">
                  <a16:creationId xmlns:a16="http://schemas.microsoft.com/office/drawing/2014/main" id="{76E92491-BC60-CA72-1A68-B32FFE258A69}"/>
                </a:ext>
              </a:extLst>
            </p:cNvPr>
            <p:cNvSpPr/>
            <p:nvPr/>
          </p:nvSpPr>
          <p:spPr>
            <a:xfrm>
              <a:off x="3567958" y="7471343"/>
              <a:ext cx="3454102" cy="1611699"/>
            </a:xfrm>
            <a:prstGeom prst="roundRect">
              <a:avLst>
                <a:gd name="adj" fmla="val 50000"/>
              </a:avLst>
            </a:prstGeom>
            <a:solidFill>
              <a:srgbClr val="FDA7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TextBox 10">
              <a:extLst>
                <a:ext uri="{FF2B5EF4-FFF2-40B4-BE49-F238E27FC236}">
                  <a16:creationId xmlns:a16="http://schemas.microsoft.com/office/drawing/2014/main" id="{5AD3A053-E919-19CA-B111-8F383245D031}"/>
                </a:ext>
              </a:extLst>
            </p:cNvPr>
            <p:cNvSpPr txBox="1"/>
            <p:nvPr/>
          </p:nvSpPr>
          <p:spPr>
            <a:xfrm>
              <a:off x="3567958" y="7822394"/>
              <a:ext cx="3454101" cy="107420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ตัวเร่งปฏิกิริยารีดักชัน (</a:t>
              </a:r>
              <a:r>
                <a: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Reduction Catalyst) </a:t>
              </a:r>
              <a:endParaRPr lang="th-TH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8A11962-429F-8DF8-0735-3AA5A37AC604}"/>
              </a:ext>
            </a:extLst>
          </p:cNvPr>
          <p:cNvGrpSpPr/>
          <p:nvPr/>
        </p:nvGrpSpPr>
        <p:grpSpPr>
          <a:xfrm>
            <a:off x="12411978" y="7085629"/>
            <a:ext cx="4974322" cy="1611699"/>
            <a:chOff x="3567958" y="7471343"/>
            <a:chExt cx="3454102" cy="1611699"/>
          </a:xfrm>
        </p:grpSpPr>
        <p:sp>
          <p:nvSpPr>
            <p:cNvPr id="78" name="Google Shape;176;p25">
              <a:extLst>
                <a:ext uri="{FF2B5EF4-FFF2-40B4-BE49-F238E27FC236}">
                  <a16:creationId xmlns:a16="http://schemas.microsoft.com/office/drawing/2014/main" id="{84183EB2-4A5E-6F36-33EB-7E4AE45D965E}"/>
                </a:ext>
              </a:extLst>
            </p:cNvPr>
            <p:cNvSpPr/>
            <p:nvPr/>
          </p:nvSpPr>
          <p:spPr>
            <a:xfrm>
              <a:off x="3567958" y="7471343"/>
              <a:ext cx="3454102" cy="1611699"/>
            </a:xfrm>
            <a:prstGeom prst="roundRect">
              <a:avLst>
                <a:gd name="adj" fmla="val 50000"/>
              </a:avLst>
            </a:prstGeom>
            <a:solidFill>
              <a:srgbClr val="FDA7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TextBox 10">
              <a:extLst>
                <a:ext uri="{FF2B5EF4-FFF2-40B4-BE49-F238E27FC236}">
                  <a16:creationId xmlns:a16="http://schemas.microsoft.com/office/drawing/2014/main" id="{2B8AE067-A4E4-F484-DCC5-ACF9BCCDAE0C}"/>
                </a:ext>
              </a:extLst>
            </p:cNvPr>
            <p:cNvSpPr txBox="1"/>
            <p:nvPr/>
          </p:nvSpPr>
          <p:spPr>
            <a:xfrm>
              <a:off x="3567958" y="7822394"/>
              <a:ext cx="3454101" cy="107420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ตัวเร่งปฏิกิริยา 3 ทาง (</a:t>
              </a:r>
              <a:r>
                <a: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Three–Way Catalyst or TWC)</a:t>
              </a:r>
              <a:endParaRPr lang="th-TH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6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A9919-EE82-E69B-C348-B36BE341A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2CEE35F3-9512-59A5-765B-9851C18B4330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22B990-DD66-CB7E-0FBE-13A86FAB6BC0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A784B51-BAED-C5E4-9A41-3771927B1B61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8346C665-A462-DEDD-7488-BFA34866616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7948FAE-FA25-847E-B04A-A41E34B9D63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A6570AE-8C8E-613E-E1EE-C67C936CB4A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78C636E-F6FC-CA9D-B5F8-8CEBE1981614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049EE90C-02DB-D39E-983B-446657504E1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7B66761F-6DEF-B893-EA2E-51C2C361CAD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A00B7CF-F626-3A58-7B74-877F1AF1370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47E7FA-590B-2266-0FB3-48093604EF04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7786B966-3674-42A0-C376-F3EF1244049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4CBD1A31-87A1-1D06-67B7-AAF43D7893D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056915A-6647-B641-91B1-963C95C2B00C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F551AE8D-0318-2449-C486-F77D3C4175AA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6D3DAC02-7850-E7C2-6738-E7E960B0E6A3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9F5F1C-1A08-4DFB-C110-12D83581B466}"/>
              </a:ext>
            </a:extLst>
          </p:cNvPr>
          <p:cNvGrpSpPr/>
          <p:nvPr/>
        </p:nvGrpSpPr>
        <p:grpSpPr>
          <a:xfrm>
            <a:off x="19040923" y="6383514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2F578-0442-402A-EAD1-EF91F7DC1D3C}"/>
                </a:ext>
              </a:extLst>
            </p:cNvPr>
            <p:cNvGrpSpPr/>
            <p:nvPr/>
          </p:nvGrpSpPr>
          <p:grpSpPr>
            <a:xfrm>
              <a:off x="3412924" y="2584660"/>
              <a:ext cx="6858625" cy="778264"/>
              <a:chOff x="3412924" y="2584660"/>
              <a:chExt cx="7525752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D5FD5245-6844-295E-B74B-51DE0547AC53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7098769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F49EF5F-F23A-5F5C-134F-8A1E937C7C16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4DEA8AE7-0E58-0A43-6705-AB7399941475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การถอดเสื้อสูบและเพลาข้อเหวี่ยง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BDFA68-2239-628A-D016-7912C286B297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9C0610-DF4E-5A96-77CA-84F5F0149C8B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34444C00-12BA-9B7A-71A0-65BAF5713950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14965FA2-2B44-3FA6-EB59-9A34375EDE25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86715AC-09A6-CC9C-6D47-50E9E6A986A8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908F8E37-F4E5-DDAF-2C70-9BDADD4379B7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4A705BE6-F7BC-3C63-BEE8-B89AA087327C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D1DED7-2CA4-9F39-570F-659A6D4DB6AB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60B69DAF-B888-2F3E-4595-A3B08611590A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B5D91B4-6EE4-2B1D-C17D-A79834D6F934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85ADD2A-EC90-3F86-92D2-946746608192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7D6E2C8-7A5A-8335-42BA-803BB5AF7FD5}"/>
              </a:ext>
            </a:extLst>
          </p:cNvPr>
          <p:cNvGrpSpPr/>
          <p:nvPr/>
        </p:nvGrpSpPr>
        <p:grpSpPr>
          <a:xfrm>
            <a:off x="20572470" y="-1135808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0085A01-2D7E-082A-6B59-62854F1171EF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5598201-37DE-8266-348D-B6A8B2B0EC21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FB69FB2F-E993-87E9-1074-FBC7814E1B47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D8E70211-8EAA-9E77-D384-DE66B1EC483E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117876A-9AE7-5A48-B452-41E17B8F443A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52F668FD-3320-ABB7-DA02-8638E1CCD7EF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0525D518-493D-F59D-BB74-18048601991B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8F6BB1B-35BE-0CC5-E11B-7B5926598447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F9335601-FFA3-9349-A8AE-C7C31B8A4B9E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57AFEB8-3A9F-EBD0-4E2A-95C872A4DBA1}"/>
              </a:ext>
            </a:extLst>
          </p:cNvPr>
          <p:cNvGrpSpPr/>
          <p:nvPr/>
        </p:nvGrpSpPr>
        <p:grpSpPr>
          <a:xfrm>
            <a:off x="660622" y="1230329"/>
            <a:ext cx="13402219" cy="954107"/>
            <a:chOff x="2971800" y="1028700"/>
            <a:chExt cx="13402219" cy="95410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598196A-413A-ABB3-6F37-00012B95B6D4}"/>
                </a:ext>
              </a:extLst>
            </p:cNvPr>
            <p:cNvGrpSpPr/>
            <p:nvPr/>
          </p:nvGrpSpPr>
          <p:grpSpPr>
            <a:xfrm>
              <a:off x="2971800" y="1028700"/>
              <a:ext cx="13402219" cy="954107"/>
              <a:chOff x="5691670" y="1818142"/>
              <a:chExt cx="13402219" cy="954107"/>
            </a:xfrm>
          </p:grpSpPr>
          <p:sp>
            <p:nvSpPr>
              <p:cNvPr id="80" name="Flowchart: Process 79">
                <a:extLst>
                  <a:ext uri="{FF2B5EF4-FFF2-40B4-BE49-F238E27FC236}">
                    <a16:creationId xmlns:a16="http://schemas.microsoft.com/office/drawing/2014/main" id="{F11F4F29-FB4A-2D7B-D8B1-A30EAB4BD626}"/>
                  </a:ext>
                </a:extLst>
              </p:cNvPr>
              <p:cNvSpPr/>
              <p:nvPr/>
            </p:nvSpPr>
            <p:spPr>
              <a:xfrm>
                <a:off x="6400802" y="1918284"/>
                <a:ext cx="8893598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Hexagon 86">
                <a:extLst>
                  <a:ext uri="{FF2B5EF4-FFF2-40B4-BE49-F238E27FC236}">
                    <a16:creationId xmlns:a16="http://schemas.microsoft.com/office/drawing/2014/main" id="{67F813CC-36F7-FFA3-9755-D5C527947895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6">
                <a:extLst>
                  <a:ext uri="{FF2B5EF4-FFF2-40B4-BE49-F238E27FC236}">
                    <a16:creationId xmlns:a16="http://schemas.microsoft.com/office/drawing/2014/main" id="{89F49FD5-38B4-7A6C-6F3D-49519F26A1EC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6.3</a:t>
                </a:r>
              </a:p>
            </p:txBody>
          </p:sp>
          <p:sp>
            <p:nvSpPr>
              <p:cNvPr id="91" name="TextBox 6">
                <a:extLst>
                  <a:ext uri="{FF2B5EF4-FFF2-40B4-BE49-F238E27FC236}">
                    <a16:creationId xmlns:a16="http://schemas.microsoft.com/office/drawing/2014/main" id="{0A349924-23A9-10BA-9059-699E5373D803}"/>
                  </a:ext>
                </a:extLst>
              </p:cNvPr>
              <p:cNvSpPr txBox="1"/>
              <p:nvPr/>
            </p:nvSpPr>
            <p:spPr>
              <a:xfrm>
                <a:off x="7152062" y="1818142"/>
                <a:ext cx="1194182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หม้อลดเสียงไอเสีย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Exhaust Silencer)</a:t>
                </a:r>
              </a:p>
            </p:txBody>
          </p:sp>
        </p:grpSp>
        <p:sp>
          <p:nvSpPr>
            <p:cNvPr id="79" name="Arrow: Chevron 78">
              <a:extLst>
                <a:ext uri="{FF2B5EF4-FFF2-40B4-BE49-F238E27FC236}">
                  <a16:creationId xmlns:a16="http://schemas.microsoft.com/office/drawing/2014/main" id="{F1881A0F-D541-C14F-A4C7-74EE82D4AF9C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TextBox 10">
            <a:extLst>
              <a:ext uri="{FF2B5EF4-FFF2-40B4-BE49-F238E27FC236}">
                <a16:creationId xmlns:a16="http://schemas.microsoft.com/office/drawing/2014/main" id="{DABCBA01-53F4-D50C-85F1-9C53233D6A67}"/>
              </a:ext>
            </a:extLst>
          </p:cNvPr>
          <p:cNvSpPr txBox="1"/>
          <p:nvPr/>
        </p:nvSpPr>
        <p:spPr>
          <a:xfrm>
            <a:off x="785649" y="2467832"/>
            <a:ext cx="10815802" cy="14844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เนื่องจากแก๊สไอเสียที่ถูกปล่อยออกจากเครื่องยนต์มีอุณหภูมิและความดันสูง แก๊สเหล่านี้จะทำให้เกิดเสียงระเบิด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ถ้าถูกปล่อยออกมาโดยตรง ดังนั้น หม้อลดเสียง</a:t>
            </a:r>
            <a:b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ไอเสียจะเป็นตัวเก็บเสียงโดยการลดความดันและอุณหภูมิของแก๊สไอเสีย</a:t>
            </a:r>
          </a:p>
        </p:txBody>
      </p:sp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7D17A1D9-BA04-5D31-8D49-E396C4A88B35}"/>
              </a:ext>
            </a:extLst>
          </p:cNvPr>
          <p:cNvSpPr/>
          <p:nvPr/>
        </p:nvSpPr>
        <p:spPr>
          <a:xfrm rot="459140">
            <a:off x="16160276" y="7591378"/>
            <a:ext cx="4236311" cy="36519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AFAC926-D785-4AF1-6684-A092A54E6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1904" y="1031577"/>
            <a:ext cx="4556963" cy="3255918"/>
          </a:xfrm>
          <a:prstGeom prst="rect">
            <a:avLst/>
          </a:prstGeom>
        </p:spPr>
      </p:pic>
      <p:sp>
        <p:nvSpPr>
          <p:cNvPr id="81" name="TextBox 10">
            <a:extLst>
              <a:ext uri="{FF2B5EF4-FFF2-40B4-BE49-F238E27FC236}">
                <a16:creationId xmlns:a16="http://schemas.microsoft.com/office/drawing/2014/main" id="{8B91AEBF-6C13-0B0D-A0FD-6E490DF0E964}"/>
              </a:ext>
            </a:extLst>
          </p:cNvPr>
          <p:cNvSpPr txBox="1"/>
          <p:nvPr/>
        </p:nvSpPr>
        <p:spPr>
          <a:xfrm>
            <a:off x="15016527" y="3383993"/>
            <a:ext cx="2964679" cy="62668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13.18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ลักษณะของหม้อลดเสียงไอเสีย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0880AF2-8B06-C8A3-244B-669317293388}"/>
              </a:ext>
            </a:extLst>
          </p:cNvPr>
          <p:cNvGrpSpPr/>
          <p:nvPr/>
        </p:nvGrpSpPr>
        <p:grpSpPr>
          <a:xfrm>
            <a:off x="660622" y="4417319"/>
            <a:ext cx="13834564" cy="1506546"/>
            <a:chOff x="2971800" y="2316912"/>
            <a:chExt cx="13834564" cy="1506546"/>
          </a:xfrm>
        </p:grpSpPr>
        <p:sp>
          <p:nvSpPr>
            <p:cNvPr id="51" name="Flowchart: Merge 50">
              <a:extLst>
                <a:ext uri="{FF2B5EF4-FFF2-40B4-BE49-F238E27FC236}">
                  <a16:creationId xmlns:a16="http://schemas.microsoft.com/office/drawing/2014/main" id="{0AE7B5F1-C8B3-4654-5873-9B44894A33C6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FB68C86-1B84-8216-D488-A6E8BB73F342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7B98680-AA84-9E01-8125-FD372DE45655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55" name="Flowchart: Process 54">
                  <a:extLst>
                    <a:ext uri="{FF2B5EF4-FFF2-40B4-BE49-F238E27FC236}">
                      <a16:creationId xmlns:a16="http://schemas.microsoft.com/office/drawing/2014/main" id="{7387F01D-2C29-B105-CBC9-1F455DA2AD9E}"/>
                    </a:ext>
                  </a:extLst>
                </p:cNvPr>
                <p:cNvSpPr/>
                <p:nvPr/>
              </p:nvSpPr>
              <p:spPr>
                <a:xfrm>
                  <a:off x="6400801" y="1918284"/>
                  <a:ext cx="9603048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Hexagon 55">
                  <a:extLst>
                    <a:ext uri="{FF2B5EF4-FFF2-40B4-BE49-F238E27FC236}">
                      <a16:creationId xmlns:a16="http://schemas.microsoft.com/office/drawing/2014/main" id="{4ABDD1AE-2A42-06BB-9268-9A62027CB8F3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82218DCF-0BFC-6B60-FE92-EAE3DE312C87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6.4</a:t>
                  </a:r>
                </a:p>
              </p:txBody>
            </p:sp>
            <p:sp>
              <p:nvSpPr>
                <p:cNvPr id="58" name="TextBox 6">
                  <a:extLst>
                    <a:ext uri="{FF2B5EF4-FFF2-40B4-BE49-F238E27FC236}">
                      <a16:creationId xmlns:a16="http://schemas.microsoft.com/office/drawing/2014/main" id="{5834D983-9815-D99E-9A13-F4CDAC76FA9A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การนำไอเสียหมุนเวียนกลับเข้าห้องเผาไหม้</a:t>
                  </a:r>
                </a:p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(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Exhaust Gas Recirculation or EGR)</a:t>
                  </a:r>
                </a:p>
              </p:txBody>
            </p:sp>
          </p:grpSp>
          <p:sp>
            <p:nvSpPr>
              <p:cNvPr id="54" name="Arrow: Chevron 53">
                <a:extLst>
                  <a:ext uri="{FF2B5EF4-FFF2-40B4-BE49-F238E27FC236}">
                    <a16:creationId xmlns:a16="http://schemas.microsoft.com/office/drawing/2014/main" id="{A7A3094A-6709-2471-EE05-DBCE8CE124FC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0" name="TextBox 10">
            <a:extLst>
              <a:ext uri="{FF2B5EF4-FFF2-40B4-BE49-F238E27FC236}">
                <a16:creationId xmlns:a16="http://schemas.microsoft.com/office/drawing/2014/main" id="{D1CA17EE-ADD5-B604-D475-004CC64FD29F}"/>
              </a:ext>
            </a:extLst>
          </p:cNvPr>
          <p:cNvSpPr txBox="1"/>
          <p:nvPr/>
        </p:nvSpPr>
        <p:spPr>
          <a:xfrm>
            <a:off x="785648" y="6142596"/>
            <a:ext cx="14380780" cy="14844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ระบบการหมุนเวียนแก๊สไอเสียกลับคืนจะหมุนเวียนส่วนของแก๊สไอเสียเข้าท่อร่วมไอดี เพื่อลดอุณหภูมิในห้องเผาไหม้ และลดการปล่อยไนโตรเจนออกไซด์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</a:t>
            </a:r>
            <a:r>
              <a:rPr lang="en-US" sz="3800" spc="36" baseline="-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1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อย่างไรก็ตาม การดำเนินการของระบบ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EGR</a:t>
            </a:r>
            <a:r>
              <a:rPr lang="en-US" sz="1000" spc="-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อาจจะลดกำลังงานของเครื่องยนต์และส่งผลกระทบต่อสมรรถนะ ด้วยเหตุนี้ ในระบบนี้จึงต้องควบคุมด้วยกล่อง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ECU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เพื่อให้การควบคุม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EGR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ดีที่สุด</a:t>
            </a:r>
          </a:p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ระบบการหมุนเวียนแก๊สไอเสียกลับคืน ประกอบด้วย ตัวระบายความร้อนแก๊สไอเสีย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EGR Cooler)</a:t>
            </a:r>
            <a:r>
              <a:rPr lang="en-US" sz="38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วาล์วแก๊สไอเสีย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EGR</a:t>
            </a:r>
            <a:r>
              <a:rPr lang="en-US" sz="1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Valve)</a:t>
            </a:r>
            <a:r>
              <a:rPr lang="en-US" sz="2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กล่อง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ECU</a:t>
            </a:r>
            <a:r>
              <a:rPr lang="en-US" sz="2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เซนเซอร์วัดอัตราการไหลของอากาศ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MAF)</a:t>
            </a:r>
            <a:r>
              <a:rPr lang="en-US" sz="38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และลิ้นเร่งอิเล็กทรอนิกส์</a:t>
            </a:r>
          </a:p>
        </p:txBody>
      </p:sp>
    </p:spTree>
    <p:extLst>
      <p:ext uri="{BB962C8B-B14F-4D97-AF65-F5344CB8AC3E}">
        <p14:creationId xmlns:p14="http://schemas.microsoft.com/office/powerpoint/2010/main" val="123281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81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42CCB-00E2-678F-207F-409FED760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91C087E5-7960-021D-CEB8-59FB03D2B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"/>
          <a:stretch/>
        </p:blipFill>
        <p:spPr>
          <a:xfrm>
            <a:off x="11377779" y="4848427"/>
            <a:ext cx="5928056" cy="3862657"/>
          </a:xfrm>
          <a:prstGeom prst="rect">
            <a:avLst/>
          </a:prstGeom>
        </p:spPr>
      </p:pic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BA236B2-98C1-0149-A142-77C58AEDBB1D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2441A9-900D-F462-C9B7-F5DE246C933B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1CF5ADA-8582-2322-5072-B71CF4CCE41F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C87E92F-A805-CA3D-AFA9-F3998771F07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598AC9AD-1A9A-D5BF-EA9B-019CD0AB790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75B6370-4F9A-9E65-7B42-682B17F9D63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EBCA0A-51F0-02C6-5262-CAC215C4A806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18B0273A-55CD-56D8-95B2-67F3FDAF935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5F65CFC3-35B6-8FB6-6C29-F2AD76B8DD9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ED58688-BEBD-B9DC-4177-E7D85EDABC8C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26EB39A-6DEC-2355-1E9E-E81E1F19F294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DAE16BA5-BB5C-0EBE-DBC4-9876A6A0E6F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92E33854-E9A7-1F5A-C357-6B3D14CA1C3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1F2BB2-3699-A288-7A7B-7A987F10FD7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91CD96B-C40B-D9B4-01CA-D5D10EF59274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4DADA55C-9803-3D1C-2BB7-EC066CB420EC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B697BC-C702-CC80-D606-9A20937AD46B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263ABE-FD9C-5CF6-68C7-301DDE5F44A3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B79C8CB6-E01F-0DB4-8E39-ED1D9533D4C7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9E0342F6-A732-24C6-620E-251591FAA8DE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E12F7EFF-31E9-7D28-8CC2-A3CABD5CDAF8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DA5C62-A055-EA04-5144-91E75C529850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74F42BC0-B798-3787-ED39-4BB407CB4683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C050660-B741-A385-3268-36905DBD3282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25E083-4C8B-DB72-7D4F-7AC904106665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252A10B-8942-2DB2-53F8-C0075A9455CA}"/>
              </a:ext>
            </a:extLst>
          </p:cNvPr>
          <p:cNvGrpSpPr/>
          <p:nvPr/>
        </p:nvGrpSpPr>
        <p:grpSpPr>
          <a:xfrm>
            <a:off x="17379380" y="-2000028"/>
            <a:ext cx="7804439" cy="923330"/>
            <a:chOff x="3041361" y="2114402"/>
            <a:chExt cx="7804439" cy="923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5C4731C6-3A5D-86FB-C719-EE123C601435}"/>
                </a:ext>
              </a:extLst>
            </p:cNvPr>
            <p:cNvGrpSpPr/>
            <p:nvPr/>
          </p:nvGrpSpPr>
          <p:grpSpPr>
            <a:xfrm>
              <a:off x="3213274" y="2356304"/>
              <a:ext cx="7632526" cy="655419"/>
              <a:chOff x="4567414" y="4086431"/>
              <a:chExt cx="7632526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84177ABB-5A3A-31C8-B3D5-10F2BC007282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716262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13713236-64A5-E18E-2D1D-D1A493F68E77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792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ตรวจสอบการรั่วของระบบระบายความร้อน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EBFAE8D4-CBCF-AA11-1BDA-8F5EDA6EE171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2DA816C-09B3-A7CD-D56C-504458D6E6DC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EA2567D4-14D5-9476-7F5D-92B2C2539C7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B36AD627-5ECC-A46D-91A3-85063E6BDA4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9B2A0A9A-622D-1CE9-AB07-11CBAED7F31A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03593ED-1F69-1A39-6D88-09B5DBFEA5D5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F4EAE8D-28A0-1947-DF1C-C29F77EBAF3C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0C67372-8E27-13CC-526D-53B55B3DFDB8}"/>
                  </a:ext>
                </a:extLst>
              </p:cNvPr>
              <p:cNvSpPr/>
              <p:nvPr/>
            </p:nvSpPr>
            <p:spPr>
              <a:xfrm>
                <a:off x="1899811" y="717042"/>
                <a:ext cx="9482955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TextBox 6">
                <a:extLst>
                  <a:ext uri="{FF2B5EF4-FFF2-40B4-BE49-F238E27FC236}">
                    <a16:creationId xmlns:a16="http://schemas.microsoft.com/office/drawing/2014/main" id="{7EE2B269-24EF-FC9F-FD3F-98F53A2F8392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งานตรวจสอบระบบไอดีและไอเสีย</a:t>
                </a:r>
              </a:p>
            </p:txBody>
          </p:sp>
          <p:sp>
            <p:nvSpPr>
              <p:cNvPr id="103" name="Flowchart: Delay 102">
                <a:extLst>
                  <a:ext uri="{FF2B5EF4-FFF2-40B4-BE49-F238E27FC236}">
                    <a16:creationId xmlns:a16="http://schemas.microsoft.com/office/drawing/2014/main" id="{37AA94B1-B10E-621F-EED9-A27AD93661DF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TextBox 6">
                <a:extLst>
                  <a:ext uri="{FF2B5EF4-FFF2-40B4-BE49-F238E27FC236}">
                    <a16:creationId xmlns:a16="http://schemas.microsoft.com/office/drawing/2014/main" id="{8E49A522-4546-D325-9594-8C79532C306A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7.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D15F417-6604-8B88-53CC-04BAFC7AB21A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99" name="Arrow: Chevron 98">
                <a:extLst>
                  <a:ext uri="{FF2B5EF4-FFF2-40B4-BE49-F238E27FC236}">
                    <a16:creationId xmlns:a16="http://schemas.microsoft.com/office/drawing/2014/main" id="{73EEA60C-ED22-5099-81B8-3023CE095801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Arrow: Chevron 99">
                <a:extLst>
                  <a:ext uri="{FF2B5EF4-FFF2-40B4-BE49-F238E27FC236}">
                    <a16:creationId xmlns:a16="http://schemas.microsoft.com/office/drawing/2014/main" id="{7D9CFDCD-298C-74B3-2273-F09AB270F62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05" name="TextBox 10">
            <a:extLst>
              <a:ext uri="{FF2B5EF4-FFF2-40B4-BE49-F238E27FC236}">
                <a16:creationId xmlns:a16="http://schemas.microsoft.com/office/drawing/2014/main" id="{E9ECE678-2DFA-AA23-9332-D2A01F3E2B3B}"/>
              </a:ext>
            </a:extLst>
          </p:cNvPr>
          <p:cNvSpPr txBox="1"/>
          <p:nvPr/>
        </p:nvSpPr>
        <p:spPr>
          <a:xfrm>
            <a:off x="3276601" y="2219094"/>
            <a:ext cx="14122073" cy="274501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เครื่องยนต์ที่ติดตั้งเทอร์โบชาร์จเจอร์เป็นการเพิ่มประสิทธิภาพของไอดี ส่งผลให้กำลังเครื่องยนต์สูงขึ้น ความสิ้นเปลือง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มันเชื้อเพลิงลดลง และเสียงดังของเครื่องยนต์ลดลง ถ้าสมรรถนะของเครื่องยนต์ลดลงต้องตรวจสอบสภาพของเครื่องยนต์ให้ละเอียดก่อน ถ้าไม่พบความเสียหายหรือการสึก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ของเครื่องยนต์แสดงว่าเทอร์โบชาร์จเจอร์มีปัญหา การบริการเทอร์โบต้องใช้ความละเอียดอ่อน ความระมัดระวัง และต้องมีประสบการณ์ การตรวจสอบดังต่อไปนี้เป็นเพียงหลักการของบางบริษัทเท่านั้น ดังนั้น เวลาตรวจสอบควรอ้างอิงคู่มือของบริษัทผู้ผลิตจึงจะดีที่สุด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F625B0-EEFC-5F2A-349F-7D96EC457C46}"/>
              </a:ext>
            </a:extLst>
          </p:cNvPr>
          <p:cNvGrpSpPr/>
          <p:nvPr/>
        </p:nvGrpSpPr>
        <p:grpSpPr>
          <a:xfrm>
            <a:off x="3245077" y="6512036"/>
            <a:ext cx="6827837" cy="722227"/>
            <a:chOff x="3224444" y="4284645"/>
            <a:chExt cx="6827837" cy="72222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46C9EC-9133-539A-AB5E-3637255099D2}"/>
                </a:ext>
              </a:extLst>
            </p:cNvPr>
            <p:cNvGrpSpPr/>
            <p:nvPr/>
          </p:nvGrpSpPr>
          <p:grpSpPr>
            <a:xfrm>
              <a:off x="3272852" y="4394872"/>
              <a:ext cx="6779429" cy="612000"/>
              <a:chOff x="4567416" y="4086431"/>
              <a:chExt cx="6779429" cy="612000"/>
            </a:xfrm>
          </p:grpSpPr>
          <p:sp>
            <p:nvSpPr>
              <p:cNvPr id="16" name="Flowchart: Process 15">
                <a:extLst>
                  <a:ext uri="{FF2B5EF4-FFF2-40B4-BE49-F238E27FC236}">
                    <a16:creationId xmlns:a16="http://schemas.microsoft.com/office/drawing/2014/main" id="{6AE1A35E-4A6F-4C96-ABBB-65950C53AFE1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5850516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D6246503-0499-5109-FDBB-EC4725D46C35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6547081" cy="44376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ตรวจสอบเทอร์โบชาร์จเจอร์บนรถยนต์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7D800A-A350-B77E-3703-D36CCE8A6CDB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2583F533-876D-06A2-CC10-EA76C2FCB791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D646C365-AA09-6C63-6CA9-C3BFCC86698B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288351B2-AEDB-BF65-A4AB-3DABD3E0810B}"/>
              </a:ext>
            </a:extLst>
          </p:cNvPr>
          <p:cNvSpPr txBox="1"/>
          <p:nvPr/>
        </p:nvSpPr>
        <p:spPr>
          <a:xfrm>
            <a:off x="22374930" y="9088846"/>
            <a:ext cx="8425635" cy="24185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b="1" u="sng" spc="36" dirty="0">
                <a:solidFill>
                  <a:srgbClr val="F66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ตำแหน่งเครื่องยนต์เดินเบาและลิ้นเร่งเปิด</a:t>
            </a:r>
          </a:p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เมื่อเครื่องยนต์เดินเบา 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ล์วออฟ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วาล์วจะยังคงถูกปิดอยู่ เนื่องจากความดันสปริงของโบ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ลว์ออฟ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 จะดันให้วาล์วช่องทางระบายอากาศนี้ยังคงปิดอยู่  อีกทั้งยังมีช่องทางที่ให้อากาศจากหลังลิ้นเร่งไหลเข้ามาในห้องสปริง (รูปที่ 13.14 ก) เพื่อเป็นการสมดุลความดัน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Balance pressure)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ให้เท่ากัน และเพื่อไม่ให้สปริงซึ่งต่อกับก้านวาล์วถูกความดันอากาศที่ด้านหน้าลิ้นยกเปิดขึ้นมาก่อน (ในจังหวะรอบเดินเบา ถึงแม้ลิ้นเร่งจะยังถูกปิดอยู่ 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ลว์ออฟ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วาล์วก็จะยังไม่เปิด เพราะที่เรือนลิ้นเร่งจะมีช่องทางเล็ก ๆ ให้อากาศบางส่วนไหลเข้าห้องเผาไหม้ได้ และความดันด้านหน้าลิ้นปีกผีเสื้อก็ยังคงตํ่ามาก)</a:t>
            </a:r>
          </a:p>
        </p:txBody>
      </p:sp>
      <p:sp>
        <p:nvSpPr>
          <p:cNvPr id="108" name="TextBox 10">
            <a:extLst>
              <a:ext uri="{FF2B5EF4-FFF2-40B4-BE49-F238E27FC236}">
                <a16:creationId xmlns:a16="http://schemas.microsoft.com/office/drawing/2014/main" id="{7D6D51F1-CA7D-5B88-5A52-73352F1A6770}"/>
              </a:ext>
            </a:extLst>
          </p:cNvPr>
          <p:cNvSpPr txBox="1"/>
          <p:nvPr/>
        </p:nvSpPr>
        <p:spPr>
          <a:xfrm>
            <a:off x="12999385" y="8939497"/>
            <a:ext cx="3015745" cy="55747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13.21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ตรวจสอบการหมุนของล้อกังหัน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E41074-2D9C-E3C8-1081-267492EA79E3}"/>
              </a:ext>
            </a:extLst>
          </p:cNvPr>
          <p:cNvGrpSpPr/>
          <p:nvPr/>
        </p:nvGrpSpPr>
        <p:grpSpPr>
          <a:xfrm>
            <a:off x="3056981" y="5316879"/>
            <a:ext cx="8534109" cy="954107"/>
            <a:chOff x="2971800" y="1028700"/>
            <a:chExt cx="8534109" cy="95410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BF09DA-F80D-B63C-D5D4-81073C123323}"/>
                </a:ext>
              </a:extLst>
            </p:cNvPr>
            <p:cNvGrpSpPr/>
            <p:nvPr/>
          </p:nvGrpSpPr>
          <p:grpSpPr>
            <a:xfrm>
              <a:off x="2971800" y="1028700"/>
              <a:ext cx="8534109" cy="954107"/>
              <a:chOff x="5691670" y="1818142"/>
              <a:chExt cx="8534109" cy="954107"/>
            </a:xfrm>
          </p:grpSpPr>
          <p:sp>
            <p:nvSpPr>
              <p:cNvPr id="23" name="Flowchart: Process 22">
                <a:extLst>
                  <a:ext uri="{FF2B5EF4-FFF2-40B4-BE49-F238E27FC236}">
                    <a16:creationId xmlns:a16="http://schemas.microsoft.com/office/drawing/2014/main" id="{7091B25C-CC2D-523A-5F4C-12F0DCBD1502}"/>
                  </a:ext>
                </a:extLst>
              </p:cNvPr>
              <p:cNvSpPr/>
              <p:nvPr/>
            </p:nvSpPr>
            <p:spPr>
              <a:xfrm>
                <a:off x="6400803" y="1918284"/>
                <a:ext cx="7427404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87348815-EC87-7055-141D-B6EA733011D8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6">
                <a:extLst>
                  <a:ext uri="{FF2B5EF4-FFF2-40B4-BE49-F238E27FC236}">
                    <a16:creationId xmlns:a16="http://schemas.microsoft.com/office/drawing/2014/main" id="{0CD5B179-3B01-446D-C415-7964AE901AD1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7.1</a:t>
                </a:r>
              </a:p>
            </p:txBody>
          </p:sp>
          <p:sp>
            <p:nvSpPr>
              <p:cNvPr id="26" name="TextBox 6">
                <a:extLst>
                  <a:ext uri="{FF2B5EF4-FFF2-40B4-BE49-F238E27FC236}">
                    <a16:creationId xmlns:a16="http://schemas.microsoft.com/office/drawing/2014/main" id="{07E4276A-E277-1572-7675-1B56A52829FF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707371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งานตรวจสอบเทอร์โบชาร์จเจอร์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C32D0B-BA8E-34C3-D980-7ABA43FFD3E8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8EAEB0-4489-BAAB-12E8-EC9A02F75443}"/>
              </a:ext>
            </a:extLst>
          </p:cNvPr>
          <p:cNvGrpSpPr/>
          <p:nvPr/>
        </p:nvGrpSpPr>
        <p:grpSpPr>
          <a:xfrm>
            <a:off x="3217400" y="7490780"/>
            <a:ext cx="8931057" cy="2146164"/>
            <a:chOff x="4970025" y="1990752"/>
            <a:chExt cx="8931057" cy="2146164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C6BCAFE5-7792-419C-1773-D51F54E1BC5B}"/>
                </a:ext>
              </a:extLst>
            </p:cNvPr>
            <p:cNvSpPr txBox="1"/>
            <p:nvPr/>
          </p:nvSpPr>
          <p:spPr>
            <a:xfrm>
              <a:off x="5533367" y="2098281"/>
              <a:ext cx="8367715" cy="16926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400"/>
                </a:lnSpc>
                <a:spcBef>
                  <a:spcPts val="900"/>
                </a:spcBef>
              </a:pP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ตรวจสอบระบบไอดี</a:t>
              </a:r>
              <a:endParaRPr lang="en-US" sz="3700" b="1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400"/>
                </a:lnSpc>
                <a:spcBef>
                  <a:spcPts val="900"/>
                </a:spcBef>
              </a:pP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ตรวจสอบระบบไอเสีย</a:t>
              </a:r>
              <a:endParaRPr lang="en-US" sz="3700" b="1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400"/>
                </a:lnSpc>
                <a:spcBef>
                  <a:spcPts val="900"/>
                </a:spcBef>
              </a:pP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ตรวจสอบความดันเทอร์โบชาร์จเจอร์</a:t>
              </a:r>
              <a:endParaRPr lang="en-US" sz="3700" b="1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400"/>
                </a:lnSpc>
                <a:spcBef>
                  <a:spcPts val="900"/>
                </a:spcBef>
              </a:pP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ตรวจสอบการหมุนของล้ออัดและล้อกังหัน</a:t>
              </a:r>
              <a:endParaRPr lang="en-US" sz="3700" b="1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34A9836-8C78-CCB9-0E43-A9338E2B92C7}"/>
                </a:ext>
              </a:extLst>
            </p:cNvPr>
            <p:cNvSpPr/>
            <p:nvPr/>
          </p:nvSpPr>
          <p:spPr>
            <a:xfrm>
              <a:off x="4971950" y="199075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031564B-30CB-E342-7735-A5F696598DFD}"/>
                </a:ext>
              </a:extLst>
            </p:cNvPr>
            <p:cNvSpPr/>
            <p:nvPr/>
          </p:nvSpPr>
          <p:spPr>
            <a:xfrm>
              <a:off x="4971950" y="255336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52DAF3-BF98-B096-3270-8D9C313C319F}"/>
                </a:ext>
              </a:extLst>
            </p:cNvPr>
            <p:cNvSpPr/>
            <p:nvPr/>
          </p:nvSpPr>
          <p:spPr>
            <a:xfrm>
              <a:off x="4970025" y="311710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C4497AD-8F9C-741A-DC6A-5ECBA9F6F309}"/>
                </a:ext>
              </a:extLst>
            </p:cNvPr>
            <p:cNvSpPr/>
            <p:nvPr/>
          </p:nvSpPr>
          <p:spPr>
            <a:xfrm>
              <a:off x="4970025" y="3679716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4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B4797-E6D3-5789-F837-52C87A3FC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1E3A5607-589C-9CC6-5DFC-1A631157E63A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C81EA1-EEDA-AE45-02D2-9E0DBC4D1C23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43D56C3-E92C-8D98-73D7-CE60028ED79D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D501CE49-0322-E7A1-2EA9-315199AD359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68D0E14B-CCA9-622D-FCB6-103CD393A8F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10180C0-0020-2BD2-1D6F-DFD5B06BC78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A27A622-2BEF-8A43-B67E-24ACA318DDC3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BC582DB-2E70-6982-F633-EBEAC869E3A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548B62A2-6CA7-4F2A-AE6A-EE81C39753D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10222D2-7264-8876-5AFC-56A145CCE5D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7148A96-DF52-9EE4-0285-B3C178CF9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55CE5A03-0304-CCB4-687B-7D3C11994A3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456339F3-EDC4-4203-88D6-F6F089189C2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77BC1BB-5F3A-822E-2479-1CFC199C7B8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71506EC0-6117-FD52-28CA-9F84F234315E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CBF1B7F8-65B2-6CEB-9B1D-91222483C8C5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3A3B7D-8EA5-1BAA-6944-19B6C8717F5E}"/>
              </a:ext>
            </a:extLst>
          </p:cNvPr>
          <p:cNvGrpSpPr/>
          <p:nvPr/>
        </p:nvGrpSpPr>
        <p:grpSpPr>
          <a:xfrm>
            <a:off x="19040923" y="6383514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2CD77B-5FB6-8000-428A-124E91BCC652}"/>
                </a:ext>
              </a:extLst>
            </p:cNvPr>
            <p:cNvGrpSpPr/>
            <p:nvPr/>
          </p:nvGrpSpPr>
          <p:grpSpPr>
            <a:xfrm>
              <a:off x="3412924" y="2584660"/>
              <a:ext cx="6858625" cy="778264"/>
              <a:chOff x="3412924" y="2584660"/>
              <a:chExt cx="7525752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F13FBFE0-944E-BB5B-F36E-26B22E5DCD04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7098769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AAE7BA4A-690F-285A-7512-331AAE166324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CA1ED4A-6D27-0B56-75D0-570BDE231123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การถอดเสื้อสูบและเพลาข้อเหวี่ยง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72F586-AF9A-6ED4-FCCC-A054525E7953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3DC270A-1E40-65DF-E3BC-60AD02F9C7A8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9678F95A-BFC2-219D-471A-98F8B058BFE1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900CEEA-9F59-D7AC-1910-20862430D4CD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813B19DD-FD2A-6C15-0166-007C1CCB2DB7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13CF5759-28CE-F5D9-9F29-165B1BDA3798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62551C97-1D90-46A9-8C92-662EC6EDA021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7DA941-0FDA-C6B2-1A01-95832E434BCE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D83713D5-EFAC-02D8-5AD3-88F624D5D956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909A8F2-0562-AF10-C637-98C0CEA3CA4D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E9C70E5-BB74-C893-01C3-D9D766B00188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A86CFC50-FF9D-CDE1-1C6F-B9EFFABE7144}"/>
              </a:ext>
            </a:extLst>
          </p:cNvPr>
          <p:cNvSpPr txBox="1"/>
          <p:nvPr/>
        </p:nvSpPr>
        <p:spPr>
          <a:xfrm>
            <a:off x="19012452" y="7770803"/>
            <a:ext cx="5101236" cy="62668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11.11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การทำงานของลิ้นสุญญากาศ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C31D769-62CD-30C2-DE20-A7EE7EF5E282}"/>
              </a:ext>
            </a:extLst>
          </p:cNvPr>
          <p:cNvGrpSpPr/>
          <p:nvPr/>
        </p:nvGrpSpPr>
        <p:grpSpPr>
          <a:xfrm>
            <a:off x="20572470" y="-1135808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5714FCF-C29C-0AE1-3976-31E164259362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B985EC9-6777-2640-1F2F-6C54BBFF50AE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01170F92-8105-CF10-4AEF-DCD0EA314EEB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B88B3260-6822-81C6-CEFD-1FDFD2200CF2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26490B80-66F3-2BF7-CE23-C8F3B8DAF4B9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FEC62973-9E30-7AB4-23FB-394EB08655FA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24C9536D-2B7C-CFC1-3280-71A888F59558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CEA72EF-812B-B6F3-FCD7-6A5DD35FD433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51B6316B-32F9-062B-BF98-3330F38FC1E4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A70E38D-D6D7-6315-F77F-A07E84969DE5}"/>
              </a:ext>
            </a:extLst>
          </p:cNvPr>
          <p:cNvGrpSpPr/>
          <p:nvPr/>
        </p:nvGrpSpPr>
        <p:grpSpPr>
          <a:xfrm>
            <a:off x="3245077" y="1107846"/>
            <a:ext cx="6827837" cy="722227"/>
            <a:chOff x="3224444" y="4284645"/>
            <a:chExt cx="6827837" cy="72222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9B96638-E8A9-01D5-331D-CC8A3435B1EE}"/>
                </a:ext>
              </a:extLst>
            </p:cNvPr>
            <p:cNvGrpSpPr/>
            <p:nvPr/>
          </p:nvGrpSpPr>
          <p:grpSpPr>
            <a:xfrm>
              <a:off x="3272852" y="4394872"/>
              <a:ext cx="6779429" cy="612000"/>
              <a:chOff x="4567416" y="4086431"/>
              <a:chExt cx="6779429" cy="612000"/>
            </a:xfrm>
          </p:grpSpPr>
          <p:sp>
            <p:nvSpPr>
              <p:cNvPr id="56" name="Flowchart: Process 55">
                <a:extLst>
                  <a:ext uri="{FF2B5EF4-FFF2-40B4-BE49-F238E27FC236}">
                    <a16:creationId xmlns:a16="http://schemas.microsoft.com/office/drawing/2014/main" id="{05261A87-0980-F2E4-5413-2DDCE8216345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5983865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10">
                <a:extLst>
                  <a:ext uri="{FF2B5EF4-FFF2-40B4-BE49-F238E27FC236}">
                    <a16:creationId xmlns:a16="http://schemas.microsoft.com/office/drawing/2014/main" id="{58DDA2C0-CA05-0BC5-7480-FB2EEBEDB6CC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6547081" cy="44376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ถอดเทอร์โบชาร์จเจอร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์อ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อกมาตรวจสอบ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A217726-F162-393E-72CD-B03739E7A25F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54" name="Arrow: Chevron 53">
                <a:extLst>
                  <a:ext uri="{FF2B5EF4-FFF2-40B4-BE49-F238E27FC236}">
                    <a16:creationId xmlns:a16="http://schemas.microsoft.com/office/drawing/2014/main" id="{0901485E-3F07-1030-B745-D0464010B4F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Arrow: Chevron 54">
                <a:extLst>
                  <a:ext uri="{FF2B5EF4-FFF2-40B4-BE49-F238E27FC236}">
                    <a16:creationId xmlns:a16="http://schemas.microsoft.com/office/drawing/2014/main" id="{0BA2C4E8-35F4-CB98-29EE-72941262F32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7B2CCEF-8EF8-9D62-9F9D-38487439C33A}"/>
              </a:ext>
            </a:extLst>
          </p:cNvPr>
          <p:cNvGrpSpPr/>
          <p:nvPr/>
        </p:nvGrpSpPr>
        <p:grpSpPr>
          <a:xfrm>
            <a:off x="3219325" y="3133500"/>
            <a:ext cx="8929132" cy="1219327"/>
            <a:chOff x="4971950" y="1990752"/>
            <a:chExt cx="8929132" cy="1219327"/>
          </a:xfrm>
        </p:grpSpPr>
        <p:sp>
          <p:nvSpPr>
            <p:cNvPr id="60" name="TextBox 10">
              <a:extLst>
                <a:ext uri="{FF2B5EF4-FFF2-40B4-BE49-F238E27FC236}">
                  <a16:creationId xmlns:a16="http://schemas.microsoft.com/office/drawing/2014/main" id="{EEF47902-887F-53FA-D5CE-726E6FA986C7}"/>
                </a:ext>
              </a:extLst>
            </p:cNvPr>
            <p:cNvSpPr txBox="1"/>
            <p:nvPr/>
          </p:nvSpPr>
          <p:spPr>
            <a:xfrm>
              <a:off x="5533367" y="2098281"/>
              <a:ext cx="8367715" cy="111179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400"/>
                </a:lnSpc>
                <a:spcBef>
                  <a:spcPts val="900"/>
                </a:spcBef>
              </a:pP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ตรวจสอบระยะรุนแกนใบพัดของล้อกังหัน </a:t>
              </a:r>
              <a:endParaRPr lang="en-US" sz="3700" b="1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400"/>
                </a:lnSpc>
                <a:spcBef>
                  <a:spcPts val="900"/>
                </a:spcBef>
              </a:pP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ตรวจสอบการทำงานตัวควบคุมวาล์วระบายไอเสีย</a:t>
              </a:r>
              <a:endParaRPr lang="en-US" sz="3700" b="1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4F88AC7-0256-CD72-BBE0-D01C2E5CDAD6}"/>
                </a:ext>
              </a:extLst>
            </p:cNvPr>
            <p:cNvSpPr/>
            <p:nvPr/>
          </p:nvSpPr>
          <p:spPr>
            <a:xfrm>
              <a:off x="4971950" y="199075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F2DDA40-9664-E38F-2A93-05211BF30181}"/>
                </a:ext>
              </a:extLst>
            </p:cNvPr>
            <p:cNvSpPr/>
            <p:nvPr/>
          </p:nvSpPr>
          <p:spPr>
            <a:xfrm>
              <a:off x="4971950" y="255336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sp>
        <p:nvSpPr>
          <p:cNvPr id="65" name="TextBox 10">
            <a:extLst>
              <a:ext uri="{FF2B5EF4-FFF2-40B4-BE49-F238E27FC236}">
                <a16:creationId xmlns:a16="http://schemas.microsoft.com/office/drawing/2014/main" id="{C861AF9B-BA43-45A6-869D-4622D7CC7951}"/>
              </a:ext>
            </a:extLst>
          </p:cNvPr>
          <p:cNvSpPr txBox="1"/>
          <p:nvPr/>
        </p:nvSpPr>
        <p:spPr>
          <a:xfrm>
            <a:off x="3276601" y="2085745"/>
            <a:ext cx="14122073" cy="87780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หากตรวจสอบบนตัวรถยนต์แล้วพบปัญหา จำเป็นต้องถอดเทอร์โบชาร์จเจอร์ออกจากตัวเครื่องยนต์  เมื่อถอดออกมาแล้ว ให้ตรวจสอบดังต่อไปนี้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AF5AA50-7768-9118-1B68-A76C5CA84C65}"/>
              </a:ext>
            </a:extLst>
          </p:cNvPr>
          <p:cNvGrpSpPr/>
          <p:nvPr/>
        </p:nvGrpSpPr>
        <p:grpSpPr>
          <a:xfrm>
            <a:off x="3056981" y="4992402"/>
            <a:ext cx="13116469" cy="954107"/>
            <a:chOff x="2971800" y="1028700"/>
            <a:chExt cx="13116469" cy="95410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CA3204C-0F9E-40EC-BC5B-CF5343C6DCF1}"/>
                </a:ext>
              </a:extLst>
            </p:cNvPr>
            <p:cNvGrpSpPr/>
            <p:nvPr/>
          </p:nvGrpSpPr>
          <p:grpSpPr>
            <a:xfrm>
              <a:off x="2971800" y="1028700"/>
              <a:ext cx="13116469" cy="954107"/>
              <a:chOff x="5691670" y="1818142"/>
              <a:chExt cx="13116469" cy="954107"/>
            </a:xfrm>
          </p:grpSpPr>
          <p:sp>
            <p:nvSpPr>
              <p:cNvPr id="70" name="Flowchart: Process 69">
                <a:extLst>
                  <a:ext uri="{FF2B5EF4-FFF2-40B4-BE49-F238E27FC236}">
                    <a16:creationId xmlns:a16="http://schemas.microsoft.com/office/drawing/2014/main" id="{A8168FE9-C4E8-31D5-E9AB-199F19E9506A}"/>
                  </a:ext>
                </a:extLst>
              </p:cNvPr>
              <p:cNvSpPr/>
              <p:nvPr/>
            </p:nvSpPr>
            <p:spPr>
              <a:xfrm>
                <a:off x="6400803" y="1918284"/>
                <a:ext cx="10711886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Hexagon 70">
                <a:extLst>
                  <a:ext uri="{FF2B5EF4-FFF2-40B4-BE49-F238E27FC236}">
                    <a16:creationId xmlns:a16="http://schemas.microsoft.com/office/drawing/2014/main" id="{B22AEF1C-40A3-4346-6B39-B2110F093AB0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6">
                <a:extLst>
                  <a:ext uri="{FF2B5EF4-FFF2-40B4-BE49-F238E27FC236}">
                    <a16:creationId xmlns:a16="http://schemas.microsoft.com/office/drawing/2014/main" id="{BD67C1BD-6DC8-310D-82F1-4A939764F0A2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7.2</a:t>
                </a:r>
              </a:p>
            </p:txBody>
          </p:sp>
          <p:sp>
            <p:nvSpPr>
              <p:cNvPr id="73" name="TextBox 6">
                <a:extLst>
                  <a:ext uri="{FF2B5EF4-FFF2-40B4-BE49-F238E27FC236}">
                    <a16:creationId xmlns:a16="http://schemas.microsoft.com/office/drawing/2014/main" id="{08A94416-7FFC-3486-AE45-E753435AFCFE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1165607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งานตรวจสอบระบบหมุนเวียนแก๊สไอเสียกลับคืน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69" name="Arrow: Chevron 68">
              <a:extLst>
                <a:ext uri="{FF2B5EF4-FFF2-40B4-BE49-F238E27FC236}">
                  <a16:creationId xmlns:a16="http://schemas.microsoft.com/office/drawing/2014/main" id="{8DF22641-E412-5787-0863-45D021524778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92247FB-08B7-AA11-30B4-9247C0A3AE8F}"/>
              </a:ext>
            </a:extLst>
          </p:cNvPr>
          <p:cNvGrpSpPr/>
          <p:nvPr/>
        </p:nvGrpSpPr>
        <p:grpSpPr>
          <a:xfrm>
            <a:off x="3245077" y="6192019"/>
            <a:ext cx="6138268" cy="1156193"/>
            <a:chOff x="3224444" y="4284645"/>
            <a:chExt cx="6138268" cy="115619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27FE362-0DB7-B79D-C948-445F27D4144A}"/>
                </a:ext>
              </a:extLst>
            </p:cNvPr>
            <p:cNvGrpSpPr/>
            <p:nvPr/>
          </p:nvGrpSpPr>
          <p:grpSpPr>
            <a:xfrm>
              <a:off x="3272853" y="4394872"/>
              <a:ext cx="6089859" cy="1045966"/>
              <a:chOff x="4567417" y="4086431"/>
              <a:chExt cx="6089859" cy="1045966"/>
            </a:xfrm>
          </p:grpSpPr>
          <p:sp>
            <p:nvSpPr>
              <p:cNvPr id="107" name="Flowchart: Process 106">
                <a:extLst>
                  <a:ext uri="{FF2B5EF4-FFF2-40B4-BE49-F238E27FC236}">
                    <a16:creationId xmlns:a16="http://schemas.microsoft.com/office/drawing/2014/main" id="{7650D6E6-852E-994B-72AF-BA8D81C02899}"/>
                  </a:ext>
                </a:extLst>
              </p:cNvPr>
              <p:cNvSpPr/>
              <p:nvPr/>
            </p:nvSpPr>
            <p:spPr>
              <a:xfrm>
                <a:off x="4567417" y="4086431"/>
                <a:ext cx="5698114" cy="1045966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TextBox 10">
                <a:extLst>
                  <a:ext uri="{FF2B5EF4-FFF2-40B4-BE49-F238E27FC236}">
                    <a16:creationId xmlns:a16="http://schemas.microsoft.com/office/drawing/2014/main" id="{9235DC6A-C9B9-3B76-7EFD-4C364921B103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5857512" cy="8777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ตรวจสอบวาล์วสวิตช์สุญญากาศ </a:t>
                </a:r>
                <a:b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Vacuum Switch Valve 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หรือ 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VSV)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57AC86E-1E85-EE8B-C331-F85555CDB2C9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101" name="Arrow: Chevron 100">
                <a:extLst>
                  <a:ext uri="{FF2B5EF4-FFF2-40B4-BE49-F238E27FC236}">
                    <a16:creationId xmlns:a16="http://schemas.microsoft.com/office/drawing/2014/main" id="{E05962F5-B62B-9BCE-6C66-C80AE8B2DD61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Arrow: Chevron 105">
                <a:extLst>
                  <a:ext uri="{FF2B5EF4-FFF2-40B4-BE49-F238E27FC236}">
                    <a16:creationId xmlns:a16="http://schemas.microsoft.com/office/drawing/2014/main" id="{261DAACE-80DB-3D53-ABC4-CDC7161F2139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E5F4C69-DAA2-846D-64B1-E63E2F45823A}"/>
              </a:ext>
            </a:extLst>
          </p:cNvPr>
          <p:cNvGrpSpPr/>
          <p:nvPr/>
        </p:nvGrpSpPr>
        <p:grpSpPr>
          <a:xfrm>
            <a:off x="3219325" y="7597367"/>
            <a:ext cx="7627352" cy="1581787"/>
            <a:chOff x="4971950" y="1990752"/>
            <a:chExt cx="7627352" cy="1581787"/>
          </a:xfrm>
        </p:grpSpPr>
        <p:sp>
          <p:nvSpPr>
            <p:cNvPr id="110" name="TextBox 10">
              <a:extLst>
                <a:ext uri="{FF2B5EF4-FFF2-40B4-BE49-F238E27FC236}">
                  <a16:creationId xmlns:a16="http://schemas.microsoft.com/office/drawing/2014/main" id="{4E977E6A-A725-4A4E-E52E-7581D57339D5}"/>
                </a:ext>
              </a:extLst>
            </p:cNvPr>
            <p:cNvSpPr txBox="1"/>
            <p:nvPr/>
          </p:nvSpPr>
          <p:spPr>
            <a:xfrm>
              <a:off x="5533368" y="2098281"/>
              <a:ext cx="7065934" cy="111179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400"/>
                </a:lnSpc>
                <a:spcBef>
                  <a:spcPts val="900"/>
                </a:spcBef>
              </a:pP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ตรวจสอบความต่อเนื่องของวาล์วสวิตช์สุญญากาศ</a:t>
              </a:r>
              <a:endParaRPr lang="en-US" sz="3700" b="1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400"/>
                </a:lnSpc>
                <a:spcBef>
                  <a:spcPts val="900"/>
                </a:spcBef>
              </a:pP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ตรวจสอบความไม่ต่อเนื่องของวาล์วสวิตช์สุญญากาศ</a:t>
              </a:r>
              <a:endParaRPr lang="en-US" sz="3700" b="1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400"/>
                </a:lnSpc>
                <a:spcBef>
                  <a:spcPts val="900"/>
                </a:spcBef>
              </a:pP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ตรวจสอบการทำงานของวาล์วสวิตช์สุญญากาศ</a:t>
              </a:r>
              <a:endParaRPr lang="en-US" sz="3700" b="1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8626CE1F-020E-086C-A96B-21900FC682D9}"/>
                </a:ext>
              </a:extLst>
            </p:cNvPr>
            <p:cNvSpPr/>
            <p:nvPr/>
          </p:nvSpPr>
          <p:spPr>
            <a:xfrm>
              <a:off x="4971950" y="199075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0B2AB74-D67C-D6B2-DF92-CCCA3312863F}"/>
                </a:ext>
              </a:extLst>
            </p:cNvPr>
            <p:cNvSpPr/>
            <p:nvPr/>
          </p:nvSpPr>
          <p:spPr>
            <a:xfrm>
              <a:off x="4971950" y="255336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F7C2C5E-5EC3-0869-9018-6580F57762A7}"/>
                </a:ext>
              </a:extLst>
            </p:cNvPr>
            <p:cNvSpPr/>
            <p:nvPr/>
          </p:nvSpPr>
          <p:spPr>
            <a:xfrm>
              <a:off x="4971950" y="3115339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EDA59DE-D930-7100-D5BB-FDED5549831B}"/>
              </a:ext>
            </a:extLst>
          </p:cNvPr>
          <p:cNvGrpSpPr/>
          <p:nvPr/>
        </p:nvGrpSpPr>
        <p:grpSpPr>
          <a:xfrm>
            <a:off x="11348248" y="6187121"/>
            <a:ext cx="6827837" cy="722227"/>
            <a:chOff x="3224444" y="4284645"/>
            <a:chExt cx="6827837" cy="722227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A767979B-D796-06A0-6E8D-22B46ACB2CC3}"/>
                </a:ext>
              </a:extLst>
            </p:cNvPr>
            <p:cNvGrpSpPr/>
            <p:nvPr/>
          </p:nvGrpSpPr>
          <p:grpSpPr>
            <a:xfrm>
              <a:off x="3272853" y="4394872"/>
              <a:ext cx="6779428" cy="612000"/>
              <a:chOff x="4567417" y="4086431"/>
              <a:chExt cx="6779428" cy="612000"/>
            </a:xfrm>
          </p:grpSpPr>
          <p:sp>
            <p:nvSpPr>
              <p:cNvPr id="121" name="Flowchart: Process 120">
                <a:extLst>
                  <a:ext uri="{FF2B5EF4-FFF2-40B4-BE49-F238E27FC236}">
                    <a16:creationId xmlns:a16="http://schemas.microsoft.com/office/drawing/2014/main" id="{380D2AF5-FE0F-42B9-85DD-B5AB7A476B40}"/>
                  </a:ext>
                </a:extLst>
              </p:cNvPr>
              <p:cNvSpPr/>
              <p:nvPr/>
            </p:nvSpPr>
            <p:spPr>
              <a:xfrm>
                <a:off x="4567417" y="4086431"/>
                <a:ext cx="5436708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TextBox 10">
                <a:extLst>
                  <a:ext uri="{FF2B5EF4-FFF2-40B4-BE49-F238E27FC236}">
                    <a16:creationId xmlns:a16="http://schemas.microsoft.com/office/drawing/2014/main" id="{19C9F74F-6062-FB42-8BC3-538DC092B3C0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6547081" cy="44376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ตรวจสอบการทำงานของวาล์ว 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EGR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D7D886B-8872-569E-A171-D852221C9FCD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119" name="Arrow: Chevron 118">
                <a:extLst>
                  <a:ext uri="{FF2B5EF4-FFF2-40B4-BE49-F238E27FC236}">
                    <a16:creationId xmlns:a16="http://schemas.microsoft.com/office/drawing/2014/main" id="{3453B4B3-7444-8DDE-9A16-80920E48016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Arrow: Chevron 119">
                <a:extLst>
                  <a:ext uri="{FF2B5EF4-FFF2-40B4-BE49-F238E27FC236}">
                    <a16:creationId xmlns:a16="http://schemas.microsoft.com/office/drawing/2014/main" id="{A3132AD2-EDF6-B39C-74CD-D001A62FF4A3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23" name="TextBox 10">
            <a:extLst>
              <a:ext uri="{FF2B5EF4-FFF2-40B4-BE49-F238E27FC236}">
                <a16:creationId xmlns:a16="http://schemas.microsoft.com/office/drawing/2014/main" id="{862E4FA2-396D-FF6E-CAA0-61561325BBA7}"/>
              </a:ext>
            </a:extLst>
          </p:cNvPr>
          <p:cNvSpPr txBox="1"/>
          <p:nvPr/>
        </p:nvSpPr>
        <p:spPr>
          <a:xfrm>
            <a:off x="11392171" y="7190818"/>
            <a:ext cx="6006503" cy="21399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สร้างความดันสุญญากาศมากกว่า 120 มม.</a:t>
            </a:r>
            <a:r>
              <a:rPr lang="en-US" sz="1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ปรอท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ISUZU</a:t>
            </a:r>
            <a:r>
              <a:rPr lang="en-US" sz="1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4JA1)</a:t>
            </a:r>
            <a:r>
              <a:rPr lang="en-US" sz="1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เพื่อตรวจสอบการทำงานของวาล์ว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EGR</a:t>
            </a:r>
            <a:r>
              <a:rPr lang="en-US" sz="1450" spc="-3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13.29) ถ้าไม่ทำงานให้เปลี่ยนวาล์ว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EGR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08B269-976F-5AE3-8463-2CE2CECF94E7}"/>
              </a:ext>
            </a:extLst>
          </p:cNvPr>
          <p:cNvCxnSpPr>
            <a:cxnSpLocks/>
          </p:cNvCxnSpPr>
          <p:nvPr/>
        </p:nvCxnSpPr>
        <p:spPr>
          <a:xfrm>
            <a:off x="11062498" y="6244500"/>
            <a:ext cx="0" cy="2938305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6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1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04A1-32E5-2857-3538-53533EDA5441}"/>
              </a:ext>
            </a:extLst>
          </p:cNvPr>
          <p:cNvSpPr/>
          <p:nvPr/>
        </p:nvSpPr>
        <p:spPr>
          <a:xfrm>
            <a:off x="12220577" y="10934700"/>
            <a:ext cx="5486400" cy="281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DEE4-A672-FE2E-E384-924DA6AE06F6}"/>
              </a:ext>
            </a:extLst>
          </p:cNvPr>
          <p:cNvSpPr txBox="1"/>
          <p:nvPr/>
        </p:nvSpPr>
        <p:spPr>
          <a:xfrm>
            <a:off x="11963400" y="11239500"/>
            <a:ext cx="6000751" cy="235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dirty="0">
                <a:solidFill>
                  <a:schemeClr val="bg1"/>
                </a:solidFill>
                <a:latin typeface="+mn-lt"/>
                <a:cs typeface="2006_iannnnnBKK" panose="02000000000000000000" pitchFamily="2" charset="0"/>
              </a:rPr>
              <a:t>Marketer Personality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703635" y="-1607144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5348-7566-6D2F-68B9-C4242114ECFA}"/>
              </a:ext>
            </a:extLst>
          </p:cNvPr>
          <p:cNvGrpSpPr/>
          <p:nvPr/>
        </p:nvGrpSpPr>
        <p:grpSpPr>
          <a:xfrm>
            <a:off x="0" y="804580"/>
            <a:ext cx="19207498" cy="1658687"/>
            <a:chOff x="0" y="857251"/>
            <a:chExt cx="19207498" cy="1658687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10D9278-4C59-7B84-F4BB-81A6FBA2B8A8}"/>
                </a:ext>
              </a:extLst>
            </p:cNvPr>
            <p:cNvSpPr/>
            <p:nvPr/>
          </p:nvSpPr>
          <p:spPr>
            <a:xfrm rot="5400000">
              <a:off x="10031705" y="-6659855"/>
              <a:ext cx="1658687" cy="1669289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543050"/>
              <a:ext cx="18288000" cy="961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PSL YaowarajSP" panose="02020603050405020304" pitchFamily="18" charset="-34"/>
                </a:rPr>
                <a:t>Diesel Engine Job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F98303-0B4F-4356-B1E3-D35015CAFD30}"/>
              </a:ext>
            </a:extLst>
          </p:cNvPr>
          <p:cNvGrpSpPr/>
          <p:nvPr/>
        </p:nvGrpSpPr>
        <p:grpSpPr>
          <a:xfrm>
            <a:off x="11412514" y="2891785"/>
            <a:ext cx="4458411" cy="951244"/>
            <a:chOff x="11336314" y="3005110"/>
            <a:chExt cx="4458411" cy="95124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DCF098-9336-CDCB-8742-D248DFCE8521}"/>
                </a:ext>
              </a:extLst>
            </p:cNvPr>
            <p:cNvSpPr/>
            <p:nvPr/>
          </p:nvSpPr>
          <p:spPr>
            <a:xfrm>
              <a:off x="11486439" y="3227350"/>
              <a:ext cx="4153612" cy="7290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6">
              <a:extLst>
                <a:ext uri="{FF2B5EF4-FFF2-40B4-BE49-F238E27FC236}">
                  <a16:creationId xmlns:a16="http://schemas.microsoft.com/office/drawing/2014/main" id="{492D4593-2D62-647E-C312-75D8350EA684}"/>
                </a:ext>
              </a:extLst>
            </p:cNvPr>
            <p:cNvSpPr txBox="1"/>
            <p:nvPr/>
          </p:nvSpPr>
          <p:spPr>
            <a:xfrm>
              <a:off x="11336314" y="3005110"/>
              <a:ext cx="4458411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จุดประสงค์การเรียนรู้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AB01CF-0A00-F315-F829-C8B64DE49139}"/>
              </a:ext>
            </a:extLst>
          </p:cNvPr>
          <p:cNvGrpSpPr/>
          <p:nvPr/>
        </p:nvGrpSpPr>
        <p:grpSpPr>
          <a:xfrm>
            <a:off x="-1359703" y="3120412"/>
            <a:ext cx="20313585" cy="7696200"/>
            <a:chOff x="-1359703" y="3120412"/>
            <a:chExt cx="20313585" cy="76962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220A90-90B4-7BD7-4C30-5567642E4351}"/>
                </a:ext>
              </a:extLst>
            </p:cNvPr>
            <p:cNvSpPr/>
            <p:nvPr/>
          </p:nvSpPr>
          <p:spPr>
            <a:xfrm>
              <a:off x="8983579" y="3120412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3065551-C93A-B18E-DFC5-AB8E52D29EC7}"/>
                </a:ext>
              </a:extLst>
            </p:cNvPr>
            <p:cNvGrpSpPr/>
            <p:nvPr/>
          </p:nvGrpSpPr>
          <p:grpSpPr>
            <a:xfrm>
              <a:off x="9541240" y="4068550"/>
              <a:ext cx="8294312" cy="5597228"/>
              <a:chOff x="571500" y="3876090"/>
              <a:chExt cx="8294312" cy="559722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3F5C3C6-8C27-14DF-2FC2-B5828EB31687}"/>
                  </a:ext>
                </a:extLst>
              </p:cNvPr>
              <p:cNvSpPr/>
              <p:nvPr/>
            </p:nvSpPr>
            <p:spPr>
              <a:xfrm>
                <a:off x="571500" y="3876090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1</a:t>
                </a:r>
                <a:endParaRPr lang="th-TH" sz="3000" dirty="0"/>
              </a:p>
            </p:txBody>
          </p:sp>
          <p:sp>
            <p:nvSpPr>
              <p:cNvPr id="41" name="TextBox 10">
                <a:extLst>
                  <a:ext uri="{FF2B5EF4-FFF2-40B4-BE49-F238E27FC236}">
                    <a16:creationId xmlns:a16="http://schemas.microsoft.com/office/drawing/2014/main" id="{A50C7598-0A5D-76B4-0796-A919EDA7C30E}"/>
                  </a:ext>
                </a:extLst>
              </p:cNvPr>
              <p:cNvSpPr txBox="1"/>
              <p:nvPr/>
            </p:nvSpPr>
            <p:spPr>
              <a:xfrm>
                <a:off x="1072845" y="3964171"/>
                <a:ext cx="7792967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2900"/>
                  </a:lnSpc>
                  <a:spcBef>
                    <a:spcPts val="1000"/>
                  </a:spcBef>
                </a:pPr>
                <a:r>
                  <a:rPr lang="th-TH" sz="31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อธิบายเกี่ยวกับหน้าที่และหลักการทำงานของระบบไอดีและไอเสีย เพื่อให้เข้าใจการทำงานของเครื่องยนต์ได้</a:t>
                </a:r>
              </a:p>
              <a:p>
                <a:pPr>
                  <a:lnSpc>
                    <a:spcPts val="2900"/>
                  </a:lnSpc>
                  <a:spcBef>
                    <a:spcPts val="1000"/>
                  </a:spcBef>
                </a:pPr>
                <a:r>
                  <a:rPr lang="th-TH" sz="31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ใช้เครื่องมือและอุปกรณ์ในการตรวจสอบและบำรุงรักษาระบบไอดีและไอเสีย เพื่อให้เครื่องยนต์ทำงานได้อย่างมีประสิทธิภาพได้</a:t>
                </a:r>
              </a:p>
              <a:p>
                <a:pPr>
                  <a:lnSpc>
                    <a:spcPts val="2900"/>
                  </a:lnSpc>
                  <a:spcBef>
                    <a:spcPts val="1000"/>
                  </a:spcBef>
                </a:pPr>
                <a:r>
                  <a:rPr lang="th-TH" sz="31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ปฏิบัติงานด้วยความรอบคอบและปลอดภัยตามหลักการทำงานกับระบบไอดีและไอเสีย</a:t>
                </a:r>
              </a:p>
              <a:p>
                <a:pPr>
                  <a:lnSpc>
                    <a:spcPts val="2900"/>
                  </a:lnSpc>
                  <a:spcBef>
                    <a:spcPts val="1000"/>
                  </a:spcBef>
                </a:pPr>
                <a:r>
                  <a:rPr lang="th-TH" sz="31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วิเคราะห์ปัญหาและแก้ไขข้อขัดข้องของอุปกรณ์ฟอกไอเสียได้อย่างมีประสิทธิภาพ</a:t>
                </a:r>
              </a:p>
              <a:p>
                <a:pPr>
                  <a:lnSpc>
                    <a:spcPts val="2900"/>
                  </a:lnSpc>
                  <a:spcBef>
                    <a:spcPts val="1000"/>
                  </a:spcBef>
                </a:pPr>
                <a:r>
                  <a:rPr lang="th-TH" sz="31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มีเจตคติที่ดีในการดูแลรักษาสิ่งแวดล้อมผ่านการบำรุงรักษาระบบไอเสียอย่างถูกต้อง</a:t>
                </a:r>
              </a:p>
              <a:p>
                <a:pPr>
                  <a:lnSpc>
                    <a:spcPts val="2900"/>
                  </a:lnSpc>
                  <a:spcBef>
                    <a:spcPts val="1000"/>
                  </a:spcBef>
                </a:pPr>
                <a:r>
                  <a:rPr lang="th-TH" sz="31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ประยุกต์ใช้ความรู้ในการวิเคราะห์ปัญหาและแก้ไขข้อขัดข้องของระบบไอดีและไอเสีย เพื่อการซ่อมบำรุงที่ถูกต้องได้</a:t>
                </a:r>
              </a:p>
              <a:p>
                <a:pPr>
                  <a:lnSpc>
                    <a:spcPts val="2900"/>
                  </a:lnSpc>
                  <a:spcBef>
                    <a:spcPts val="1000"/>
                  </a:spcBef>
                </a:pPr>
                <a:r>
                  <a:rPr lang="th-TH" sz="31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ประยุกต์ใช้ความรู้เรื่องการทำงานของซู</a:t>
                </a:r>
                <a:r>
                  <a:rPr lang="th-TH" sz="31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เปอร์</a:t>
                </a:r>
                <a:r>
                  <a:rPr lang="th-TH" sz="31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ชาร์จเจอร์เพื่อเพิ่มประสิทธิภาพของระบบไอดีได้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C8F5D8F-056A-5C0B-B535-29BF087F2C82}"/>
                  </a:ext>
                </a:extLst>
              </p:cNvPr>
              <p:cNvSpPr/>
              <p:nvPr/>
            </p:nvSpPr>
            <p:spPr>
              <a:xfrm>
                <a:off x="571500" y="4737383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2</a:t>
                </a:r>
                <a:endParaRPr lang="th-TH" sz="3000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D6293A4-03F2-DE05-C38B-F02F37BF551E}"/>
                  </a:ext>
                </a:extLst>
              </p:cNvPr>
              <p:cNvSpPr/>
              <p:nvPr/>
            </p:nvSpPr>
            <p:spPr>
              <a:xfrm>
                <a:off x="571500" y="5615265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3</a:t>
                </a:r>
                <a:endParaRPr lang="th-TH" sz="30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1B95300-B5C8-C105-E1D6-54AC70722A12}"/>
                  </a:ext>
                </a:extLst>
              </p:cNvPr>
              <p:cNvSpPr/>
              <p:nvPr/>
            </p:nvSpPr>
            <p:spPr>
              <a:xfrm>
                <a:off x="571500" y="7344471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5</a:t>
                </a:r>
                <a:endParaRPr lang="th-TH" sz="3000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AB54070-BF27-B70C-8C02-D5E2CF2FCA14}"/>
                  </a:ext>
                </a:extLst>
              </p:cNvPr>
              <p:cNvSpPr/>
              <p:nvPr/>
            </p:nvSpPr>
            <p:spPr>
              <a:xfrm>
                <a:off x="571500" y="6479868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4</a:t>
                </a:r>
                <a:endParaRPr lang="th-TH" sz="3000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D134E09-6B00-9958-06C3-6058FE2A5772}"/>
                  </a:ext>
                </a:extLst>
              </p:cNvPr>
              <p:cNvSpPr/>
              <p:nvPr/>
            </p:nvSpPr>
            <p:spPr>
              <a:xfrm>
                <a:off x="571500" y="8195865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6</a:t>
                </a:r>
                <a:endParaRPr lang="th-TH" sz="3000" dirty="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78AEF2B-D652-6B35-5005-1F36854CD34B}"/>
                  </a:ext>
                </a:extLst>
              </p:cNvPr>
              <p:cNvSpPr/>
              <p:nvPr/>
            </p:nvSpPr>
            <p:spPr>
              <a:xfrm>
                <a:off x="571500" y="9065022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7</a:t>
                </a:r>
                <a:endParaRPr lang="th-TH" sz="3000" dirty="0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ACC6D9-6B11-DDEB-7C3A-B848166327AD}"/>
                </a:ext>
              </a:extLst>
            </p:cNvPr>
            <p:cNvSpPr/>
            <p:nvPr/>
          </p:nvSpPr>
          <p:spPr>
            <a:xfrm>
              <a:off x="-1359703" y="3120412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A063DF3-CCC2-1EB0-C67E-0F6C987F875C}"/>
                </a:ext>
              </a:extLst>
            </p:cNvPr>
            <p:cNvGrpSpPr/>
            <p:nvPr/>
          </p:nvGrpSpPr>
          <p:grpSpPr>
            <a:xfrm>
              <a:off x="604951" y="4215634"/>
              <a:ext cx="7678200" cy="4428093"/>
              <a:chOff x="604951" y="4625118"/>
              <a:chExt cx="7678200" cy="4428093"/>
            </a:xfrm>
          </p:grpSpPr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3770ED38-A20F-8627-2642-2815FA6BB434}"/>
                  </a:ext>
                </a:extLst>
              </p:cNvPr>
              <p:cNvSpPr txBox="1"/>
              <p:nvPr/>
            </p:nvSpPr>
            <p:spPr>
              <a:xfrm>
                <a:off x="1106296" y="4648930"/>
                <a:ext cx="7176855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หน้าที่ของระบบไอดีและไอเสีย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</a:t>
                </a:r>
                <a:r>
                  <a:rPr lang="th-TH" sz="36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เว</a:t>
                </a: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สต์เกต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ซู</a:t>
                </a:r>
                <a:r>
                  <a:rPr lang="th-TH" sz="36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เปอร์</a:t>
                </a: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ชาร์จเจอร์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อุปกรณ์หล่อเย็นอากาศหรืออินเตอร์คูลเลอร์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โบ</a:t>
                </a:r>
                <a:r>
                  <a:rPr lang="th-TH" sz="36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ลว์ออฟ</a:t>
                </a: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วาล์ว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ระบบไอเสีย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งานตรวจสอบระบบไอดีและไอเสีย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D506BF0-E35F-A04D-EE37-71028F4DCCDB}"/>
                  </a:ext>
                </a:extLst>
              </p:cNvPr>
              <p:cNvSpPr/>
              <p:nvPr/>
            </p:nvSpPr>
            <p:spPr>
              <a:xfrm>
                <a:off x="604951" y="4625118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1</a:t>
                </a:r>
                <a:endParaRPr lang="th-TH" sz="3000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4C75F4D-56F7-4416-AF6D-671BE1316170}"/>
                  </a:ext>
                </a:extLst>
              </p:cNvPr>
              <p:cNvSpPr/>
              <p:nvPr/>
            </p:nvSpPr>
            <p:spPr>
              <a:xfrm>
                <a:off x="604951" y="5291164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2</a:t>
                </a:r>
                <a:endParaRPr lang="th-TH" sz="300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2BE84A8-5D9D-4169-228A-054341CD0BD5}"/>
                  </a:ext>
                </a:extLst>
              </p:cNvPr>
              <p:cNvSpPr/>
              <p:nvPr/>
            </p:nvSpPr>
            <p:spPr>
              <a:xfrm>
                <a:off x="630798" y="5957210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3</a:t>
                </a:r>
                <a:endParaRPr lang="th-TH" sz="30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B94C566-010D-D86E-FCD7-0C0B2F453240}"/>
                  </a:ext>
                </a:extLst>
              </p:cNvPr>
              <p:cNvSpPr/>
              <p:nvPr/>
            </p:nvSpPr>
            <p:spPr>
              <a:xfrm>
                <a:off x="630798" y="6625505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4</a:t>
                </a:r>
                <a:endParaRPr lang="th-TH" sz="300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5F6F43E-6593-6532-A35F-317BF9A57428}"/>
                  </a:ext>
                </a:extLst>
              </p:cNvPr>
              <p:cNvSpPr/>
              <p:nvPr/>
            </p:nvSpPr>
            <p:spPr>
              <a:xfrm>
                <a:off x="630798" y="7274810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5</a:t>
                </a:r>
                <a:endParaRPr lang="th-TH" sz="3000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85A2529-D1F2-2C34-48BC-AF6630F817E5}"/>
                  </a:ext>
                </a:extLst>
              </p:cNvPr>
              <p:cNvSpPr/>
              <p:nvPr/>
            </p:nvSpPr>
            <p:spPr>
              <a:xfrm>
                <a:off x="630798" y="7979660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6</a:t>
                </a:r>
                <a:endParaRPr lang="th-TH" sz="3000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2E3FF0A-196D-E0FB-F68D-A146F9DBAF70}"/>
                  </a:ext>
                </a:extLst>
              </p:cNvPr>
              <p:cNvSpPr/>
              <p:nvPr/>
            </p:nvSpPr>
            <p:spPr>
              <a:xfrm>
                <a:off x="630798" y="8644915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7</a:t>
                </a:r>
                <a:endParaRPr lang="th-TH" sz="3000" dirty="0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231DA22-BBC2-2288-A7B0-D82B62C60444}"/>
              </a:ext>
            </a:extLst>
          </p:cNvPr>
          <p:cNvGrpSpPr/>
          <p:nvPr/>
        </p:nvGrpSpPr>
        <p:grpSpPr>
          <a:xfrm>
            <a:off x="2109473" y="2891785"/>
            <a:ext cx="3453127" cy="951244"/>
            <a:chOff x="11336314" y="3005110"/>
            <a:chExt cx="4458411" cy="95124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FC264FF-8CD8-8B7D-CAEC-9366A5A0CC8B}"/>
                </a:ext>
              </a:extLst>
            </p:cNvPr>
            <p:cNvSpPr/>
            <p:nvPr/>
          </p:nvSpPr>
          <p:spPr>
            <a:xfrm>
              <a:off x="11486439" y="3227350"/>
              <a:ext cx="4153612" cy="7290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6">
              <a:extLst>
                <a:ext uri="{FF2B5EF4-FFF2-40B4-BE49-F238E27FC236}">
                  <a16:creationId xmlns:a16="http://schemas.microsoft.com/office/drawing/2014/main" id="{A37DDF42-2A13-5C6F-E3BA-92BAC795224A}"/>
                </a:ext>
              </a:extLst>
            </p:cNvPr>
            <p:cNvSpPr txBox="1"/>
            <p:nvPr/>
          </p:nvSpPr>
          <p:spPr>
            <a:xfrm>
              <a:off x="11336314" y="3005110"/>
              <a:ext cx="4458411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สาระการเรียนรู้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76;p25">
            <a:extLst>
              <a:ext uri="{FF2B5EF4-FFF2-40B4-BE49-F238E27FC236}">
                <a16:creationId xmlns:a16="http://schemas.microsoft.com/office/drawing/2014/main" id="{BF42182E-5483-940A-A1A1-2A6F2B55FAAC}"/>
              </a:ext>
            </a:extLst>
          </p:cNvPr>
          <p:cNvSpPr/>
          <p:nvPr/>
        </p:nvSpPr>
        <p:spPr>
          <a:xfrm rot="16200000">
            <a:off x="12410902" y="-7375911"/>
            <a:ext cx="1025923" cy="10118673"/>
          </a:xfrm>
          <a:prstGeom prst="roundRect">
            <a:avLst>
              <a:gd name="adj" fmla="val 50000"/>
            </a:avLst>
          </a:prstGeom>
          <a:solidFill>
            <a:srgbClr val="05B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22135996" y="-371120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D719-4A0B-1990-0F36-40A9DA4DD4F2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1DA4A72C-36C9-0E92-A199-03A0C60D0CEB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95CC74-9EF6-7B02-917D-6245E47CE922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44B6279-128F-5A80-A022-3C8ADD4B2874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C1D96F-D1ED-5691-A7DC-329672E4516F}"/>
              </a:ext>
            </a:extLst>
          </p:cNvPr>
          <p:cNvGrpSpPr/>
          <p:nvPr/>
        </p:nvGrpSpPr>
        <p:grpSpPr>
          <a:xfrm>
            <a:off x="20619846" y="7595880"/>
            <a:ext cx="13834564" cy="1506546"/>
            <a:chOff x="2971800" y="2316912"/>
            <a:chExt cx="13834564" cy="1506546"/>
          </a:xfrm>
        </p:grpSpPr>
        <p:sp>
          <p:nvSpPr>
            <p:cNvPr id="27" name="Flowchart: Merge 26">
              <a:extLst>
                <a:ext uri="{FF2B5EF4-FFF2-40B4-BE49-F238E27FC236}">
                  <a16:creationId xmlns:a16="http://schemas.microsoft.com/office/drawing/2014/main" id="{340B9C3F-10AE-D978-C360-6579733842B9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9EE7C7-6B57-02B5-D79D-8FED05CBF4BA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5DE0340-01F0-0A43-0BBC-AF795A445B42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22" name="Flowchart: Process 21">
                  <a:extLst>
                    <a:ext uri="{FF2B5EF4-FFF2-40B4-BE49-F238E27FC236}">
                      <a16:creationId xmlns:a16="http://schemas.microsoft.com/office/drawing/2014/main" id="{F6B40156-704C-D777-E56C-5CE4FC0674C9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7749071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Hexagon 22">
                  <a:extLst>
                    <a:ext uri="{FF2B5EF4-FFF2-40B4-BE49-F238E27FC236}">
                      <a16:creationId xmlns:a16="http://schemas.microsoft.com/office/drawing/2014/main" id="{E61BF42B-5B17-8482-5912-384FF9935998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6">
                  <a:extLst>
                    <a:ext uri="{FF2B5EF4-FFF2-40B4-BE49-F238E27FC236}">
                      <a16:creationId xmlns:a16="http://schemas.microsoft.com/office/drawing/2014/main" id="{A21F208E-1552-5E6A-9C1E-3E2714048CC2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  <p:sp>
              <p:nvSpPr>
                <p:cNvPr id="25" name="TextBox 6">
                  <a:extLst>
                    <a:ext uri="{FF2B5EF4-FFF2-40B4-BE49-F238E27FC236}">
                      <a16:creationId xmlns:a16="http://schemas.microsoft.com/office/drawing/2014/main" id="{846955D4-FD70-5D98-5E9F-5D40796999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ความสัมพันธ์ระหว่างอัตราส่วน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การอัดกับความดันในกระบอกสูบ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5B942765-86D3-AF70-4E6E-45617C63804C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7F6506-A1C4-C375-3DD2-F38FB8A2C392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8CF5ED4-8E47-0AE9-BFEA-9DA7BE81AA7B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D62DB16-03E5-399D-9719-0FE8ED016F4F}"/>
                  </a:ext>
                </a:extLst>
              </p:cNvPr>
              <p:cNvSpPr/>
              <p:nvPr/>
            </p:nvSpPr>
            <p:spPr>
              <a:xfrm>
                <a:off x="1899811" y="717042"/>
                <a:ext cx="8332074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TextBox 6">
                <a:extLst>
                  <a:ext uri="{FF2B5EF4-FFF2-40B4-BE49-F238E27FC236}">
                    <a16:creationId xmlns:a16="http://schemas.microsoft.com/office/drawing/2014/main" id="{A902248C-D852-234A-3652-F94526E6A03C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หน้าที่ของระบบไอดีและไอเสีย</a:t>
                </a:r>
              </a:p>
            </p:txBody>
          </p:sp>
          <p:sp>
            <p:nvSpPr>
              <p:cNvPr id="51" name="Flowchart: Delay 50">
                <a:extLst>
                  <a:ext uri="{FF2B5EF4-FFF2-40B4-BE49-F238E27FC236}">
                    <a16:creationId xmlns:a16="http://schemas.microsoft.com/office/drawing/2014/main" id="{90116105-9EE4-3985-D3B0-E6D301ECAB2A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TextBox 6">
                <a:extLst>
                  <a:ext uri="{FF2B5EF4-FFF2-40B4-BE49-F238E27FC236}">
                    <a16:creationId xmlns:a16="http://schemas.microsoft.com/office/drawing/2014/main" id="{A38E4255-A5CB-17C5-78D9-50ADD68D7C03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C832CE9-08F6-1F6A-0A76-A35D1B1952B0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546366A4-6FA9-A6CA-D424-2CD7D689E2F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B3D8407C-71F0-E91E-F000-BFDB2B9BB86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FE37B2F-3335-E6F5-C031-C1D4743E92B1}"/>
              </a:ext>
            </a:extLst>
          </p:cNvPr>
          <p:cNvGrpSpPr/>
          <p:nvPr/>
        </p:nvGrpSpPr>
        <p:grpSpPr>
          <a:xfrm>
            <a:off x="3072746" y="2243168"/>
            <a:ext cx="11620716" cy="954107"/>
            <a:chOff x="2971800" y="1028700"/>
            <a:chExt cx="11620716" cy="95410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63E820A-98DE-A36C-9D61-FD53CC3D7FF7}"/>
                </a:ext>
              </a:extLst>
            </p:cNvPr>
            <p:cNvGrpSpPr/>
            <p:nvPr/>
          </p:nvGrpSpPr>
          <p:grpSpPr>
            <a:xfrm>
              <a:off x="2971800" y="1028700"/>
              <a:ext cx="11620716" cy="954107"/>
              <a:chOff x="5691670" y="1818142"/>
              <a:chExt cx="11620716" cy="954107"/>
            </a:xfrm>
          </p:grpSpPr>
          <p:sp>
            <p:nvSpPr>
              <p:cNvPr id="57" name="Flowchart: Process 56">
                <a:extLst>
                  <a:ext uri="{FF2B5EF4-FFF2-40B4-BE49-F238E27FC236}">
                    <a16:creationId xmlns:a16="http://schemas.microsoft.com/office/drawing/2014/main" id="{0C901F60-A896-8ECD-6ACB-FD1D1BC36448}"/>
                  </a:ext>
                </a:extLst>
              </p:cNvPr>
              <p:cNvSpPr/>
              <p:nvPr/>
            </p:nvSpPr>
            <p:spPr>
              <a:xfrm>
                <a:off x="6400801" y="1918284"/>
                <a:ext cx="9370884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Hexagon 67">
                <a:extLst>
                  <a:ext uri="{FF2B5EF4-FFF2-40B4-BE49-F238E27FC236}">
                    <a16:creationId xmlns:a16="http://schemas.microsoft.com/office/drawing/2014/main" id="{719EC1D4-BA3C-06FC-F206-2EDB61A6C243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">
                <a:extLst>
                  <a:ext uri="{FF2B5EF4-FFF2-40B4-BE49-F238E27FC236}">
                    <a16:creationId xmlns:a16="http://schemas.microsoft.com/office/drawing/2014/main" id="{201FF499-E749-CF1B-D4E4-A15CD1F0C638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70" name="TextBox 6">
                <a:extLst>
                  <a:ext uri="{FF2B5EF4-FFF2-40B4-BE49-F238E27FC236}">
                    <a16:creationId xmlns:a16="http://schemas.microsoft.com/office/drawing/2014/main" id="{BD7FE92B-4CAE-4E91-BEDE-5AAB858FA45E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10160323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ส่วนประกอบของระบบไอดีและระบบไอเสีย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56" name="Arrow: Chevron 55">
              <a:extLst>
                <a:ext uri="{FF2B5EF4-FFF2-40B4-BE49-F238E27FC236}">
                  <a16:creationId xmlns:a16="http://schemas.microsoft.com/office/drawing/2014/main" id="{E8F16593-457A-F49E-F0D5-59FF95523584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A64E9CDF-83AC-998B-4B58-EE6185DB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90" y="3574114"/>
            <a:ext cx="10043190" cy="6160435"/>
          </a:xfrm>
          <a:prstGeom prst="rect">
            <a:avLst/>
          </a:prstGeom>
        </p:spPr>
      </p:pic>
      <p:sp>
        <p:nvSpPr>
          <p:cNvPr id="75" name="TextBox 10">
            <a:extLst>
              <a:ext uri="{FF2B5EF4-FFF2-40B4-BE49-F238E27FC236}">
                <a16:creationId xmlns:a16="http://schemas.microsoft.com/office/drawing/2014/main" id="{669E0C2D-F006-2564-CAD0-635B86E31CED}"/>
              </a:ext>
            </a:extLst>
          </p:cNvPr>
          <p:cNvSpPr txBox="1"/>
          <p:nvPr/>
        </p:nvSpPr>
        <p:spPr>
          <a:xfrm>
            <a:off x="3276600" y="3631765"/>
            <a:ext cx="3992492" cy="366487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ส่วนประกอบของระบบไอดี (รูปที่ 13.1) ประกอบด้วยหม้อกรองอากาศ ไส้กรองอากาศ ท่อร่วมไอดี และอุปกรณ์เพิ่มความดันอากาศ (เครื่องยนต์บางรุ่น)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3EFF3929-F8BE-1BD5-48ED-20DBA2D04E44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FAA4ADE3-B91F-5179-3559-A761CE3F9A3E}"/>
              </a:ext>
            </a:extLst>
          </p:cNvPr>
          <p:cNvSpPr txBox="1"/>
          <p:nvPr/>
        </p:nvSpPr>
        <p:spPr>
          <a:xfrm>
            <a:off x="3906518" y="7595880"/>
            <a:ext cx="3373743" cy="56615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13.1</a:t>
            </a:r>
            <a:r>
              <a:rPr lang="en-US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ส่วนประกอบของระบบไอดีและไอเสีย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6574C-05E3-31E3-0B95-078CD0EEB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AAB47A54-ECB0-A9FD-5EDB-BF9B9288EF58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DF6F1D-6049-E0D0-E9A2-949657B3AAE2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87EAF5C-2398-8D06-1880-6EE59C32A5AB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193C30FD-D016-4C27-0445-D0A5BD663667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91FF41D-1370-4A2C-6C66-4DA1366E80A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B727E76-5557-64D4-C419-5B56FDA7007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DF1E502-51B3-328A-F3F3-19BFB7C6A930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D14043C-5C87-4C7E-F8F4-6C393527F8E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B9D88216-8BB8-D294-8EEF-67C9458793C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098E442-629E-0F11-2760-EB21F6EA5C5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AFC5FA-43BD-FF55-7F5F-9C1FD898989B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9391EA0B-2EB5-D627-5FB9-207BEACE928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16A28DF-C29E-DB85-6FE5-E7C0E522C37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40AA2E7-7F5B-F57F-9B92-2B50F3DC7C8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8F48EA05-EA00-B9B2-AEB5-04248D84B584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EBE9CADF-5390-54F2-347B-AFC4CB20D899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AE7C6C-F29E-1F77-F9B9-56A95E434F4B}"/>
              </a:ext>
            </a:extLst>
          </p:cNvPr>
          <p:cNvGrpSpPr/>
          <p:nvPr/>
        </p:nvGrpSpPr>
        <p:grpSpPr>
          <a:xfrm>
            <a:off x="19040923" y="6383514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34619B7-088B-06CC-A605-FCBD4E142AF7}"/>
                </a:ext>
              </a:extLst>
            </p:cNvPr>
            <p:cNvGrpSpPr/>
            <p:nvPr/>
          </p:nvGrpSpPr>
          <p:grpSpPr>
            <a:xfrm>
              <a:off x="3412924" y="2584660"/>
              <a:ext cx="6858625" cy="778264"/>
              <a:chOff x="3412924" y="2584660"/>
              <a:chExt cx="7525752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453C855E-64B4-2641-4AD9-36B5DADB2069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7098769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17EF9689-9D9F-F7EF-4A38-5725240C4113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D50823E-558A-993E-A203-5A46C09B3542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การถอดเสื้อสูบและเพลาข้อเหวี่ยง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A3019E-F914-345D-46B3-3B67B8AAAA47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5BB49C-9469-38C8-7B4E-04B62C6C0C9C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EC8261C2-E68A-BB3B-343A-1BCD6F5D622E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2CEC08F9-30D3-E64D-2E01-A1FE2DFC1891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A524D579-BA84-22DD-551C-652E26301766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CADACDCB-B964-D65B-E9F9-8CD6041CAEB3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12328D7-6168-964F-3BDA-D73A7917BCDD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E63E8-8E3E-31C9-1A77-9DEDE2DAA90A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783C58F-9244-68FB-7260-09A47D5782A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1106D88-D49C-D7B4-D771-36F23F9BDA1E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3FE30D7-FC12-DA64-813F-995938E5A7C4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FBAF2F1-A143-35AF-0738-1A7851DABF8D}"/>
              </a:ext>
            </a:extLst>
          </p:cNvPr>
          <p:cNvGrpSpPr/>
          <p:nvPr/>
        </p:nvGrpSpPr>
        <p:grpSpPr>
          <a:xfrm>
            <a:off x="20572470" y="-1135808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71AC536-E27E-8A79-CBF2-0875F6DB7EC3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C926B60C-7E02-E1F2-CB89-097DD672F44F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57A419BD-D897-F532-11B2-F1016368EBA8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C3CEF6CB-5576-5262-C06D-3CD768E857EB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D498EE9-75BF-E365-0FCC-C17EAA447B40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8E57C609-04F2-5E6E-4F37-4A04146E899C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77CCDB12-2D43-702A-376F-D50F891684C6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F0F89F9-1928-C5B6-5BB0-0F2C5241AB53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B7707812-17DA-ECFC-9639-E2734830A5F6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3A5E428-C08A-2CA5-4561-D11E130B5827}"/>
              </a:ext>
            </a:extLst>
          </p:cNvPr>
          <p:cNvGrpSpPr/>
          <p:nvPr/>
        </p:nvGrpSpPr>
        <p:grpSpPr>
          <a:xfrm>
            <a:off x="818277" y="1071518"/>
            <a:ext cx="13402219" cy="954107"/>
            <a:chOff x="2971800" y="1028700"/>
            <a:chExt cx="13402219" cy="95410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55A50E0-64D9-5ED1-92C8-35DF98D2D9A4}"/>
                </a:ext>
              </a:extLst>
            </p:cNvPr>
            <p:cNvGrpSpPr/>
            <p:nvPr/>
          </p:nvGrpSpPr>
          <p:grpSpPr>
            <a:xfrm>
              <a:off x="2971800" y="1028700"/>
              <a:ext cx="13402219" cy="954107"/>
              <a:chOff x="5691670" y="1818142"/>
              <a:chExt cx="13402219" cy="954107"/>
            </a:xfrm>
          </p:grpSpPr>
          <p:sp>
            <p:nvSpPr>
              <p:cNvPr id="80" name="Flowchart: Process 79">
                <a:extLst>
                  <a:ext uri="{FF2B5EF4-FFF2-40B4-BE49-F238E27FC236}">
                    <a16:creationId xmlns:a16="http://schemas.microsoft.com/office/drawing/2014/main" id="{69E163CD-0C1F-428E-C15A-06D831D1545D}"/>
                  </a:ext>
                </a:extLst>
              </p:cNvPr>
              <p:cNvSpPr/>
              <p:nvPr/>
            </p:nvSpPr>
            <p:spPr>
              <a:xfrm>
                <a:off x="6400801" y="1918284"/>
                <a:ext cx="6308054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Hexagon 86">
                <a:extLst>
                  <a:ext uri="{FF2B5EF4-FFF2-40B4-BE49-F238E27FC236}">
                    <a16:creationId xmlns:a16="http://schemas.microsoft.com/office/drawing/2014/main" id="{11BF8101-C81E-A5A5-8620-4E31F9D27075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6">
                <a:extLst>
                  <a:ext uri="{FF2B5EF4-FFF2-40B4-BE49-F238E27FC236}">
                    <a16:creationId xmlns:a16="http://schemas.microsoft.com/office/drawing/2014/main" id="{929B3FBD-1C2A-E517-C259-B291258F1C14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1.2</a:t>
                </a:r>
              </a:p>
            </p:txBody>
          </p:sp>
          <p:sp>
            <p:nvSpPr>
              <p:cNvPr id="91" name="TextBox 6">
                <a:extLst>
                  <a:ext uri="{FF2B5EF4-FFF2-40B4-BE49-F238E27FC236}">
                    <a16:creationId xmlns:a16="http://schemas.microsoft.com/office/drawing/2014/main" id="{E4FFF9CF-8D72-7107-E42B-78AB9DDCCA6C}"/>
                  </a:ext>
                </a:extLst>
              </p:cNvPr>
              <p:cNvSpPr txBox="1"/>
              <p:nvPr/>
            </p:nvSpPr>
            <p:spPr>
              <a:xfrm>
                <a:off x="7152062" y="1818142"/>
                <a:ext cx="1194182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ชนิดของหม้อกรองอากาศ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9" name="Arrow: Chevron 78">
              <a:extLst>
                <a:ext uri="{FF2B5EF4-FFF2-40B4-BE49-F238E27FC236}">
                  <a16:creationId xmlns:a16="http://schemas.microsoft.com/office/drawing/2014/main" id="{302594EC-C992-A0A0-8BA9-F74BB8A504D1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TextBox 10">
            <a:extLst>
              <a:ext uri="{FF2B5EF4-FFF2-40B4-BE49-F238E27FC236}">
                <a16:creationId xmlns:a16="http://schemas.microsoft.com/office/drawing/2014/main" id="{A4EA7C8A-59DA-8306-DBC1-1FE7158AC86F}"/>
              </a:ext>
            </a:extLst>
          </p:cNvPr>
          <p:cNvSpPr txBox="1"/>
          <p:nvPr/>
        </p:nvSpPr>
        <p:spPr>
          <a:xfrm>
            <a:off x="943303" y="2309021"/>
            <a:ext cx="16367235" cy="14844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หม้อกรองอากาศแบบหมุนวน (รูปที่ 13.2) นิยมใช้กับรถยนต์เพื่อการพาณิชย์ทุกขนาด หม้อกรองแบบนี้ไส้กรองจะทำจากกระดาษ ใช้กำจัดฝุ่นขนาดใหญ่ เช่น กรวดทราย โดยอาศัยแรงเหวี่ยงของอากาศซึ่งถูกสร้างโดยครีบและจับอณูฝุ่นเล็ก ๆ </a:t>
            </a:r>
          </a:p>
        </p:txBody>
      </p:sp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D15EB88C-86F6-DE73-D717-2FC4BD1BFBA5}"/>
              </a:ext>
            </a:extLst>
          </p:cNvPr>
          <p:cNvSpPr/>
          <p:nvPr/>
        </p:nvSpPr>
        <p:spPr>
          <a:xfrm rot="459140">
            <a:off x="16160276" y="7591378"/>
            <a:ext cx="4236311" cy="36519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824374F5-3E46-33DB-B19F-D6915FE31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65" y="3460513"/>
            <a:ext cx="11267192" cy="6030328"/>
          </a:xfrm>
          <a:prstGeom prst="rect">
            <a:avLst/>
          </a:prstGeom>
        </p:spPr>
      </p:pic>
      <p:sp>
        <p:nvSpPr>
          <p:cNvPr id="81" name="TextBox 10">
            <a:extLst>
              <a:ext uri="{FF2B5EF4-FFF2-40B4-BE49-F238E27FC236}">
                <a16:creationId xmlns:a16="http://schemas.microsoft.com/office/drawing/2014/main" id="{136D088C-9E3F-1EEB-F520-31F5EB1FA7C9}"/>
              </a:ext>
            </a:extLst>
          </p:cNvPr>
          <p:cNvSpPr txBox="1"/>
          <p:nvPr/>
        </p:nvSpPr>
        <p:spPr>
          <a:xfrm>
            <a:off x="12501558" y="6826487"/>
            <a:ext cx="5101236" cy="62668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ภาพตัดหม้อกรองอากาศสำหรับเครื่องยนต์เพื่อการพาณิชย์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730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B4F5F-C457-8900-815A-90BA4CD29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8CEF358-26CA-A35B-9EDB-E649FAEA1472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DB4841-8051-DBA6-D2A4-6C57E73DBB49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05EB2B-3638-5364-3242-27F24A7259D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E9AC51D8-C7AF-A807-5BAE-867FF874C4F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40D67874-D56F-1D17-4781-23B6491B902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BE7D620-37CB-5A1E-1FB7-26EDD026EF4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053DBAD-B4BE-98B3-DB5E-4A807D187CFB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4E989DB4-BCE1-C438-3C47-B0BE11CF886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89A3284-F817-FAD5-A68C-FADAB04D67B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77A2438-1FB0-4A98-D60A-CBD167ED43F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C2F708E-9C2D-BD40-7720-D58936299D1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5614B92-4D75-5214-E3FB-94C019B2081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9198846F-7DC6-588F-AD23-44FC7B751F2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FD89F82-4316-01BF-2631-B27821F8521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6FE21E0-C4D8-77CB-4A3D-75278A5BAE0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0A84696-B4AB-F8FF-B929-917A67D88863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0EDF5A-A96F-6CE5-19C4-39B4C71339AD}"/>
              </a:ext>
            </a:extLst>
          </p:cNvPr>
          <p:cNvGrpSpPr/>
          <p:nvPr/>
        </p:nvGrpSpPr>
        <p:grpSpPr>
          <a:xfrm>
            <a:off x="19040923" y="6383514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05C91D6-9169-11E4-E1A8-4757C2ABF76B}"/>
                </a:ext>
              </a:extLst>
            </p:cNvPr>
            <p:cNvGrpSpPr/>
            <p:nvPr/>
          </p:nvGrpSpPr>
          <p:grpSpPr>
            <a:xfrm>
              <a:off x="3412924" y="2584660"/>
              <a:ext cx="6858625" cy="778264"/>
              <a:chOff x="3412924" y="2584660"/>
              <a:chExt cx="7525752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60F9676C-9CEF-3A47-E211-877132585996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7098769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256D768B-31FB-2577-83F5-EF8DB4C33BCB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582E1FE-374B-0689-EFED-7256E6A1B049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การถอดเสื้อสูบและเพลาข้อเหวี่ยง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84549B-0389-E798-489C-6646C268DE46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F230936-A64F-F586-FBE6-C9EEE9530707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2D97E18-5613-F8D6-8B9A-E5C1CF7AB30D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02D91ECE-A5EF-6C18-8357-55E8752BD575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4E538D18-EBF0-5AA2-A8C5-CDA9CD194EB3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D7BF3F84-0094-E3E4-04A7-48AF6ED416FE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A1E1BF2E-A29C-BCDD-8AA3-6119E740FF22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3EAE9D-AFFC-145A-1739-6EF077057DA3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F94A6B7-9CAF-12F7-6E56-BCD97F5F8BEC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E1F9146-78BA-E98C-1F91-1FF655F6186E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D06F22A-3E22-6765-41DC-EBEF4AC8D211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34CCF33-16E7-E098-E261-7353671763F6}"/>
              </a:ext>
            </a:extLst>
          </p:cNvPr>
          <p:cNvGrpSpPr/>
          <p:nvPr/>
        </p:nvGrpSpPr>
        <p:grpSpPr>
          <a:xfrm>
            <a:off x="20572470" y="-1135808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1E42EBE-B2AF-BBE2-CBE8-D534566E01DA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37C54C8-5A41-B255-D15B-737167C059A8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8E747FEA-3AF9-C95E-CACA-9914CBC7B784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4A17F902-F31A-DD0C-E924-77703B94A451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4AFEBB3-20C7-2CC4-4486-345379FB9733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FD2C639C-DD7A-A57F-99C6-CFA76278579D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81BDA0D6-2A4F-5E9D-C80F-8ED966CCA71C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A5A907A-E12D-68AD-3451-F3DF98649579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314B0B68-260D-0FE5-4409-446DEF8843E3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ED7EB02-411F-C225-A7C3-EDBB99C42948}"/>
              </a:ext>
            </a:extLst>
          </p:cNvPr>
          <p:cNvGrpSpPr/>
          <p:nvPr/>
        </p:nvGrpSpPr>
        <p:grpSpPr>
          <a:xfrm>
            <a:off x="660622" y="1023850"/>
            <a:ext cx="7492779" cy="954107"/>
            <a:chOff x="2971800" y="1028700"/>
            <a:chExt cx="7492779" cy="95410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751D2D1-6419-EC5F-435B-BEB139F2CE3F}"/>
                </a:ext>
              </a:extLst>
            </p:cNvPr>
            <p:cNvGrpSpPr/>
            <p:nvPr/>
          </p:nvGrpSpPr>
          <p:grpSpPr>
            <a:xfrm>
              <a:off x="2971800" y="1028700"/>
              <a:ext cx="7492779" cy="954107"/>
              <a:chOff x="5691670" y="1818142"/>
              <a:chExt cx="7492779" cy="954107"/>
            </a:xfrm>
          </p:grpSpPr>
          <p:sp>
            <p:nvSpPr>
              <p:cNvPr id="80" name="Flowchart: Process 79">
                <a:extLst>
                  <a:ext uri="{FF2B5EF4-FFF2-40B4-BE49-F238E27FC236}">
                    <a16:creationId xmlns:a16="http://schemas.microsoft.com/office/drawing/2014/main" id="{543C7C55-BD34-92C4-1538-8009E125B6EF}"/>
                  </a:ext>
                </a:extLst>
              </p:cNvPr>
              <p:cNvSpPr/>
              <p:nvPr/>
            </p:nvSpPr>
            <p:spPr>
              <a:xfrm>
                <a:off x="6400801" y="1918284"/>
                <a:ext cx="592968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Hexagon 86">
                <a:extLst>
                  <a:ext uri="{FF2B5EF4-FFF2-40B4-BE49-F238E27FC236}">
                    <a16:creationId xmlns:a16="http://schemas.microsoft.com/office/drawing/2014/main" id="{AF87B9F7-4CD3-537C-101C-366E8E66C34D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6">
                <a:extLst>
                  <a:ext uri="{FF2B5EF4-FFF2-40B4-BE49-F238E27FC236}">
                    <a16:creationId xmlns:a16="http://schemas.microsoft.com/office/drawing/2014/main" id="{0DD1C73A-F048-2FC2-1586-1B2DACEEACA3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1.3</a:t>
                </a:r>
              </a:p>
            </p:txBody>
          </p:sp>
          <p:sp>
            <p:nvSpPr>
              <p:cNvPr id="91" name="TextBox 6">
                <a:extLst>
                  <a:ext uri="{FF2B5EF4-FFF2-40B4-BE49-F238E27FC236}">
                    <a16:creationId xmlns:a16="http://schemas.microsoft.com/office/drawing/2014/main" id="{F8729742-A693-2E61-3B16-38509867B1B3}"/>
                  </a:ext>
                </a:extLst>
              </p:cNvPr>
              <p:cNvSpPr txBox="1"/>
              <p:nvPr/>
            </p:nvSpPr>
            <p:spPr>
              <a:xfrm>
                <a:off x="7152062" y="1818142"/>
                <a:ext cx="603238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ชนิดของไส้กรองอากาศ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9" name="Arrow: Chevron 78">
              <a:extLst>
                <a:ext uri="{FF2B5EF4-FFF2-40B4-BE49-F238E27FC236}">
                  <a16:creationId xmlns:a16="http://schemas.microsoft.com/office/drawing/2014/main" id="{C007D2AD-5DA5-39AE-D884-576B843895EE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TextBox 10">
            <a:extLst>
              <a:ext uri="{FF2B5EF4-FFF2-40B4-BE49-F238E27FC236}">
                <a16:creationId xmlns:a16="http://schemas.microsoft.com/office/drawing/2014/main" id="{54EE1E1E-B322-C2AD-6D10-1A3D0A702B57}"/>
              </a:ext>
            </a:extLst>
          </p:cNvPr>
          <p:cNvSpPr txBox="1"/>
          <p:nvPr/>
        </p:nvSpPr>
        <p:spPr>
          <a:xfrm>
            <a:off x="785649" y="2292885"/>
            <a:ext cx="6468186" cy="320928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ไส้กรองอากาศแบ่งออกได้ 3 ชนิด (รูปที่ 13.3) คือ ชนิดกระดาษ ไส้กรองชนิดนี้ใช้กันอย่างกว้างขวางทั่วไปในรถยนต์ ชนิดใยสังเคราะห์ จะมีส่วนประกอบของใยสังเคราะห์ที่สามารถถอดล้างได้ และชนิด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 ชนิดนี้จะมีอ่าง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มันที่ใช้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มันในการดักฝุ่น</a:t>
            </a:r>
          </a:p>
        </p:txBody>
      </p:sp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0642A822-3059-3F3F-7D32-E92E4FE08CD8}"/>
              </a:ext>
            </a:extLst>
          </p:cNvPr>
          <p:cNvSpPr/>
          <p:nvPr/>
        </p:nvSpPr>
        <p:spPr>
          <a:xfrm rot="459140">
            <a:off x="16160276" y="7591378"/>
            <a:ext cx="4236311" cy="36519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5AB75A-0E47-CECB-7B0C-CAA2620B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59" y="1374340"/>
            <a:ext cx="10097564" cy="7107593"/>
          </a:xfrm>
          <a:prstGeom prst="rect">
            <a:avLst/>
          </a:prstGeom>
        </p:spPr>
      </p:pic>
      <p:sp>
        <p:nvSpPr>
          <p:cNvPr id="81" name="TextBox 10">
            <a:extLst>
              <a:ext uri="{FF2B5EF4-FFF2-40B4-BE49-F238E27FC236}">
                <a16:creationId xmlns:a16="http://schemas.microsoft.com/office/drawing/2014/main" id="{69699A34-EE6D-F69F-0D03-5780AE3A481E}"/>
              </a:ext>
            </a:extLst>
          </p:cNvPr>
          <p:cNvSpPr txBox="1"/>
          <p:nvPr/>
        </p:nvSpPr>
        <p:spPr>
          <a:xfrm>
            <a:off x="10705466" y="8736139"/>
            <a:ext cx="5101236" cy="62668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ชนิดของไส้กรองอากาศ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EAAE2B-B250-F077-7E3C-725CC2D4A4CB}"/>
              </a:ext>
            </a:extLst>
          </p:cNvPr>
          <p:cNvGrpSpPr/>
          <p:nvPr/>
        </p:nvGrpSpPr>
        <p:grpSpPr>
          <a:xfrm>
            <a:off x="660622" y="5780477"/>
            <a:ext cx="8941761" cy="954107"/>
            <a:chOff x="2971800" y="1028700"/>
            <a:chExt cx="8941761" cy="9541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A3D0509-11F9-CC34-BA3C-77B429C785CC}"/>
                </a:ext>
              </a:extLst>
            </p:cNvPr>
            <p:cNvGrpSpPr/>
            <p:nvPr/>
          </p:nvGrpSpPr>
          <p:grpSpPr>
            <a:xfrm>
              <a:off x="2971800" y="1028700"/>
              <a:ext cx="8941761" cy="954107"/>
              <a:chOff x="5691670" y="1818142"/>
              <a:chExt cx="8941761" cy="954107"/>
            </a:xfrm>
          </p:grpSpPr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73B40982-2F0B-FA8C-4A57-F85AC6DA9922}"/>
                  </a:ext>
                </a:extLst>
              </p:cNvPr>
              <p:cNvSpPr/>
              <p:nvPr/>
            </p:nvSpPr>
            <p:spPr>
              <a:xfrm>
                <a:off x="6400802" y="1918284"/>
                <a:ext cx="7033268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52195929-7106-27D0-814D-55C05BE732E0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6">
                <a:extLst>
                  <a:ext uri="{FF2B5EF4-FFF2-40B4-BE49-F238E27FC236}">
                    <a16:creationId xmlns:a16="http://schemas.microsoft.com/office/drawing/2014/main" id="{026263B0-2646-BA2C-D61F-85EC13EDC2BF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1.4</a:t>
                </a:r>
              </a:p>
            </p:txBody>
          </p:sp>
          <p:sp>
            <p:nvSpPr>
              <p:cNvPr id="25" name="TextBox 6">
                <a:extLst>
                  <a:ext uri="{FF2B5EF4-FFF2-40B4-BE49-F238E27FC236}">
                    <a16:creationId xmlns:a16="http://schemas.microsoft.com/office/drawing/2014/main" id="{FBF6F04D-160E-2CD6-1ADC-48126AB3246A}"/>
                  </a:ext>
                </a:extLst>
              </p:cNvPr>
              <p:cNvSpPr txBox="1"/>
              <p:nvPr/>
            </p:nvSpPr>
            <p:spPr>
              <a:xfrm>
                <a:off x="7152062" y="1818142"/>
                <a:ext cx="7481369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ท่อร่วมไอดี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Intake Manifold) </a:t>
                </a:r>
              </a:p>
            </p:txBody>
          </p:sp>
        </p:grp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D5B3AABF-AB66-F3D1-C574-574A7DF6C724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0AA2C098-18BB-C62F-67FB-744B50A27B86}"/>
              </a:ext>
            </a:extLst>
          </p:cNvPr>
          <p:cNvSpPr txBox="1"/>
          <p:nvPr/>
        </p:nvSpPr>
        <p:spPr>
          <a:xfrm>
            <a:off x="785649" y="7049513"/>
            <a:ext cx="6468186" cy="214502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ท่อร่วมไอดีจะทำหน้าที่นำอากาศที่ผ่านจากเครื่องกรองอากาศแล้วเข้าสู่กระบอกสูบ ในกรณีที่เป็นเครื่องยนต์ดีเซลแบบหลายสูบ ก็จะมีท่อแยกเข้าแต่ละสูบ</a:t>
            </a:r>
          </a:p>
        </p:txBody>
      </p:sp>
    </p:spTree>
    <p:extLst>
      <p:ext uri="{BB962C8B-B14F-4D97-AF65-F5344CB8AC3E}">
        <p14:creationId xmlns:p14="http://schemas.microsoft.com/office/powerpoint/2010/main" val="31901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81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4108E-0413-4A70-CD48-39BB7D6B6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531DD81B-7FB2-6FC9-86D5-A97E0DE69EB5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716315-9F9A-986E-2FC4-1E0AE8B5EB47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AE4E4F3-CB82-1D40-322B-5A89DB7097CB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55FC3C72-5FB3-050B-BA2B-44C2ED241CF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B4DF6E2-0F86-439C-A63B-5D485ABED62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CB38F80-2612-DA94-DAA9-FAE1A0221DA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E0EDC16-74CD-ECE6-5437-83DA2167300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57AE42BC-2A22-5E28-17C0-BE06910C242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62B2AA1F-D896-14FA-65EA-C39A81C5597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9FD60A3-4607-208C-12FD-5FD92AD9442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36AD9A2-61EE-6360-4701-74655CE2E10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6C28B6AC-3F4A-4E5C-5145-638F32D3FB47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394B16E5-10B9-8B18-63DB-F0BC103E596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7FB2398-FAE4-48BD-3547-459CCCED8D6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A6F7C2DB-45DE-6DEE-C529-2E88E4AD7E93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C9E727D0-8B19-4D1E-B616-1DE4BB4D2B82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C55218-ACD7-04CC-F469-631FF83DB582}"/>
              </a:ext>
            </a:extLst>
          </p:cNvPr>
          <p:cNvGrpSpPr/>
          <p:nvPr/>
        </p:nvGrpSpPr>
        <p:grpSpPr>
          <a:xfrm>
            <a:off x="19040923" y="6383514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323CBC-7318-FF2A-E5F6-CF2784A7B9ED}"/>
                </a:ext>
              </a:extLst>
            </p:cNvPr>
            <p:cNvGrpSpPr/>
            <p:nvPr/>
          </p:nvGrpSpPr>
          <p:grpSpPr>
            <a:xfrm>
              <a:off x="3412924" y="2584660"/>
              <a:ext cx="6858625" cy="778264"/>
              <a:chOff x="3412924" y="2584660"/>
              <a:chExt cx="7525752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AFD09B35-52EC-21BF-E376-B4F63A5CF290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7098769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89B4B494-31D0-CFA0-00B9-7A97A5A82620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1561FA6-86C1-5DA8-3FB0-7FBEEF66FF61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การถอดเสื้อสูบและเพลาข้อเหวี่ยง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491D55-D726-32DE-6BFB-4B505E616501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8029AA-2B89-07DD-0D1D-A7460C1B6A74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18238EAC-F146-5A1B-C18A-C039EE24E6C8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F98FB3DE-CBA9-1874-9257-51EB0EAD7ABC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2FA6AE78-156A-6227-2408-86771F15D424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4A72D429-3410-97E8-E02E-F6408B4D7EB5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61D81F11-8942-85A6-8C6B-0494C440F9A9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C752F4-78B7-0C1F-EE58-08E4B9CECF6E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1C315CEE-3992-DDFD-2113-14F4645B8167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44C5A1D-A4F8-CCA3-EBB2-2F8B69844480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092CFDFB-FBB7-9901-E9D7-33A10CB53733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5A62D72-4E04-3805-A88C-259DCD4E6355}"/>
              </a:ext>
            </a:extLst>
          </p:cNvPr>
          <p:cNvGrpSpPr/>
          <p:nvPr/>
        </p:nvGrpSpPr>
        <p:grpSpPr>
          <a:xfrm>
            <a:off x="20572470" y="-1135808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8609F49-FA0D-DBF1-2338-1013AC00ACCA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EB52178D-A1F3-94CE-B17E-778610DB295F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5C559B9F-0339-226B-1C29-EA625C416078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FA6E027B-7100-6858-572F-6F9B7DE25F19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9834FE5B-8624-F220-FF2C-FCABDC232D87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9DCEFA67-2CF7-301A-DDED-F94357BC269C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5D3DD18F-D840-F142-82AD-7CFB2F7F5C26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1A7B15D-D1FF-6E92-4119-DD4E12E6AC24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E60A5D9-37AB-B263-2E03-69753D34DE6B}"/>
              </a:ext>
            </a:extLst>
          </p:cNvPr>
          <p:cNvGrpSpPr/>
          <p:nvPr/>
        </p:nvGrpSpPr>
        <p:grpSpPr>
          <a:xfrm>
            <a:off x="660622" y="1023850"/>
            <a:ext cx="7492779" cy="954107"/>
            <a:chOff x="2971800" y="1028700"/>
            <a:chExt cx="7492779" cy="95410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88D1B6C-2E90-154E-AB9C-F49E6F33C8FB}"/>
                </a:ext>
              </a:extLst>
            </p:cNvPr>
            <p:cNvGrpSpPr/>
            <p:nvPr/>
          </p:nvGrpSpPr>
          <p:grpSpPr>
            <a:xfrm>
              <a:off x="2971800" y="1028700"/>
              <a:ext cx="7492779" cy="954107"/>
              <a:chOff x="5691670" y="1818142"/>
              <a:chExt cx="7492779" cy="954107"/>
            </a:xfrm>
          </p:grpSpPr>
          <p:sp>
            <p:nvSpPr>
              <p:cNvPr id="80" name="Flowchart: Process 79">
                <a:extLst>
                  <a:ext uri="{FF2B5EF4-FFF2-40B4-BE49-F238E27FC236}">
                    <a16:creationId xmlns:a16="http://schemas.microsoft.com/office/drawing/2014/main" id="{A87FCD5A-2F39-F02C-B6EF-F5C6D78C8F7A}"/>
                  </a:ext>
                </a:extLst>
              </p:cNvPr>
              <p:cNvSpPr/>
              <p:nvPr/>
            </p:nvSpPr>
            <p:spPr>
              <a:xfrm>
                <a:off x="6400802" y="1918284"/>
                <a:ext cx="6783647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Hexagon 86">
                <a:extLst>
                  <a:ext uri="{FF2B5EF4-FFF2-40B4-BE49-F238E27FC236}">
                    <a16:creationId xmlns:a16="http://schemas.microsoft.com/office/drawing/2014/main" id="{AD8DF9D8-44ED-9278-EFBA-F55E234CC272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6">
                <a:extLst>
                  <a:ext uri="{FF2B5EF4-FFF2-40B4-BE49-F238E27FC236}">
                    <a16:creationId xmlns:a16="http://schemas.microsoft.com/office/drawing/2014/main" id="{E5DA3B1E-A829-EBD6-A039-4BFD0D1BC5E6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1.5</a:t>
                </a:r>
              </a:p>
            </p:txBody>
          </p:sp>
          <p:sp>
            <p:nvSpPr>
              <p:cNvPr id="91" name="TextBox 6">
                <a:extLst>
                  <a:ext uri="{FF2B5EF4-FFF2-40B4-BE49-F238E27FC236}">
                    <a16:creationId xmlns:a16="http://schemas.microsoft.com/office/drawing/2014/main" id="{0BE40CF1-224D-9148-34EF-62233211FB8F}"/>
                  </a:ext>
                </a:extLst>
              </p:cNvPr>
              <p:cNvSpPr txBox="1"/>
              <p:nvPr/>
            </p:nvSpPr>
            <p:spPr>
              <a:xfrm>
                <a:off x="7152062" y="1818142"/>
                <a:ext cx="603238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อุปกรณ์เพิ่มความดันอากาศ 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9" name="Arrow: Chevron 78">
              <a:extLst>
                <a:ext uri="{FF2B5EF4-FFF2-40B4-BE49-F238E27FC236}">
                  <a16:creationId xmlns:a16="http://schemas.microsoft.com/office/drawing/2014/main" id="{F9F9F39E-DBE5-6105-D1BC-5DA6173EC189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TextBox 10">
            <a:extLst>
              <a:ext uri="{FF2B5EF4-FFF2-40B4-BE49-F238E27FC236}">
                <a16:creationId xmlns:a16="http://schemas.microsoft.com/office/drawing/2014/main" id="{5E3A7A4E-2480-B01A-C77F-22D305422125}"/>
              </a:ext>
            </a:extLst>
          </p:cNvPr>
          <p:cNvSpPr txBox="1"/>
          <p:nvPr/>
        </p:nvSpPr>
        <p:spPr>
          <a:xfrm>
            <a:off x="785648" y="2292885"/>
            <a:ext cx="8406218" cy="320928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อุปกรณ์เพิ่มความดันอากาศทำหน้าที่อัดอากาศเข้าสู่กระบอกสูบด้วยความดัน และมวลของอากาศที่มากกว่าแรงดูดจากการเลื่อนลงของลูกสูบของเครื่องยนต์ปกติ เครื่องยนต์ที่ไม่มีอุปกรณ์เพิ่มความดันอากาศจะสามารถประจุอากาศได้เพียง 65 - 165% ของความจุกระบอกสูบ อุปกรณ์เพิ่มความดันอากาศ ที่นิยมใช้กันมีอยู่ 2 ชนิด คือ เทอร์โบชาร์จเจอร์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Turbocharger)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และซู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ชาร์จเจอร์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Supercharger)</a:t>
            </a:r>
          </a:p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เทอร์โบชาร์จเจอร์เป็นอุปกรณ์เพิ่มความดันอากาศ  โดยอัดอากาศเข้าสู่ห้องเผาไหม้  โดยอาศัยแรงขับดันจากไอเสียของเครื่องยนต์ ระบบเทอร์โบชาร์จเจอร์ (รูปที่ 13.4) มีการทำงานด้วยล้อกังหัน ซึ่งเป็นแรงผลักดันจากแก๊สไอเสียของเครื่องยนต์ในปัจจุบันนิยมใช้กันมาก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เทอร์โบ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ชาร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์เจอร์ (รูปที่ 13.5) มีส่วนประกอบหลัก คือ ล้อกังหันหรือล้อเทอร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์ไ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บน์ ซึ่งอยู่ทางด้านท่อไอเสีย และล้ออัดหรือล้อคอมเพรสเซอร์ต่อ ซึ่งอยู่กับกรองอากาศ และส่วนประกอบอื่น ๆ </a:t>
            </a:r>
          </a:p>
        </p:txBody>
      </p:sp>
      <p:sp>
        <p:nvSpPr>
          <p:cNvPr id="81" name="TextBox 10">
            <a:extLst>
              <a:ext uri="{FF2B5EF4-FFF2-40B4-BE49-F238E27FC236}">
                <a16:creationId xmlns:a16="http://schemas.microsoft.com/office/drawing/2014/main" id="{45CE55E1-ABBB-9950-9650-49892960DB54}"/>
              </a:ext>
            </a:extLst>
          </p:cNvPr>
          <p:cNvSpPr txBox="1"/>
          <p:nvPr/>
        </p:nvSpPr>
        <p:spPr>
          <a:xfrm>
            <a:off x="11679105" y="8970123"/>
            <a:ext cx="5101236" cy="62668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13.4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ภาพตัดส่วนประกอบของระบบเทอร์โบชาร์จเจอร์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BFAFE6-8A40-EDF9-B274-62514CFFB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05" y="875566"/>
            <a:ext cx="8383775" cy="7905827"/>
          </a:xfrm>
          <a:prstGeom prst="rect">
            <a:avLst/>
          </a:prstGeom>
        </p:spPr>
      </p:pic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4A939C65-D05B-3DBA-E0CA-27255C32ADCA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1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F942-C912-DF82-B24B-1B2A0858C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10">
            <a:extLst>
              <a:ext uri="{FF2B5EF4-FFF2-40B4-BE49-F238E27FC236}">
                <a16:creationId xmlns:a16="http://schemas.microsoft.com/office/drawing/2014/main" id="{7B3577E1-CC7A-1BA0-55D2-F06899CC8853}"/>
              </a:ext>
            </a:extLst>
          </p:cNvPr>
          <p:cNvSpPr txBox="1"/>
          <p:nvPr/>
        </p:nvSpPr>
        <p:spPr>
          <a:xfrm>
            <a:off x="1893266" y="8534800"/>
            <a:ext cx="6966954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13.5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ภาพตัดส่วนประกอบของเทอร์โบชาร์จเจอร์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2FD2E55-F80B-3311-5800-D46E045C0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" y="1480305"/>
            <a:ext cx="9204585" cy="6690808"/>
          </a:xfrm>
          <a:prstGeom prst="rect">
            <a:avLst/>
          </a:prstGeom>
        </p:spPr>
      </p:pic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E1EC19F-169E-E5D2-09D4-8F53A75AC33D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132E27-B5C9-5885-EBBF-B1B9CF7A2D2D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E90748-7E2C-B97C-C580-FF84A8AE818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25B2AF4-BFD6-E8B1-5B11-1DC69CFB830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1491D8E3-F83F-AA1B-1421-7A7871B7930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A02E12A-0A33-C76B-C446-0E0791E1A21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F371BAA-0E9E-D430-4EAC-E689C9E7D6C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454E0B69-268F-CD82-3D4E-C521CA8C130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6FD03AB-38F7-C23B-C14D-47673657BE7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54F1F51-C297-4663-85D7-C698429B391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7B5F9A-150C-91A4-A196-4F6F82415E5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60F1FBD-9823-AF96-D3E9-596C83FAC3C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6A42E0D-D2F8-F96D-201A-C17D8D41AB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E3A6E6F-DA3D-6CF4-DA17-11AFA23EA57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F3B81604-7FCB-34EF-1466-B7D735DC81D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DE8F769-708F-7150-BBD8-0E155EAF9990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28E960-7EF3-0D55-9237-C9BA3E590727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27F726-DCDA-B5D6-CEA8-9AA96A907480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B1A175B4-0C35-E1AD-F2CA-2FFF6EDC5FF2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E7CA3946-BA27-9411-5171-54E480EE8B2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65D00337-FBE6-C903-66CC-B11A04B85205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354CCA-A4C8-8386-E71F-3F649AD7001F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DD25C5-E99E-ED7F-CC87-961B86CF1D0A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1C7BC1E6-85F5-BBC9-51E3-23DE45D5D60B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BA5A1E9A-DEAC-F467-FDBE-E835D226DC8F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EB8FBB30-1EB9-1796-E666-9474C2EA9ED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6A33AF20-DCDF-5B7D-ACB2-5430CCFE80B8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C442B1B0-AFA0-F7FD-40C9-5365BF698479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2EE916-2025-4B33-BEBB-2D91FD6DA78E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F38639-85FA-314A-BD3B-36EB909E0CCC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472EA51B-ADE0-A42D-111B-DBA901F14231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81D9251E-30F5-5832-BFEF-7DB7DE7A4AA3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FFAA8D-D774-EAC7-585D-62592846498A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7E5203B0-0CBC-E751-F84C-6592FD17E149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7F164A0D-E282-4675-D0E3-E4A2611C5D7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2447C6-8C84-4EB2-1C9E-A8266433C136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609A1AE-7DFC-AC2C-C702-C90FEC51A674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902BCC8-528B-323E-2216-6C19735511E8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016280C-DF1F-EA86-80C4-FB7C3D049F61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E00EED-0B92-68F4-EDD9-9C8F3C3BEE6B}"/>
              </a:ext>
            </a:extLst>
          </p:cNvPr>
          <p:cNvGrpSpPr/>
          <p:nvPr/>
        </p:nvGrpSpPr>
        <p:grpSpPr>
          <a:xfrm>
            <a:off x="19427349" y="8113963"/>
            <a:ext cx="3940010" cy="923330"/>
            <a:chOff x="3041361" y="2114402"/>
            <a:chExt cx="3940010" cy="9233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17E4EB-C7F5-E630-FB40-A238447B95A1}"/>
                </a:ext>
              </a:extLst>
            </p:cNvPr>
            <p:cNvGrpSpPr/>
            <p:nvPr/>
          </p:nvGrpSpPr>
          <p:grpSpPr>
            <a:xfrm>
              <a:off x="3213275" y="2356304"/>
              <a:ext cx="3768096" cy="655419"/>
              <a:chOff x="4567415" y="4086431"/>
              <a:chExt cx="3768096" cy="655419"/>
            </a:xfrm>
          </p:grpSpPr>
          <p:sp>
            <p:nvSpPr>
              <p:cNvPr id="49" name="Flowchart: Process 48">
                <a:extLst>
                  <a:ext uri="{FF2B5EF4-FFF2-40B4-BE49-F238E27FC236}">
                    <a16:creationId xmlns:a16="http://schemas.microsoft.com/office/drawing/2014/main" id="{7AA44478-AEE9-7495-9955-CE0A40800F4C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376809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10">
                <a:extLst>
                  <a:ext uri="{FF2B5EF4-FFF2-40B4-BE49-F238E27FC236}">
                    <a16:creationId xmlns:a16="http://schemas.microsoft.com/office/drawing/2014/main" id="{FD40D8CE-E733-8ED5-CE91-760B7A0AF61D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2927599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หม้อ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Radiator)</a:t>
                </a: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2CB0677A-ECE3-8031-24AC-6740447E8082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B5169A7-FC47-D9DB-CDBA-489112C5BD53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AAD53B58-738D-6D0B-10B6-2457643CC4E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5B229E35-6749-9DB5-BC84-DE92BBA391E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99CECC18-D335-906D-E55A-2EB30AC4FF3C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.</a:t>
              </a: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</a:t>
              </a:r>
            </a:p>
          </p:txBody>
        </p:sp>
      </p:grpSp>
      <p:sp>
        <p:nvSpPr>
          <p:cNvPr id="51" name="TextBox 10">
            <a:extLst>
              <a:ext uri="{FF2B5EF4-FFF2-40B4-BE49-F238E27FC236}">
                <a16:creationId xmlns:a16="http://schemas.microsoft.com/office/drawing/2014/main" id="{429345CB-23CE-16E1-94C1-FE3B20333AEF}"/>
              </a:ext>
            </a:extLst>
          </p:cNvPr>
          <p:cNvSpPr txBox="1"/>
          <p:nvPr/>
        </p:nvSpPr>
        <p:spPr>
          <a:xfrm>
            <a:off x="10117476" y="2299645"/>
            <a:ext cx="7358486" cy="554348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การใช้เทอร์โบ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ชาร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์เจอร์เพิ่มความดันของอากาศเข้าสู่กระบอกสูบ จะช่วยเพิ่มกำลังของเครื่องยนต์ แต่ถ้าความดันเพิ่มมากเกินไป มวลของอากาศก็จะมากเกินไปด้วย ดังนั้น แรงระเบิดจากการเผาไหม้ของ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มันเชื้อเพลิงกับอากาศจะสูงเกินไป ทำให้ชิ้นส่วนของเครื่องยนต์ไม่สามารถทนทานได้ ซึ่งจะทำให้เกิดการเสียหายกับชิ้นส่วน ดังนั้น จึงต้องมีการควบคุมความดันอากาศที่เข้าสู่กระบอกสูบ การควบคุมจะใช้ชุด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สต์เกต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Waste gate)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ซึ่งประกอบด้วยตัวควบคุมลิ้นระบายไอเสีย หรือ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สต์เกตแอ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็คทู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เต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อร์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Waste gate actuator)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และลิ้นระบาย</a:t>
            </a:r>
            <a:b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ไอเสีย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Waste gate valve or Bypass valve) 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สต์เกตทำงานด้วยความดันอากาศ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Pressure)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ในท่อไอดี ภายในประกอบด้วยแผ่น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ไดอะแฟ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รม และสปริง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CAA70C5-EE24-F09F-9599-7B7BD184D7A4}"/>
              </a:ext>
            </a:extLst>
          </p:cNvPr>
          <p:cNvGrpSpPr/>
          <p:nvPr/>
        </p:nvGrpSpPr>
        <p:grpSpPr>
          <a:xfrm>
            <a:off x="10117476" y="1325482"/>
            <a:ext cx="7491248" cy="735666"/>
            <a:chOff x="3224444" y="4284645"/>
            <a:chExt cx="7491248" cy="73566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66C44D2-F7E6-537C-930F-019795D1D997}"/>
                </a:ext>
              </a:extLst>
            </p:cNvPr>
            <p:cNvGrpSpPr/>
            <p:nvPr/>
          </p:nvGrpSpPr>
          <p:grpSpPr>
            <a:xfrm>
              <a:off x="3272852" y="4394872"/>
              <a:ext cx="7442840" cy="625439"/>
              <a:chOff x="4567416" y="4086431"/>
              <a:chExt cx="7442840" cy="625439"/>
            </a:xfrm>
          </p:grpSpPr>
          <p:sp>
            <p:nvSpPr>
              <p:cNvPr id="71" name="Flowchart: Process 70">
                <a:extLst>
                  <a:ext uri="{FF2B5EF4-FFF2-40B4-BE49-F238E27FC236}">
                    <a16:creationId xmlns:a16="http://schemas.microsoft.com/office/drawing/2014/main" id="{24ADCB83-EA56-561A-C36C-7A8D81AD70E5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7310078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10">
                <a:extLst>
                  <a:ext uri="{FF2B5EF4-FFF2-40B4-BE49-F238E27FC236}">
                    <a16:creationId xmlns:a16="http://schemas.microsoft.com/office/drawing/2014/main" id="{2D1A320E-343C-9F61-CB40-9115FF50A0F0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7210492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การควบคุมความดันอากาศของเทอร์โบชาร์จเจอร์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7D960EC-3554-DC78-E6A6-47A496D5B4C4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69" name="Arrow: Chevron 68">
                <a:extLst>
                  <a:ext uri="{FF2B5EF4-FFF2-40B4-BE49-F238E27FC236}">
                    <a16:creationId xmlns:a16="http://schemas.microsoft.com/office/drawing/2014/main" id="{C571B322-805E-A864-CC26-1B214E5C07A3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Arrow: Chevron 69">
                <a:extLst>
                  <a:ext uri="{FF2B5EF4-FFF2-40B4-BE49-F238E27FC236}">
                    <a16:creationId xmlns:a16="http://schemas.microsoft.com/office/drawing/2014/main" id="{9FEE0497-ECCE-FB38-350F-B69CFC0ABA5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73" name="TextBox 10">
            <a:extLst>
              <a:ext uri="{FF2B5EF4-FFF2-40B4-BE49-F238E27FC236}">
                <a16:creationId xmlns:a16="http://schemas.microsoft.com/office/drawing/2014/main" id="{05808A5C-FAE1-C1F0-B9D7-F77F37E13F72}"/>
              </a:ext>
            </a:extLst>
          </p:cNvPr>
          <p:cNvSpPr txBox="1"/>
          <p:nvPr/>
        </p:nvSpPr>
        <p:spPr>
          <a:xfrm>
            <a:off x="132514" y="-3247589"/>
            <a:ext cx="6401091" cy="315880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เทอร์โบ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ชาร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์เจอร์ (รูปที่ 13.5)  มีส่วนประกอบหลัก คือ ล้อกังหันหรือล้อเทอร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์ไ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บน์ ซึ่งอยู่ทางด้านท่อไอเสีย และล้ออัดหรือล้อคอมเพรสเซอร์ต่อ ซึ่งอยู่กับกรองอากาศ และส่วนประกอบอื่น ๆ </a:t>
            </a:r>
          </a:p>
        </p:txBody>
      </p:sp>
    </p:spTree>
    <p:extLst>
      <p:ext uri="{BB962C8B-B14F-4D97-AF65-F5344CB8AC3E}">
        <p14:creationId xmlns:p14="http://schemas.microsoft.com/office/powerpoint/2010/main" val="16866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028F6D-5C8A-F00C-9210-1D30D7998738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AF2101-C494-F08F-533E-4D816E8B910A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B4BBFE43-082B-F24A-A03E-87E41EBA738A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305D9EFF-083E-51CF-9211-59028D82EE47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0581BD-D868-B93B-98B3-6869BDA7330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0945D74D-E654-6E68-39E9-70BDF193A30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31B828CD-9F1F-2D23-4B57-58A9439FF30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B148C3-3037-DBA8-5FA5-5BAF87EDDC32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1483A1E8-8C75-ECF6-A518-BA78B29768E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F046042-E0A3-558E-D2F0-E5642E7A582B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3356DC-98E7-BE37-AAE8-8A47B009FADF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B95E3A-38CB-B7D5-425E-015BEBF4BBAC}"/>
              </a:ext>
            </a:extLst>
          </p:cNvPr>
          <p:cNvGrpSpPr/>
          <p:nvPr/>
        </p:nvGrpSpPr>
        <p:grpSpPr>
          <a:xfrm>
            <a:off x="592577" y="-45064"/>
            <a:ext cx="9532940" cy="2673964"/>
            <a:chOff x="592577" y="-45064"/>
            <a:chExt cx="9532940" cy="26739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85F5F7F-FEC4-E367-F5D6-FF58911ACA83}"/>
                </a:ext>
              </a:extLst>
            </p:cNvPr>
            <p:cNvGrpSpPr/>
            <p:nvPr/>
          </p:nvGrpSpPr>
          <p:grpSpPr>
            <a:xfrm>
              <a:off x="592577" y="0"/>
              <a:ext cx="9532940" cy="2628900"/>
              <a:chOff x="-22215" y="0"/>
              <a:chExt cx="9532940" cy="26289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06DFE7E-7161-F070-1278-78944BA499A1}"/>
                  </a:ext>
                </a:extLst>
              </p:cNvPr>
              <p:cNvSpPr/>
              <p:nvPr/>
            </p:nvSpPr>
            <p:spPr>
              <a:xfrm>
                <a:off x="1899810" y="717042"/>
                <a:ext cx="7291549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6">
                <a:extLst>
                  <a:ext uri="{FF2B5EF4-FFF2-40B4-BE49-F238E27FC236}">
                    <a16:creationId xmlns:a16="http://schemas.microsoft.com/office/drawing/2014/main" id="{51D79BC7-4D06-4E0C-BD74-891C933AFB50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6848917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การทำงานของ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เว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สต์เกต</a:t>
                </a:r>
              </a:p>
            </p:txBody>
          </p:sp>
          <p:sp>
            <p:nvSpPr>
              <p:cNvPr id="66" name="Flowchart: Delay 65">
                <a:extLst>
                  <a:ext uri="{FF2B5EF4-FFF2-40B4-BE49-F238E27FC236}">
                    <a16:creationId xmlns:a16="http://schemas.microsoft.com/office/drawing/2014/main" id="{476AE331-771F-94DE-BFA3-9EE46E60AC8B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">
                <a:extLst>
                  <a:ext uri="{FF2B5EF4-FFF2-40B4-BE49-F238E27FC236}">
                    <a16:creationId xmlns:a16="http://schemas.microsoft.com/office/drawing/2014/main" id="{13EA39C8-6D34-9746-A344-0E61F85F6A3F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4338204-0277-938C-D32D-867256B0B457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6B90F9F4-3F80-BDB6-B6B0-584EA0E99F7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51D37C24-6ADE-D257-23C5-A0B0DC03BF9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5F899ADC-C569-F33C-298F-8E2136352956}"/>
              </a:ext>
            </a:extLst>
          </p:cNvPr>
          <p:cNvSpPr txBox="1"/>
          <p:nvPr/>
        </p:nvSpPr>
        <p:spPr>
          <a:xfrm>
            <a:off x="11006767" y="5597624"/>
            <a:ext cx="4853344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การทำงานของ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สต์เกตตำแหน่งลิ้นระบายไอเสียปิด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3B176EA-A9E3-894E-A308-DDDBE2D6FE55}"/>
              </a:ext>
            </a:extLst>
          </p:cNvPr>
          <p:cNvGrpSpPr/>
          <p:nvPr/>
        </p:nvGrpSpPr>
        <p:grpSpPr>
          <a:xfrm>
            <a:off x="20572470" y="-1135808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A26F3F7-9D53-1456-F26D-E4F629338DCA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FA8FF30-4495-EF39-0B81-04DBEA7DBB0D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E88504D2-F4FD-37F5-15F9-6BFCBCFEECE5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67A915DB-0F94-0380-E808-D283D82DB5D9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44214D01-4384-700E-D37E-363DF5476389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C18A0DD4-7480-BFA2-9674-1E51B838C101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5B55C683-59AF-E4E8-D5D5-C639B9987990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57BB232-A3CA-9DF7-CB6D-838C8F165728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sp>
        <p:nvSpPr>
          <p:cNvPr id="49" name="TextBox 10">
            <a:extLst>
              <a:ext uri="{FF2B5EF4-FFF2-40B4-BE49-F238E27FC236}">
                <a16:creationId xmlns:a16="http://schemas.microsoft.com/office/drawing/2014/main" id="{8659A676-BC4B-339E-70F2-47B27648B882}"/>
              </a:ext>
            </a:extLst>
          </p:cNvPr>
          <p:cNvSpPr txBox="1"/>
          <p:nvPr/>
        </p:nvSpPr>
        <p:spPr>
          <a:xfrm>
            <a:off x="3199190" y="3068817"/>
            <a:ext cx="5456080" cy="287920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ความดันในท่อไอดีจะถูกกำหนดไว้ค่าหนึ่ง (แล้วแต่การออกแบบเครื่องยนต์) เช่น 70 </a:t>
            </a:r>
            <a:r>
              <a: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kPa 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เมื่อความดันในท่อไอดีสูงไม่ถึง 70 </a:t>
            </a:r>
            <a:r>
              <a: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kPa</a:t>
            </a:r>
            <a:r>
              <a:rPr lang="en-US" sz="1450" spc="-3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ตัวควบคุมลิ้นระบายไอเสียจะไม่ทำงาน ลิ้นระบายไอเสียปิด แก๊สไอเสียทั้งหมดก็ไหลผ่านใบพัดของล้อกังหัน</a:t>
            </a:r>
            <a:endParaRPr lang="en-US" sz="37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AD093-C2AF-D44A-76BD-C5791F3DD968}"/>
              </a:ext>
            </a:extLst>
          </p:cNvPr>
          <p:cNvGrpSpPr/>
          <p:nvPr/>
        </p:nvGrpSpPr>
        <p:grpSpPr>
          <a:xfrm>
            <a:off x="3199189" y="2132754"/>
            <a:ext cx="7491248" cy="735666"/>
            <a:chOff x="3224444" y="4284645"/>
            <a:chExt cx="7491248" cy="73566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E6D4E65-C91D-B351-FDD1-062491A64C17}"/>
                </a:ext>
              </a:extLst>
            </p:cNvPr>
            <p:cNvGrpSpPr/>
            <p:nvPr/>
          </p:nvGrpSpPr>
          <p:grpSpPr>
            <a:xfrm>
              <a:off x="3272852" y="4394872"/>
              <a:ext cx="7442840" cy="625439"/>
              <a:chOff x="4567416" y="4086431"/>
              <a:chExt cx="7442840" cy="625439"/>
            </a:xfrm>
          </p:grpSpPr>
          <p:sp>
            <p:nvSpPr>
              <p:cNvPr id="55" name="Flowchart: Process 54">
                <a:extLst>
                  <a:ext uri="{FF2B5EF4-FFF2-40B4-BE49-F238E27FC236}">
                    <a16:creationId xmlns:a16="http://schemas.microsoft.com/office/drawing/2014/main" id="{B35568A7-82FF-3AE5-475A-4288D8B75E98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4288320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1C3870E5-A09C-A498-E93E-F63A9BB2A3E2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7210492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ตำแหน่งลิ้นระบายไอเสียปิด 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A7BA1CC-60B4-6BC2-27C1-B11BDBA1AEFB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53" name="Arrow: Chevron 52">
                <a:extLst>
                  <a:ext uri="{FF2B5EF4-FFF2-40B4-BE49-F238E27FC236}">
                    <a16:creationId xmlns:a16="http://schemas.microsoft.com/office/drawing/2014/main" id="{824E50B1-DE7E-CB1B-B944-A61ECF4DDAE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Arrow: Chevron 53">
                <a:extLst>
                  <a:ext uri="{FF2B5EF4-FFF2-40B4-BE49-F238E27FC236}">
                    <a16:creationId xmlns:a16="http://schemas.microsoft.com/office/drawing/2014/main" id="{7375BC34-1CDE-0645-CD7F-65F82AF4BA9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7" name="TextBox 10">
            <a:extLst>
              <a:ext uri="{FF2B5EF4-FFF2-40B4-BE49-F238E27FC236}">
                <a16:creationId xmlns:a16="http://schemas.microsoft.com/office/drawing/2014/main" id="{09035DF3-B4F0-95A2-7454-9770AC99D7FB}"/>
              </a:ext>
            </a:extLst>
          </p:cNvPr>
          <p:cNvSpPr txBox="1"/>
          <p:nvPr/>
        </p:nvSpPr>
        <p:spPr>
          <a:xfrm>
            <a:off x="3199189" y="7062008"/>
            <a:ext cx="13937928" cy="287920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600"/>
              </a:spcBef>
            </a:pP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เมื่อเร่งเครื่องยนต์ 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มันเชื้อเพลิงจะถูกฉีดเพิ่มขึ้น ทำให้ความดันของแก๊สไอเสียเพิ่มขึ้น ล้อกังหันหมุนเร็วขึ้น ล้อคอมเพรสเซอร์ก็หมุนเร็วตามไปด้วย ส่งผลความดันอากาศในท่อไอดีเพิ่มขึ้น เมื่อความดันอากาศสูงเกินกว่าค่ากำหนดที่ตั้งไว้ แผ่น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ไดอะแฟ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รมของตัวควบคุมลิ้นระบายไอเสียจะถูกดันเข้าไปข้างใน ชนะแรงของสปริง เมื่อลิ้นระบายไอเสียถูกเปิดออก แก๊สไอเสียส่วนหนึ่งก็ไหลออกทางลิ้นระบายไอเสีย และยังคงมีบางส่วนไหลไปที่ล้อกังหัน ทำให้ล้อกังหันหมุนด้วยความเร็วรอบไม่เกินค่ากำหนดที่ตั้งไว้ ซึ่งช่วยควบคุมความดันอากาศในท่อไอดีไม่ให้สูงเกินไป</a:t>
            </a:r>
            <a:endParaRPr lang="en-US" sz="37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DCDE4A5-E46B-BC23-40F4-6B8EE2E93FC2}"/>
              </a:ext>
            </a:extLst>
          </p:cNvPr>
          <p:cNvGrpSpPr/>
          <p:nvPr/>
        </p:nvGrpSpPr>
        <p:grpSpPr>
          <a:xfrm>
            <a:off x="3199189" y="6125945"/>
            <a:ext cx="7491248" cy="735666"/>
            <a:chOff x="3224444" y="4284645"/>
            <a:chExt cx="7491248" cy="73566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74F60F5-0A34-F210-AD50-A4A5A7B6C074}"/>
                </a:ext>
              </a:extLst>
            </p:cNvPr>
            <p:cNvGrpSpPr/>
            <p:nvPr/>
          </p:nvGrpSpPr>
          <p:grpSpPr>
            <a:xfrm>
              <a:off x="3272851" y="4394872"/>
              <a:ext cx="7442841" cy="625439"/>
              <a:chOff x="4567415" y="4086431"/>
              <a:chExt cx="7442841" cy="625439"/>
            </a:xfrm>
          </p:grpSpPr>
          <p:sp>
            <p:nvSpPr>
              <p:cNvPr id="74" name="Flowchart: Process 73">
                <a:extLst>
                  <a:ext uri="{FF2B5EF4-FFF2-40B4-BE49-F238E27FC236}">
                    <a16:creationId xmlns:a16="http://schemas.microsoft.com/office/drawing/2014/main" id="{0F7B87BE-F4E2-9A5C-F67A-7639C0647D24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461741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TextBox 10">
                <a:extLst>
                  <a:ext uri="{FF2B5EF4-FFF2-40B4-BE49-F238E27FC236}">
                    <a16:creationId xmlns:a16="http://schemas.microsoft.com/office/drawing/2014/main" id="{23875781-899C-6E7D-0B8E-E18B9A7A25D1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7210492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ตำแหน่งลิ้นระบายไอเสียเปิด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E8FE238-8D3C-0072-B91E-FDCCA8BB7BA3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1769B26A-2400-1A22-E896-9AD5190C8C84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7CC3A31F-3367-59E0-3D9E-66280F881F9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88E4E1D3-38FC-B989-ACA4-082E0D67D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9" y="1955735"/>
            <a:ext cx="8780397" cy="34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49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F942-C912-DF82-B24B-1B2A0858C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E1EC19F-169E-E5D2-09D4-8F53A75AC33D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132E27-B5C9-5885-EBBF-B1B9CF7A2D2D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E90748-7E2C-B97C-C580-FF84A8AE818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25B2AF4-BFD6-E8B1-5B11-1DC69CFB830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1491D8E3-F83F-AA1B-1421-7A7871B7930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A02E12A-0A33-C76B-C446-0E0791E1A21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F371BAA-0E9E-D430-4EAC-E689C9E7D6C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454E0B69-268F-CD82-3D4E-C521CA8C130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6FD03AB-38F7-C23B-C14D-47673657BE7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54F1F51-C297-4663-85D7-C698429B391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7B5F9A-150C-91A4-A196-4F6F82415E5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60F1FBD-9823-AF96-D3E9-596C83FAC3C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6A42E0D-D2F8-F96D-201A-C17D8D41AB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E3A6E6F-DA3D-6CF4-DA17-11AFA23EA57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F3B81604-7FCB-34EF-1466-B7D735DC81D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DE8F769-708F-7150-BBD8-0E155EAF9990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28E960-7EF3-0D55-9237-C9BA3E590727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27F726-DCDA-B5D6-CEA8-9AA96A907480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B1A175B4-0C35-E1AD-F2CA-2FFF6EDC5FF2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E7CA3946-BA27-9411-5171-54E480EE8B2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65D00337-FBE6-C903-66CC-B11A04B85205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2EE916-2025-4B33-BEBB-2D91FD6DA78E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F38639-85FA-314A-BD3B-36EB909E0CCC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472EA51B-ADE0-A42D-111B-DBA901F14231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81D9251E-30F5-5832-BFEF-7DB7DE7A4AA3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FFAA8D-D774-EAC7-585D-62592846498A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7E5203B0-0CBC-E751-F84C-6592FD17E149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7F164A0D-E282-4675-D0E3-E4A2611C5D7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2447C6-8C84-4EB2-1C9E-A8266433C136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609A1AE-7DFC-AC2C-C702-C90FEC51A674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902BCC8-528B-323E-2216-6C19735511E8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016280C-DF1F-EA86-80C4-FB7C3D049F61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02E4761-B9E3-7119-DC37-333F2363465A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20AEC5F-419B-8C55-9D39-B3E52BBF60F3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F7611E-726E-5C5D-D659-AA021A839D34}"/>
                  </a:ext>
                </a:extLst>
              </p:cNvPr>
              <p:cNvSpPr/>
              <p:nvPr/>
            </p:nvSpPr>
            <p:spPr>
              <a:xfrm>
                <a:off x="1899810" y="717042"/>
                <a:ext cx="9435660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6">
                <a:extLst>
                  <a:ext uri="{FF2B5EF4-FFF2-40B4-BE49-F238E27FC236}">
                    <a16:creationId xmlns:a16="http://schemas.microsoft.com/office/drawing/2014/main" id="{12A68DE0-76B6-53F0-3034-5247C0CB4EF2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ซู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เปอร์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ชาร์จเจอร์ (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Supercharger)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66" name="Flowchart: Delay 65">
                <a:extLst>
                  <a:ext uri="{FF2B5EF4-FFF2-40B4-BE49-F238E27FC236}">
                    <a16:creationId xmlns:a16="http://schemas.microsoft.com/office/drawing/2014/main" id="{9D6DEF37-5BA8-4F6C-2D0F-6E758035BF26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">
                <a:extLst>
                  <a:ext uri="{FF2B5EF4-FFF2-40B4-BE49-F238E27FC236}">
                    <a16:creationId xmlns:a16="http://schemas.microsoft.com/office/drawing/2014/main" id="{FC187CC4-E519-1608-4FDD-2C42A75C9B64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3.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88BB292-86C1-497A-4273-1FD27A281BDD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DF39A329-630D-94A0-4819-07C2D61A919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18BE0484-8A74-1967-C279-32E19428663A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7B3577E1-CC7A-1BA0-55D2-F06899CC8853}"/>
              </a:ext>
            </a:extLst>
          </p:cNvPr>
          <p:cNvSpPr txBox="1"/>
          <p:nvPr/>
        </p:nvSpPr>
        <p:spPr>
          <a:xfrm>
            <a:off x="13575463" y="7874415"/>
            <a:ext cx="3489931" cy="74207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13.10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การทำงานของซู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ชาร์จแบบ </a:t>
            </a:r>
            <a: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Roots lobe supercharger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A23E3130-0098-A336-CA22-EE5DE49150DB}"/>
              </a:ext>
            </a:extLst>
          </p:cNvPr>
          <p:cNvSpPr txBox="1"/>
          <p:nvPr/>
        </p:nvSpPr>
        <p:spPr>
          <a:xfrm>
            <a:off x="3276601" y="2219095"/>
            <a:ext cx="14268449" cy="226708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400"/>
              </a:lnSpc>
              <a:spcBef>
                <a:spcPts val="6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ซู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ชาร์จเจอร์ หรือเรียกสั้น ๆ ว่า ซู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ชาร์จ เป็นอุปกรณ์ทำหน้าที่ดูดอากาศเข้า จากนั้นทำการอัดอากาศ และส่งเข้าสู่ห้องเผาไหม้ด้วยความดันสูงกว่าอัตราการปกติ เพื่อเพิ่มประสิทธิภาพการเผาไหม้ให้มากกว่าเครื่องยนต์ที่</a:t>
            </a:r>
            <a:b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ไม่มีระบบอัดอากาศ ซึ่งจะช่วยเพิ่มกำลังของเครื่องยนต์ การทำงานของซู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ชาร์จใช้หลักการหมุนเพื่อดูดอากาศ และเพิ่มความดันของอากาศ แล้วจึงส่งผ่านไปยังห้องเผาไหม้ ส่วนภายในจะเป็นเครื่องดูดและอัดอากาศโดยอาศัยแรงขับจากเครื่องยนต์หรือมอเตอร์ไฟฟ้า</a:t>
            </a:r>
          </a:p>
          <a:p>
            <a:pPr algn="thaiDist">
              <a:lnSpc>
                <a:spcPts val="3400"/>
              </a:lnSpc>
              <a:spcBef>
                <a:spcPts val="6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3600" b="1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Roots lobe supercharger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ซู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ชาร์จแบบนี้มีประสิทธิภาพมากและเป็นแบบที่นิยมใช้กัน โดยจะใช้กำลังจากเครื่องยนต์ในการหมุน ภายในจะมีแกน 2 แกน ใช้ลูกตุ้มติดอยู่กับแกน 2-3 ลูกต่อแกน เรียกว่า 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Lobe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ในแต่ละแกนจะหมุนเข้าหากันคล้ายก้นหอย ทำให้เกิดความดันของอากาศสูงขึ้น แต่ละแกนหมุนมีเฟืองขบกัน</a:t>
            </a:r>
            <a:r>
              <a:rPr lang="en-US" sz="3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มาขับพูลเลย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์ห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น้า</a:t>
            </a:r>
            <a:r>
              <a:rPr lang="th-TH" sz="3600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ตัวซู</a:t>
            </a:r>
            <a:r>
              <a:rPr lang="th-TH" sz="3600" spc="-1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r>
              <a:rPr lang="th-TH" sz="3600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ชาร์จ แล้วจึงต่อสายพานมายังพูลเลย์เครื่องยนต์ การทำงานของซู</a:t>
            </a:r>
            <a:r>
              <a:rPr lang="th-TH" sz="3600" spc="-1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r>
              <a:rPr lang="th-TH" sz="3600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ชาร์จแบบ 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Roots</a:t>
            </a:r>
            <a:r>
              <a:rPr lang="en-US" sz="800" spc="-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lobe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supercharger </a:t>
            </a:r>
            <a:b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13.10)</a:t>
            </a:r>
            <a:endParaRPr lang="en-US" sz="36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3CD1F7-6A6C-D32D-76A6-B851FB88EAF5}"/>
              </a:ext>
            </a:extLst>
          </p:cNvPr>
          <p:cNvGrpSpPr/>
          <p:nvPr/>
        </p:nvGrpSpPr>
        <p:grpSpPr>
          <a:xfrm>
            <a:off x="18840249" y="200960"/>
            <a:ext cx="3940010" cy="923330"/>
            <a:chOff x="3041361" y="2114402"/>
            <a:chExt cx="3940010" cy="923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4AB208B-AF71-6EF9-54A9-AC88C3E2D287}"/>
                </a:ext>
              </a:extLst>
            </p:cNvPr>
            <p:cNvGrpSpPr/>
            <p:nvPr/>
          </p:nvGrpSpPr>
          <p:grpSpPr>
            <a:xfrm>
              <a:off x="3213275" y="2356304"/>
              <a:ext cx="3768096" cy="655419"/>
              <a:chOff x="4567415" y="4086431"/>
              <a:chExt cx="3768096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20406F23-7CB3-12F1-1353-67328E12F51E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376809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5B54F6B0-D652-0818-7ECA-00BEC5C9E8A3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2927599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หม้อ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Radiator)</a:t>
                </a:r>
              </a:p>
            </p:txBody>
          </p:sp>
        </p:grp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1CC53B32-9E3D-3201-526B-451CB409ACFA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E5A24AD-B3BE-2D6E-CE14-950F5B4B4580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EC818107-2C00-F3D1-4E7E-47D0493DB2D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BFA4AC32-BA19-0B4D-DCB5-4C875C93208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6A7B4FC1-BA4C-3251-B371-AD2EA357F6BE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.1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77E90FC1-5109-0F99-DDAE-E4B26DBD2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1" y="6736796"/>
            <a:ext cx="9551910" cy="32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5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14280</TotalTime>
  <Words>5261</Words>
  <Application>Microsoft Office PowerPoint</Application>
  <PresentationFormat>กำหนดเอง</PresentationFormat>
  <Paragraphs>380</Paragraphs>
  <Slides>16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27" baseType="lpstr">
      <vt:lpstr>RSU</vt:lpstr>
      <vt:lpstr>Arial</vt:lpstr>
      <vt:lpstr>2006_iannnnnBKK</vt:lpstr>
      <vt:lpstr>Roboto Black</vt:lpstr>
      <vt:lpstr>Cloud Soft SemiBold</vt:lpstr>
      <vt:lpstr>Calibri</vt:lpstr>
      <vt:lpstr>TH SarabunPSK</vt:lpstr>
      <vt:lpstr>I n S e e D a n g</vt:lpstr>
      <vt:lpstr>Custom Design</vt:lpstr>
      <vt:lpstr>6_Custom Design</vt:lpstr>
      <vt:lpstr>7_Custom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Warintorn</cp:lastModifiedBy>
  <cp:revision>718</cp:revision>
  <dcterms:created xsi:type="dcterms:W3CDTF">2006-08-16T00:00:00Z</dcterms:created>
  <dcterms:modified xsi:type="dcterms:W3CDTF">2025-03-22T17:37:58Z</dcterms:modified>
  <dc:identifier>DAFo_rOLUwE</dc:identifier>
</cp:coreProperties>
</file>