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692" r:id="rId2"/>
    <p:sldMasterId id="2147483694" r:id="rId3"/>
  </p:sldMasterIdLst>
  <p:notesMasterIdLst>
    <p:notesMasterId r:id="rId13"/>
  </p:notesMasterIdLst>
  <p:sldIdLst>
    <p:sldId id="256" r:id="rId4"/>
    <p:sldId id="381" r:id="rId5"/>
    <p:sldId id="382" r:id="rId6"/>
    <p:sldId id="510" r:id="rId7"/>
    <p:sldId id="537" r:id="rId8"/>
    <p:sldId id="538" r:id="rId9"/>
    <p:sldId id="562" r:id="rId10"/>
    <p:sldId id="545" r:id="rId11"/>
    <p:sldId id="563" r:id="rId12"/>
  </p:sldIdLst>
  <p:sldSz cx="18288000" cy="10287000"/>
  <p:notesSz cx="6858000" cy="9144000"/>
  <p:embeddedFontLst>
    <p:embeddedFont>
      <p:font typeface="2006_iannnnnBKK" panose="020B0604020202020204" charset="0"/>
      <p:regular r:id="rId14"/>
    </p:embeddedFont>
    <p:embeddedFont>
      <p:font typeface="Cloud Soft SemiBold" panose="02000000000000000000" charset="-34"/>
      <p:bold r:id="rId15"/>
      <p:boldItalic r:id="rId16"/>
    </p:embeddedFont>
    <p:embeddedFont>
      <p:font typeface="I n S e e D a n g" panose="020B0604020202020204" charset="-34"/>
      <p:regular r:id="rId17"/>
    </p:embeddedFont>
    <p:embeddedFont>
      <p:font typeface="Roboto Black" panose="02000000000000000000" pitchFamily="2" charset="0"/>
      <p:bold r:id="rId18"/>
    </p:embeddedFont>
    <p:embeddedFont>
      <p:font typeface="TH SarabunPSK" panose="020B0500040200020003" pitchFamily="34" charset="-3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 userDrawn="1">
          <p15:clr>
            <a:srgbClr val="FDE53C"/>
          </p15:clr>
        </p15:guide>
        <p15:guide id="2" pos="5760" userDrawn="1">
          <p15:clr>
            <a:srgbClr val="FDE53C"/>
          </p15:clr>
        </p15:guide>
        <p15:guide id="3" pos="9024" userDrawn="1">
          <p15:clr>
            <a:srgbClr val="FDE53C"/>
          </p15:clr>
        </p15:guide>
        <p15:guide id="4" pos="11520" userDrawn="1">
          <p15:clr>
            <a:srgbClr val="FDE53C"/>
          </p15:clr>
        </p15:guide>
        <p15:guide id="5" orient="horz" pos="2136" userDrawn="1">
          <p15:clr>
            <a:srgbClr val="FDE53C"/>
          </p15:clr>
        </p15:guide>
        <p15:guide id="6" orient="horz" pos="3127" userDrawn="1">
          <p15:clr>
            <a:srgbClr val="FDE53C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099"/>
    <a:srgbClr val="D9F3F2"/>
    <a:srgbClr val="C0EAE9"/>
    <a:srgbClr val="34C3F0"/>
    <a:srgbClr val="FE8ABE"/>
    <a:srgbClr val="FFE1E6"/>
    <a:srgbClr val="FEBEDB"/>
    <a:srgbClr val="63D1F3"/>
    <a:srgbClr val="B6E5EF"/>
    <a:srgbClr val="BCB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4" autoAdjust="0"/>
    <p:restoredTop sz="94574" autoAdjust="0"/>
  </p:normalViewPr>
  <p:slideViewPr>
    <p:cSldViewPr snapToGrid="0">
      <p:cViewPr varScale="1">
        <p:scale>
          <a:sx n="52" d="100"/>
          <a:sy n="52" d="100"/>
        </p:scale>
        <p:origin x="134" y="72"/>
      </p:cViewPr>
      <p:guideLst>
        <p:guide orient="horz" pos="72"/>
        <p:guide pos="5760"/>
        <p:guide pos="9024"/>
        <p:guide pos="11520"/>
        <p:guide orient="horz" pos="2136"/>
        <p:guide orient="horz" pos="3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BB38-700C-4312-ACE9-35C42C9D509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75D3-CAE6-437A-AFD3-CDF3F5993B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56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29529-FA3E-8089-4573-2D4E0943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410700"/>
            <a:ext cx="4114800" cy="547688"/>
          </a:xfrm>
          <a:prstGeom prst="rect">
            <a:avLst/>
          </a:prstGeom>
        </p:spPr>
        <p:txBody>
          <a:bodyPr/>
          <a:lstStyle/>
          <a:p>
            <a:fld id="{8C2767D1-976E-4B3B-B815-8D832BAACD7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C463C-1B38-C7DF-B509-C0030ABA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410700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939F-6CBC-2FEE-93AA-3D72071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410700"/>
            <a:ext cx="4114800" cy="547688"/>
          </a:xfrm>
          <a:prstGeom prst="rect">
            <a:avLst/>
          </a:prstGeom>
        </p:spPr>
        <p:txBody>
          <a:bodyPr/>
          <a:lstStyle/>
          <a:p>
            <a:fld id="{0879F979-041D-4560-8B8A-D1B0F0798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729529-FA3E-8089-4573-2D4E0943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8C2767D1-976E-4B3B-B815-8D832BAACD7D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C463C-1B38-C7DF-B509-C0030ABA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D939F-6CBC-2FEE-93AA-3D72071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0879F979-041D-4560-8B8A-D1B0F07989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469A2-2154-6773-9887-33336DDA55C0}"/>
              </a:ext>
            </a:extLst>
          </p:cNvPr>
          <p:cNvSpPr/>
          <p:nvPr userDrawn="1"/>
        </p:nvSpPr>
        <p:spPr>
          <a:xfrm>
            <a:off x="609600" y="1943100"/>
            <a:ext cx="17678400" cy="78486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F56989-C955-455B-5E5E-42E1C10AF7F5}"/>
              </a:ext>
            </a:extLst>
          </p:cNvPr>
          <p:cNvSpPr/>
          <p:nvPr userDrawn="1"/>
        </p:nvSpPr>
        <p:spPr>
          <a:xfrm>
            <a:off x="2514600" y="0"/>
            <a:ext cx="15773400" cy="1028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6A628-CF26-C54C-DD2D-F56D267182D8}"/>
              </a:ext>
            </a:extLst>
          </p:cNvPr>
          <p:cNvSpPr/>
          <p:nvPr userDrawn="1"/>
        </p:nvSpPr>
        <p:spPr>
          <a:xfrm>
            <a:off x="-76200" y="1"/>
            <a:ext cx="184404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6C6FA7-E5F2-07DD-761E-754E25F883AD}"/>
              </a:ext>
            </a:extLst>
          </p:cNvPr>
          <p:cNvCxnSpPr/>
          <p:nvPr userDrawn="1"/>
        </p:nvCxnSpPr>
        <p:spPr>
          <a:xfrm>
            <a:off x="-457200" y="342900"/>
            <a:ext cx="188214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6A628-CF26-C54C-DD2D-F56D267182D8}"/>
              </a:ext>
            </a:extLst>
          </p:cNvPr>
          <p:cNvSpPr/>
          <p:nvPr userDrawn="1"/>
        </p:nvSpPr>
        <p:spPr>
          <a:xfrm>
            <a:off x="0" y="1"/>
            <a:ext cx="18288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6C6FA7-E5F2-07DD-761E-754E25F883AD}"/>
              </a:ext>
            </a:extLst>
          </p:cNvPr>
          <p:cNvCxnSpPr/>
          <p:nvPr userDrawn="1"/>
        </p:nvCxnSpPr>
        <p:spPr>
          <a:xfrm>
            <a:off x="-457200" y="342900"/>
            <a:ext cx="18821400" cy="0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3C30E6A-31AB-1748-6BD2-8271E5A2D1C9}"/>
              </a:ext>
            </a:extLst>
          </p:cNvPr>
          <p:cNvSpPr/>
          <p:nvPr userDrawn="1"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3C30E6A-31AB-1748-6BD2-8271E5A2D1C9}"/>
              </a:ext>
            </a:extLst>
          </p:cNvPr>
          <p:cNvSpPr/>
          <p:nvPr userDrawn="1"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534C2D8E-753B-286D-8D90-BD927044BB1F}"/>
              </a:ext>
            </a:extLst>
          </p:cNvPr>
          <p:cNvSpPr/>
          <p:nvPr userDrawn="1"/>
        </p:nvSpPr>
        <p:spPr>
          <a:xfrm>
            <a:off x="0" y="495301"/>
            <a:ext cx="3048000" cy="97917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16A628-CF26-C54C-DD2D-F56D267182D8}"/>
              </a:ext>
            </a:extLst>
          </p:cNvPr>
          <p:cNvSpPr/>
          <p:nvPr userDrawn="1"/>
        </p:nvSpPr>
        <p:spPr>
          <a:xfrm>
            <a:off x="0" y="1"/>
            <a:ext cx="18288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6C6FA7-E5F2-07DD-761E-754E25F883AD}"/>
              </a:ext>
            </a:extLst>
          </p:cNvPr>
          <p:cNvCxnSpPr/>
          <p:nvPr userDrawn="1"/>
        </p:nvCxnSpPr>
        <p:spPr>
          <a:xfrm>
            <a:off x="-457200" y="342900"/>
            <a:ext cx="18821400" cy="0"/>
          </a:xfrm>
          <a:prstGeom prst="line">
            <a:avLst/>
          </a:prstGeom>
          <a:ln w="508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4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1E2289-BAE5-93A2-3651-8B9163B523DE}"/>
              </a:ext>
            </a:extLst>
          </p:cNvPr>
          <p:cNvGrpSpPr/>
          <p:nvPr userDrawn="1"/>
        </p:nvGrpSpPr>
        <p:grpSpPr>
          <a:xfrm>
            <a:off x="11963400" y="10934700"/>
            <a:ext cx="6000751" cy="2819400"/>
            <a:chOff x="6458816" y="318792"/>
            <a:chExt cx="5774995" cy="2819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77843E-CE18-3966-78CA-3CF4BC43DC0A}"/>
                </a:ext>
              </a:extLst>
            </p:cNvPr>
            <p:cNvSpPr/>
            <p:nvPr/>
          </p:nvSpPr>
          <p:spPr>
            <a:xfrm>
              <a:off x="6706317" y="318792"/>
              <a:ext cx="5279995" cy="2819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DC224037-F8B3-F540-2660-B1C13F182CF2}"/>
                </a:ext>
              </a:extLst>
            </p:cNvPr>
            <p:cNvSpPr txBox="1"/>
            <p:nvPr/>
          </p:nvSpPr>
          <p:spPr>
            <a:xfrm>
              <a:off x="6458816" y="623592"/>
              <a:ext cx="5774995" cy="2359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7200" b="1" dirty="0">
                  <a:solidFill>
                    <a:schemeClr val="bg1"/>
                  </a:solidFill>
                  <a:latin typeface="+mn-lt"/>
                  <a:cs typeface="2006_iannnnnBKK" panose="02000000000000000000" pitchFamily="2" charset="0"/>
                </a:rPr>
                <a:t>Marketer Personality Development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FAE3FC-2C58-49B2-EFE6-A9D4DE535B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7"/>
          <a:stretch/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05F4E-F8BA-FD6D-6D05-711382E27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10215"/>
          <a:stretch/>
        </p:blipFill>
        <p:spPr>
          <a:xfrm>
            <a:off x="0" y="-4763"/>
            <a:ext cx="18364200" cy="103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6C7C5-3C56-5ECC-E93D-83791295D2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r="48565"/>
          <a:stretch/>
        </p:blipFill>
        <p:spPr>
          <a:xfrm>
            <a:off x="1" y="495300"/>
            <a:ext cx="2538649" cy="97917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84581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1F5860-4136-8632-E656-598F5DE7EC59}"/>
              </a:ext>
            </a:extLst>
          </p:cNvPr>
          <p:cNvSpPr/>
          <p:nvPr/>
        </p:nvSpPr>
        <p:spPr>
          <a:xfrm>
            <a:off x="0" y="6362700"/>
            <a:ext cx="18288000" cy="39243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30878B-C356-34D0-F3D1-BE188D618ED4}"/>
              </a:ext>
            </a:extLst>
          </p:cNvPr>
          <p:cNvGrpSpPr/>
          <p:nvPr/>
        </p:nvGrpSpPr>
        <p:grpSpPr>
          <a:xfrm>
            <a:off x="7747973" y="10728992"/>
            <a:ext cx="11322570" cy="1199556"/>
            <a:chOff x="8002807" y="10514384"/>
            <a:chExt cx="10896600" cy="119955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8AD928-2D22-F082-8628-BC638470C53F}"/>
                </a:ext>
              </a:extLst>
            </p:cNvPr>
            <p:cNvSpPr/>
            <p:nvPr/>
          </p:nvSpPr>
          <p:spPr>
            <a:xfrm>
              <a:off x="8002807" y="10514384"/>
              <a:ext cx="10896600" cy="11995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6">
              <a:extLst>
                <a:ext uri="{FF2B5EF4-FFF2-40B4-BE49-F238E27FC236}">
                  <a16:creationId xmlns:a16="http://schemas.microsoft.com/office/drawing/2014/main" id="{803609CD-1701-396E-83C3-1F9E12D6D11B}"/>
                </a:ext>
              </a:extLst>
            </p:cNvPr>
            <p:cNvSpPr txBox="1"/>
            <p:nvPr/>
          </p:nvSpPr>
          <p:spPr>
            <a:xfrm>
              <a:off x="8099649" y="10617486"/>
              <a:ext cx="10203543" cy="10964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979"/>
                </a:lnSpc>
              </a:pPr>
              <a:r>
                <a:rPr lang="en-US" sz="8500" dirty="0">
                  <a:latin typeface="2006_iannnnnBKK" panose="02000000000000000000" pitchFamily="2" charset="0"/>
                  <a:cs typeface="2006_iannnnnBKK" panose="02000000000000000000" pitchFamily="2" charset="0"/>
                </a:rPr>
                <a:t>Marketer Personality Development</a:t>
              </a:r>
              <a:endParaRPr lang="en-US" sz="8500" b="1" dirty="0">
                <a:solidFill>
                  <a:srgbClr val="192954"/>
                </a:solidFill>
                <a:latin typeface="2006_iannnnnBKK" panose="02000000000000000000" pitchFamily="2" charset="0"/>
                <a:cs typeface="2006_iannnnnBKK" panose="02000000000000000000" pitchFamily="2" charset="0"/>
              </a:endParaRP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7FB77C7E-4074-55A8-1466-4EF30DCB7255}"/>
              </a:ext>
            </a:extLst>
          </p:cNvPr>
          <p:cNvSpPr/>
          <p:nvPr/>
        </p:nvSpPr>
        <p:spPr>
          <a:xfrm>
            <a:off x="19119858" y="1295989"/>
            <a:ext cx="12302424" cy="2469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1978E7BB-7786-FD4E-D785-ABCB0DE7F57A}"/>
              </a:ext>
            </a:extLst>
          </p:cNvPr>
          <p:cNvSpPr txBox="1"/>
          <p:nvPr/>
        </p:nvSpPr>
        <p:spPr>
          <a:xfrm>
            <a:off x="16602143" y="-3543300"/>
            <a:ext cx="47243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79"/>
              </a:lnSpc>
            </a:pPr>
            <a:r>
              <a:rPr lang="th-TH" sz="8000" b="1" dirty="0">
                <a:latin typeface="RSU" panose="02000506040000020003" pitchFamily="2" charset="-34"/>
                <a:cs typeface="RSU" panose="02000506040000020003" pitchFamily="2" charset="-34"/>
              </a:rPr>
              <a:t>198221638</a:t>
            </a:r>
            <a:endParaRPr lang="en-US" sz="8000" b="1" dirty="0">
              <a:latin typeface="RSU" panose="02000506040000020003" pitchFamily="2" charset="-34"/>
              <a:cs typeface="RSU" panose="02000506040000020003" pitchFamily="2" charset="-34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5C16BB53-5051-41C3-8AC9-6F5D8334273F}"/>
              </a:ext>
            </a:extLst>
          </p:cNvPr>
          <p:cNvSpPr txBox="1"/>
          <p:nvPr/>
        </p:nvSpPr>
        <p:spPr>
          <a:xfrm>
            <a:off x="4549027" y="7322709"/>
            <a:ext cx="13534790" cy="2035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th-TH" sz="8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งานติดเครื่อง</a:t>
            </a:r>
          </a:p>
          <a:p>
            <a:pPr>
              <a:lnSpc>
                <a:spcPts val="7700"/>
              </a:lnSpc>
            </a:pPr>
            <a:r>
              <a:rPr lang="th-TH" sz="8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rPr>
              <a:t>และปรับแต่งเครื่องยนต์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9CC4E-3363-B078-CFB9-8E2C27605BB8}"/>
              </a:ext>
            </a:extLst>
          </p:cNvPr>
          <p:cNvSpPr txBox="1"/>
          <p:nvPr/>
        </p:nvSpPr>
        <p:spPr>
          <a:xfrm>
            <a:off x="20040600" y="-789714"/>
            <a:ext cx="314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333333"/>
                </a:solidFill>
                <a:effectLst/>
                <a:latin typeface="I n S e e D a n g" panose="02000500000000020004" pitchFamily="50" charset="-34"/>
                <a:cs typeface="I n S e e D a n g" panose="02000500000000020004" pitchFamily="50" charset="-34"/>
              </a:rPr>
              <a:t>145939723</a:t>
            </a:r>
            <a:endParaRPr lang="en-US" sz="4000" dirty="0">
              <a:latin typeface="I n S e e D a n g" panose="02000500000000020004" pitchFamily="50" charset="-34"/>
              <a:cs typeface="I n S e e D a n g" panose="02000500000000020004" pitchFamily="50" charset="-34"/>
            </a:endParaRPr>
          </a:p>
        </p:txBody>
      </p:sp>
      <p:sp>
        <p:nvSpPr>
          <p:cNvPr id="17" name="Chord 16">
            <a:extLst>
              <a:ext uri="{FF2B5EF4-FFF2-40B4-BE49-F238E27FC236}">
                <a16:creationId xmlns:a16="http://schemas.microsoft.com/office/drawing/2014/main" id="{BB832565-4A74-6AFE-97A7-730349C0FEEF}"/>
              </a:ext>
            </a:extLst>
          </p:cNvPr>
          <p:cNvSpPr/>
          <p:nvPr/>
        </p:nvSpPr>
        <p:spPr>
          <a:xfrm>
            <a:off x="19070543" y="5143500"/>
            <a:ext cx="5161057" cy="5161057"/>
          </a:xfrm>
          <a:prstGeom prst="chor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E5BA3-DCA1-96BA-7CED-94C77947A6BE}"/>
              </a:ext>
            </a:extLst>
          </p:cNvPr>
          <p:cNvGrpSpPr/>
          <p:nvPr/>
        </p:nvGrpSpPr>
        <p:grpSpPr>
          <a:xfrm>
            <a:off x="697887" y="5878124"/>
            <a:ext cx="4283538" cy="4348675"/>
            <a:chOff x="697887" y="5878124"/>
            <a:chExt cx="4283538" cy="4348675"/>
          </a:xfrm>
        </p:grpSpPr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id="{A965E83B-D054-691F-5504-0A0AAC7D51B6}"/>
                </a:ext>
              </a:extLst>
            </p:cNvPr>
            <p:cNvSpPr/>
            <p:nvPr/>
          </p:nvSpPr>
          <p:spPr>
            <a:xfrm rot="5400000">
              <a:off x="697887" y="6362701"/>
              <a:ext cx="3352800" cy="3352800"/>
            </a:xfrm>
            <a:prstGeom prst="flowChartDelay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  <a:effectLst>
              <a:outerShdw blurRad="571500" dir="15480000" sx="95000" sy="95000" rotWithShape="0">
                <a:prstClr val="black">
                  <a:alpha val="37000"/>
                </a:prstClr>
              </a:outerShdw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94CDA87C-2D65-B5A3-4276-3B508FE17F55}"/>
                </a:ext>
              </a:extLst>
            </p:cNvPr>
            <p:cNvSpPr txBox="1"/>
            <p:nvPr/>
          </p:nvSpPr>
          <p:spPr>
            <a:xfrm>
              <a:off x="697887" y="8572500"/>
              <a:ext cx="3352800" cy="16542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22000" b="1" dirty="0">
                  <a:solidFill>
                    <a:srgbClr val="C00000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14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5B8257-0331-B2A4-F396-031D06728C4A}"/>
                </a:ext>
              </a:extLst>
            </p:cNvPr>
            <p:cNvGrpSpPr/>
            <p:nvPr/>
          </p:nvGrpSpPr>
          <p:grpSpPr>
            <a:xfrm rot="454332">
              <a:off x="2240461" y="5878124"/>
              <a:ext cx="2740964" cy="1067282"/>
              <a:chOff x="596630" y="6013685"/>
              <a:chExt cx="2740964" cy="106728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96B26B-B0FC-D845-97B4-F9AFD9212057}"/>
                  </a:ext>
                </a:extLst>
              </p:cNvPr>
              <p:cNvSpPr/>
              <p:nvPr/>
            </p:nvSpPr>
            <p:spPr>
              <a:xfrm rot="20733411">
                <a:off x="596630" y="6268722"/>
                <a:ext cx="2116233" cy="81224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6">
                <a:extLst>
                  <a:ext uri="{FF2B5EF4-FFF2-40B4-BE49-F238E27FC236}">
                    <a16:creationId xmlns:a16="http://schemas.microsoft.com/office/drawing/2014/main" id="{D9008BEE-17BF-47E3-BF6D-E1E76051C467}"/>
                  </a:ext>
                </a:extLst>
              </p:cNvPr>
              <p:cNvSpPr txBox="1"/>
              <p:nvPr/>
            </p:nvSpPr>
            <p:spPr>
              <a:xfrm rot="20717805">
                <a:off x="777206" y="6013685"/>
                <a:ext cx="256038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บทเรียนที่</a:t>
                </a:r>
                <a:endPara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B40DA5-1E5D-12EB-A225-AA2F6BF7E896}"/>
                </a:ext>
              </a:extLst>
            </p:cNvPr>
            <p:cNvGrpSpPr/>
            <p:nvPr/>
          </p:nvGrpSpPr>
          <p:grpSpPr>
            <a:xfrm rot="5400000">
              <a:off x="778720" y="6576839"/>
              <a:ext cx="709177" cy="468501"/>
              <a:chOff x="3164552" y="4338614"/>
              <a:chExt cx="367312" cy="242656"/>
            </a:xfrm>
          </p:grpSpPr>
          <p:sp>
            <p:nvSpPr>
              <p:cNvPr id="5" name="Arrow: Chevron 4">
                <a:extLst>
                  <a:ext uri="{FF2B5EF4-FFF2-40B4-BE49-F238E27FC236}">
                    <a16:creationId xmlns:a16="http://schemas.microsoft.com/office/drawing/2014/main" id="{7036C765-7B8C-4EFB-FBE2-E3D7E7CD03E6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Arrow: Chevron 5">
                <a:extLst>
                  <a:ext uri="{FF2B5EF4-FFF2-40B4-BE49-F238E27FC236}">
                    <a16:creationId xmlns:a16="http://schemas.microsoft.com/office/drawing/2014/main" id="{74F797ED-90F7-E98D-9F9F-E626A31019B0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9CB08-F301-E99B-D4E5-C473C8ECB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938EE2-6AB3-7637-92DD-BF44AF040F96}"/>
              </a:ext>
            </a:extLst>
          </p:cNvPr>
          <p:cNvSpPr/>
          <p:nvPr/>
        </p:nvSpPr>
        <p:spPr>
          <a:xfrm>
            <a:off x="-13452854" y="1361011"/>
            <a:ext cx="10203543" cy="10203543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69F9DD60-6169-57A0-CB47-481D0D392A57}"/>
              </a:ext>
            </a:extLst>
          </p:cNvPr>
          <p:cNvSpPr txBox="1"/>
          <p:nvPr/>
        </p:nvSpPr>
        <p:spPr>
          <a:xfrm>
            <a:off x="-140201" y="-4152900"/>
            <a:ext cx="1020354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79"/>
              </a:lnSpc>
            </a:pPr>
            <a:r>
              <a:rPr lang="en-US" sz="6000" dirty="0">
                <a:solidFill>
                  <a:schemeClr val="bg1"/>
                </a:solidFill>
                <a:latin typeface="2006_iannnnnBKK" panose="02000000000000000000" pitchFamily="2" charset="0"/>
                <a:cs typeface="2006_iannnnnBKK" panose="02000000000000000000" pitchFamily="2" charset="0"/>
              </a:rPr>
              <a:t>Marketer Personality Development</a:t>
            </a:r>
            <a:endParaRPr lang="en-US" sz="6000" b="1" dirty="0">
              <a:solidFill>
                <a:schemeClr val="bg1"/>
              </a:solidFill>
              <a:latin typeface="2006_iannnnnBKK" panose="02000000000000000000" pitchFamily="2" charset="0"/>
              <a:cs typeface="2006_iannnnnBKK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604A1-32E5-2857-3538-53533EDA5441}"/>
              </a:ext>
            </a:extLst>
          </p:cNvPr>
          <p:cNvSpPr/>
          <p:nvPr/>
        </p:nvSpPr>
        <p:spPr>
          <a:xfrm>
            <a:off x="12220577" y="10934700"/>
            <a:ext cx="5486400" cy="281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0DEE4-A672-FE2E-E384-924DA6AE06F6}"/>
              </a:ext>
            </a:extLst>
          </p:cNvPr>
          <p:cNvSpPr txBox="1"/>
          <p:nvPr/>
        </p:nvSpPr>
        <p:spPr>
          <a:xfrm>
            <a:off x="11963400" y="11239500"/>
            <a:ext cx="6000751" cy="2359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 dirty="0">
                <a:solidFill>
                  <a:schemeClr val="bg1"/>
                </a:solidFill>
                <a:latin typeface="+mn-lt"/>
                <a:cs typeface="2006_iannnnnBKK" panose="02000000000000000000" pitchFamily="2" charset="0"/>
              </a:rPr>
              <a:t>Marketer Personality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01C042-77FC-4E2F-3D49-EDDAF33EB05F}"/>
              </a:ext>
            </a:extLst>
          </p:cNvPr>
          <p:cNvSpPr txBox="1"/>
          <p:nvPr/>
        </p:nvSpPr>
        <p:spPr>
          <a:xfrm>
            <a:off x="14678077" y="-1605325"/>
            <a:ext cx="3217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333333"/>
                </a:solidFill>
                <a:effectLst/>
                <a:latin typeface="I n S e e D a n g" panose="02000500000000020004" pitchFamily="50" charset="-34"/>
                <a:cs typeface="I n S e e D a n g" panose="02000500000000020004" pitchFamily="50" charset="-34"/>
              </a:rPr>
              <a:t>199370025</a:t>
            </a:r>
            <a:endParaRPr lang="en-US" sz="4800" dirty="0">
              <a:latin typeface="I n S e e D a n g" panose="02000500000000020004" pitchFamily="50" charset="-34"/>
              <a:cs typeface="I n S e e D a n g" panose="02000500000000020004" pitchFamily="50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FFD58-1AFF-A7C5-D458-8239D185B157}"/>
              </a:ext>
            </a:extLst>
          </p:cNvPr>
          <p:cNvSpPr txBox="1"/>
          <p:nvPr/>
        </p:nvSpPr>
        <p:spPr>
          <a:xfrm>
            <a:off x="5703635" y="-1607144"/>
            <a:ext cx="8265096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oud Soft SemiBold" panose="02000000000000000000" pitchFamily="50" charset="-34"/>
                <a:cs typeface="Cloud Soft SemiBold" panose="02000000000000000000" pitchFamily="50" charset="-34"/>
              </a:rPr>
              <a:t>PERSONALITY DEVELOPMENT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8D5348-7566-6D2F-68B9-C4242114ECFA}"/>
              </a:ext>
            </a:extLst>
          </p:cNvPr>
          <p:cNvGrpSpPr/>
          <p:nvPr/>
        </p:nvGrpSpPr>
        <p:grpSpPr>
          <a:xfrm>
            <a:off x="0" y="804580"/>
            <a:ext cx="19207498" cy="1658687"/>
            <a:chOff x="0" y="857251"/>
            <a:chExt cx="19207498" cy="1658687"/>
          </a:xfrm>
        </p:grpSpPr>
        <p:sp>
          <p:nvSpPr>
            <p:cNvPr id="3" name="Google Shape;176;p25">
              <a:extLst>
                <a:ext uri="{FF2B5EF4-FFF2-40B4-BE49-F238E27FC236}">
                  <a16:creationId xmlns:a16="http://schemas.microsoft.com/office/drawing/2014/main" id="{110D9278-4C59-7B84-F4BB-81A6FBA2B8A8}"/>
                </a:ext>
              </a:extLst>
            </p:cNvPr>
            <p:cNvSpPr/>
            <p:nvPr/>
          </p:nvSpPr>
          <p:spPr>
            <a:xfrm rot="5400000">
              <a:off x="10031705" y="-6659855"/>
              <a:ext cx="1658687" cy="1669289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015223-74D0-81ED-255A-ECB19EBF4972}"/>
                </a:ext>
              </a:extLst>
            </p:cNvPr>
            <p:cNvSpPr txBox="1"/>
            <p:nvPr/>
          </p:nvSpPr>
          <p:spPr>
            <a:xfrm>
              <a:off x="0" y="1543050"/>
              <a:ext cx="18288000" cy="961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12000" b="1" dirty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PSL YaowarajSP" panose="02020603050405020304" pitchFamily="18" charset="-34"/>
                </a:rPr>
                <a:t>Diesel Engine Job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1899B1-2D86-8053-5018-B27BF415AB64}"/>
              </a:ext>
            </a:extLst>
          </p:cNvPr>
          <p:cNvGrpSpPr/>
          <p:nvPr/>
        </p:nvGrpSpPr>
        <p:grpSpPr>
          <a:xfrm>
            <a:off x="-1359703" y="2891785"/>
            <a:ext cx="20313585" cy="7924827"/>
            <a:chOff x="-1359703" y="2891785"/>
            <a:chExt cx="20313585" cy="79248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220A90-90B4-7BD7-4C30-5567642E4351}"/>
                </a:ext>
              </a:extLst>
            </p:cNvPr>
            <p:cNvSpPr/>
            <p:nvPr/>
          </p:nvSpPr>
          <p:spPr>
            <a:xfrm>
              <a:off x="8983579" y="3120412"/>
              <a:ext cx="9970303" cy="7696200"/>
            </a:xfrm>
            <a:prstGeom prst="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F98303-0B4F-4356-B1E3-D35015CAFD30}"/>
                </a:ext>
              </a:extLst>
            </p:cNvPr>
            <p:cNvGrpSpPr/>
            <p:nvPr/>
          </p:nvGrpSpPr>
          <p:grpSpPr>
            <a:xfrm>
              <a:off x="11412514" y="2891785"/>
              <a:ext cx="4458411" cy="951244"/>
              <a:chOff x="11336314" y="3005110"/>
              <a:chExt cx="4458411" cy="95124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DCF098-9336-CDCB-8742-D248DFCE8521}"/>
                  </a:ext>
                </a:extLst>
              </p:cNvPr>
              <p:cNvSpPr/>
              <p:nvPr/>
            </p:nvSpPr>
            <p:spPr>
              <a:xfrm>
                <a:off x="11486439" y="3227350"/>
                <a:ext cx="4153612" cy="7290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492D4593-2D62-647E-C312-75D8350EA684}"/>
                  </a:ext>
                </a:extLst>
              </p:cNvPr>
              <p:cNvSpPr txBox="1"/>
              <p:nvPr/>
            </p:nvSpPr>
            <p:spPr>
              <a:xfrm>
                <a:off x="11336314" y="3005110"/>
                <a:ext cx="4458411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จุดประสงค์การเรียนรู้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3065551-C93A-B18E-DFC5-AB8E52D29EC7}"/>
                </a:ext>
              </a:extLst>
            </p:cNvPr>
            <p:cNvGrpSpPr/>
            <p:nvPr/>
          </p:nvGrpSpPr>
          <p:grpSpPr>
            <a:xfrm>
              <a:off x="9541240" y="4178912"/>
              <a:ext cx="8294312" cy="5242421"/>
              <a:chOff x="571500" y="3986452"/>
              <a:chExt cx="8294312" cy="524242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3F5C3C6-8C27-14DF-2FC2-B5828EB31687}"/>
                  </a:ext>
                </a:extLst>
              </p:cNvPr>
              <p:cNvSpPr/>
              <p:nvPr/>
            </p:nvSpPr>
            <p:spPr>
              <a:xfrm>
                <a:off x="571500" y="3986452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1</a:t>
                </a:r>
                <a:endParaRPr lang="th-TH" sz="3000" dirty="0"/>
              </a:p>
            </p:txBody>
          </p:sp>
          <p:sp>
            <p:nvSpPr>
              <p:cNvPr id="41" name="TextBox 10">
                <a:extLst>
                  <a:ext uri="{FF2B5EF4-FFF2-40B4-BE49-F238E27FC236}">
                    <a16:creationId xmlns:a16="http://schemas.microsoft.com/office/drawing/2014/main" id="{A50C7598-0A5D-76B4-0796-A919EDA7C30E}"/>
                  </a:ext>
                </a:extLst>
              </p:cNvPr>
              <p:cNvSpPr txBox="1"/>
              <p:nvPr/>
            </p:nvSpPr>
            <p:spPr>
              <a:xfrm>
                <a:off x="1072845" y="4074533"/>
                <a:ext cx="7792967" cy="43345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100"/>
                  </a:lnSpc>
                  <a:spcBef>
                    <a:spcPts val="14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ใช้เครื่องมือและอุปกรณ์ในการตรวจสอบระบบสตาร์</a:t>
                </a:r>
                <a:r>
                  <a:rPr lang="th-TH" sz="36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ตแ</a:t>
                </a: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ละระบบควบคุมการทำงานของหัวฉีด เพื่อการวินิจฉัยปัญหาได้อย่างเหมาะสม</a:t>
                </a:r>
              </a:p>
              <a:p>
                <a:pPr>
                  <a:lnSpc>
                    <a:spcPts val="3100"/>
                  </a:lnSpc>
                  <a:spcBef>
                    <a:spcPts val="14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มีเจตคติที่ดีในการปฏิบัติงานด้วยความรอบคอบ และคำนึงถึงความปลอดภัย</a:t>
                </a:r>
              </a:p>
              <a:p>
                <a:pPr>
                  <a:lnSpc>
                    <a:spcPts val="3100"/>
                  </a:lnSpc>
                  <a:spcBef>
                    <a:spcPts val="14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ทำความสะอาดเครื่องมือและเก็บรักษาอุปกรณ์การทำงานได้อย่างเป็นระเบียบ</a:t>
                </a:r>
              </a:p>
              <a:p>
                <a:pPr>
                  <a:lnSpc>
                    <a:spcPts val="3100"/>
                  </a:lnSpc>
                  <a:spcBef>
                    <a:spcPts val="14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ปฏิบัติการติดเครื่องยนต์ตามขั้นตอนที่ถูกต้องและปลอดภัย</a:t>
                </a:r>
              </a:p>
              <a:p>
                <a:pPr>
                  <a:lnSpc>
                    <a:spcPts val="3100"/>
                  </a:lnSpc>
                  <a:spcBef>
                    <a:spcPts val="14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ปรับแต่งรอบเดินเบาของเครื่องยนต์ได้อย่างเหมาะสมตามมาตรฐาน</a:t>
                </a:r>
              </a:p>
              <a:p>
                <a:pPr>
                  <a:lnSpc>
                    <a:spcPts val="3100"/>
                  </a:lnSpc>
                  <a:spcBef>
                    <a:spcPts val="14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ยุกต์ใช้ความรู้เรื่องระบบน้ำมันเชื้อเพลิงเพื่อการติดเครื่องและปรับแต่งเครื่องยนต์ได้อย่างมีประสิทธิภาพ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C8F5D8F-056A-5C0B-B535-29BF087F2C82}"/>
                  </a:ext>
                </a:extLst>
              </p:cNvPr>
              <p:cNvSpPr/>
              <p:nvPr/>
            </p:nvSpPr>
            <p:spPr>
              <a:xfrm>
                <a:off x="571500" y="5324708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2</a:t>
                </a:r>
                <a:endParaRPr lang="th-TH" sz="30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D6293A4-03F2-DE05-C38B-F02F37BF551E}"/>
                  </a:ext>
                </a:extLst>
              </p:cNvPr>
              <p:cNvSpPr/>
              <p:nvPr/>
            </p:nvSpPr>
            <p:spPr>
              <a:xfrm>
                <a:off x="571500" y="6319352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3</a:t>
                </a:r>
                <a:endParaRPr lang="th-TH" sz="3000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1B95300-B5C8-C105-E1D6-54AC70722A12}"/>
                  </a:ext>
                </a:extLst>
              </p:cNvPr>
              <p:cNvSpPr/>
              <p:nvPr/>
            </p:nvSpPr>
            <p:spPr>
              <a:xfrm>
                <a:off x="571500" y="7856054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5</a:t>
                </a:r>
                <a:endParaRPr lang="th-TH" sz="3000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AB54070-BF27-B70C-8C02-D5E2CF2FCA14}"/>
                  </a:ext>
                </a:extLst>
              </p:cNvPr>
              <p:cNvSpPr/>
              <p:nvPr/>
            </p:nvSpPr>
            <p:spPr>
              <a:xfrm>
                <a:off x="571500" y="7313996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4</a:t>
                </a:r>
                <a:endParaRPr lang="th-TH" sz="30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D134E09-6B00-9958-06C3-6058FE2A5772}"/>
                  </a:ext>
                </a:extLst>
              </p:cNvPr>
              <p:cNvSpPr/>
              <p:nvPr/>
            </p:nvSpPr>
            <p:spPr>
              <a:xfrm>
                <a:off x="571500" y="8820577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6</a:t>
                </a:r>
                <a:endParaRPr lang="th-TH" sz="3000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CC6D9-6B11-DDEB-7C3A-B848166327AD}"/>
                </a:ext>
              </a:extLst>
            </p:cNvPr>
            <p:cNvSpPr/>
            <p:nvPr/>
          </p:nvSpPr>
          <p:spPr>
            <a:xfrm>
              <a:off x="-1359703" y="3120412"/>
              <a:ext cx="9970303" cy="7696200"/>
            </a:xfrm>
            <a:prstGeom prst="rect">
              <a:avLst/>
            </a:pr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063DF3-CCC2-1EB0-C67E-0F6C987F875C}"/>
                </a:ext>
              </a:extLst>
            </p:cNvPr>
            <p:cNvGrpSpPr/>
            <p:nvPr/>
          </p:nvGrpSpPr>
          <p:grpSpPr>
            <a:xfrm>
              <a:off x="604951" y="4215634"/>
              <a:ext cx="7678200" cy="4358381"/>
              <a:chOff x="604951" y="4625118"/>
              <a:chExt cx="7678200" cy="4358381"/>
            </a:xfrm>
          </p:grpSpPr>
          <p:sp>
            <p:nvSpPr>
              <p:cNvPr id="33" name="TextBox 10">
                <a:extLst>
                  <a:ext uri="{FF2B5EF4-FFF2-40B4-BE49-F238E27FC236}">
                    <a16:creationId xmlns:a16="http://schemas.microsoft.com/office/drawing/2014/main" id="{3770ED38-A20F-8627-2642-2815FA6BB434}"/>
                  </a:ext>
                </a:extLst>
              </p:cNvPr>
              <p:cNvSpPr txBox="1"/>
              <p:nvPr/>
            </p:nvSpPr>
            <p:spPr>
              <a:xfrm>
                <a:off x="1106296" y="4648930"/>
                <a:ext cx="7176855" cy="43345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18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ระบบสตาร์ต</a:t>
                </a:r>
              </a:p>
              <a:p>
                <a:pPr>
                  <a:lnSpc>
                    <a:spcPts val="3500"/>
                  </a:lnSpc>
                  <a:spcBef>
                    <a:spcPts val="18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ระบบควบคุมการทำงานของหัวเผา</a:t>
                </a:r>
              </a:p>
              <a:p>
                <a:pPr>
                  <a:lnSpc>
                    <a:spcPts val="3500"/>
                  </a:lnSpc>
                  <a:spcBef>
                    <a:spcPts val="18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การติดเครื่องยนต์</a:t>
                </a:r>
              </a:p>
              <a:p>
                <a:pPr>
                  <a:lnSpc>
                    <a:spcPts val="3500"/>
                  </a:lnSpc>
                  <a:spcBef>
                    <a:spcPts val="1800"/>
                  </a:spcBef>
                </a:pPr>
                <a:r>
                  <a:rPr lang="th-TH" sz="36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การปรับแต่งเครื่องยนต์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D506BF0-E35F-A04D-EE37-71028F4DCCDB}"/>
                  </a:ext>
                </a:extLst>
              </p:cNvPr>
              <p:cNvSpPr/>
              <p:nvPr/>
            </p:nvSpPr>
            <p:spPr>
              <a:xfrm>
                <a:off x="604951" y="4625118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1</a:t>
                </a:r>
                <a:endParaRPr lang="th-TH" sz="3000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4C75F4D-56F7-4416-AF6D-671BE1316170}"/>
                  </a:ext>
                </a:extLst>
              </p:cNvPr>
              <p:cNvSpPr/>
              <p:nvPr/>
            </p:nvSpPr>
            <p:spPr>
              <a:xfrm>
                <a:off x="604951" y="5291164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2</a:t>
                </a:r>
                <a:endParaRPr lang="th-TH" sz="3000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2BE84A8-5D9D-4169-228A-054341CD0BD5}"/>
                  </a:ext>
                </a:extLst>
              </p:cNvPr>
              <p:cNvSpPr/>
              <p:nvPr/>
            </p:nvSpPr>
            <p:spPr>
              <a:xfrm>
                <a:off x="630798" y="5957210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3</a:t>
                </a:r>
                <a:endParaRPr lang="th-TH" sz="30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B94C566-010D-D86E-FCD7-0C0B2F453240}"/>
                  </a:ext>
                </a:extLst>
              </p:cNvPr>
              <p:cNvSpPr/>
              <p:nvPr/>
            </p:nvSpPr>
            <p:spPr>
              <a:xfrm>
                <a:off x="630798" y="6625505"/>
                <a:ext cx="393335" cy="408296"/>
              </a:xfrm>
              <a:prstGeom prst="ellipse">
                <a:avLst/>
              </a:prstGeom>
              <a:gradFill>
                <a:gsLst>
                  <a:gs pos="0">
                    <a:srgbClr val="04A8AC"/>
                  </a:gs>
                  <a:gs pos="80000">
                    <a:srgbClr val="05BEC3"/>
                  </a:gs>
                  <a:gs pos="100000">
                    <a:srgbClr val="05DCE1"/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200"/>
                  </a:lnSpc>
                  <a:spcBef>
                    <a:spcPts val="600"/>
                  </a:spcBef>
                </a:pPr>
                <a:r>
                  <a:rPr lang="en-US" sz="3000" dirty="0"/>
                  <a:t>4</a:t>
                </a:r>
                <a:endParaRPr lang="th-TH" sz="300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31DA22-BBC2-2288-A7B0-D82B62C60444}"/>
                </a:ext>
              </a:extLst>
            </p:cNvPr>
            <p:cNvGrpSpPr/>
            <p:nvPr/>
          </p:nvGrpSpPr>
          <p:grpSpPr>
            <a:xfrm>
              <a:off x="2109473" y="2891785"/>
              <a:ext cx="3453127" cy="951244"/>
              <a:chOff x="11336314" y="3005110"/>
              <a:chExt cx="4458411" cy="95124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FC264FF-8CD8-8B7D-CAEC-9366A5A0CC8B}"/>
                  </a:ext>
                </a:extLst>
              </p:cNvPr>
              <p:cNvSpPr/>
              <p:nvPr/>
            </p:nvSpPr>
            <p:spPr>
              <a:xfrm>
                <a:off x="11486439" y="3227350"/>
                <a:ext cx="4153612" cy="7290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6">
                <a:extLst>
                  <a:ext uri="{FF2B5EF4-FFF2-40B4-BE49-F238E27FC236}">
                    <a16:creationId xmlns:a16="http://schemas.microsoft.com/office/drawing/2014/main" id="{A37DDF42-2A13-5C6F-E3BA-92BAC795224A}"/>
                  </a:ext>
                </a:extLst>
              </p:cNvPr>
              <p:cNvSpPr txBox="1"/>
              <p:nvPr/>
            </p:nvSpPr>
            <p:spPr>
              <a:xfrm>
                <a:off x="11336314" y="3005110"/>
                <a:ext cx="4458411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สาระการเรียนรู้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29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F009D-4630-F886-A445-F63AEB2D4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0172E74C-6D7B-BE3A-4236-1045A033AF73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76;p25">
            <a:extLst>
              <a:ext uri="{FF2B5EF4-FFF2-40B4-BE49-F238E27FC236}">
                <a16:creationId xmlns:a16="http://schemas.microsoft.com/office/drawing/2014/main" id="{BF42182E-5483-940A-A1A1-2A6F2B55FAAC}"/>
              </a:ext>
            </a:extLst>
          </p:cNvPr>
          <p:cNvSpPr/>
          <p:nvPr/>
        </p:nvSpPr>
        <p:spPr>
          <a:xfrm rot="16200000">
            <a:off x="12410902" y="-7375911"/>
            <a:ext cx="1025923" cy="10118673"/>
          </a:xfrm>
          <a:prstGeom prst="roundRect">
            <a:avLst>
              <a:gd name="adj" fmla="val 50000"/>
            </a:avLst>
          </a:prstGeom>
          <a:solidFill>
            <a:srgbClr val="05B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C84FF7-EE7A-6D67-7384-D027F860D943}"/>
              </a:ext>
            </a:extLst>
          </p:cNvPr>
          <p:cNvGrpSpPr/>
          <p:nvPr/>
        </p:nvGrpSpPr>
        <p:grpSpPr>
          <a:xfrm>
            <a:off x="23782876" y="2819233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DCD6FA-F9BE-3160-62C3-8B333DBC3E0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A0F3325-92DB-2130-79DA-46F6ACE500E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94D3D1AA-2DCC-FDCF-0BB9-A51AB1F7C05E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1DF8638-7F95-E098-1A97-44F0910A656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4449BC9-5A56-E7E9-9C38-2D00DD7B134A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67FDA23F-8A7B-F216-8275-F0BC3CFE875D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2082016D-A7C2-32A4-7023-FB288259AC3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8D4BB15-E95C-5604-B1DB-31B9FBC1317E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247102E-6001-8264-44E7-B6F508378795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8BA27A77-7927-25B1-BAEB-01F7B2B0C90E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D6C9707F-C6DF-1E45-1F45-748C5BC52D8E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DFBE4E1-1E71-6ACF-04B4-823BF99667C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4C3144-2A25-EBCB-A4F2-1F7EFD1EA29A}"/>
              </a:ext>
            </a:extLst>
          </p:cNvPr>
          <p:cNvGrpSpPr/>
          <p:nvPr/>
        </p:nvGrpSpPr>
        <p:grpSpPr>
          <a:xfrm>
            <a:off x="22135996" y="-371120"/>
            <a:ext cx="4876800" cy="818439"/>
            <a:chOff x="5544889" y="2495507"/>
            <a:chExt cx="4876800" cy="818439"/>
          </a:xfrm>
        </p:grpSpPr>
        <p:sp>
          <p:nvSpPr>
            <p:cNvPr id="46" name="Google Shape;176;p25">
              <a:extLst>
                <a:ext uri="{FF2B5EF4-FFF2-40B4-BE49-F238E27FC236}">
                  <a16:creationId xmlns:a16="http://schemas.microsoft.com/office/drawing/2014/main" id="{467F6099-7937-04CB-D2BD-71DF20925650}"/>
                </a:ext>
              </a:extLst>
            </p:cNvPr>
            <p:cNvSpPr/>
            <p:nvPr/>
          </p:nvSpPr>
          <p:spPr>
            <a:xfrm rot="16200000">
              <a:off x="7411790" y="628606"/>
              <a:ext cx="685799" cy="4419602"/>
            </a:xfrm>
            <a:prstGeom prst="roundRect">
              <a:avLst>
                <a:gd name="adj" fmla="val 50000"/>
              </a:avLst>
            </a:prstGeom>
            <a:solidFill>
              <a:srgbClr val="FD9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TextBox 10">
              <a:extLst>
                <a:ext uri="{FF2B5EF4-FFF2-40B4-BE49-F238E27FC236}">
                  <a16:creationId xmlns:a16="http://schemas.microsoft.com/office/drawing/2014/main" id="{F87BB47F-6863-9509-0D93-75752E76B468}"/>
                </a:ext>
              </a:extLst>
            </p:cNvPr>
            <p:cNvSpPr txBox="1"/>
            <p:nvPr/>
          </p:nvSpPr>
          <p:spPr>
            <a:xfrm>
              <a:off x="5867401" y="2628146"/>
              <a:ext cx="4554288" cy="68580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 algn="thaiDist">
                <a:lnSpc>
                  <a:spcPts val="4000"/>
                </a:lnSpc>
                <a:spcBef>
                  <a:spcPts val="3000"/>
                </a:spcBef>
              </a:pPr>
              <a:r>
                <a:rPr lang="th-TH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หลักพื้นฐานของงานบริการ</a:t>
              </a:r>
              <a:endParaRPr lang="en-US" sz="4000" b="1" spc="36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6D719-4A0B-1990-0F36-40A9DA4DD4F2}"/>
              </a:ext>
            </a:extLst>
          </p:cNvPr>
          <p:cNvGrpSpPr/>
          <p:nvPr/>
        </p:nvGrpSpPr>
        <p:grpSpPr>
          <a:xfrm>
            <a:off x="20192999" y="6316205"/>
            <a:ext cx="8549895" cy="985284"/>
            <a:chOff x="1112014" y="3243816"/>
            <a:chExt cx="8549895" cy="985284"/>
          </a:xfrm>
        </p:grpSpPr>
        <p:sp>
          <p:nvSpPr>
            <p:cNvPr id="8" name="Google Shape;176;p25">
              <a:extLst>
                <a:ext uri="{FF2B5EF4-FFF2-40B4-BE49-F238E27FC236}">
                  <a16:creationId xmlns:a16="http://schemas.microsoft.com/office/drawing/2014/main" id="{1DA4A72C-36C9-0E92-A199-03A0C60D0CEB}"/>
                </a:ext>
              </a:extLst>
            </p:cNvPr>
            <p:cNvSpPr/>
            <p:nvPr/>
          </p:nvSpPr>
          <p:spPr>
            <a:xfrm rot="16200000">
              <a:off x="4972989" y="-464669"/>
              <a:ext cx="897029" cy="8480810"/>
            </a:xfrm>
            <a:prstGeom prst="roundRect">
              <a:avLst>
                <a:gd name="adj" fmla="val 50000"/>
              </a:avLst>
            </a:prstGeom>
            <a:solidFill>
              <a:srgbClr val="FE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95CC74-9EF6-7B02-917D-6245E47CE922}"/>
                </a:ext>
              </a:extLst>
            </p:cNvPr>
            <p:cNvSpPr/>
            <p:nvPr/>
          </p:nvSpPr>
          <p:spPr>
            <a:xfrm>
              <a:off x="1112014" y="3317126"/>
              <a:ext cx="853695" cy="911974"/>
            </a:xfrm>
            <a:prstGeom prst="roundRect">
              <a:avLst/>
            </a:prstGeom>
            <a:solidFill>
              <a:srgbClr val="77C3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544B6279-128F-5A80-A022-3C8ADD4B2874}"/>
                </a:ext>
              </a:extLst>
            </p:cNvPr>
            <p:cNvSpPr txBox="1"/>
            <p:nvPr/>
          </p:nvSpPr>
          <p:spPr>
            <a:xfrm>
              <a:off x="1295399" y="3243816"/>
              <a:ext cx="8110489" cy="954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979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1.1</a:t>
              </a:r>
              <a:r>
                <a:rPr lang="th-TH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  ความรู้เกี่ยวกับบุคลิกภาพภายนอก</a:t>
              </a:r>
              <a:endParaRPr lang="en-US" sz="48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C1D96F-D1ED-5691-A7DC-329672E4516F}"/>
              </a:ext>
            </a:extLst>
          </p:cNvPr>
          <p:cNvGrpSpPr/>
          <p:nvPr/>
        </p:nvGrpSpPr>
        <p:grpSpPr>
          <a:xfrm>
            <a:off x="20619846" y="7595880"/>
            <a:ext cx="13834564" cy="1506546"/>
            <a:chOff x="2971800" y="2316912"/>
            <a:chExt cx="13834564" cy="1506546"/>
          </a:xfrm>
        </p:grpSpPr>
        <p:sp>
          <p:nvSpPr>
            <p:cNvPr id="27" name="Flowchart: Merge 26">
              <a:extLst>
                <a:ext uri="{FF2B5EF4-FFF2-40B4-BE49-F238E27FC236}">
                  <a16:creationId xmlns:a16="http://schemas.microsoft.com/office/drawing/2014/main" id="{340B9C3F-10AE-D978-C360-6579733842B9}"/>
                </a:ext>
              </a:extLst>
            </p:cNvPr>
            <p:cNvSpPr/>
            <p:nvPr/>
          </p:nvSpPr>
          <p:spPr>
            <a:xfrm>
              <a:off x="3376896" y="2415968"/>
              <a:ext cx="609600" cy="1347969"/>
            </a:xfrm>
            <a:prstGeom prst="flowChartMerg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9EE7C7-6B57-02B5-D79D-8FED05CBF4BA}"/>
                </a:ext>
              </a:extLst>
            </p:cNvPr>
            <p:cNvGrpSpPr/>
            <p:nvPr/>
          </p:nvGrpSpPr>
          <p:grpSpPr>
            <a:xfrm>
              <a:off x="2971800" y="2316912"/>
              <a:ext cx="13834564" cy="1506546"/>
              <a:chOff x="2971800" y="1028700"/>
              <a:chExt cx="13834564" cy="150654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5DE0340-01F0-0A43-0BBC-AF795A445B42}"/>
                  </a:ext>
                </a:extLst>
              </p:cNvPr>
              <p:cNvGrpSpPr/>
              <p:nvPr/>
            </p:nvGrpSpPr>
            <p:grpSpPr>
              <a:xfrm>
                <a:off x="2971800" y="1028700"/>
                <a:ext cx="13834564" cy="1506546"/>
                <a:chOff x="5691670" y="1818142"/>
                <a:chExt cx="13834564" cy="1506546"/>
              </a:xfrm>
            </p:grpSpPr>
            <p:sp>
              <p:nvSpPr>
                <p:cNvPr id="22" name="Flowchart: Process 21">
                  <a:extLst>
                    <a:ext uri="{FF2B5EF4-FFF2-40B4-BE49-F238E27FC236}">
                      <a16:creationId xmlns:a16="http://schemas.microsoft.com/office/drawing/2014/main" id="{F6B40156-704C-D777-E56C-5CE4FC0674C9}"/>
                    </a:ext>
                  </a:extLst>
                </p:cNvPr>
                <p:cNvSpPr/>
                <p:nvPr/>
              </p:nvSpPr>
              <p:spPr>
                <a:xfrm>
                  <a:off x="6400799" y="1918284"/>
                  <a:ext cx="7749071" cy="1354846"/>
                </a:xfrm>
                <a:prstGeom prst="flowChartProcess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Hexagon 22">
                  <a:extLst>
                    <a:ext uri="{FF2B5EF4-FFF2-40B4-BE49-F238E27FC236}">
                      <a16:creationId xmlns:a16="http://schemas.microsoft.com/office/drawing/2014/main" id="{E61BF42B-5B17-8482-5912-384FF9935998}"/>
                    </a:ext>
                  </a:extLst>
                </p:cNvPr>
                <p:cNvSpPr/>
                <p:nvPr/>
              </p:nvSpPr>
              <p:spPr>
                <a:xfrm>
                  <a:off x="5691670" y="1918284"/>
                  <a:ext cx="990600" cy="853965"/>
                </a:xfrm>
                <a:prstGeom prst="hexagon">
                  <a:avLst/>
                </a:prstGeom>
                <a:solidFill>
                  <a:srgbClr val="F6609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6">
                  <a:extLst>
                    <a:ext uri="{FF2B5EF4-FFF2-40B4-BE49-F238E27FC236}">
                      <a16:creationId xmlns:a16="http://schemas.microsoft.com/office/drawing/2014/main" id="{A21F208E-1552-5E6A-9C1E-3E2714048CC2}"/>
                    </a:ext>
                  </a:extLst>
                </p:cNvPr>
                <p:cNvSpPr txBox="1"/>
                <p:nvPr/>
              </p:nvSpPr>
              <p:spPr>
                <a:xfrm>
                  <a:off x="5698905" y="1818142"/>
                  <a:ext cx="929836" cy="95410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979"/>
                    </a:lnSpc>
                  </a:pP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1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.</a:t>
                  </a: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1</a:t>
                  </a:r>
                  <a:endPara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endParaRPr>
                </a:p>
              </p:txBody>
            </p:sp>
            <p:sp>
              <p:nvSpPr>
                <p:cNvPr id="25" name="TextBox 6">
                  <a:extLst>
                    <a:ext uri="{FF2B5EF4-FFF2-40B4-BE49-F238E27FC236}">
                      <a16:creationId xmlns:a16="http://schemas.microsoft.com/office/drawing/2014/main" id="{846955D4-FD70-5D98-5E9F-5D407969999D}"/>
                    </a:ext>
                  </a:extLst>
                </p:cNvPr>
                <p:cNvSpPr txBox="1"/>
                <p:nvPr/>
              </p:nvSpPr>
              <p:spPr>
                <a:xfrm>
                  <a:off x="7152064" y="2130130"/>
                  <a:ext cx="12374170" cy="119455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4500"/>
                    </a:lnSpc>
                  </a:pP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ความสัมพันธ์ระหว่างอัตราส่วน</a:t>
                  </a:r>
                  <a:br>
                    <a:rPr lang="en-US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</a:br>
                  <a:r>
                    <a:rPr lang="th-TH" sz="4800" b="1" dirty="0">
                      <a:solidFill>
                        <a:schemeClr val="bg1"/>
                      </a:solidFill>
                      <a:latin typeface="RSU" panose="02000506040000020003" pitchFamily="2" charset="-34"/>
                      <a:cs typeface="RSU" panose="02000506040000020003" pitchFamily="2" charset="-34"/>
                    </a:rPr>
                    <a:t>การอัดกับความดันในกระบอกสูบ</a:t>
                  </a:r>
                  <a:endPara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endParaRPr>
                </a:p>
              </p:txBody>
            </p:sp>
          </p:grp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5B942765-86D3-AF70-4E6E-45617C63804C}"/>
                  </a:ext>
                </a:extLst>
              </p:cNvPr>
              <p:cNvSpPr/>
              <p:nvPr/>
            </p:nvSpPr>
            <p:spPr>
              <a:xfrm>
                <a:off x="3897592" y="1128842"/>
                <a:ext cx="445808" cy="853964"/>
              </a:xfrm>
              <a:prstGeom prst="chevron">
                <a:avLst/>
              </a:prstGeom>
              <a:solidFill>
                <a:srgbClr val="63D1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7F6506-A1C4-C375-3DD2-F38FB8A2C392}"/>
              </a:ext>
            </a:extLst>
          </p:cNvPr>
          <p:cNvGrpSpPr/>
          <p:nvPr/>
        </p:nvGrpSpPr>
        <p:grpSpPr>
          <a:xfrm>
            <a:off x="592577" y="-45064"/>
            <a:ext cx="16952473" cy="2673964"/>
            <a:chOff x="592577" y="-45064"/>
            <a:chExt cx="16952473" cy="267396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8CF5ED4-8E47-0AE9-BFEA-9DA7BE81AA7B}"/>
                </a:ext>
              </a:extLst>
            </p:cNvPr>
            <p:cNvGrpSpPr/>
            <p:nvPr/>
          </p:nvGrpSpPr>
          <p:grpSpPr>
            <a:xfrm>
              <a:off x="592577" y="0"/>
              <a:ext cx="16952473" cy="2628900"/>
              <a:chOff x="-22215" y="0"/>
              <a:chExt cx="16952473" cy="26289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D62DB16-03E5-399D-9719-0FE8ED016F4F}"/>
                  </a:ext>
                </a:extLst>
              </p:cNvPr>
              <p:cNvSpPr/>
              <p:nvPr/>
            </p:nvSpPr>
            <p:spPr>
              <a:xfrm>
                <a:off x="1899811" y="717042"/>
                <a:ext cx="4370198" cy="114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A902248C-D852-234A-3652-F94526E6A03C}"/>
                  </a:ext>
                </a:extLst>
              </p:cNvPr>
              <p:cNvSpPr txBox="1"/>
              <p:nvPr/>
            </p:nvSpPr>
            <p:spPr>
              <a:xfrm>
                <a:off x="2661808" y="839320"/>
                <a:ext cx="14268450" cy="10259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ระบบสตาร์ต</a:t>
                </a:r>
              </a:p>
            </p:txBody>
          </p:sp>
          <p:sp>
            <p:nvSpPr>
              <p:cNvPr id="51" name="Flowchart: Delay 50">
                <a:extLst>
                  <a:ext uri="{FF2B5EF4-FFF2-40B4-BE49-F238E27FC236}">
                    <a16:creationId xmlns:a16="http://schemas.microsoft.com/office/drawing/2014/main" id="{90116105-9EE4-3985-D3B0-E6D301ECAB2A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6">
                <a:extLst>
                  <a:ext uri="{FF2B5EF4-FFF2-40B4-BE49-F238E27FC236}">
                    <a16:creationId xmlns:a16="http://schemas.microsoft.com/office/drawing/2014/main" id="{A38E4255-A5CB-17C5-78D9-50ADD68D7C03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1.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C832CE9-08F6-1F6A-0A76-A35D1B1952B0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44" name="Arrow: Chevron 43">
                <a:extLst>
                  <a:ext uri="{FF2B5EF4-FFF2-40B4-BE49-F238E27FC236}">
                    <a16:creationId xmlns:a16="http://schemas.microsoft.com/office/drawing/2014/main" id="{546366A4-6FA9-A6CA-D424-2CD7D689E2F5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row: Chevron 47">
                <a:extLst>
                  <a:ext uri="{FF2B5EF4-FFF2-40B4-BE49-F238E27FC236}">
                    <a16:creationId xmlns:a16="http://schemas.microsoft.com/office/drawing/2014/main" id="{B3D8407C-71F0-E91E-F000-BFDB2B9BB865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FE37B2F-3335-E6F5-C031-C1D4743E92B1}"/>
              </a:ext>
            </a:extLst>
          </p:cNvPr>
          <p:cNvGrpSpPr/>
          <p:nvPr/>
        </p:nvGrpSpPr>
        <p:grpSpPr>
          <a:xfrm>
            <a:off x="22193145" y="1328853"/>
            <a:ext cx="11620716" cy="954107"/>
            <a:chOff x="2971800" y="1028700"/>
            <a:chExt cx="11620716" cy="95410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63E820A-98DE-A36C-9D61-FD53CC3D7FF7}"/>
                </a:ext>
              </a:extLst>
            </p:cNvPr>
            <p:cNvGrpSpPr/>
            <p:nvPr/>
          </p:nvGrpSpPr>
          <p:grpSpPr>
            <a:xfrm>
              <a:off x="2971800" y="1028700"/>
              <a:ext cx="11620716" cy="954107"/>
              <a:chOff x="5691670" y="1818142"/>
              <a:chExt cx="11620716" cy="954107"/>
            </a:xfrm>
          </p:grpSpPr>
          <p:sp>
            <p:nvSpPr>
              <p:cNvPr id="57" name="Flowchart: Process 56">
                <a:extLst>
                  <a:ext uri="{FF2B5EF4-FFF2-40B4-BE49-F238E27FC236}">
                    <a16:creationId xmlns:a16="http://schemas.microsoft.com/office/drawing/2014/main" id="{0C901F60-A896-8ECD-6ACB-FD1D1BC36448}"/>
                  </a:ext>
                </a:extLst>
              </p:cNvPr>
              <p:cNvSpPr/>
              <p:nvPr/>
            </p:nvSpPr>
            <p:spPr>
              <a:xfrm>
                <a:off x="6400801" y="1918284"/>
                <a:ext cx="9370884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Hexagon 67">
                <a:extLst>
                  <a:ext uri="{FF2B5EF4-FFF2-40B4-BE49-F238E27FC236}">
                    <a16:creationId xmlns:a16="http://schemas.microsoft.com/office/drawing/2014/main" id="{719EC1D4-BA3C-06FC-F206-2EDB61A6C243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">
                <a:extLst>
                  <a:ext uri="{FF2B5EF4-FFF2-40B4-BE49-F238E27FC236}">
                    <a16:creationId xmlns:a16="http://schemas.microsoft.com/office/drawing/2014/main" id="{201FF499-E749-CF1B-D4E4-A15CD1F0C638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1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70" name="TextBox 6">
                <a:extLst>
                  <a:ext uri="{FF2B5EF4-FFF2-40B4-BE49-F238E27FC236}">
                    <a16:creationId xmlns:a16="http://schemas.microsoft.com/office/drawing/2014/main" id="{BD7FE92B-4CAE-4E91-BEDE-5AAB858FA45E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10160323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ส่วนประกอบของระบบไอดีและระบบไอเสีย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56" name="Arrow: Chevron 55">
              <a:extLst>
                <a:ext uri="{FF2B5EF4-FFF2-40B4-BE49-F238E27FC236}">
                  <a16:creationId xmlns:a16="http://schemas.microsoft.com/office/drawing/2014/main" id="{E8F16593-457A-F49E-F0D5-59FF95523584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Box 10">
            <a:extLst>
              <a:ext uri="{FF2B5EF4-FFF2-40B4-BE49-F238E27FC236}">
                <a16:creationId xmlns:a16="http://schemas.microsoft.com/office/drawing/2014/main" id="{669E0C2D-F006-2564-CAD0-635B86E31CED}"/>
              </a:ext>
            </a:extLst>
          </p:cNvPr>
          <p:cNvSpPr txBox="1"/>
          <p:nvPr/>
        </p:nvSpPr>
        <p:spPr>
          <a:xfrm>
            <a:off x="3276600" y="2228893"/>
            <a:ext cx="14116050" cy="146854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2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ระบบสตาร์ตทำหน้าที่ให้เครื่องยนต์เริ่มหมุนได้ในช่วงแรก จากนั้นเครื่องยนต์ก็จะหมุนต่อไปได้เอง และระบบสตาร์ตจะหยุดการทำงานลงทันทีที่เครื่องยนต์เริ่มทำงาน ระบบสตาร์ตประกอบด้วย มอเตอร์สตาร์ต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Starter motor)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สวิตช์กุญแจ และรีเลย์สตาร์ต 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3EFF3929-F8BE-1BD5-48ED-20DBA2D04E44}"/>
              </a:ext>
            </a:extLst>
          </p:cNvPr>
          <p:cNvSpPr/>
          <p:nvPr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D07AC-558C-0D9E-A9D5-EF42FB6F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4014964"/>
            <a:ext cx="8526840" cy="5697137"/>
          </a:xfrm>
          <a:prstGeom prst="rect">
            <a:avLst/>
          </a:prstGeom>
        </p:spPr>
      </p:pic>
      <p:sp>
        <p:nvSpPr>
          <p:cNvPr id="55" name="TextBox 10">
            <a:extLst>
              <a:ext uri="{FF2B5EF4-FFF2-40B4-BE49-F238E27FC236}">
                <a16:creationId xmlns:a16="http://schemas.microsoft.com/office/drawing/2014/main" id="{FAA4ADE3-B91F-5179-3559-A761CE3F9A3E}"/>
              </a:ext>
            </a:extLst>
          </p:cNvPr>
          <p:cNvSpPr txBox="1"/>
          <p:nvPr/>
        </p:nvSpPr>
        <p:spPr>
          <a:xfrm>
            <a:off x="12999687" y="6978543"/>
            <a:ext cx="2395462" cy="9293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14.1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ระบบสตาร์ตเครื่องยนต์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81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84BB4-947A-0FD3-BEBF-13F914E1A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8C3EFE67-423E-5149-93F9-3137730DA7DB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C77E92-9DE8-1628-2A53-16BC66A282E6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5417B8D-8740-CF85-D62C-486ABA1EADFA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BAAAF983-D24E-5B80-D1A1-F2C87F4F932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78DA31DF-0323-1B2D-C91A-B6EFD5389D85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25AFEB-EC78-9D96-8DA5-4C8E29F9161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7B1444-3064-8A84-79E4-CCCD06D8BDFA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DFBE6DDE-7456-7F64-5CE7-ACFB5EE4FE8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5E57343-3A34-CC89-137B-AB48569E8EF4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CB21AB5-001B-8D8E-2011-B944883671DF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F74E4D8-049A-D9B5-817D-AAE159F83AB1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C0348946-5AE0-D6A3-1A6A-64199F862964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259DFEC-05DA-1BB7-1921-55F0D4BD25BC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15BEF44-CF43-0F99-BEED-393B06C4094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30E8B48F-EA87-1464-B1F8-2BC5BAFCD610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A2E5A594-EDCE-74A2-1CEC-218ADF3D1EA1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2F0B76-F66E-3809-0A4C-4B13F3C4CA5C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93B8B0-4575-EE64-4C7C-881F9DB97A9A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C22DFBD1-2C8A-27E8-3E72-FB9C848B7F2B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B0EB0005-A54B-ABD1-A300-91A04FF66181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74F4CA97-4BD9-4C32-A8D8-FA0972A98970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028F6D-5C8A-F00C-9210-1D30D7998738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AF2101-C494-F08F-533E-4D816E8B910A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B4BBFE43-082B-F24A-A03E-87E41EBA738A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305D9EFF-083E-51CF-9211-59028D82EE47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0581BD-D868-B93B-98B3-6869BDA73307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0945D74D-E654-6E68-39E9-70BDF193A30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31B828CD-9F1F-2D23-4B57-58A9439FF30F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148C3-3037-DBA8-5FA5-5BAF87EDDC32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1483A1E8-8C75-ECF6-A518-BA78B29768EE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F046042-E0A3-558E-D2F0-E5642E7A582B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13356DC-98E7-BE37-AAE8-8A47B009FADF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EB95E3A-38CB-B7D5-425E-015BEBF4BBAC}"/>
              </a:ext>
            </a:extLst>
          </p:cNvPr>
          <p:cNvGrpSpPr/>
          <p:nvPr/>
        </p:nvGrpSpPr>
        <p:grpSpPr>
          <a:xfrm>
            <a:off x="592577" y="-45064"/>
            <a:ext cx="14215478" cy="2673964"/>
            <a:chOff x="592577" y="-45064"/>
            <a:chExt cx="14215478" cy="267396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5F5F7F-FEC4-E367-F5D6-FF58911ACA83}"/>
                </a:ext>
              </a:extLst>
            </p:cNvPr>
            <p:cNvGrpSpPr/>
            <p:nvPr/>
          </p:nvGrpSpPr>
          <p:grpSpPr>
            <a:xfrm>
              <a:off x="592577" y="0"/>
              <a:ext cx="14215478" cy="2628900"/>
              <a:chOff x="-22215" y="0"/>
              <a:chExt cx="14215478" cy="26289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06DFE7E-7161-F070-1278-78944BA499A1}"/>
                  </a:ext>
                </a:extLst>
              </p:cNvPr>
              <p:cNvSpPr/>
              <p:nvPr/>
            </p:nvSpPr>
            <p:spPr>
              <a:xfrm>
                <a:off x="1899810" y="717042"/>
                <a:ext cx="9969874" cy="114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">
                <a:extLst>
                  <a:ext uri="{FF2B5EF4-FFF2-40B4-BE49-F238E27FC236}">
                    <a16:creationId xmlns:a16="http://schemas.microsoft.com/office/drawing/2014/main" id="{51D79BC7-4D06-4E0C-BD74-891C933AFB50}"/>
                  </a:ext>
                </a:extLst>
              </p:cNvPr>
              <p:cNvSpPr txBox="1"/>
              <p:nvPr/>
            </p:nvSpPr>
            <p:spPr>
              <a:xfrm>
                <a:off x="2661808" y="839320"/>
                <a:ext cx="11531455" cy="10259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ระบบควบคุมการทำงานของหัวเผา</a:t>
                </a:r>
              </a:p>
            </p:txBody>
          </p:sp>
          <p:sp>
            <p:nvSpPr>
              <p:cNvPr id="66" name="Flowchart: Delay 65">
                <a:extLst>
                  <a:ext uri="{FF2B5EF4-FFF2-40B4-BE49-F238E27FC236}">
                    <a16:creationId xmlns:a16="http://schemas.microsoft.com/office/drawing/2014/main" id="{476AE331-771F-94DE-BFA3-9EE46E60AC8B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13EA39C8-6D34-9746-A344-0E61F85F6A3F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4338204-0277-938C-D32D-867256B0B457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62" name="Arrow: Chevron 61">
                <a:extLst>
                  <a:ext uri="{FF2B5EF4-FFF2-40B4-BE49-F238E27FC236}">
                    <a16:creationId xmlns:a16="http://schemas.microsoft.com/office/drawing/2014/main" id="{6B90F9F4-3F80-BDB6-B6B0-584EA0E99F77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row: Chevron 62">
                <a:extLst>
                  <a:ext uri="{FF2B5EF4-FFF2-40B4-BE49-F238E27FC236}">
                    <a16:creationId xmlns:a16="http://schemas.microsoft.com/office/drawing/2014/main" id="{51D37C24-6ADE-D257-23C5-A0B0DC03BF90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5F899ADC-C569-F33C-298F-8E2136352956}"/>
              </a:ext>
            </a:extLst>
          </p:cNvPr>
          <p:cNvSpPr txBox="1"/>
          <p:nvPr/>
        </p:nvSpPr>
        <p:spPr>
          <a:xfrm>
            <a:off x="13327902" y="7708029"/>
            <a:ext cx="2466631" cy="111995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14.2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ระบบควบคุมหัวเผา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3B176EA-A9E3-894E-A308-DDDBE2D6FE55}"/>
              </a:ext>
            </a:extLst>
          </p:cNvPr>
          <p:cNvGrpSpPr/>
          <p:nvPr/>
        </p:nvGrpSpPr>
        <p:grpSpPr>
          <a:xfrm>
            <a:off x="20572470" y="-1135808"/>
            <a:ext cx="6864958" cy="765646"/>
            <a:chOff x="3417213" y="5951207"/>
            <a:chExt cx="6864958" cy="76564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A26F3F7-9D53-1456-F26D-E4F629338DCA}"/>
                </a:ext>
              </a:extLst>
            </p:cNvPr>
            <p:cNvGrpSpPr/>
            <p:nvPr/>
          </p:nvGrpSpPr>
          <p:grpSpPr>
            <a:xfrm>
              <a:off x="3417213" y="5951207"/>
              <a:ext cx="6864958" cy="765646"/>
              <a:chOff x="3224444" y="4284645"/>
              <a:chExt cx="6864958" cy="76564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FA8FF30-4495-EF39-0B81-04DBEA7DBB0D}"/>
                  </a:ext>
                </a:extLst>
              </p:cNvPr>
              <p:cNvGrpSpPr/>
              <p:nvPr/>
            </p:nvGrpSpPr>
            <p:grpSpPr>
              <a:xfrm>
                <a:off x="3272851" y="4394872"/>
                <a:ext cx="6816551" cy="655419"/>
                <a:chOff x="4567415" y="4086431"/>
                <a:chExt cx="6816551" cy="655419"/>
              </a:xfrm>
            </p:grpSpPr>
            <p:sp>
              <p:nvSpPr>
                <p:cNvPr id="88" name="Flowchart: Process 87">
                  <a:extLst>
                    <a:ext uri="{FF2B5EF4-FFF2-40B4-BE49-F238E27FC236}">
                      <a16:creationId xmlns:a16="http://schemas.microsoft.com/office/drawing/2014/main" id="{E88504D2-F4FD-37F5-15F9-6BFCBCFEECE5}"/>
                    </a:ext>
                  </a:extLst>
                </p:cNvPr>
                <p:cNvSpPr/>
                <p:nvPr/>
              </p:nvSpPr>
              <p:spPr>
                <a:xfrm>
                  <a:off x="4567415" y="4086431"/>
                  <a:ext cx="5525980" cy="648000"/>
                </a:xfrm>
                <a:prstGeom prst="flowChartProcess">
                  <a:avLst/>
                </a:prstGeom>
                <a:solidFill>
                  <a:srgbClr val="34C3F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10">
                  <a:extLst>
                    <a:ext uri="{FF2B5EF4-FFF2-40B4-BE49-F238E27FC236}">
                      <a16:creationId xmlns:a16="http://schemas.microsoft.com/office/drawing/2014/main" id="{67A915DB-0F94-0380-E808-D283D82DB5D9}"/>
                    </a:ext>
                  </a:extLst>
                </p:cNvPr>
                <p:cNvSpPr txBox="1"/>
                <p:nvPr/>
              </p:nvSpPr>
              <p:spPr>
                <a:xfrm>
                  <a:off x="5378884" y="4284650"/>
                  <a:ext cx="6005082" cy="45720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noAutofit/>
                </a:bodyPr>
                <a:lstStyle/>
                <a:p>
                  <a:pPr>
                    <a:lnSpc>
                      <a:spcPts val="3500"/>
                    </a:lnSpc>
                    <a:spcBef>
                      <a:spcPts val="3000"/>
                    </a:spcBef>
                  </a:pPr>
                  <a:r>
                    <a:rPr lang="th-TH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แหวนอัด (</a:t>
                  </a:r>
                  <a:r>
                    <a:rPr lang="en-US" sz="4000" b="1" spc="36" dirty="0">
                      <a:solidFill>
                        <a:schemeClr val="bg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Compression Ring) 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4214D01-4384-700E-D37E-363DF5476389}"/>
                  </a:ext>
                </a:extLst>
              </p:cNvPr>
              <p:cNvGrpSpPr/>
              <p:nvPr/>
            </p:nvGrpSpPr>
            <p:grpSpPr>
              <a:xfrm rot="5400000">
                <a:off x="3162116" y="4346973"/>
                <a:ext cx="367312" cy="242656"/>
                <a:chOff x="3164552" y="4338614"/>
                <a:chExt cx="367312" cy="242656"/>
              </a:xfrm>
            </p:grpSpPr>
            <p:sp>
              <p:nvSpPr>
                <p:cNvPr id="85" name="Arrow: Chevron 84">
                  <a:extLst>
                    <a:ext uri="{FF2B5EF4-FFF2-40B4-BE49-F238E27FC236}">
                      <a16:creationId xmlns:a16="http://schemas.microsoft.com/office/drawing/2014/main" id="{C18A0DD4-7480-BFA2-9674-1E51B838C101}"/>
                    </a:ext>
                  </a:extLst>
                </p:cNvPr>
                <p:cNvSpPr/>
                <p:nvPr/>
              </p:nvSpPr>
              <p:spPr>
                <a:xfrm>
                  <a:off x="3164552" y="4340346"/>
                  <a:ext cx="214912" cy="240924"/>
                </a:xfrm>
                <a:prstGeom prst="chevron">
                  <a:avLst/>
                </a:prstGeom>
                <a:solidFill>
                  <a:srgbClr val="FE8A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Arrow: Chevron 85">
                  <a:extLst>
                    <a:ext uri="{FF2B5EF4-FFF2-40B4-BE49-F238E27FC236}">
                      <a16:creationId xmlns:a16="http://schemas.microsoft.com/office/drawing/2014/main" id="{5B55C683-59AF-E4E8-D5D5-C639B9987990}"/>
                    </a:ext>
                  </a:extLst>
                </p:cNvPr>
                <p:cNvSpPr/>
                <p:nvPr/>
              </p:nvSpPr>
              <p:spPr>
                <a:xfrm>
                  <a:off x="3316952" y="4338614"/>
                  <a:ext cx="214912" cy="240924"/>
                </a:xfrm>
                <a:prstGeom prst="chevron">
                  <a:avLst/>
                </a:prstGeom>
                <a:solidFill>
                  <a:srgbClr val="FEBED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57BB232-A3CA-9DF7-CB6D-838C8F165728}"/>
                </a:ext>
              </a:extLst>
            </p:cNvPr>
            <p:cNvSpPr/>
            <p:nvPr/>
          </p:nvSpPr>
          <p:spPr>
            <a:xfrm>
              <a:off x="3657626" y="6120575"/>
              <a:ext cx="529717" cy="529717"/>
            </a:xfrm>
            <a:prstGeom prst="ellipse">
              <a:avLst/>
            </a:prstGeom>
            <a:solidFill>
              <a:srgbClr val="F660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200"/>
                </a:lnSpc>
                <a:spcBef>
                  <a:spcPts val="600"/>
                </a:spcBef>
              </a:pPr>
              <a:r>
                <a:rPr lang="en-US" sz="3300" dirty="0"/>
                <a:t>1</a:t>
              </a:r>
              <a:endParaRPr lang="th-TH" sz="3300" dirty="0"/>
            </a:p>
          </p:txBody>
        </p:sp>
      </p:grpSp>
      <p:sp>
        <p:nvSpPr>
          <p:cNvPr id="57" name="TextBox 10">
            <a:extLst>
              <a:ext uri="{FF2B5EF4-FFF2-40B4-BE49-F238E27FC236}">
                <a16:creationId xmlns:a16="http://schemas.microsoft.com/office/drawing/2014/main" id="{09035DF3-B4F0-95A2-7454-9770AC99D7FB}"/>
              </a:ext>
            </a:extLst>
          </p:cNvPr>
          <p:cNvSpPr txBox="1"/>
          <p:nvPr/>
        </p:nvSpPr>
        <p:spPr>
          <a:xfrm>
            <a:off x="3314700" y="2258069"/>
            <a:ext cx="14033842" cy="287920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2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เครื่องยนต์ดีเซลได้นำระบบหัวเผามาใช้ เพื่ออุ่นอากาศในห้องเผาไหม้โดยใช้ร่วมกับกล่องควบคุมหัวเผาซึ่งเป็นอุปกรณ์อิเล็กทรอนิกส์มาควบคุมการทำงานของหัวเผา เพื่อให้การทำงานเป็นไปแบบอัตโนมัติ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เมื่อบิดสวิตช์จุดระเบิดไปในตำแหน่ง 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หลอดไฟเตือนการเผาหัวของหัวเผาจะติด รีเลย์หัวเผาจะทำงานและจ่ายกระแสไฟฟ้าไปยังหัวเผา หัวเผาจะมีอุณหภูมิความร้อนสูง 700 - 900 องศาเซลเซียส การควบคุมระยะเวลาในการเผาหัว จะถูกควบคุมด้วยกล่องควบคุมหัวเผา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3D03B-D374-C369-8F22-0D7E9B91D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66" y="5063481"/>
            <a:ext cx="8761136" cy="47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F942-C912-DF82-B24B-1B2A0858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4E1EC19F-169E-E5D2-09D4-8F53A75AC33D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2E27-B5C9-5885-EBBF-B1B9CF7A2D2D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E90748-7E2C-B97C-C580-FF84A8AE818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25B2AF4-BFD6-E8B1-5B11-1DC69CFB830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1491D8E3-F83F-AA1B-1421-7A7871B793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A02E12A-0A33-C76B-C446-0E0791E1A213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371BAA-0E9E-D430-4EAC-E689C9E7D6CF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454E0B69-268F-CD82-3D4E-C521CA8C130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6FD03AB-38F7-C23B-C14D-47673657BE7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F1F51-C297-4663-85D7-C698429B3916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7B5F9A-150C-91A4-A196-4F6F82415E5E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A60F1FBD-9823-AF96-D3E9-596C83FAC3C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6A42E0D-D2F8-F96D-201A-C17D8D41AB9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3A6E6F-DA3D-6CF4-DA17-11AFA23EA57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F3B81604-7FCB-34EF-1466-B7D735DC81D7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7DE8F769-708F-7150-BBD8-0E155EAF9990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8E960-7EF3-0D55-9237-C9BA3E590727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27F726-DCDA-B5D6-CEA8-9AA96A907480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B1A175B4-0C35-E1AD-F2CA-2FFF6EDC5FF2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7CA3946-BA27-9411-5171-54E480EE8B27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65D00337-FBE6-C903-66CC-B11A04B85205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EE916-2025-4B33-BEBB-2D91FD6DA78E}"/>
              </a:ext>
            </a:extLst>
          </p:cNvPr>
          <p:cNvGrpSpPr/>
          <p:nvPr/>
        </p:nvGrpSpPr>
        <p:grpSpPr>
          <a:xfrm>
            <a:off x="3198770" y="3432592"/>
            <a:ext cx="5214351" cy="735666"/>
            <a:chOff x="3224444" y="4284645"/>
            <a:chExt cx="5214351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F38639-85FA-314A-BD3B-36EB909E0CCC}"/>
                </a:ext>
              </a:extLst>
            </p:cNvPr>
            <p:cNvGrpSpPr/>
            <p:nvPr/>
          </p:nvGrpSpPr>
          <p:grpSpPr>
            <a:xfrm>
              <a:off x="3272851" y="4394872"/>
              <a:ext cx="5165944" cy="625439"/>
              <a:chOff x="4567415" y="4086431"/>
              <a:chExt cx="5165944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472EA51B-ADE0-A42D-111B-DBA901F14231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35377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81D9251E-30F5-5832-BFEF-7DB7DE7A4AA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4933595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ตรวจสอบระดับ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มันเครื่อง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FFAA8D-D774-EAC7-585D-62592846498A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7E5203B0-0CBC-E751-F84C-6592FD17E14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7F164A0D-E282-4675-D0E3-E4A2611C5D7E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447C6-8C84-4EB2-1C9E-A8266433C136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609A1AE-7DFC-AC2C-C702-C90FEC51A67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902BCC8-528B-323E-2216-6C19735511E8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016280C-DF1F-EA86-80C4-FB7C3D049F61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02E4761-B9E3-7119-DC37-333F2363465A}"/>
              </a:ext>
            </a:extLst>
          </p:cNvPr>
          <p:cNvGrpSpPr/>
          <p:nvPr/>
        </p:nvGrpSpPr>
        <p:grpSpPr>
          <a:xfrm>
            <a:off x="592577" y="-45064"/>
            <a:ext cx="16952473" cy="2673964"/>
            <a:chOff x="592577" y="-45064"/>
            <a:chExt cx="16952473" cy="267396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20AEC5F-419B-8C55-9D39-B3E52BBF60F3}"/>
                </a:ext>
              </a:extLst>
            </p:cNvPr>
            <p:cNvGrpSpPr/>
            <p:nvPr/>
          </p:nvGrpSpPr>
          <p:grpSpPr>
            <a:xfrm>
              <a:off x="592577" y="0"/>
              <a:ext cx="16952473" cy="2628900"/>
              <a:chOff x="-22215" y="0"/>
              <a:chExt cx="16952473" cy="26289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F7611E-726E-5C5D-D659-AA021A839D34}"/>
                  </a:ext>
                </a:extLst>
              </p:cNvPr>
              <p:cNvSpPr/>
              <p:nvPr/>
            </p:nvSpPr>
            <p:spPr>
              <a:xfrm>
                <a:off x="1899810" y="717042"/>
                <a:ext cx="5733186" cy="114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">
                <a:extLst>
                  <a:ext uri="{FF2B5EF4-FFF2-40B4-BE49-F238E27FC236}">
                    <a16:creationId xmlns:a16="http://schemas.microsoft.com/office/drawing/2014/main" id="{12A68DE0-76B6-53F0-3034-5247C0CB4EF2}"/>
                  </a:ext>
                </a:extLst>
              </p:cNvPr>
              <p:cNvSpPr txBox="1"/>
              <p:nvPr/>
            </p:nvSpPr>
            <p:spPr>
              <a:xfrm>
                <a:off x="2661808" y="839320"/>
                <a:ext cx="14268450" cy="10259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การติดเครื่องยนต์</a:t>
                </a:r>
              </a:p>
            </p:txBody>
          </p:sp>
          <p:sp>
            <p:nvSpPr>
              <p:cNvPr id="66" name="Flowchart: Delay 65">
                <a:extLst>
                  <a:ext uri="{FF2B5EF4-FFF2-40B4-BE49-F238E27FC236}">
                    <a16:creationId xmlns:a16="http://schemas.microsoft.com/office/drawing/2014/main" id="{9D6DEF37-5BA8-4F6C-2D0F-6E758035BF26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">
                <a:extLst>
                  <a:ext uri="{FF2B5EF4-FFF2-40B4-BE49-F238E27FC236}">
                    <a16:creationId xmlns:a16="http://schemas.microsoft.com/office/drawing/2014/main" id="{FC187CC4-E519-1608-4FDD-2C42A75C9B64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3.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88BB292-86C1-497A-4273-1FD27A281BDD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62" name="Arrow: Chevron 61">
                <a:extLst>
                  <a:ext uri="{FF2B5EF4-FFF2-40B4-BE49-F238E27FC236}">
                    <a16:creationId xmlns:a16="http://schemas.microsoft.com/office/drawing/2014/main" id="{DF39A329-630D-94A0-4819-07C2D61A9192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Arrow: Chevron 62">
                <a:extLst>
                  <a:ext uri="{FF2B5EF4-FFF2-40B4-BE49-F238E27FC236}">
                    <a16:creationId xmlns:a16="http://schemas.microsoft.com/office/drawing/2014/main" id="{18BE0484-8A74-1967-C279-32E19428663A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1" name="TextBox 10">
            <a:extLst>
              <a:ext uri="{FF2B5EF4-FFF2-40B4-BE49-F238E27FC236}">
                <a16:creationId xmlns:a16="http://schemas.microsoft.com/office/drawing/2014/main" id="{7B3577E1-CC7A-1BA0-55D2-F06899CC8853}"/>
              </a:ext>
            </a:extLst>
          </p:cNvPr>
          <p:cNvSpPr txBox="1"/>
          <p:nvPr/>
        </p:nvSpPr>
        <p:spPr>
          <a:xfrm>
            <a:off x="21525554" y="8245451"/>
            <a:ext cx="3489931" cy="742073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13.10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การทำงานของซู</a:t>
            </a:r>
            <a:r>
              <a:rPr lang="th-TH" sz="3600" spc="36" dirty="0" err="1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เปอร์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ชาร์จแบบ </a:t>
            </a:r>
            <a:r>
              <a:rPr lang="en-US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Roots lobe supercharger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A3CD1F7-6A6C-D32D-76A6-B851FB88EAF5}"/>
              </a:ext>
            </a:extLst>
          </p:cNvPr>
          <p:cNvGrpSpPr/>
          <p:nvPr/>
        </p:nvGrpSpPr>
        <p:grpSpPr>
          <a:xfrm>
            <a:off x="18840249" y="200960"/>
            <a:ext cx="3940010" cy="923330"/>
            <a:chOff x="3041361" y="2114402"/>
            <a:chExt cx="3940010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4AB208B-AF71-6EF9-54A9-AC88C3E2D287}"/>
                </a:ext>
              </a:extLst>
            </p:cNvPr>
            <p:cNvGrpSpPr/>
            <p:nvPr/>
          </p:nvGrpSpPr>
          <p:grpSpPr>
            <a:xfrm>
              <a:off x="3213275" y="2356304"/>
              <a:ext cx="3768096" cy="655419"/>
              <a:chOff x="4567415" y="4086431"/>
              <a:chExt cx="376809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20406F23-7CB3-12F1-1353-67328E12F51E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76809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5B54F6B0-D652-0818-7ECA-00BEC5C9E8A3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2927599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หม้อ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Radiator)</a:t>
                </a: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1CC53B32-9E3D-3201-526B-451CB409ACFA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5A24AD-B3BE-2D6E-CE14-950F5B4B4580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EC818107-2C00-F3D1-4E7E-47D0493DB2D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BFA4AC32-BA19-0B4D-DCB5-4C875C93208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6A7B4FC1-BA4C-3251-B371-AD2EA357F6BE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3</a:t>
              </a: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19157C-6C97-337D-69AF-9B5E210C5AE3}"/>
              </a:ext>
            </a:extLst>
          </p:cNvPr>
          <p:cNvGrpSpPr/>
          <p:nvPr/>
        </p:nvGrpSpPr>
        <p:grpSpPr>
          <a:xfrm>
            <a:off x="3041361" y="2180826"/>
            <a:ext cx="9493538" cy="954107"/>
            <a:chOff x="2971800" y="1028700"/>
            <a:chExt cx="9493538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311780-DFAE-0B2D-4326-B6B83A9AD877}"/>
                </a:ext>
              </a:extLst>
            </p:cNvPr>
            <p:cNvGrpSpPr/>
            <p:nvPr/>
          </p:nvGrpSpPr>
          <p:grpSpPr>
            <a:xfrm>
              <a:off x="2971800" y="1028700"/>
              <a:ext cx="9493538" cy="954107"/>
              <a:chOff x="5691670" y="1818142"/>
              <a:chExt cx="9493538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CFCDF01B-DFB0-6D96-0680-4FFC73FCEF54}"/>
                  </a:ext>
                </a:extLst>
              </p:cNvPr>
              <p:cNvSpPr/>
              <p:nvPr/>
            </p:nvSpPr>
            <p:spPr>
              <a:xfrm>
                <a:off x="6400799" y="1918284"/>
                <a:ext cx="7895410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4386CBD1-CEBB-0963-449E-29EB52C39FE9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6CDC0AE8-DFE5-2BA0-8661-DDBA3AB6CAF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</a:t>
                </a: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0855376A-CBBC-6892-1672-D3EC5AADAC14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8033145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การเตรียมก่อนสตาร์ตเครื่องยนต์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8B0CEE8C-1710-BB37-1D9C-196901CDF08F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A37566E1-A5A4-BBEE-5D43-29DD27496E95}"/>
              </a:ext>
            </a:extLst>
          </p:cNvPr>
          <p:cNvSpPr txBox="1"/>
          <p:nvPr/>
        </p:nvSpPr>
        <p:spPr>
          <a:xfrm>
            <a:off x="3168232" y="4409099"/>
            <a:ext cx="14033842" cy="121065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2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ถ้าระดับ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มันเครื่องอยู่ระหว่างขีดตํ่าสุดและขีดสูงสุด แสดงว่า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มันเครื่องมีเพียงพอ (รูปที่ 14.3) ถ้า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ตํ่าก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ว่าระดับตํ่าสุด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L)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จะต้องเติมให้ได้ระดับสูงสุด (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F)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A1914A-5CE1-D368-8DEC-B29336B45FD5}"/>
              </a:ext>
            </a:extLst>
          </p:cNvPr>
          <p:cNvGrpSpPr/>
          <p:nvPr/>
        </p:nvGrpSpPr>
        <p:grpSpPr>
          <a:xfrm>
            <a:off x="3198770" y="5755809"/>
            <a:ext cx="5214351" cy="735666"/>
            <a:chOff x="3224444" y="4284645"/>
            <a:chExt cx="5214351" cy="7356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943C483-323F-F84E-5BC7-EFACE0F7D890}"/>
                </a:ext>
              </a:extLst>
            </p:cNvPr>
            <p:cNvGrpSpPr/>
            <p:nvPr/>
          </p:nvGrpSpPr>
          <p:grpSpPr>
            <a:xfrm>
              <a:off x="3272852" y="4394872"/>
              <a:ext cx="5165943" cy="625439"/>
              <a:chOff x="4567416" y="4086431"/>
              <a:chExt cx="5165943" cy="625439"/>
            </a:xfrm>
          </p:grpSpPr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675A525F-05DD-C745-7334-9FCF90BDF9A2}"/>
                  </a:ext>
                </a:extLst>
              </p:cNvPr>
              <p:cNvSpPr/>
              <p:nvPr/>
            </p:nvSpPr>
            <p:spPr>
              <a:xfrm>
                <a:off x="4567416" y="4086431"/>
                <a:ext cx="3410797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10">
                <a:extLst>
                  <a:ext uri="{FF2B5EF4-FFF2-40B4-BE49-F238E27FC236}">
                    <a16:creationId xmlns:a16="http://schemas.microsoft.com/office/drawing/2014/main" id="{A1A7D0CC-A422-F4A1-57AD-62BF58C80360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4933595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หล่อเย็น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BC7D172-E0BC-E605-0EFE-C327811543B3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45" name="Arrow: Chevron 44">
                <a:extLst>
                  <a:ext uri="{FF2B5EF4-FFF2-40B4-BE49-F238E27FC236}">
                    <a16:creationId xmlns:a16="http://schemas.microsoft.com/office/drawing/2014/main" id="{E794346E-82BC-18EC-90F1-F5E1C434DC0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DD13BA0B-D5BF-62DD-2AE0-73FD91AC62F3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9" name="TextBox 10">
            <a:extLst>
              <a:ext uri="{FF2B5EF4-FFF2-40B4-BE49-F238E27FC236}">
                <a16:creationId xmlns:a16="http://schemas.microsoft.com/office/drawing/2014/main" id="{42381ADB-6ADB-3BD9-197A-B653A6F1F718}"/>
              </a:ext>
            </a:extLst>
          </p:cNvPr>
          <p:cNvSpPr txBox="1"/>
          <p:nvPr/>
        </p:nvSpPr>
        <p:spPr>
          <a:xfrm>
            <a:off x="3168231" y="6732316"/>
            <a:ext cx="7572339" cy="26523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ตรวจสอบระดับ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ในหม้อ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และระดับ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หล่อเย็นในถังพัก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ขณะเครื่องยนต์เย็น (รูปที่ 14.4) ระดับ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หล่อเย็นควรอยู่ระหว่างขีดระดับเต็ม “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FULL”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และขีดระดับตํ่า “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LOW”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ถ้าระดับ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หล่อเย็น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ตํ่าก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ว่าขีด “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LOW”</a:t>
            </a:r>
            <a:r>
              <a:rPr lang="en-US" sz="145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ให้เติม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ยาหล่อเย็นจนถึงขีดระดับ “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FULL”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ควรใช้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ยาหล่อเย็นชนิดเดียวกับที่เติมอยู่ก่อน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A5C02D4-4A11-8A04-381E-0990D1B575D7}"/>
              </a:ext>
            </a:extLst>
          </p:cNvPr>
          <p:cNvGrpSpPr/>
          <p:nvPr/>
        </p:nvGrpSpPr>
        <p:grpSpPr>
          <a:xfrm>
            <a:off x="11696347" y="5755809"/>
            <a:ext cx="5214351" cy="735666"/>
            <a:chOff x="3224444" y="4284645"/>
            <a:chExt cx="5214351" cy="7356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DFDCB0A-1FB5-2969-3169-8311EEA4DBB1}"/>
                </a:ext>
              </a:extLst>
            </p:cNvPr>
            <p:cNvGrpSpPr/>
            <p:nvPr/>
          </p:nvGrpSpPr>
          <p:grpSpPr>
            <a:xfrm>
              <a:off x="3272852" y="4394872"/>
              <a:ext cx="5165943" cy="625439"/>
              <a:chOff x="4567416" y="4086431"/>
              <a:chExt cx="5165943" cy="625439"/>
            </a:xfrm>
          </p:grpSpPr>
          <p:sp>
            <p:nvSpPr>
              <p:cNvPr id="68" name="Flowchart: Process 67">
                <a:extLst>
                  <a:ext uri="{FF2B5EF4-FFF2-40B4-BE49-F238E27FC236}">
                    <a16:creationId xmlns:a16="http://schemas.microsoft.com/office/drawing/2014/main" id="{E3FFABC7-1FD0-404B-F160-84288F1F5A1C}"/>
                  </a:ext>
                </a:extLst>
              </p:cNvPr>
              <p:cNvSpPr/>
              <p:nvPr/>
            </p:nvSpPr>
            <p:spPr>
              <a:xfrm>
                <a:off x="4567416" y="4086431"/>
                <a:ext cx="396602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10">
                <a:extLst>
                  <a:ext uri="{FF2B5EF4-FFF2-40B4-BE49-F238E27FC236}">
                    <a16:creationId xmlns:a16="http://schemas.microsoft.com/office/drawing/2014/main" id="{18969CFB-FD7F-9CB8-2AF2-68EAC49041E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4933595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มันเชื้อเพลิง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DB973D3-E5EE-DD76-4119-5602BBDE0CB5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54" name="Arrow: Chevron 53">
                <a:extLst>
                  <a:ext uri="{FF2B5EF4-FFF2-40B4-BE49-F238E27FC236}">
                    <a16:creationId xmlns:a16="http://schemas.microsoft.com/office/drawing/2014/main" id="{67C7D248-34DC-0CD4-3AF0-EAA6754D666C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Arrow: Chevron 54">
                <a:extLst>
                  <a:ext uri="{FF2B5EF4-FFF2-40B4-BE49-F238E27FC236}">
                    <a16:creationId xmlns:a16="http://schemas.microsoft.com/office/drawing/2014/main" id="{11B7111E-8B2C-3794-E502-4D8974E84318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1" name="TextBox 10">
            <a:extLst>
              <a:ext uri="{FF2B5EF4-FFF2-40B4-BE49-F238E27FC236}">
                <a16:creationId xmlns:a16="http://schemas.microsoft.com/office/drawing/2014/main" id="{E103EED9-FD36-8A03-DC77-5C0B516E6E15}"/>
              </a:ext>
            </a:extLst>
          </p:cNvPr>
          <p:cNvSpPr txBox="1"/>
          <p:nvPr/>
        </p:nvSpPr>
        <p:spPr>
          <a:xfrm>
            <a:off x="11665809" y="6732316"/>
            <a:ext cx="5536266" cy="26523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2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ตรวจสอบระดับ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มันเชื้อเพลิงในถัง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มันเชื้อเพลิงว่ามีเพียงพอในการติดเครื่องยนต์หรือไม่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C4A3C3-FB11-57A2-D2B3-A2885B174BA5}"/>
              </a:ext>
            </a:extLst>
          </p:cNvPr>
          <p:cNvCxnSpPr>
            <a:cxnSpLocks/>
          </p:cNvCxnSpPr>
          <p:nvPr/>
        </p:nvCxnSpPr>
        <p:spPr>
          <a:xfrm>
            <a:off x="11190911" y="5834504"/>
            <a:ext cx="0" cy="3861286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F942-C912-DF82-B24B-1B2A0858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4E1EC19F-169E-E5D2-09D4-8F53A75AC33D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2E27-B5C9-5885-EBBF-B1B9CF7A2D2D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E90748-7E2C-B97C-C580-FF84A8AE818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25B2AF4-BFD6-E8B1-5B11-1DC69CFB830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1491D8E3-F83F-AA1B-1421-7A7871B793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A02E12A-0A33-C76B-C446-0E0791E1A213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371BAA-0E9E-D430-4EAC-E689C9E7D6CF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454E0B69-268F-CD82-3D4E-C521CA8C130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6FD03AB-38F7-C23B-C14D-47673657BE7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F1F51-C297-4663-85D7-C698429B3916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7B5F9A-150C-91A4-A196-4F6F82415E5E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A60F1FBD-9823-AF96-D3E9-596C83FAC3C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6A42E0D-D2F8-F96D-201A-C17D8D41AB9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3A6E6F-DA3D-6CF4-DA17-11AFA23EA57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F3B81604-7FCB-34EF-1466-B7D735DC81D7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7DE8F769-708F-7150-BBD8-0E155EAF9990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8E960-7EF3-0D55-9237-C9BA3E590727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27F726-DCDA-B5D6-CEA8-9AA96A907480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B1A175B4-0C35-E1AD-F2CA-2FFF6EDC5FF2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7CA3946-BA27-9411-5171-54E480EE8B27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65D00337-FBE6-C903-66CC-B11A04B85205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354CCA-A4C8-8386-E71F-3F649AD7001F}"/>
              </a:ext>
            </a:extLst>
          </p:cNvPr>
          <p:cNvGrpSpPr/>
          <p:nvPr/>
        </p:nvGrpSpPr>
        <p:grpSpPr>
          <a:xfrm>
            <a:off x="20572470" y="1323013"/>
            <a:ext cx="6341952" cy="954107"/>
            <a:chOff x="2971800" y="1028700"/>
            <a:chExt cx="6341952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DD25C5-E99E-ED7F-CC87-961B86CF1D0A}"/>
                </a:ext>
              </a:extLst>
            </p:cNvPr>
            <p:cNvGrpSpPr/>
            <p:nvPr/>
          </p:nvGrpSpPr>
          <p:grpSpPr>
            <a:xfrm>
              <a:off x="2971800" y="1028700"/>
              <a:ext cx="6341952" cy="954107"/>
              <a:chOff x="5691670" y="1818142"/>
              <a:chExt cx="6341952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1C7BC1E6-85F5-BBC9-51E3-23DE45D5D60B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5061322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BA5A1E9A-DEAC-F467-FDBE-E835D226DC8F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EB8FBB30-1EB9-1796-E666-9474C2EA9ED5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2.1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6A33AF20-DCDF-5B7D-ACB2-5430CCFE80B8}"/>
                  </a:ext>
                </a:extLst>
              </p:cNvPr>
              <p:cNvSpPr txBox="1"/>
              <p:nvPr/>
            </p:nvSpPr>
            <p:spPr>
              <a:xfrm>
                <a:off x="7152064" y="1818142"/>
                <a:ext cx="4881558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ชุดลูกปั๊ม (</a:t>
                </a: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Plunger) </a:t>
                </a: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C442B1B0-AFA0-F7FD-40C9-5365BF698479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EE916-2025-4B33-BEBB-2D91FD6DA78E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F38639-85FA-314A-BD3B-36EB909E0CCC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472EA51B-ADE0-A42D-111B-DBA901F14231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81D9251E-30F5-5832-BFEF-7DB7DE7A4AA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FFAA8D-D774-EAC7-585D-62592846498A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7E5203B0-0CBC-E751-F84C-6592FD17E14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7F164A0D-E282-4675-D0E3-E4A2611C5D7E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447C6-8C84-4EB2-1C9E-A8266433C136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609A1AE-7DFC-AC2C-C702-C90FEC51A67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902BCC8-528B-323E-2216-6C19735511E8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016280C-DF1F-EA86-80C4-FB7C3D049F61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E00EED-0B92-68F4-EDD9-9C8F3C3BEE6B}"/>
              </a:ext>
            </a:extLst>
          </p:cNvPr>
          <p:cNvGrpSpPr/>
          <p:nvPr/>
        </p:nvGrpSpPr>
        <p:grpSpPr>
          <a:xfrm>
            <a:off x="19427349" y="8113963"/>
            <a:ext cx="3940010" cy="923330"/>
            <a:chOff x="3041361" y="2114402"/>
            <a:chExt cx="3940010" cy="923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17E4EB-C7F5-E630-FB40-A238447B95A1}"/>
                </a:ext>
              </a:extLst>
            </p:cNvPr>
            <p:cNvGrpSpPr/>
            <p:nvPr/>
          </p:nvGrpSpPr>
          <p:grpSpPr>
            <a:xfrm>
              <a:off x="3213275" y="2356304"/>
              <a:ext cx="3768096" cy="655419"/>
              <a:chOff x="4567415" y="4086431"/>
              <a:chExt cx="3768096" cy="655419"/>
            </a:xfrm>
          </p:grpSpPr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7AA44478-AEE9-7495-9955-CE0A40800F4C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76809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FD40D8CE-E733-8ED5-CE91-760B7A0AF61D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2927599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หม้อ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Radiator)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2CB0677A-ECE3-8031-24AC-6740447E8082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B5169A7-FC47-D9DB-CDBA-489112C5BD53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AAD53B58-738D-6D0B-10B6-2457643CC4E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Arrow: Chevron 46">
                <a:extLst>
                  <a:ext uri="{FF2B5EF4-FFF2-40B4-BE49-F238E27FC236}">
                    <a16:creationId xmlns:a16="http://schemas.microsoft.com/office/drawing/2014/main" id="{5B229E35-6749-9DB5-BC84-DE92BBA391E7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99CECC18-D335-906D-E55A-2EB30AC4FF3C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3</a:t>
              </a: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.</a:t>
              </a: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2</a:t>
              </a:r>
            </a:p>
          </p:txBody>
        </p: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429345CB-23CE-16E1-94C1-FE3B20333AEF}"/>
              </a:ext>
            </a:extLst>
          </p:cNvPr>
          <p:cNvSpPr txBox="1"/>
          <p:nvPr/>
        </p:nvSpPr>
        <p:spPr>
          <a:xfrm>
            <a:off x="788281" y="1982788"/>
            <a:ext cx="11587654" cy="11293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การไล่อากาศระบบเชื้อเพลิงปั๊มแบบแถวเรียง ให้ปฏิบัติตามขั้นตอนดังต่อไปนี้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TextBox 10">
            <a:extLst>
              <a:ext uri="{FF2B5EF4-FFF2-40B4-BE49-F238E27FC236}">
                <a16:creationId xmlns:a16="http://schemas.microsoft.com/office/drawing/2014/main" id="{7B3577E1-CC7A-1BA0-55D2-F06899CC8853}"/>
              </a:ext>
            </a:extLst>
          </p:cNvPr>
          <p:cNvSpPr txBox="1"/>
          <p:nvPr/>
        </p:nvSpPr>
        <p:spPr>
          <a:xfrm>
            <a:off x="7036524" y="10726207"/>
            <a:ext cx="6966954" cy="4572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13.5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ภาพตัดส่วนประกอบของเทอร์โบชาร์จเจอร์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AA70C5-EE24-F09F-9599-7B7BD184D7A4}"/>
              </a:ext>
            </a:extLst>
          </p:cNvPr>
          <p:cNvGrpSpPr/>
          <p:nvPr/>
        </p:nvGrpSpPr>
        <p:grpSpPr>
          <a:xfrm>
            <a:off x="788281" y="1030959"/>
            <a:ext cx="7491248" cy="735666"/>
            <a:chOff x="3224444" y="4284645"/>
            <a:chExt cx="7491248" cy="73566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66C44D2-F7E6-537C-930F-019795D1D997}"/>
                </a:ext>
              </a:extLst>
            </p:cNvPr>
            <p:cNvGrpSpPr/>
            <p:nvPr/>
          </p:nvGrpSpPr>
          <p:grpSpPr>
            <a:xfrm>
              <a:off x="3272853" y="4394872"/>
              <a:ext cx="7442839" cy="625439"/>
              <a:chOff x="4567417" y="4086431"/>
              <a:chExt cx="7442839" cy="625439"/>
            </a:xfrm>
          </p:grpSpPr>
          <p:sp>
            <p:nvSpPr>
              <p:cNvPr id="71" name="Flowchart: Process 70">
                <a:extLst>
                  <a:ext uri="{FF2B5EF4-FFF2-40B4-BE49-F238E27FC236}">
                    <a16:creationId xmlns:a16="http://schemas.microsoft.com/office/drawing/2014/main" id="{24ADCB83-EA56-561A-C36C-7A8D81AD70E5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5036016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10">
                <a:extLst>
                  <a:ext uri="{FF2B5EF4-FFF2-40B4-BE49-F238E27FC236}">
                    <a16:creationId xmlns:a16="http://schemas.microsoft.com/office/drawing/2014/main" id="{2D1A320E-343C-9F61-CB40-9115FF50A0F0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7210492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ไล่อากาศในระบบ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มันเชื้อเพลิง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7D960EC-3554-DC78-E6A6-47A496D5B4C4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9" name="Arrow: Chevron 68">
                <a:extLst>
                  <a:ext uri="{FF2B5EF4-FFF2-40B4-BE49-F238E27FC236}">
                    <a16:creationId xmlns:a16="http://schemas.microsoft.com/office/drawing/2014/main" id="{C571B322-805E-A864-CC26-1B214E5C07A3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row: Chevron 69">
                <a:extLst>
                  <a:ext uri="{FF2B5EF4-FFF2-40B4-BE49-F238E27FC236}">
                    <a16:creationId xmlns:a16="http://schemas.microsoft.com/office/drawing/2014/main" id="{9FEE0497-ECCE-FB38-350F-B69CFC0ABA55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3" name="TextBox 10">
            <a:extLst>
              <a:ext uri="{FF2B5EF4-FFF2-40B4-BE49-F238E27FC236}">
                <a16:creationId xmlns:a16="http://schemas.microsoft.com/office/drawing/2014/main" id="{05808A5C-FAE1-C1F0-B9D7-F77F37E13F72}"/>
              </a:ext>
            </a:extLst>
          </p:cNvPr>
          <p:cNvSpPr txBox="1"/>
          <p:nvPr/>
        </p:nvSpPr>
        <p:spPr>
          <a:xfrm>
            <a:off x="132514" y="-3247589"/>
            <a:ext cx="6401091" cy="315880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เทอร์โบ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ชาร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์เจอร์ (รูปที่ 13.5)  มีส่วนประกอบหลัก คือ ล้อกังหันหรือล้อเทอร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์ไ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บน์ ซึ่งอยู่ทางด้านท่อไอเสีย และล้ออัดหรือล้อคอมเพรสเซอร์ต่อ ซึ่งอยู่กับกรองอากาศ และส่วนประกอบอื่น ๆ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F88274-3A0C-ED2C-0818-C64079DDD822}"/>
              </a:ext>
            </a:extLst>
          </p:cNvPr>
          <p:cNvGrpSpPr/>
          <p:nvPr/>
        </p:nvGrpSpPr>
        <p:grpSpPr>
          <a:xfrm>
            <a:off x="788281" y="2677050"/>
            <a:ext cx="16585319" cy="6426591"/>
            <a:chOff x="4970025" y="2085132"/>
            <a:chExt cx="16585319" cy="6426591"/>
          </a:xfrm>
        </p:grpSpPr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AC0C202C-438B-4B4D-9F3C-BE5C4EDB0FDF}"/>
                </a:ext>
              </a:extLst>
            </p:cNvPr>
            <p:cNvSpPr txBox="1"/>
            <p:nvPr/>
          </p:nvSpPr>
          <p:spPr>
            <a:xfrm>
              <a:off x="5533367" y="2098281"/>
              <a:ext cx="16021977" cy="1692696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คลายสกรูไล่ลมที่อยู่บนกรอง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 (เครื่องยนต์บางรุ่น) ออกเพียงเล็กน้อย</a:t>
              </a:r>
            </a:p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คลายปั๊มมือที่ปั๊มความดัน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ตํ่าอ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อก (ทวนเข็มนาฬิกา) จนกระทั่งปั๊มมือของปั๊มความดันตํ่าสูงขึ้น</a:t>
              </a:r>
            </a:p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กดปั๊มมือให้ขยับขึ้นและลง เพื่อดูด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มันจากถัง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สังเกตฟองอากาศที่ออกตรงสกรูไล่อากาศ กดปั๊มมือจนกระทั่งมีแต่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มันออกมาเป็นสายไม่ขาดตอนซึ่งแสดงว่าอากาศในไส้กรองเชื้อเพลิงหมดแล้ว จากนั้นล็อกสกรูไล่อากาศ</a:t>
              </a:r>
            </a:p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ไล่อากาศที่ปั๊มฉีด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 โดยคลายสกรูไล่อากาศที่ปั๊ม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มันเชื้อเพลิงออกเล็กน้อย จากนั้นกดปั๊มมือที่ปั๊ม</a:t>
              </a:r>
              <a:b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ความดันตํ่า สังเกตฟองอากาศที่ออกตรงสกรูไล่อากาศ กดปั๊มมือจนกระทั่งมีแต่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มันออกมาเป็นสายไม่ขาดตอน </a:t>
              </a:r>
              <a:b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ซึ่งแสดงว่าอากาศในปั๊มฉีดเชื้อเพลิงหมดแล้ว จากนั้นล็อกสกรูไล่อากาศ</a:t>
              </a:r>
            </a:p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จากนั้นกดปั๊มมือที่ปั๊มความดันตํ่าขั้นลงอีกหลาย ๆ ครั้ง สุดท้ายกดปั๊มมือลง แล้วขันล็อก (หมุนตามเข็มนาฬิกา) </a:t>
              </a:r>
              <a:b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เพื่อล็อกปั๊มมือให้อยู่กับที่</a:t>
              </a:r>
            </a:p>
            <a:p>
              <a:pPr>
                <a:lnSpc>
                  <a:spcPts val="4100"/>
                </a:lnSpc>
                <a:spcBef>
                  <a:spcPts val="10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จากนั้นสตาร์ตเครื่องยนต์เพื่อไล่อากาศที่ค้างอยู่ตามท่อระบบ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มันเชื้อเพลิงให้กลับเข้าถัง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</a:t>
              </a:r>
              <a:endPara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563DAB-EFE7-36BF-839E-C149913B9D52}"/>
                </a:ext>
              </a:extLst>
            </p:cNvPr>
            <p:cNvSpPr/>
            <p:nvPr/>
          </p:nvSpPr>
          <p:spPr>
            <a:xfrm>
              <a:off x="4971950" y="208513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9C63AE6-8D8D-85C2-0BB4-91CC1F65955B}"/>
                </a:ext>
              </a:extLst>
            </p:cNvPr>
            <p:cNvSpPr/>
            <p:nvPr/>
          </p:nvSpPr>
          <p:spPr>
            <a:xfrm>
              <a:off x="4971950" y="273739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61DEADB-09F4-43B8-CA6F-04E57467C260}"/>
                </a:ext>
              </a:extLst>
            </p:cNvPr>
            <p:cNvSpPr/>
            <p:nvPr/>
          </p:nvSpPr>
          <p:spPr>
            <a:xfrm>
              <a:off x="4970025" y="3390859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32203F-CF25-51E2-2682-7B356102BA7D}"/>
                </a:ext>
              </a:extLst>
            </p:cNvPr>
            <p:cNvSpPr/>
            <p:nvPr/>
          </p:nvSpPr>
          <p:spPr>
            <a:xfrm>
              <a:off x="4970025" y="400145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4</a:t>
              </a:r>
              <a:endParaRPr lang="th-TH" sz="2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5FDDAE6-6087-DFBE-5DEC-C4182C1A9E6C}"/>
                </a:ext>
              </a:extLst>
            </p:cNvPr>
            <p:cNvSpPr/>
            <p:nvPr/>
          </p:nvSpPr>
          <p:spPr>
            <a:xfrm>
              <a:off x="4970025" y="5178959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5</a:t>
              </a:r>
              <a:endParaRPr lang="th-TH" sz="2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D75610F-073E-F5CE-2D3D-2E743892C62A}"/>
                </a:ext>
              </a:extLst>
            </p:cNvPr>
            <p:cNvSpPr/>
            <p:nvPr/>
          </p:nvSpPr>
          <p:spPr>
            <a:xfrm>
              <a:off x="4970025" y="6867323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6</a:t>
              </a:r>
              <a:endParaRPr lang="th-TH" sz="2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86D55B8-F00A-2C05-F224-0A35D27D677A}"/>
                </a:ext>
              </a:extLst>
            </p:cNvPr>
            <p:cNvSpPr/>
            <p:nvPr/>
          </p:nvSpPr>
          <p:spPr>
            <a:xfrm>
              <a:off x="4970025" y="8054523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7</a:t>
              </a:r>
              <a:endParaRPr lang="th-TH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6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D1751-B86C-8FF4-A994-CB59165A2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F7E846C5-DC58-B333-E641-9536B9784F79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4067BC-5DBB-954F-8391-6FA5AD6E2FD6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8C11398-DFA2-7E2F-9E16-BA52E7A10AE1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B542B957-67A5-2A6F-1F24-0F159437408C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46636022-AC05-8CD3-F163-A5E28B76DC24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D3B2C12-8C74-0692-1570-B7981498976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36355A-D768-776C-0731-6AC87E6C7505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FBAD941B-265A-7222-FEA5-AB98232A950B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45B8CD55-FF4B-0787-3ECA-F18055E7A21C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1B9CCF2-A6F9-B04D-8B47-061987BD0F07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56202BE-55FD-EB26-42C4-B3679B6775A9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71CD77EB-2DD6-139E-7F74-D5E32ACD9A4F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9F33451B-ABC3-F65E-2365-444A3609BE86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33F4610-7B35-3871-C01A-558374CBBDA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424301B6-884B-B239-06C1-28D90E78C82A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C15C5B21-83E7-4345-3990-DC1436A4F728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DC5599-388C-3464-BFFA-B6E5635FBF60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E78A868-9902-75A0-270D-7D744F08872E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3DF2041A-0D20-EDBB-7549-552465CAD106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93F19BE9-F14C-0515-61FB-0A6339232628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8525E252-EF5B-DEAE-6F88-314D79B4D171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B5B43B-DC0A-5CAB-9870-13974C56BC33}"/>
              </a:ext>
            </a:extLst>
          </p:cNvPr>
          <p:cNvGrpSpPr/>
          <p:nvPr/>
        </p:nvGrpSpPr>
        <p:grpSpPr>
          <a:xfrm>
            <a:off x="759390" y="4173349"/>
            <a:ext cx="9592130" cy="954107"/>
            <a:chOff x="2971800" y="1028700"/>
            <a:chExt cx="9592130" cy="95410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6EB4F2-6CCA-0360-A965-6B3E28844775}"/>
                </a:ext>
              </a:extLst>
            </p:cNvPr>
            <p:cNvGrpSpPr/>
            <p:nvPr/>
          </p:nvGrpSpPr>
          <p:grpSpPr>
            <a:xfrm>
              <a:off x="2971800" y="1028700"/>
              <a:ext cx="9592130" cy="954107"/>
              <a:chOff x="5691670" y="1818142"/>
              <a:chExt cx="9592130" cy="954107"/>
            </a:xfrm>
          </p:grpSpPr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3C7C9F21-9706-A0C4-C54A-49A9E883D2CB}"/>
                  </a:ext>
                </a:extLst>
              </p:cNvPr>
              <p:cNvSpPr/>
              <p:nvPr/>
            </p:nvSpPr>
            <p:spPr>
              <a:xfrm>
                <a:off x="6400799" y="1918284"/>
                <a:ext cx="8400695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715099AB-C6E4-6461-E992-B3C207CD9996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CC1B7F8E-C3BA-0D8B-31B6-6AE01136D6E2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3.2</a:t>
                </a:r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21DCF644-C8D7-3BC8-A191-6785F7FBF94F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813173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การเผาหัวและการสตาร์ตเครื่องยนต์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24CF194C-8F56-510A-ED54-32796355D7D8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270E70-EF8C-07F5-B053-748D7F98624B}"/>
              </a:ext>
            </a:extLst>
          </p:cNvPr>
          <p:cNvGrpSpPr/>
          <p:nvPr/>
        </p:nvGrpSpPr>
        <p:grpSpPr>
          <a:xfrm>
            <a:off x="21314574" y="8549520"/>
            <a:ext cx="8739283" cy="735666"/>
            <a:chOff x="3224444" y="4284645"/>
            <a:chExt cx="8739283" cy="735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A105BF-99D4-FE9B-DE08-5CAE29B63E19}"/>
                </a:ext>
              </a:extLst>
            </p:cNvPr>
            <p:cNvGrpSpPr/>
            <p:nvPr/>
          </p:nvGrpSpPr>
          <p:grpSpPr>
            <a:xfrm>
              <a:off x="3272851" y="4394872"/>
              <a:ext cx="8690876" cy="625439"/>
              <a:chOff x="4567415" y="4086431"/>
              <a:chExt cx="8690876" cy="625439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E4A6B55D-BD75-4637-C534-9E75636737E5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4756343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10">
                <a:extLst>
                  <a:ext uri="{FF2B5EF4-FFF2-40B4-BE49-F238E27FC236}">
                    <a16:creationId xmlns:a16="http://schemas.microsoft.com/office/drawing/2014/main" id="{0F5766D4-2E02-6391-B232-8427084FA633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8458527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การทำงานของขดลวดตัด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มัน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8EF5DB-8D80-CC82-8ED9-32D145EAED83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D525BBAA-E62E-6568-EE60-40D5B61C0986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9016ADD4-4743-B113-1A77-CDC4DFDAB482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FDFF92-F895-9968-F60D-30C3ACA6680B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0F39220C-3ACB-216D-EFBE-D2076C7E725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B74ED34-9F51-3AF4-30C9-AF3BBD5C39B1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A3346C8-43C0-A16C-46E2-B6EB2FDF3B49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A83F19D-1907-70DE-3D3F-FBEBEEA45D54}"/>
              </a:ext>
            </a:extLst>
          </p:cNvPr>
          <p:cNvGrpSpPr/>
          <p:nvPr/>
        </p:nvGrpSpPr>
        <p:grpSpPr>
          <a:xfrm>
            <a:off x="19427349" y="8113963"/>
            <a:ext cx="3940010" cy="923330"/>
            <a:chOff x="3041361" y="2114402"/>
            <a:chExt cx="3940010" cy="9233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D7A54E-B26A-7AB5-A18C-EF7BCE1BB204}"/>
                </a:ext>
              </a:extLst>
            </p:cNvPr>
            <p:cNvGrpSpPr/>
            <p:nvPr/>
          </p:nvGrpSpPr>
          <p:grpSpPr>
            <a:xfrm>
              <a:off x="3213275" y="2356304"/>
              <a:ext cx="3768096" cy="655419"/>
              <a:chOff x="4567415" y="4086431"/>
              <a:chExt cx="3768096" cy="655419"/>
            </a:xfrm>
          </p:grpSpPr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33447553-4AC5-5B55-5879-F80A4D292024}"/>
                  </a:ext>
                </a:extLst>
              </p:cNvPr>
              <p:cNvSpPr/>
              <p:nvPr/>
            </p:nvSpPr>
            <p:spPr>
              <a:xfrm>
                <a:off x="4567415" y="4086431"/>
                <a:ext cx="376809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1DD6F5DA-FD08-BDAE-B136-955E48890802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2927599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หม้อ</a:t>
                </a:r>
                <a:r>
                  <a:rPr lang="th-TH" sz="4000" b="1" spc="36" dirty="0" err="1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นํ้า</a:t>
                </a: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</a:t>
                </a:r>
                <a:r>
                  <a:rPr lang="en-US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Radiator)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62C4F902-D266-CA48-FC28-87EFBCABDB41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09A0223-083C-33B9-DAEF-D9C664A8CB29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46" name="Arrow: Chevron 45">
                <a:extLst>
                  <a:ext uri="{FF2B5EF4-FFF2-40B4-BE49-F238E27FC236}">
                    <a16:creationId xmlns:a16="http://schemas.microsoft.com/office/drawing/2014/main" id="{4F12D97D-122C-7ADF-A6D1-DF789C1EF86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Arrow: Chevron 46">
                <a:extLst>
                  <a:ext uri="{FF2B5EF4-FFF2-40B4-BE49-F238E27FC236}">
                    <a16:creationId xmlns:a16="http://schemas.microsoft.com/office/drawing/2014/main" id="{F49E2A4E-6B6D-3C97-B003-0A6D509776A2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TextBox 6">
              <a:extLst>
                <a:ext uri="{FF2B5EF4-FFF2-40B4-BE49-F238E27FC236}">
                  <a16:creationId xmlns:a16="http://schemas.microsoft.com/office/drawing/2014/main" id="{6354BCB1-7926-F605-1961-D8B0E7FD5E53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3</a:t>
              </a: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.</a:t>
              </a:r>
              <a:r>
                <a:rPr lang="en-US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2</a:t>
              </a:r>
            </a:p>
          </p:txBody>
        </p:sp>
      </p:grpSp>
      <p:sp>
        <p:nvSpPr>
          <p:cNvPr id="51" name="TextBox 10">
            <a:extLst>
              <a:ext uri="{FF2B5EF4-FFF2-40B4-BE49-F238E27FC236}">
                <a16:creationId xmlns:a16="http://schemas.microsoft.com/office/drawing/2014/main" id="{5EE619E2-10F2-A7CA-BC77-EF9160BBBCDA}"/>
              </a:ext>
            </a:extLst>
          </p:cNvPr>
          <p:cNvSpPr txBox="1"/>
          <p:nvPr/>
        </p:nvSpPr>
        <p:spPr>
          <a:xfrm>
            <a:off x="979619" y="1998554"/>
            <a:ext cx="8889595" cy="112935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ในกรณีที่แบตเตอรี่ใช้สำหรับสตาร์ตเครื่องยนต์หมดหรือมีไฟน้อย ถ้าต้องการพ่วงแบตเตอรี่กับแบตเตอรี่สำรองให้ต่อ (รูปที่ 14.11) หรือให้ใช้เครื่องช่วยสตาร์ตในการสตาร์ตเครื่องยนต์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9C98E9-9F1C-C5CF-BEAD-539FA1CAA122}"/>
              </a:ext>
            </a:extLst>
          </p:cNvPr>
          <p:cNvGrpSpPr/>
          <p:nvPr/>
        </p:nvGrpSpPr>
        <p:grpSpPr>
          <a:xfrm>
            <a:off x="979619" y="1030959"/>
            <a:ext cx="7491248" cy="735666"/>
            <a:chOff x="3224444" y="4284645"/>
            <a:chExt cx="7491248" cy="73566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FEC5E0C-AAFF-A9F4-2B28-598AF8862666}"/>
                </a:ext>
              </a:extLst>
            </p:cNvPr>
            <p:cNvGrpSpPr/>
            <p:nvPr/>
          </p:nvGrpSpPr>
          <p:grpSpPr>
            <a:xfrm>
              <a:off x="3272853" y="4394872"/>
              <a:ext cx="7442839" cy="625439"/>
              <a:chOff x="4567417" y="4086431"/>
              <a:chExt cx="7442839" cy="625439"/>
            </a:xfrm>
          </p:grpSpPr>
          <p:sp>
            <p:nvSpPr>
              <p:cNvPr id="71" name="Flowchart: Process 70">
                <a:extLst>
                  <a:ext uri="{FF2B5EF4-FFF2-40B4-BE49-F238E27FC236}">
                    <a16:creationId xmlns:a16="http://schemas.microsoft.com/office/drawing/2014/main" id="{0BD547E2-1B45-B857-98D1-4E2A15EA1E9E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3350898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Box 10">
                <a:extLst>
                  <a:ext uri="{FF2B5EF4-FFF2-40B4-BE49-F238E27FC236}">
                    <a16:creationId xmlns:a16="http://schemas.microsoft.com/office/drawing/2014/main" id="{6B67DB29-B69D-D782-E49A-B4B157356749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7210492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การต่อพ่วงแบตเตอรี่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43B2E74-10F0-DC3E-00FF-09DD96606B45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69" name="Arrow: Chevron 68">
                <a:extLst>
                  <a:ext uri="{FF2B5EF4-FFF2-40B4-BE49-F238E27FC236}">
                    <a16:creationId xmlns:a16="http://schemas.microsoft.com/office/drawing/2014/main" id="{633512B9-9DD9-D645-20B3-A3C27EB4F9EC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Arrow: Chevron 69">
                <a:extLst>
                  <a:ext uri="{FF2B5EF4-FFF2-40B4-BE49-F238E27FC236}">
                    <a16:creationId xmlns:a16="http://schemas.microsoft.com/office/drawing/2014/main" id="{AACDBF19-1A4E-CB17-3381-F6DD4764BAD4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3" name="TextBox 10">
            <a:extLst>
              <a:ext uri="{FF2B5EF4-FFF2-40B4-BE49-F238E27FC236}">
                <a16:creationId xmlns:a16="http://schemas.microsoft.com/office/drawing/2014/main" id="{51C9436B-BA9B-6059-B963-76073AF2359F}"/>
              </a:ext>
            </a:extLst>
          </p:cNvPr>
          <p:cNvSpPr txBox="1"/>
          <p:nvPr/>
        </p:nvSpPr>
        <p:spPr>
          <a:xfrm>
            <a:off x="132514" y="-3247589"/>
            <a:ext cx="6401091" cy="3158802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เทอร์โบ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ชาร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์เจอร์ (รูปที่ 13.5)  มีส่วนประกอบหลัก คือ ล้อกังหันหรือล้อเทอร</a:t>
            </a:r>
            <a:r>
              <a:rPr lang="th-TH" sz="38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์ไ</a:t>
            </a:r>
            <a:r>
              <a:rPr lang="th-TH" sz="38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บน์ ซึ่งอยู่ทางด้านท่อไอเสีย และล้ออัดหรือล้อคอมเพรสเซอร์ต่อ ซึ่งอยู่กับกรองอากาศ และส่วนประกอบอื่น ๆ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0016DAA-E233-04B6-78F1-E0D2C9DD3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86" y="816315"/>
            <a:ext cx="4574768" cy="4292374"/>
          </a:xfrm>
          <a:prstGeom prst="rect">
            <a:avLst/>
          </a:prstGeom>
        </p:spPr>
      </p:pic>
      <p:sp>
        <p:nvSpPr>
          <p:cNvPr id="64" name="TextBox 10">
            <a:extLst>
              <a:ext uri="{FF2B5EF4-FFF2-40B4-BE49-F238E27FC236}">
                <a16:creationId xmlns:a16="http://schemas.microsoft.com/office/drawing/2014/main" id="{22B506E3-1AAE-D035-0CE3-FD1357A6AC54}"/>
              </a:ext>
            </a:extLst>
          </p:cNvPr>
          <p:cNvSpPr txBox="1"/>
          <p:nvPr/>
        </p:nvSpPr>
        <p:spPr>
          <a:xfrm>
            <a:off x="979620" y="6346880"/>
            <a:ext cx="4766270" cy="2528403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ในกรณีที่เครื่องยนต์เย็น ควรใช้เวลาในการเผาหัวประมาณ 15 - 20 วินาที (ขึ้นอยู่กับความต้านทานของหัวเผา) ห้ามเผาหัวนานเกินไป เพราะจะทำให้หัวเผาขาด</a:t>
            </a:r>
            <a:endParaRPr lang="en-US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D966FAD-ADA9-D946-4951-8B42BAF3163D}"/>
              </a:ext>
            </a:extLst>
          </p:cNvPr>
          <p:cNvGrpSpPr/>
          <p:nvPr/>
        </p:nvGrpSpPr>
        <p:grpSpPr>
          <a:xfrm>
            <a:off x="979619" y="5379286"/>
            <a:ext cx="7491248" cy="735666"/>
            <a:chOff x="3224444" y="4284645"/>
            <a:chExt cx="7491248" cy="73566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FA4AB34-5F22-23F5-2DC5-3505184B2ED0}"/>
                </a:ext>
              </a:extLst>
            </p:cNvPr>
            <p:cNvGrpSpPr/>
            <p:nvPr/>
          </p:nvGrpSpPr>
          <p:grpSpPr>
            <a:xfrm>
              <a:off x="3272853" y="4394872"/>
              <a:ext cx="7442839" cy="625439"/>
              <a:chOff x="4567417" y="4086431"/>
              <a:chExt cx="7442839" cy="625439"/>
            </a:xfrm>
          </p:grpSpPr>
          <p:sp>
            <p:nvSpPr>
              <p:cNvPr id="76" name="Flowchart: Process 75">
                <a:extLst>
                  <a:ext uri="{FF2B5EF4-FFF2-40B4-BE49-F238E27FC236}">
                    <a16:creationId xmlns:a16="http://schemas.microsoft.com/office/drawing/2014/main" id="{0527281E-7F92-84D0-7BA1-314E8E13607E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4552965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TextBox 10">
                <a:extLst>
                  <a:ext uri="{FF2B5EF4-FFF2-40B4-BE49-F238E27FC236}">
                    <a16:creationId xmlns:a16="http://schemas.microsoft.com/office/drawing/2014/main" id="{745F21FB-3477-BF04-6F43-56C429DB0DA5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7210492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ระบบที่ใช้หัวเผาแบบธรรมดา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439C5612-E598-CF19-FD2C-97391566CBFE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74" name="Arrow: Chevron 73">
                <a:extLst>
                  <a:ext uri="{FF2B5EF4-FFF2-40B4-BE49-F238E27FC236}">
                    <a16:creationId xmlns:a16="http://schemas.microsoft.com/office/drawing/2014/main" id="{3FFC4633-8550-3885-B3BE-01999462AA6C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Arrow: Chevron 74">
                <a:extLst>
                  <a:ext uri="{FF2B5EF4-FFF2-40B4-BE49-F238E27FC236}">
                    <a16:creationId xmlns:a16="http://schemas.microsoft.com/office/drawing/2014/main" id="{3BA431DF-D44B-017C-F343-9726BEE7C557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8" name="TextBox 10">
            <a:extLst>
              <a:ext uri="{FF2B5EF4-FFF2-40B4-BE49-F238E27FC236}">
                <a16:creationId xmlns:a16="http://schemas.microsoft.com/office/drawing/2014/main" id="{B04F2EF7-A6F9-F338-63DA-207A0720821B}"/>
              </a:ext>
            </a:extLst>
          </p:cNvPr>
          <p:cNvSpPr txBox="1"/>
          <p:nvPr/>
        </p:nvSpPr>
        <p:spPr>
          <a:xfrm>
            <a:off x="6617638" y="6346881"/>
            <a:ext cx="10767243" cy="114809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เปิดสวิตช์กุญแจที่ตำแหน่งเปิด “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ON”</a:t>
            </a:r>
            <a:r>
              <a:rPr lang="en-US" sz="1450" spc="-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รอให้ไฟเตือนหัวเผาดับ แล้วสตาร์ตเครื่องยนต์</a:t>
            </a:r>
            <a:r>
              <a:rPr lang="en-US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การใช้เวลาในการสตาร์ตเครื่องยนต์แต่ละครั้ง ให้ปฏิบัติดังนี้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83090F1-3226-1C8F-8021-BF0A5A257969}"/>
              </a:ext>
            </a:extLst>
          </p:cNvPr>
          <p:cNvGrpSpPr/>
          <p:nvPr/>
        </p:nvGrpSpPr>
        <p:grpSpPr>
          <a:xfrm>
            <a:off x="6617639" y="5379286"/>
            <a:ext cx="7491248" cy="735666"/>
            <a:chOff x="3224444" y="4284645"/>
            <a:chExt cx="7491248" cy="7356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124C060-0ED0-9B41-A7A2-002CA4725D56}"/>
                </a:ext>
              </a:extLst>
            </p:cNvPr>
            <p:cNvGrpSpPr/>
            <p:nvPr/>
          </p:nvGrpSpPr>
          <p:grpSpPr>
            <a:xfrm>
              <a:off x="3272853" y="4394872"/>
              <a:ext cx="7442839" cy="625439"/>
              <a:chOff x="4567417" y="4086431"/>
              <a:chExt cx="7442839" cy="625439"/>
            </a:xfrm>
          </p:grpSpPr>
          <p:sp>
            <p:nvSpPr>
              <p:cNvPr id="85" name="Flowchart: Process 84">
                <a:extLst>
                  <a:ext uri="{FF2B5EF4-FFF2-40B4-BE49-F238E27FC236}">
                    <a16:creationId xmlns:a16="http://schemas.microsoft.com/office/drawing/2014/main" id="{72F1F17D-CB07-0C2D-589B-1205A5383F2F}"/>
                  </a:ext>
                </a:extLst>
              </p:cNvPr>
              <p:cNvSpPr/>
              <p:nvPr/>
            </p:nvSpPr>
            <p:spPr>
              <a:xfrm>
                <a:off x="4567417" y="4086431"/>
                <a:ext cx="5823787" cy="612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TextBox 10">
                <a:extLst>
                  <a:ext uri="{FF2B5EF4-FFF2-40B4-BE49-F238E27FC236}">
                    <a16:creationId xmlns:a16="http://schemas.microsoft.com/office/drawing/2014/main" id="{3DEFBB24-D87B-1467-A528-FEE7142CDE92}"/>
                  </a:ext>
                </a:extLst>
              </p:cNvPr>
              <p:cNvSpPr txBox="1"/>
              <p:nvPr/>
            </p:nvSpPr>
            <p:spPr>
              <a:xfrm>
                <a:off x="4799764" y="4254670"/>
                <a:ext cx="7210492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ระบบที่ใช้หัวเผาแบบความต้านทานตํ่า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51B4C52-7B6D-24F0-C575-39E9431749C4}"/>
                </a:ext>
              </a:extLst>
            </p:cNvPr>
            <p:cNvGrpSpPr/>
            <p:nvPr/>
          </p:nvGrpSpPr>
          <p:grpSpPr>
            <a:xfrm rot="5400000">
              <a:off x="3162116" y="4346973"/>
              <a:ext cx="367312" cy="242656"/>
              <a:chOff x="3164552" y="4338614"/>
              <a:chExt cx="367312" cy="242656"/>
            </a:xfrm>
          </p:grpSpPr>
          <p:sp>
            <p:nvSpPr>
              <p:cNvPr id="83" name="Arrow: Chevron 82">
                <a:extLst>
                  <a:ext uri="{FF2B5EF4-FFF2-40B4-BE49-F238E27FC236}">
                    <a16:creationId xmlns:a16="http://schemas.microsoft.com/office/drawing/2014/main" id="{BE7BEF26-4F3D-E988-50BE-465093E1C3A6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Arrow: Chevron 83">
                <a:extLst>
                  <a:ext uri="{FF2B5EF4-FFF2-40B4-BE49-F238E27FC236}">
                    <a16:creationId xmlns:a16="http://schemas.microsoft.com/office/drawing/2014/main" id="{6DA28288-206A-E378-89B9-2F87804B828A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7B2CCEF-8EF8-9D62-9F9D-38487439C33A}"/>
              </a:ext>
            </a:extLst>
          </p:cNvPr>
          <p:cNvGrpSpPr/>
          <p:nvPr/>
        </p:nvGrpSpPr>
        <p:grpSpPr>
          <a:xfrm>
            <a:off x="6608655" y="7494971"/>
            <a:ext cx="10776226" cy="1158331"/>
            <a:chOff x="4971950" y="2051748"/>
            <a:chExt cx="10776226" cy="1158331"/>
          </a:xfrm>
        </p:grpSpPr>
        <p:sp>
          <p:nvSpPr>
            <p:cNvPr id="88" name="TextBox 10">
              <a:extLst>
                <a:ext uri="{FF2B5EF4-FFF2-40B4-BE49-F238E27FC236}">
                  <a16:creationId xmlns:a16="http://schemas.microsoft.com/office/drawing/2014/main" id="{EEF47902-887F-53FA-D5CE-726E6FA986C7}"/>
                </a:ext>
              </a:extLst>
            </p:cNvPr>
            <p:cNvSpPr txBox="1"/>
            <p:nvPr/>
          </p:nvSpPr>
          <p:spPr>
            <a:xfrm>
              <a:off x="5533367" y="2098281"/>
              <a:ext cx="10214809" cy="1111798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900"/>
                </a:lnSpc>
                <a:spcBef>
                  <a:spcPts val="12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ไม่เกิน 10 วินาที สำหรับเครื่องยนต์ที่ใช้มอเตอร์สตาร์ตแบบเฟืองทดกำลัง</a:t>
              </a:r>
            </a:p>
            <a:p>
              <a:pPr>
                <a:lnSpc>
                  <a:spcPts val="3900"/>
                </a:lnSpc>
                <a:spcBef>
                  <a:spcPts val="12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ไม่เกิน 30 วินาที สำหรับเครื่องยนต์ที่ใช้มอเตอร์สตาร์ตแบบธรรมดาถ้าเครื่องยนต์สตาร์ตไม่ติดในครั้งแรก ให้หยุดพักการสตาร์ตอย่างน้อย 30 วินาที แล้วจึงสตาร์ตอีกครั้งหนึ่ง  	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64F88AC7-0256-CD72-BBE0-D01C2E5CDAD6}"/>
                </a:ext>
              </a:extLst>
            </p:cNvPr>
            <p:cNvSpPr/>
            <p:nvPr/>
          </p:nvSpPr>
          <p:spPr>
            <a:xfrm>
              <a:off x="4971950" y="205174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2DDA40-9664-E38F-2A93-05211BF30181}"/>
                </a:ext>
              </a:extLst>
            </p:cNvPr>
            <p:cNvSpPr/>
            <p:nvPr/>
          </p:nvSpPr>
          <p:spPr>
            <a:xfrm>
              <a:off x="4971950" y="268390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689A85-B3B5-F1F9-6693-960D3D0014E8}"/>
              </a:ext>
            </a:extLst>
          </p:cNvPr>
          <p:cNvCxnSpPr>
            <a:cxnSpLocks/>
          </p:cNvCxnSpPr>
          <p:nvPr/>
        </p:nvCxnSpPr>
        <p:spPr>
          <a:xfrm>
            <a:off x="6177477" y="5409982"/>
            <a:ext cx="0" cy="4206278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0">
            <a:extLst>
              <a:ext uri="{FF2B5EF4-FFF2-40B4-BE49-F238E27FC236}">
                <a16:creationId xmlns:a16="http://schemas.microsoft.com/office/drawing/2014/main" id="{F2F5307F-B7EB-DA90-EAC7-CECACE676ECD}"/>
              </a:ext>
            </a:extLst>
          </p:cNvPr>
          <p:cNvSpPr txBox="1"/>
          <p:nvPr/>
        </p:nvSpPr>
        <p:spPr>
          <a:xfrm>
            <a:off x="13914657" y="3505224"/>
            <a:ext cx="2312880" cy="76826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14.11 </a:t>
            </a:r>
            <a:br>
              <a:rPr lang="en-US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การพ่วงแบตเตอรี่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0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4" grpId="0"/>
      <p:bldP spid="78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F942-C912-DF82-B24B-1B2A0858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4E1EC19F-169E-E5D2-09D4-8F53A75AC33D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132E27-B5C9-5885-EBBF-B1B9CF7A2D2D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CE90748-7E2C-B97C-C580-FF84A8AE8180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325B2AF4-BFD6-E8B1-5B11-1DC69CFB830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1491D8E3-F83F-AA1B-1421-7A7871B793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A02E12A-0A33-C76B-C446-0E0791E1A213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F371BAA-0E9E-D430-4EAC-E689C9E7D6CF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454E0B69-268F-CD82-3D4E-C521CA8C1302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C6FD03AB-38F7-C23B-C14D-47673657BE7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54F1F51-C297-4663-85D7-C698429B3916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7B5F9A-150C-91A4-A196-4F6F82415E5E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A60F1FBD-9823-AF96-D3E9-596C83FAC3C3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76A42E0D-D2F8-F96D-201A-C17D8D41AB99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E3A6E6F-DA3D-6CF4-DA17-11AFA23EA575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F3B81604-7FCB-34EF-1466-B7D735DC81D7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7DE8F769-708F-7150-BBD8-0E155EAF9990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8E960-7EF3-0D55-9237-C9BA3E590727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27F726-DCDA-B5D6-CEA8-9AA96A907480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B1A175B4-0C35-E1AD-F2CA-2FFF6EDC5FF2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E7CA3946-BA27-9411-5171-54E480EE8B27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65D00337-FBE6-C903-66CC-B11A04B85205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2447C6-8C84-4EB2-1C9E-A8266433C136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8609A1AE-7DFC-AC2C-C702-C90FEC51A674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902BCC8-528B-323E-2216-6C19735511E8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016280C-DF1F-EA86-80C4-FB7C3D049F61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A3CD1F7-6A6C-D32D-76A6-B851FB88EAF5}"/>
              </a:ext>
            </a:extLst>
          </p:cNvPr>
          <p:cNvGrpSpPr/>
          <p:nvPr/>
        </p:nvGrpSpPr>
        <p:grpSpPr>
          <a:xfrm>
            <a:off x="17379380" y="-2000028"/>
            <a:ext cx="7804439" cy="923330"/>
            <a:chOff x="3041361" y="2114402"/>
            <a:chExt cx="7804439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4AB208B-AF71-6EF9-54A9-AC88C3E2D287}"/>
                </a:ext>
              </a:extLst>
            </p:cNvPr>
            <p:cNvGrpSpPr/>
            <p:nvPr/>
          </p:nvGrpSpPr>
          <p:grpSpPr>
            <a:xfrm>
              <a:off x="3213274" y="2356304"/>
              <a:ext cx="7632526" cy="655419"/>
              <a:chOff x="4567414" y="4086431"/>
              <a:chExt cx="763252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20406F23-7CB3-12F1-1353-67328E12F51E}"/>
                  </a:ext>
                </a:extLst>
              </p:cNvPr>
              <p:cNvSpPr/>
              <p:nvPr/>
            </p:nvSpPr>
            <p:spPr>
              <a:xfrm>
                <a:off x="4567414" y="4086431"/>
                <a:ext cx="716262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5B54F6B0-D652-0818-7ECA-00BEC5C9E8A3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6792028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ตรวจสอบการรั่วของระบบระบายความร้อน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1CC53B32-9E3D-3201-526B-451CB409ACFA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E5A24AD-B3BE-2D6E-CE14-950F5B4B4580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EC818107-2C00-F3D1-4E7E-47D0493DB2DB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BFA4AC32-BA19-0B4D-DCB5-4C875C93208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6A7B4FC1-BA4C-3251-B371-AD2EA357F6BE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4.1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4666E81-E5B3-D484-072E-8B043C8B6F1A}"/>
              </a:ext>
            </a:extLst>
          </p:cNvPr>
          <p:cNvGrpSpPr/>
          <p:nvPr/>
        </p:nvGrpSpPr>
        <p:grpSpPr>
          <a:xfrm>
            <a:off x="592577" y="-45064"/>
            <a:ext cx="16952473" cy="2673964"/>
            <a:chOff x="592577" y="-45064"/>
            <a:chExt cx="16952473" cy="267396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253160D-995F-5F14-BEC4-58D1E67247B5}"/>
                </a:ext>
              </a:extLst>
            </p:cNvPr>
            <p:cNvGrpSpPr/>
            <p:nvPr/>
          </p:nvGrpSpPr>
          <p:grpSpPr>
            <a:xfrm>
              <a:off x="592577" y="0"/>
              <a:ext cx="16952473" cy="2628900"/>
              <a:chOff x="-22215" y="0"/>
              <a:chExt cx="16952473" cy="262890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2CD7A636-E5D6-96E1-D80E-2800F0DD9E92}"/>
                  </a:ext>
                </a:extLst>
              </p:cNvPr>
              <p:cNvSpPr/>
              <p:nvPr/>
            </p:nvSpPr>
            <p:spPr>
              <a:xfrm>
                <a:off x="1899811" y="717042"/>
                <a:ext cx="7165425" cy="114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TextBox 6">
                <a:extLst>
                  <a:ext uri="{FF2B5EF4-FFF2-40B4-BE49-F238E27FC236}">
                    <a16:creationId xmlns:a16="http://schemas.microsoft.com/office/drawing/2014/main" id="{BF8D8A6E-6FCB-0626-02C2-DA9A5EEC1FFC}"/>
                  </a:ext>
                </a:extLst>
              </p:cNvPr>
              <p:cNvSpPr txBox="1"/>
              <p:nvPr/>
            </p:nvSpPr>
            <p:spPr>
              <a:xfrm>
                <a:off x="2661808" y="839320"/>
                <a:ext cx="14268450" cy="10259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60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การปรับแต่งเครื่องยนต์</a:t>
                </a:r>
              </a:p>
            </p:txBody>
          </p:sp>
          <p:sp>
            <p:nvSpPr>
              <p:cNvPr id="103" name="Flowchart: Delay 102">
                <a:extLst>
                  <a:ext uri="{FF2B5EF4-FFF2-40B4-BE49-F238E27FC236}">
                    <a16:creationId xmlns:a16="http://schemas.microsoft.com/office/drawing/2014/main" id="{94F07FF1-2E72-ECAA-3A13-911DA4715F43}"/>
                  </a:ext>
                </a:extLst>
              </p:cNvPr>
              <p:cNvSpPr/>
              <p:nvPr/>
            </p:nvSpPr>
            <p:spPr>
              <a:xfrm rot="5400000">
                <a:off x="-22215" y="0"/>
                <a:ext cx="2340261" cy="2340261"/>
              </a:xfrm>
              <a:prstGeom prst="flowChartDelay">
                <a:avLst/>
              </a:prstGeom>
              <a:solidFill>
                <a:schemeClr val="bg1">
                  <a:alpha val="95000"/>
                </a:schemeClr>
              </a:solidFill>
              <a:ln>
                <a:noFill/>
              </a:ln>
              <a:effectLst>
                <a:outerShdw blurRad="571500" dir="15480000" sx="95000" sy="95000" rotWithShape="0">
                  <a:prstClr val="black">
                    <a:alpha val="37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6">
                <a:extLst>
                  <a:ext uri="{FF2B5EF4-FFF2-40B4-BE49-F238E27FC236}">
                    <a16:creationId xmlns:a16="http://schemas.microsoft.com/office/drawing/2014/main" id="{0B819A6B-E5E9-24B9-9F6D-36798685E251}"/>
                  </a:ext>
                </a:extLst>
              </p:cNvPr>
              <p:cNvSpPr txBox="1"/>
              <p:nvPr/>
            </p:nvSpPr>
            <p:spPr>
              <a:xfrm>
                <a:off x="440177" y="1282378"/>
                <a:ext cx="1524000" cy="13465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15000" b="1" dirty="0">
                    <a:solidFill>
                      <a:srgbClr val="C00000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4.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A1BCE11-C22C-8BEA-AFBC-DA9BE38CF2DC}"/>
                </a:ext>
              </a:extLst>
            </p:cNvPr>
            <p:cNvGrpSpPr/>
            <p:nvPr/>
          </p:nvGrpSpPr>
          <p:grpSpPr>
            <a:xfrm rot="5400000">
              <a:off x="1417210" y="42055"/>
              <a:ext cx="685800" cy="511561"/>
              <a:chOff x="3164552" y="4338614"/>
              <a:chExt cx="367312" cy="242656"/>
            </a:xfrm>
          </p:grpSpPr>
          <p:sp>
            <p:nvSpPr>
              <p:cNvPr id="99" name="Arrow: Chevron 98">
                <a:extLst>
                  <a:ext uri="{FF2B5EF4-FFF2-40B4-BE49-F238E27FC236}">
                    <a16:creationId xmlns:a16="http://schemas.microsoft.com/office/drawing/2014/main" id="{3648A932-6241-19B1-D6B3-668C3E9A7AB4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Arrow: Chevron 99">
                <a:extLst>
                  <a:ext uri="{FF2B5EF4-FFF2-40B4-BE49-F238E27FC236}">
                    <a16:creationId xmlns:a16="http://schemas.microsoft.com/office/drawing/2014/main" id="{C34CC149-2E39-541B-A4FF-D4C12B17879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8" name="TextBox 10">
            <a:extLst>
              <a:ext uri="{FF2B5EF4-FFF2-40B4-BE49-F238E27FC236}">
                <a16:creationId xmlns:a16="http://schemas.microsoft.com/office/drawing/2014/main" id="{D65D3B77-4EFD-4A10-12BC-D4252729E9E9}"/>
              </a:ext>
            </a:extLst>
          </p:cNvPr>
          <p:cNvSpPr txBox="1"/>
          <p:nvPr/>
        </p:nvSpPr>
        <p:spPr>
          <a:xfrm>
            <a:off x="16263704" y="2956505"/>
            <a:ext cx="1769409" cy="95162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14.12 </a:t>
            </a:r>
            <a:br>
              <a:rPr lang="en-US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การปรับตั้ง</a:t>
            </a:r>
            <a:br>
              <a:rPr lang="en-US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รอบเดินเบา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0DA44C-00A7-52E7-B664-C96C5DF315AC}"/>
              </a:ext>
            </a:extLst>
          </p:cNvPr>
          <p:cNvGrpSpPr/>
          <p:nvPr/>
        </p:nvGrpSpPr>
        <p:grpSpPr>
          <a:xfrm>
            <a:off x="3091286" y="2141870"/>
            <a:ext cx="9592130" cy="954107"/>
            <a:chOff x="2971800" y="1028700"/>
            <a:chExt cx="9592130" cy="9541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4CDD628-021D-62AE-BFE4-53C0E0A32A76}"/>
                </a:ext>
              </a:extLst>
            </p:cNvPr>
            <p:cNvGrpSpPr/>
            <p:nvPr/>
          </p:nvGrpSpPr>
          <p:grpSpPr>
            <a:xfrm>
              <a:off x="2971800" y="1028700"/>
              <a:ext cx="9592130" cy="954107"/>
              <a:chOff x="5691670" y="1818142"/>
              <a:chExt cx="9592130" cy="954107"/>
            </a:xfrm>
          </p:grpSpPr>
          <p:sp>
            <p:nvSpPr>
              <p:cNvPr id="6" name="Flowchart: Process 5">
                <a:extLst>
                  <a:ext uri="{FF2B5EF4-FFF2-40B4-BE49-F238E27FC236}">
                    <a16:creationId xmlns:a16="http://schemas.microsoft.com/office/drawing/2014/main" id="{A078349A-D180-957D-E0D8-DEBE54A959D6}"/>
                  </a:ext>
                </a:extLst>
              </p:cNvPr>
              <p:cNvSpPr/>
              <p:nvPr/>
            </p:nvSpPr>
            <p:spPr>
              <a:xfrm>
                <a:off x="6400799" y="1918284"/>
                <a:ext cx="5762685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C7EE0BED-B228-5BDA-36B9-A3AAEBFA73D4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99182BCB-56FE-69B9-A191-060FB74A21BB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4.1</a:t>
                </a:r>
              </a:p>
            </p:txBody>
          </p:sp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094D9DD2-EF25-3B6F-3D0A-0951DF45607F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8131737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การปรับตั้งรอบเดินเบา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48CC1B8B-6C4E-3B01-6345-934F61E82979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0">
            <a:extLst>
              <a:ext uri="{FF2B5EF4-FFF2-40B4-BE49-F238E27FC236}">
                <a16:creationId xmlns:a16="http://schemas.microsoft.com/office/drawing/2014/main" id="{8BB9549A-C50B-6E75-550E-C5F518262E59}"/>
              </a:ext>
            </a:extLst>
          </p:cNvPr>
          <p:cNvSpPr txBox="1"/>
          <p:nvPr/>
        </p:nvSpPr>
        <p:spPr>
          <a:xfrm>
            <a:off x="3276600" y="3471660"/>
            <a:ext cx="8073571" cy="114809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4000" b="1" spc="36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การตรวจสอบรอบเดินเบา 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(เครื่องยนต์ดีเซลใช้ปั๊มฉีด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นํ้า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มันเชื้อเพลิงจานจ่ายแบบ </a:t>
            </a:r>
            <a:r>
              <a:rPr lang="th-TH" sz="4000" spc="36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วีอี</a:t>
            </a:r>
            <a:r>
              <a:rPr lang="th-TH" sz="40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83524B-CB83-994A-9DF6-6A4B8357F2DC}"/>
              </a:ext>
            </a:extLst>
          </p:cNvPr>
          <p:cNvGrpSpPr/>
          <p:nvPr/>
        </p:nvGrpSpPr>
        <p:grpSpPr>
          <a:xfrm>
            <a:off x="3267617" y="4607825"/>
            <a:ext cx="8082554" cy="4803874"/>
            <a:chOff x="4971950" y="2039823"/>
            <a:chExt cx="8082554" cy="4803874"/>
          </a:xfrm>
        </p:grpSpPr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7C733BB4-5208-4E7A-83FD-B7E9DAEA90E5}"/>
                </a:ext>
              </a:extLst>
            </p:cNvPr>
            <p:cNvSpPr txBox="1"/>
            <p:nvPr/>
          </p:nvSpPr>
          <p:spPr>
            <a:xfrm>
              <a:off x="5533367" y="2098281"/>
              <a:ext cx="7521137" cy="1111798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800"/>
                </a:lnSpc>
                <a:spcBef>
                  <a:spcPts val="15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ดึงเบรกมือให้สุดและหนุนล้อขับ</a:t>
              </a:r>
            </a:p>
            <a:p>
              <a:pPr>
                <a:lnSpc>
                  <a:spcPts val="3800"/>
                </a:lnSpc>
                <a:spcBef>
                  <a:spcPts val="15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เกียร์อยู่ในตำแหน่ง </a:t>
              </a:r>
              <a: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 (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เกียร์ออโต) และอยู่ในตำแหน่งเกียร์ว่าง (เกียร์ธรรมดา)</a:t>
              </a:r>
            </a:p>
            <a:p>
              <a:pPr>
                <a:lnSpc>
                  <a:spcPts val="3800"/>
                </a:lnSpc>
                <a:spcBef>
                  <a:spcPts val="15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ติดเครื่องยนต์และปล่อยให้เครื่องยนต์เดินเบา จนอุณหภูมิ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หล่อเย็นสูงประมาณ 70 - 80 องศาเซลเซียส</a:t>
              </a:r>
            </a:p>
            <a:p>
              <a:pPr>
                <a:lnSpc>
                  <a:spcPts val="3800"/>
                </a:lnSpc>
                <a:spcBef>
                  <a:spcPts val="15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ถอดสายคันเร่งออกจากขาคันเร่ง</a:t>
              </a:r>
            </a:p>
            <a:p>
              <a:pPr>
                <a:lnSpc>
                  <a:spcPts val="3800"/>
                </a:lnSpc>
                <a:spcBef>
                  <a:spcPts val="15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ตรวจสอบเดินเบา </a:t>
              </a:r>
            </a:p>
            <a:p>
              <a:pPr>
                <a:lnSpc>
                  <a:spcPts val="3800"/>
                </a:lnSpc>
                <a:spcBef>
                  <a:spcPts val="15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ถ้ารอบเดินเบาไม่อยู่ในค่าที่กำหนด ต้องปรับตั้งใหม่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AC518F-7430-3BBA-7871-1154B7FFE93B}"/>
                </a:ext>
              </a:extLst>
            </p:cNvPr>
            <p:cNvSpPr/>
            <p:nvPr/>
          </p:nvSpPr>
          <p:spPr>
            <a:xfrm>
              <a:off x="4971950" y="2039823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3BA539-B69A-5730-9FA1-150D40CBF536}"/>
                </a:ext>
              </a:extLst>
            </p:cNvPr>
            <p:cNvSpPr/>
            <p:nvPr/>
          </p:nvSpPr>
          <p:spPr>
            <a:xfrm>
              <a:off x="4971950" y="270295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229ACD-035B-E850-F5C5-574C6E9BC1A4}"/>
                </a:ext>
              </a:extLst>
            </p:cNvPr>
            <p:cNvSpPr/>
            <p:nvPr/>
          </p:nvSpPr>
          <p:spPr>
            <a:xfrm>
              <a:off x="4971950" y="386132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B9D168-D5B6-C97A-92EA-A3D5365B86A9}"/>
                </a:ext>
              </a:extLst>
            </p:cNvPr>
            <p:cNvSpPr/>
            <p:nvPr/>
          </p:nvSpPr>
          <p:spPr>
            <a:xfrm>
              <a:off x="4971950" y="5038747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4</a:t>
              </a:r>
              <a:endParaRPr lang="th-TH" sz="2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C257C4-EF43-70A6-6B90-895569917C18}"/>
                </a:ext>
              </a:extLst>
            </p:cNvPr>
            <p:cNvSpPr/>
            <p:nvPr/>
          </p:nvSpPr>
          <p:spPr>
            <a:xfrm>
              <a:off x="4971950" y="571262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5</a:t>
              </a:r>
              <a:endParaRPr lang="th-TH" sz="2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74F78D-8A04-816F-D430-13853A085F40}"/>
                </a:ext>
              </a:extLst>
            </p:cNvPr>
            <p:cNvSpPr/>
            <p:nvPr/>
          </p:nvSpPr>
          <p:spPr>
            <a:xfrm>
              <a:off x="4971950" y="6386497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6</a:t>
              </a:r>
              <a:endParaRPr lang="th-TH" sz="2800" dirty="0"/>
            </a:p>
          </p:txBody>
        </p:sp>
      </p:grpSp>
      <p:sp>
        <p:nvSpPr>
          <p:cNvPr id="26" name="TextBox 10">
            <a:extLst>
              <a:ext uri="{FF2B5EF4-FFF2-40B4-BE49-F238E27FC236}">
                <a16:creationId xmlns:a16="http://schemas.microsoft.com/office/drawing/2014/main" id="{E5042F6A-5F7A-A928-4B84-74B5C3BFB249}"/>
              </a:ext>
            </a:extLst>
          </p:cNvPr>
          <p:cNvSpPr txBox="1"/>
          <p:nvPr/>
        </p:nvSpPr>
        <p:spPr>
          <a:xfrm>
            <a:off x="12357948" y="4852680"/>
            <a:ext cx="5650387" cy="114809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3800"/>
              </a:lnSpc>
              <a:spcBef>
                <a:spcPts val="600"/>
              </a:spcBef>
            </a:pPr>
            <a:r>
              <a:rPr lang="th-TH" sz="4000" b="1" spc="36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การปรับตั้งรอบเดินเบา</a:t>
            </a:r>
            <a:endParaRPr lang="th-TH" sz="4000" spc="36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D1BB8A-FE44-35EA-374F-801C7B0EC45A}"/>
              </a:ext>
            </a:extLst>
          </p:cNvPr>
          <p:cNvGrpSpPr/>
          <p:nvPr/>
        </p:nvGrpSpPr>
        <p:grpSpPr>
          <a:xfrm>
            <a:off x="12348965" y="5417512"/>
            <a:ext cx="5152924" cy="2746630"/>
            <a:chOff x="4971950" y="2051748"/>
            <a:chExt cx="5152924" cy="2746630"/>
          </a:xfrm>
        </p:grpSpPr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FBE982D6-70A6-113A-5262-ADA49E8401A2}"/>
                </a:ext>
              </a:extLst>
            </p:cNvPr>
            <p:cNvSpPr txBox="1"/>
            <p:nvPr/>
          </p:nvSpPr>
          <p:spPr>
            <a:xfrm>
              <a:off x="5533367" y="2098281"/>
              <a:ext cx="4591507" cy="1111798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900"/>
                </a:lnSpc>
                <a:spcBef>
                  <a:spcPts val="12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คลายนอตล็อกสกรูปรับตั้งรอบเดินเบา</a:t>
              </a:r>
            </a:p>
            <a:p>
              <a:pPr>
                <a:lnSpc>
                  <a:spcPts val="3900"/>
                </a:lnSpc>
                <a:spcBef>
                  <a:spcPts val="12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ปรับสกรูปรับตั้งรอบเดินเบาด้วยการหมุน</a:t>
              </a:r>
            </a:p>
            <a:p>
              <a:pPr>
                <a:lnSpc>
                  <a:spcPts val="3900"/>
                </a:lnSpc>
                <a:spcBef>
                  <a:spcPts val="12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ตรวจสอบรอบเดินเบา เมื่อรอบเดินเบาได้ตามค่ากำหนด ขันนอตล็อกสกรูปรับตั้งรอบเดินเบาให้แน่น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B76FC9A-8D3C-2EF9-DE4B-79F0C8BCEDF7}"/>
                </a:ext>
              </a:extLst>
            </p:cNvPr>
            <p:cNvSpPr/>
            <p:nvPr/>
          </p:nvSpPr>
          <p:spPr>
            <a:xfrm>
              <a:off x="4971950" y="205174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FAAF39C-EF87-0623-2404-84BFBB376DFD}"/>
                </a:ext>
              </a:extLst>
            </p:cNvPr>
            <p:cNvSpPr/>
            <p:nvPr/>
          </p:nvSpPr>
          <p:spPr>
            <a:xfrm>
              <a:off x="4971950" y="3196463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4C7528A-18F4-5070-7456-EA6091472A29}"/>
                </a:ext>
              </a:extLst>
            </p:cNvPr>
            <p:cNvSpPr/>
            <p:nvPr/>
          </p:nvSpPr>
          <p:spPr>
            <a:xfrm>
              <a:off x="4971950" y="434117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C8673F93-B84D-D11B-D098-ED22BD02D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/>
          <a:stretch/>
        </p:blipFill>
        <p:spPr>
          <a:xfrm>
            <a:off x="11600809" y="1074780"/>
            <a:ext cx="4412257" cy="335018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504D846-3703-F955-C7C7-F70BD600C417}"/>
              </a:ext>
            </a:extLst>
          </p:cNvPr>
          <p:cNvCxnSpPr/>
          <p:nvPr/>
        </p:nvCxnSpPr>
        <p:spPr>
          <a:xfrm>
            <a:off x="11805767" y="4901049"/>
            <a:ext cx="0" cy="4794742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5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6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B7B68-5C2A-0CD1-417E-F66AE7FC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6;p25">
            <a:extLst>
              <a:ext uri="{FF2B5EF4-FFF2-40B4-BE49-F238E27FC236}">
                <a16:creationId xmlns:a16="http://schemas.microsoft.com/office/drawing/2014/main" id="{7391D40A-7FDD-16F8-B818-493574965D55}"/>
              </a:ext>
            </a:extLst>
          </p:cNvPr>
          <p:cNvSpPr/>
          <p:nvPr/>
        </p:nvSpPr>
        <p:spPr>
          <a:xfrm rot="19068198">
            <a:off x="5028876" y="-5046568"/>
            <a:ext cx="1878852" cy="4434064"/>
          </a:xfrm>
          <a:prstGeom prst="roundRect">
            <a:avLst>
              <a:gd name="adj" fmla="val 50000"/>
            </a:avLst>
          </a:prstGeom>
          <a:solidFill>
            <a:srgbClr val="F57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5C9EC9-2FE6-E994-9273-6B9AE512912F}"/>
              </a:ext>
            </a:extLst>
          </p:cNvPr>
          <p:cNvGrpSpPr/>
          <p:nvPr/>
        </p:nvGrpSpPr>
        <p:grpSpPr>
          <a:xfrm>
            <a:off x="22860000" y="-1737964"/>
            <a:ext cx="6016678" cy="2993714"/>
            <a:chOff x="10583421" y="3997752"/>
            <a:chExt cx="6016678" cy="29937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6FD2AD-C57E-4237-2E62-56F11E1C28E4}"/>
                </a:ext>
              </a:extLst>
            </p:cNvPr>
            <p:cNvGrpSpPr/>
            <p:nvPr/>
          </p:nvGrpSpPr>
          <p:grpSpPr>
            <a:xfrm>
              <a:off x="10583421" y="3997752"/>
              <a:ext cx="6016678" cy="878209"/>
              <a:chOff x="4999680" y="2435737"/>
              <a:chExt cx="6016678" cy="878209"/>
            </a:xfrm>
          </p:grpSpPr>
          <p:sp>
            <p:nvSpPr>
              <p:cNvPr id="31" name="Google Shape;176;p25">
                <a:extLst>
                  <a:ext uri="{FF2B5EF4-FFF2-40B4-BE49-F238E27FC236}">
                    <a16:creationId xmlns:a16="http://schemas.microsoft.com/office/drawing/2014/main" id="{15C769C7-BEF7-D428-F415-7C03AB4EBC5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79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C983A5DD-3630-D991-16B1-E67D4F84F70B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เพิ่มคุณค่าให้กับตนเอง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62B3EA3-5C35-0A77-1103-1AB5A256BDF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1</a:t>
                </a:r>
                <a:endParaRPr lang="th-TH" sz="280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67CC1D2-C6B6-FFD5-993C-E98928F92C5C}"/>
                </a:ext>
              </a:extLst>
            </p:cNvPr>
            <p:cNvGrpSpPr/>
            <p:nvPr/>
          </p:nvGrpSpPr>
          <p:grpSpPr>
            <a:xfrm>
              <a:off x="10583421" y="5047441"/>
              <a:ext cx="6016678" cy="878209"/>
              <a:chOff x="4999680" y="2435737"/>
              <a:chExt cx="6016678" cy="878209"/>
            </a:xfrm>
          </p:grpSpPr>
          <p:sp>
            <p:nvSpPr>
              <p:cNvPr id="35" name="Google Shape;176;p25">
                <a:extLst>
                  <a:ext uri="{FF2B5EF4-FFF2-40B4-BE49-F238E27FC236}">
                    <a16:creationId xmlns:a16="http://schemas.microsoft.com/office/drawing/2014/main" id="{3CC925FA-2E94-7D94-9201-49D3C1734057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26723ABD-4A3B-D425-19AC-99D84B29DF02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มีอำนาจในการดึงดูด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9223947-1863-3BD8-E0DA-15E4BE513B10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2</a:t>
                </a:r>
                <a:endParaRPr lang="th-TH" sz="28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F4B73A-6F15-DE4F-0637-ECB379C043EA}"/>
                </a:ext>
              </a:extLst>
            </p:cNvPr>
            <p:cNvGrpSpPr/>
            <p:nvPr/>
          </p:nvGrpSpPr>
          <p:grpSpPr>
            <a:xfrm>
              <a:off x="10583421" y="6113257"/>
              <a:ext cx="6016678" cy="878209"/>
              <a:chOff x="4999680" y="2435737"/>
              <a:chExt cx="6016678" cy="878209"/>
            </a:xfrm>
          </p:grpSpPr>
          <p:sp>
            <p:nvSpPr>
              <p:cNvPr id="39" name="Google Shape;176;p25">
                <a:extLst>
                  <a:ext uri="{FF2B5EF4-FFF2-40B4-BE49-F238E27FC236}">
                    <a16:creationId xmlns:a16="http://schemas.microsoft.com/office/drawing/2014/main" id="{4A16433D-525F-76AA-A9E0-913A5924C7FA}"/>
                  </a:ext>
                </a:extLst>
              </p:cNvPr>
              <p:cNvSpPr/>
              <p:nvPr/>
            </p:nvSpPr>
            <p:spPr>
              <a:xfrm rot="16200000">
                <a:off x="7091208" y="344209"/>
                <a:ext cx="778324" cy="4961380"/>
              </a:xfrm>
              <a:prstGeom prst="roundRect">
                <a:avLst>
                  <a:gd name="adj" fmla="val 50000"/>
                </a:avLst>
              </a:prstGeom>
              <a:solidFill>
                <a:srgbClr val="C0EA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5A438DFF-3BA4-CB5C-797E-B69D4EDFDF53}"/>
                  </a:ext>
                </a:extLst>
              </p:cNvPr>
              <p:cNvSpPr txBox="1"/>
              <p:nvPr/>
            </p:nvSpPr>
            <p:spPr>
              <a:xfrm>
                <a:off x="5791200" y="2628146"/>
                <a:ext cx="5225158" cy="6858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 algn="thaiDist">
                  <a:lnSpc>
                    <a:spcPts val="40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ก่อให้เกิดสุขภาพจิตที่ดี</a:t>
                </a:r>
                <a:endParaRPr lang="en-US" sz="4000" b="1" spc="36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A334836-ED04-98F5-E036-F805CCE5A999}"/>
                  </a:ext>
                </a:extLst>
              </p:cNvPr>
              <p:cNvSpPr/>
              <p:nvPr/>
            </p:nvSpPr>
            <p:spPr>
              <a:xfrm>
                <a:off x="5181600" y="2585179"/>
                <a:ext cx="457200" cy="457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  <a:spcBef>
                    <a:spcPts val="600"/>
                  </a:spcBef>
                </a:pPr>
                <a:r>
                  <a:rPr lang="en-US" sz="2800" dirty="0"/>
                  <a:t>3</a:t>
                </a:r>
                <a:endParaRPr lang="th-TH" sz="2800" dirty="0"/>
              </a:p>
            </p:txBody>
          </p:sp>
        </p:grpSp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id="{2B70763C-FEB4-22B1-08C7-10BE48BD4FB8}"/>
              </a:ext>
            </a:extLst>
          </p:cNvPr>
          <p:cNvSpPr txBox="1"/>
          <p:nvPr/>
        </p:nvSpPr>
        <p:spPr>
          <a:xfrm>
            <a:off x="6716823" y="-2094398"/>
            <a:ext cx="12002837" cy="58669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thaiDist">
              <a:lnSpc>
                <a:spcPts val="4000"/>
              </a:lnSpc>
              <a:spcBef>
                <a:spcPts val="3000"/>
              </a:spcBef>
            </a:pPr>
            <a:r>
              <a:rPr lang="en-US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spc="36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ห้องเผาไหม้ที่นิยมใช้ในเครื่องยนต์ดีเซล มีดังนี้</a:t>
            </a:r>
          </a:p>
        </p:txBody>
      </p:sp>
      <p:sp>
        <p:nvSpPr>
          <p:cNvPr id="59" name="TextBox 10">
            <a:extLst>
              <a:ext uri="{FF2B5EF4-FFF2-40B4-BE49-F238E27FC236}">
                <a16:creationId xmlns:a16="http://schemas.microsoft.com/office/drawing/2014/main" id="{285EAD26-97E4-22E0-152E-79E00592F296}"/>
              </a:ext>
            </a:extLst>
          </p:cNvPr>
          <p:cNvSpPr txBox="1"/>
          <p:nvPr/>
        </p:nvSpPr>
        <p:spPr>
          <a:xfrm>
            <a:off x="30053857" y="7234263"/>
            <a:ext cx="4087140" cy="1382225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1.9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ลักษณะของห้องเผาไหม้แบบโดยตรงรูปแบบต่าง ๆ</a:t>
            </a:r>
            <a:endParaRPr lang="en-US" sz="3600" spc="36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EA25BF-F768-AE81-88B2-8EEEDA08D8CF}"/>
              </a:ext>
            </a:extLst>
          </p:cNvPr>
          <p:cNvGrpSpPr/>
          <p:nvPr/>
        </p:nvGrpSpPr>
        <p:grpSpPr>
          <a:xfrm>
            <a:off x="18751541" y="6701461"/>
            <a:ext cx="8685887" cy="778264"/>
            <a:chOff x="3412924" y="2584660"/>
            <a:chExt cx="8685887" cy="7782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17CE39-3B08-3D18-AAB5-5F5C45F215C4}"/>
                </a:ext>
              </a:extLst>
            </p:cNvPr>
            <p:cNvGrpSpPr/>
            <p:nvPr/>
          </p:nvGrpSpPr>
          <p:grpSpPr>
            <a:xfrm>
              <a:off x="3412924" y="2584660"/>
              <a:ext cx="8685887" cy="778264"/>
              <a:chOff x="3412924" y="2584660"/>
              <a:chExt cx="9530749" cy="853964"/>
            </a:xfrm>
          </p:grpSpPr>
          <p:sp>
            <p:nvSpPr>
              <p:cNvPr id="13" name="Flowchart: Process 12">
                <a:extLst>
                  <a:ext uri="{FF2B5EF4-FFF2-40B4-BE49-F238E27FC236}">
                    <a16:creationId xmlns:a16="http://schemas.microsoft.com/office/drawing/2014/main" id="{94464BCE-D42E-0297-E2CE-3D8884568B19}"/>
                  </a:ext>
                </a:extLst>
              </p:cNvPr>
              <p:cNvSpPr/>
              <p:nvPr/>
            </p:nvSpPr>
            <p:spPr>
              <a:xfrm>
                <a:off x="3839907" y="2584660"/>
                <a:ext cx="9103766" cy="853964"/>
              </a:xfrm>
              <a:prstGeom prst="flowChartProcess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Arrow: Chevron 13">
                <a:extLst>
                  <a:ext uri="{FF2B5EF4-FFF2-40B4-BE49-F238E27FC236}">
                    <a16:creationId xmlns:a16="http://schemas.microsoft.com/office/drawing/2014/main" id="{43331016-9CFF-C326-9EAF-EAB5C7B2B239}"/>
                  </a:ext>
                </a:extLst>
              </p:cNvPr>
              <p:cNvSpPr/>
              <p:nvPr/>
            </p:nvSpPr>
            <p:spPr>
              <a:xfrm>
                <a:off x="3412924" y="2584660"/>
                <a:ext cx="853964" cy="853964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1B9A3A66-75EC-D66E-2FF5-B724E31CFD3B}"/>
                </a:ext>
              </a:extLst>
            </p:cNvPr>
            <p:cNvSpPr txBox="1"/>
            <p:nvPr/>
          </p:nvSpPr>
          <p:spPr>
            <a:xfrm>
              <a:off x="4324538" y="2754279"/>
              <a:ext cx="7774273" cy="586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ผลของอัตราเร็วต่อการควบคุม</a:t>
              </a:r>
              <a:r>
                <a:rPr lang="th-TH" sz="4000" b="1" dirty="0" err="1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นํ้า</a:t>
              </a:r>
              <a:r>
                <a:rPr lang="th-TH" sz="4000" b="1" dirty="0">
                  <a:solidFill>
                    <a:schemeClr val="accent1">
                      <a:lumMod val="75000"/>
                    </a:schemeClr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มันหล่อลื่น</a:t>
              </a:r>
              <a:endParaRPr lang="en-US" sz="4000" b="1" dirty="0">
                <a:solidFill>
                  <a:schemeClr val="accent1">
                    <a:lumMod val="75000"/>
                  </a:schemeClr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DC05C-D870-42F9-1C90-BBA050643913}"/>
              </a:ext>
            </a:extLst>
          </p:cNvPr>
          <p:cNvGrpSpPr/>
          <p:nvPr/>
        </p:nvGrpSpPr>
        <p:grpSpPr>
          <a:xfrm>
            <a:off x="19994070" y="2749870"/>
            <a:ext cx="14213024" cy="3507661"/>
            <a:chOff x="3101049" y="1499074"/>
            <a:chExt cx="14213024" cy="3507661"/>
          </a:xfrm>
        </p:grpSpPr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id="{D296C9C9-0C62-49F9-49F9-2243A6068FC0}"/>
                </a:ext>
              </a:extLst>
            </p:cNvPr>
            <p:cNvSpPr txBox="1"/>
            <p:nvPr/>
          </p:nvSpPr>
          <p:spPr>
            <a:xfrm>
              <a:off x="3679449" y="1499075"/>
              <a:ext cx="13634624" cy="3507660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ตำแหน่งเปิดสวิตช์กุญแจ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เมื่อเปิดสวิตช์กุญแจ  กระแสไฟจะไหลผ่านเข้าไปในขดลวดแม่เหล็ก  ทำให้เกิดอำนาจแม่เหล็ก แกนแม่เหล็กจะถูกดูดขึ้น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มันจากในเรือนปั๊มฉีด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มันเชื้อเพลิงจะไหลผ่านช่องทางเข้า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และเข้าร่อง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มันที่ลูกปั๊ม</a:t>
              </a:r>
            </a:p>
            <a:p>
              <a:pPr>
                <a:lnSpc>
                  <a:spcPts val="4100"/>
                </a:lnSpc>
                <a:spcBef>
                  <a:spcPts val="1500"/>
                </a:spcBef>
              </a:pPr>
              <a:r>
                <a:rPr lang="th-TH" sz="4000" b="1" spc="36" dirty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ตำแหน่งปิดสวิตช์กุญแจ 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เมื่อปิดสวิตช์กุญแจ กระแสไฟจะไม่ไหลเข้าไปในขดลวดแม่เหล็ก ทำให้ไม่เกิดอำนาจแม่เหล็ก สปริงจะดันแกนแม่เหล็กให้เคลื่อนที่ลงปิดช่องทางเข้า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 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มันไม่สามารถเข้าไปห้องความดันสูงได้เครื่องยนต์จึงดับลง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00C35F7-9E3D-7E06-270E-C99A95EAFCD4}"/>
                </a:ext>
              </a:extLst>
            </p:cNvPr>
            <p:cNvSpPr/>
            <p:nvPr/>
          </p:nvSpPr>
          <p:spPr>
            <a:xfrm>
              <a:off x="3101049" y="1499074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ก.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B4B2F1A-E99D-17CB-CF2C-D1BEAA945682}"/>
                </a:ext>
              </a:extLst>
            </p:cNvPr>
            <p:cNvSpPr/>
            <p:nvPr/>
          </p:nvSpPr>
          <p:spPr>
            <a:xfrm>
              <a:off x="3101049" y="3235381"/>
              <a:ext cx="502920" cy="441960"/>
            </a:xfrm>
            <a:prstGeom prst="roundRect">
              <a:avLst/>
            </a:prstGeom>
            <a:solidFill>
              <a:srgbClr val="FE8ABE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spc="50" dirty="0">
                  <a:ln w="0"/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ข.</a:t>
              </a:r>
              <a:endParaRPr lang="en-US" sz="2400" b="1" spc="50" dirty="0">
                <a:ln w="0"/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6BDBBF-0131-695C-9B59-A5036FD96A42}"/>
              </a:ext>
            </a:extLst>
          </p:cNvPr>
          <p:cNvGrpSpPr/>
          <p:nvPr/>
        </p:nvGrpSpPr>
        <p:grpSpPr>
          <a:xfrm>
            <a:off x="17379380" y="-2000028"/>
            <a:ext cx="7804439" cy="923330"/>
            <a:chOff x="3041361" y="2114402"/>
            <a:chExt cx="7804439" cy="9233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2AFF766-9926-8143-47F9-0EC3DBC08EA7}"/>
                </a:ext>
              </a:extLst>
            </p:cNvPr>
            <p:cNvGrpSpPr/>
            <p:nvPr/>
          </p:nvGrpSpPr>
          <p:grpSpPr>
            <a:xfrm>
              <a:off x="3213274" y="2356304"/>
              <a:ext cx="7632526" cy="655419"/>
              <a:chOff x="4567414" y="4086431"/>
              <a:chExt cx="7632526" cy="655419"/>
            </a:xfrm>
          </p:grpSpPr>
          <p:sp>
            <p:nvSpPr>
              <p:cNvPr id="88" name="Flowchart: Process 87">
                <a:extLst>
                  <a:ext uri="{FF2B5EF4-FFF2-40B4-BE49-F238E27FC236}">
                    <a16:creationId xmlns:a16="http://schemas.microsoft.com/office/drawing/2014/main" id="{4232A03B-A50E-BF7B-8636-FCA724D324D4}"/>
                  </a:ext>
                </a:extLst>
              </p:cNvPr>
              <p:cNvSpPr/>
              <p:nvPr/>
            </p:nvSpPr>
            <p:spPr>
              <a:xfrm>
                <a:off x="4567414" y="4086431"/>
                <a:ext cx="7162626" cy="648000"/>
              </a:xfrm>
              <a:prstGeom prst="flowChartProcess">
                <a:avLst/>
              </a:prstGeom>
              <a:solidFill>
                <a:srgbClr val="34C3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10">
                <a:extLst>
                  <a:ext uri="{FF2B5EF4-FFF2-40B4-BE49-F238E27FC236}">
                    <a16:creationId xmlns:a16="http://schemas.microsoft.com/office/drawing/2014/main" id="{81928739-A0B6-248B-325B-B859DCD88FFE}"/>
                  </a:ext>
                </a:extLst>
              </p:cNvPr>
              <p:cNvSpPr txBox="1"/>
              <p:nvPr/>
            </p:nvSpPr>
            <p:spPr>
              <a:xfrm>
                <a:off x="5407912" y="4284650"/>
                <a:ext cx="6792028" cy="4572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noAutofit/>
              </a:bodyPr>
              <a:lstStyle/>
              <a:p>
                <a:pPr>
                  <a:lnSpc>
                    <a:spcPts val="3500"/>
                  </a:lnSpc>
                  <a:spcBef>
                    <a:spcPts val="3000"/>
                  </a:spcBef>
                </a:pPr>
                <a:r>
                  <a:rPr lang="th-TH" sz="4000" b="1" spc="36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ตรวจสอบการรั่วของระบบระบายความร้อน</a:t>
                </a:r>
                <a:endParaRPr lang="en-US" sz="4000" b="1" spc="36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E2696380-BC2B-B72B-A18F-C3207C53D470}"/>
                </a:ext>
              </a:extLst>
            </p:cNvPr>
            <p:cNvSpPr/>
            <p:nvPr/>
          </p:nvSpPr>
          <p:spPr>
            <a:xfrm>
              <a:off x="3041361" y="2356303"/>
              <a:ext cx="884594" cy="648000"/>
            </a:xfrm>
            <a:prstGeom prst="hexagon">
              <a:avLst/>
            </a:prstGeom>
            <a:solidFill>
              <a:srgbClr val="F660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83B061-49E0-95AC-B810-458331203C33}"/>
                </a:ext>
              </a:extLst>
            </p:cNvPr>
            <p:cNvGrpSpPr/>
            <p:nvPr/>
          </p:nvGrpSpPr>
          <p:grpSpPr>
            <a:xfrm rot="6650092">
              <a:off x="3819771" y="2340618"/>
              <a:ext cx="298052" cy="196901"/>
              <a:chOff x="3164552" y="4338614"/>
              <a:chExt cx="367312" cy="242656"/>
            </a:xfrm>
          </p:grpSpPr>
          <p:sp>
            <p:nvSpPr>
              <p:cNvPr id="85" name="Arrow: Chevron 84">
                <a:extLst>
                  <a:ext uri="{FF2B5EF4-FFF2-40B4-BE49-F238E27FC236}">
                    <a16:creationId xmlns:a16="http://schemas.microsoft.com/office/drawing/2014/main" id="{86F34BC0-329E-EAB8-385D-C5EA6FE95F39}"/>
                  </a:ext>
                </a:extLst>
              </p:cNvPr>
              <p:cNvSpPr/>
              <p:nvPr/>
            </p:nvSpPr>
            <p:spPr>
              <a:xfrm>
                <a:off x="3164552" y="4340346"/>
                <a:ext cx="214912" cy="240924"/>
              </a:xfrm>
              <a:prstGeom prst="chevron">
                <a:avLst/>
              </a:prstGeom>
              <a:solidFill>
                <a:srgbClr val="FE8AB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Arrow: Chevron 85">
                <a:extLst>
                  <a:ext uri="{FF2B5EF4-FFF2-40B4-BE49-F238E27FC236}">
                    <a16:creationId xmlns:a16="http://schemas.microsoft.com/office/drawing/2014/main" id="{B7A26A74-C0C6-B20F-E819-4E0703AFF57C}"/>
                  </a:ext>
                </a:extLst>
              </p:cNvPr>
              <p:cNvSpPr/>
              <p:nvPr/>
            </p:nvSpPr>
            <p:spPr>
              <a:xfrm>
                <a:off x="3316952" y="4338614"/>
                <a:ext cx="214912" cy="240924"/>
              </a:xfrm>
              <a:prstGeom prst="chevron">
                <a:avLst/>
              </a:prstGeom>
              <a:solidFill>
                <a:srgbClr val="FEBED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0DD73256-3058-8101-292D-157093BB769B}"/>
                </a:ext>
              </a:extLst>
            </p:cNvPr>
            <p:cNvSpPr txBox="1"/>
            <p:nvPr/>
          </p:nvSpPr>
          <p:spPr>
            <a:xfrm>
              <a:off x="3060655" y="2114402"/>
              <a:ext cx="8303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th-TH" sz="40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rPr>
                <a:t>4.1</a:t>
              </a:r>
              <a:endParaRPr lang="en-US" sz="4000" b="1" dirty="0">
                <a:solidFill>
                  <a:schemeClr val="bg1"/>
                </a:solidFill>
                <a:latin typeface="RSU" panose="02000506040000020003" pitchFamily="2" charset="-34"/>
                <a:cs typeface="RSU" panose="02000506040000020003" pitchFamily="2" charset="-34"/>
              </a:endParaRPr>
            </a:p>
          </p:txBody>
        </p:sp>
      </p:grpSp>
      <p:sp>
        <p:nvSpPr>
          <p:cNvPr id="108" name="TextBox 10">
            <a:extLst>
              <a:ext uri="{FF2B5EF4-FFF2-40B4-BE49-F238E27FC236}">
                <a16:creationId xmlns:a16="http://schemas.microsoft.com/office/drawing/2014/main" id="{7845CFB2-01E3-4255-3309-7B124DAB3197}"/>
              </a:ext>
            </a:extLst>
          </p:cNvPr>
          <p:cNvSpPr txBox="1"/>
          <p:nvPr/>
        </p:nvSpPr>
        <p:spPr>
          <a:xfrm>
            <a:off x="12045301" y="8830479"/>
            <a:ext cx="3634589" cy="95162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3700"/>
              </a:lnSpc>
              <a:spcBef>
                <a:spcPts val="3000"/>
              </a:spcBef>
            </a:pPr>
            <a:r>
              <a:rPr lang="th-TH" sz="3600" b="1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14.13 </a:t>
            </a:r>
            <a:r>
              <a:rPr lang="th-TH" sz="3600" spc="36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การปรับตั้งรอบเดินเบาเครื่องปรับอากาศ</a:t>
            </a:r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AAEEC233-AFDC-79B1-E942-89FE84A55B82}"/>
              </a:ext>
            </a:extLst>
          </p:cNvPr>
          <p:cNvSpPr/>
          <p:nvPr/>
        </p:nvSpPr>
        <p:spPr>
          <a:xfrm rot="459140">
            <a:off x="16169844" y="7619017"/>
            <a:ext cx="4236311" cy="36519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6AD85D-9B96-C6AD-5AFD-B95EE7639C56}"/>
              </a:ext>
            </a:extLst>
          </p:cNvPr>
          <p:cNvGrpSpPr/>
          <p:nvPr/>
        </p:nvGrpSpPr>
        <p:grpSpPr>
          <a:xfrm>
            <a:off x="3091286" y="1143579"/>
            <a:ext cx="12854268" cy="954107"/>
            <a:chOff x="2971800" y="1028700"/>
            <a:chExt cx="12854268" cy="9541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9F88EE-008F-3039-D06E-63EE95E4FB3B}"/>
                </a:ext>
              </a:extLst>
            </p:cNvPr>
            <p:cNvGrpSpPr/>
            <p:nvPr/>
          </p:nvGrpSpPr>
          <p:grpSpPr>
            <a:xfrm>
              <a:off x="2971800" y="1028700"/>
              <a:ext cx="12854268" cy="954107"/>
              <a:chOff x="5691670" y="1818142"/>
              <a:chExt cx="12854268" cy="954107"/>
            </a:xfrm>
          </p:grpSpPr>
          <p:sp>
            <p:nvSpPr>
              <p:cNvPr id="6" name="Flowchart: Process 5">
                <a:extLst>
                  <a:ext uri="{FF2B5EF4-FFF2-40B4-BE49-F238E27FC236}">
                    <a16:creationId xmlns:a16="http://schemas.microsoft.com/office/drawing/2014/main" id="{2BF39516-5AAB-423C-34A6-F5E3AE31563A}"/>
                  </a:ext>
                </a:extLst>
              </p:cNvPr>
              <p:cNvSpPr/>
              <p:nvPr/>
            </p:nvSpPr>
            <p:spPr>
              <a:xfrm>
                <a:off x="6400800" y="1918284"/>
                <a:ext cx="10971874" cy="853964"/>
              </a:xfrm>
              <a:prstGeom prst="flowChartProcess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30EB3E1A-495C-9141-67C0-EAEF153B3CFB}"/>
                  </a:ext>
                </a:extLst>
              </p:cNvPr>
              <p:cNvSpPr/>
              <p:nvPr/>
            </p:nvSpPr>
            <p:spPr>
              <a:xfrm>
                <a:off x="5691670" y="1918284"/>
                <a:ext cx="990600" cy="853965"/>
              </a:xfrm>
              <a:prstGeom prst="hexagon">
                <a:avLst/>
              </a:prstGeom>
              <a:solidFill>
                <a:srgbClr val="F660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89247305-9934-F3E1-9ADA-2AA9F9CC7490}"/>
                  </a:ext>
                </a:extLst>
              </p:cNvPr>
              <p:cNvSpPr txBox="1"/>
              <p:nvPr/>
            </p:nvSpPr>
            <p:spPr>
              <a:xfrm>
                <a:off x="5698905" y="1818142"/>
                <a:ext cx="929836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79"/>
                  </a:lnSpc>
                </a:pPr>
                <a:r>
                  <a:rPr lang="en-US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4.2</a:t>
                </a:r>
              </a:p>
            </p:txBody>
          </p:sp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895CFB22-4EE7-36E5-8190-DDA6893A9746}"/>
                  </a:ext>
                </a:extLst>
              </p:cNvPr>
              <p:cNvSpPr txBox="1"/>
              <p:nvPr/>
            </p:nvSpPr>
            <p:spPr>
              <a:xfrm>
                <a:off x="7152063" y="1818142"/>
                <a:ext cx="11393875" cy="9541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979"/>
                  </a:lnSpc>
                </a:pPr>
                <a:r>
                  <a:rPr lang="th-TH" sz="4800" b="1" dirty="0">
                    <a:solidFill>
                      <a:schemeClr val="bg1"/>
                    </a:solidFill>
                    <a:latin typeface="RSU" panose="02000506040000020003" pitchFamily="2" charset="-34"/>
                    <a:cs typeface="RSU" panose="02000506040000020003" pitchFamily="2" charset="-34"/>
                  </a:rPr>
                  <a:t>การปรับตั้งชุดปรับรอบเดินเบาเครื่องปรับอากาศ</a:t>
                </a:r>
                <a:endParaRPr lang="en-US" sz="4800" b="1" dirty="0">
                  <a:solidFill>
                    <a:schemeClr val="bg1"/>
                  </a:solidFill>
                  <a:latin typeface="RSU" panose="02000506040000020003" pitchFamily="2" charset="-34"/>
                  <a:cs typeface="RSU" panose="02000506040000020003" pitchFamily="2" charset="-34"/>
                </a:endParaRPr>
              </a:p>
            </p:txBody>
          </p:sp>
        </p:grp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727E3D25-32D9-FC96-BE9C-BCFA208EC02E}"/>
                </a:ext>
              </a:extLst>
            </p:cNvPr>
            <p:cNvSpPr/>
            <p:nvPr/>
          </p:nvSpPr>
          <p:spPr>
            <a:xfrm>
              <a:off x="3897592" y="1128842"/>
              <a:ext cx="445808" cy="853964"/>
            </a:xfrm>
            <a:prstGeom prst="chevron">
              <a:avLst/>
            </a:prstGeom>
            <a:solidFill>
              <a:srgbClr val="63D1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64145C-06FB-04DA-4CAC-2631049DC239}"/>
              </a:ext>
            </a:extLst>
          </p:cNvPr>
          <p:cNvGrpSpPr/>
          <p:nvPr/>
        </p:nvGrpSpPr>
        <p:grpSpPr>
          <a:xfrm>
            <a:off x="3267617" y="2500953"/>
            <a:ext cx="7419432" cy="5309468"/>
            <a:chOff x="4971950" y="2051748"/>
            <a:chExt cx="7419432" cy="5309468"/>
          </a:xfrm>
        </p:grpSpPr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id="{3A44A1D4-4D47-FF6E-3435-0301E55349E5}"/>
                </a:ext>
              </a:extLst>
            </p:cNvPr>
            <p:cNvSpPr txBox="1"/>
            <p:nvPr/>
          </p:nvSpPr>
          <p:spPr>
            <a:xfrm>
              <a:off x="5533367" y="2098281"/>
              <a:ext cx="6858015" cy="1111798"/>
            </a:xfrm>
            <a:prstGeom prst="rect">
              <a:avLst/>
            </a:prstGeom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ts val="3800"/>
                </a:lnSpc>
                <a:spcBef>
                  <a:spcPts val="16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ติดเครื่องยนต์และปล่อยให้เครื่องยนต์เดินเบาจนอุณหภูมิ</a:t>
              </a:r>
              <a:r>
                <a:rPr lang="th-TH" sz="4000" spc="36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นํ้า</a:t>
              </a: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หล่อเย็นสูงประมาณ 70 - 80 องศาเซลเซียส</a:t>
              </a:r>
            </a:p>
            <a:p>
              <a:pPr>
                <a:lnSpc>
                  <a:spcPts val="3800"/>
                </a:lnSpc>
                <a:spcBef>
                  <a:spcPts val="16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เปิดสวิตช์แอร์ไปตำแหน่งเปิด “</a:t>
              </a:r>
              <a:r>
                <a:rPr lang="en-US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ON” </a:t>
              </a:r>
            </a:p>
            <a:p>
              <a:pPr>
                <a:lnSpc>
                  <a:spcPts val="3800"/>
                </a:lnSpc>
                <a:spcBef>
                  <a:spcPts val="16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เปิดสวิตช์พัดลมแอร์ไปตำแหน่งสูงสุด</a:t>
              </a:r>
            </a:p>
            <a:p>
              <a:pPr>
                <a:lnSpc>
                  <a:spcPts val="3800"/>
                </a:lnSpc>
                <a:spcBef>
                  <a:spcPts val="16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ถอดท่อสุญญากาศ</a:t>
              </a:r>
            </a:p>
            <a:p>
              <a:pPr>
                <a:lnSpc>
                  <a:spcPts val="3800"/>
                </a:lnSpc>
                <a:spcBef>
                  <a:spcPts val="16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ตรวจสอบรอบเดินเบาของเครื่องปรับอากาศ รอบประมาณ 900 - 1,000 รอบต่อนาที</a:t>
              </a:r>
            </a:p>
            <a:p>
              <a:pPr>
                <a:lnSpc>
                  <a:spcPts val="3800"/>
                </a:lnSpc>
                <a:spcBef>
                  <a:spcPts val="1600"/>
                </a:spcBef>
              </a:pPr>
              <a:r>
                <a:rPr lang="th-TH" sz="4000" spc="36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ถ้ารอบไม่ได้ตามค่ากำหนด ให้ปรับตั้งสกรูปรับตั้งการเร่งรอบเดินเบา (รูปที่ 14.13)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8B2B51-272A-154F-8DCF-FE5C1C80E63D}"/>
                </a:ext>
              </a:extLst>
            </p:cNvPr>
            <p:cNvSpPr/>
            <p:nvPr/>
          </p:nvSpPr>
          <p:spPr>
            <a:xfrm>
              <a:off x="4971950" y="2051748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1</a:t>
              </a:r>
              <a:endParaRPr lang="th-TH" sz="2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B0A446-E3BF-4A42-12B1-166DB43DB110}"/>
                </a:ext>
              </a:extLst>
            </p:cNvPr>
            <p:cNvSpPr/>
            <p:nvPr/>
          </p:nvSpPr>
          <p:spPr>
            <a:xfrm>
              <a:off x="4971950" y="369924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2</a:t>
              </a:r>
              <a:endParaRPr lang="th-TH" sz="2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C98A05-644F-70D0-FAC7-AE6FF93E210E}"/>
                </a:ext>
              </a:extLst>
            </p:cNvPr>
            <p:cNvSpPr/>
            <p:nvPr/>
          </p:nvSpPr>
          <p:spPr>
            <a:xfrm>
              <a:off x="4971950" y="4374832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3</a:t>
              </a:r>
              <a:endParaRPr lang="th-TH" sz="2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D06463-2FBE-7C30-7FC9-A141D9EF8562}"/>
                </a:ext>
              </a:extLst>
            </p:cNvPr>
            <p:cNvSpPr/>
            <p:nvPr/>
          </p:nvSpPr>
          <p:spPr>
            <a:xfrm>
              <a:off x="4971950" y="5085513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4</a:t>
              </a:r>
              <a:endParaRPr lang="th-TH" sz="2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CADF55-68A0-3278-B20C-1BCD2618BBDE}"/>
                </a:ext>
              </a:extLst>
            </p:cNvPr>
            <p:cNvSpPr/>
            <p:nvPr/>
          </p:nvSpPr>
          <p:spPr>
            <a:xfrm>
              <a:off x="4971950" y="5757924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5</a:t>
              </a:r>
              <a:endParaRPr lang="th-TH" sz="2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B53E07-484D-AE2B-BB21-9B4B51EFAE38}"/>
                </a:ext>
              </a:extLst>
            </p:cNvPr>
            <p:cNvSpPr/>
            <p:nvPr/>
          </p:nvSpPr>
          <p:spPr>
            <a:xfrm>
              <a:off x="4971950" y="6904016"/>
              <a:ext cx="449272" cy="45720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000"/>
                </a:lnSpc>
                <a:spcBef>
                  <a:spcPts val="600"/>
                </a:spcBef>
              </a:pPr>
              <a:r>
                <a:rPr lang="en-US" sz="2800" dirty="0"/>
                <a:t>6</a:t>
              </a:r>
              <a:endParaRPr lang="th-TH" sz="2800" dirty="0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190BB73-8FBF-ED51-AB67-3201922F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36"/>
          <a:stretch/>
        </p:blipFill>
        <p:spPr>
          <a:xfrm>
            <a:off x="11529266" y="2215134"/>
            <a:ext cx="5105601" cy="32730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2F101F-EFEA-75D0-BC61-FF07BF212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7"/>
          <a:stretch/>
        </p:blipFill>
        <p:spPr>
          <a:xfrm>
            <a:off x="11246237" y="5267211"/>
            <a:ext cx="5276147" cy="32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heme/theme1.xml><?xml version="1.0" encoding="utf-8"?>
<a:theme xmlns:a="http://schemas.openxmlformats.org/drawingml/2006/main" name="Custom Design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14352</TotalTime>
  <Words>2347</Words>
  <Application>Microsoft Office PowerPoint</Application>
  <PresentationFormat>กำหนดเอง</PresentationFormat>
  <Paragraphs>232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20" baseType="lpstr">
      <vt:lpstr>I n S e e D a n g</vt:lpstr>
      <vt:lpstr>Arial</vt:lpstr>
      <vt:lpstr>RSU</vt:lpstr>
      <vt:lpstr>Roboto Black</vt:lpstr>
      <vt:lpstr>Cloud Soft SemiBold</vt:lpstr>
      <vt:lpstr>Calibri</vt:lpstr>
      <vt:lpstr>TH SarabunPSK</vt:lpstr>
      <vt:lpstr>2006_iannnnnBKK</vt:lpstr>
      <vt:lpstr>Custom Design</vt:lpstr>
      <vt:lpstr>6_Custom Design</vt:lpstr>
      <vt:lpstr>7_Custom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Geometric Business Progress Report Sustainable Development Goals Presentation</dc:title>
  <dc:creator>Passakorn Pacharoen</dc:creator>
  <cp:lastModifiedBy>Warintorn</cp:lastModifiedBy>
  <cp:revision>720</cp:revision>
  <dcterms:created xsi:type="dcterms:W3CDTF">2006-08-16T00:00:00Z</dcterms:created>
  <dcterms:modified xsi:type="dcterms:W3CDTF">2025-03-22T17:38:27Z</dcterms:modified>
  <dc:identifier>DAFo_rOLUwE</dc:identifier>
</cp:coreProperties>
</file>