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692" r:id="rId2"/>
    <p:sldMasterId id="2147483694" r:id="rId3"/>
  </p:sldMasterIdLst>
  <p:notesMasterIdLst>
    <p:notesMasterId r:id="rId17"/>
  </p:notesMasterIdLst>
  <p:sldIdLst>
    <p:sldId id="256" r:id="rId4"/>
    <p:sldId id="381" r:id="rId5"/>
    <p:sldId id="382" r:id="rId6"/>
    <p:sldId id="563" r:id="rId7"/>
    <p:sldId id="562" r:id="rId8"/>
    <p:sldId id="564" r:id="rId9"/>
    <p:sldId id="565" r:id="rId10"/>
    <p:sldId id="566" r:id="rId11"/>
    <p:sldId id="567" r:id="rId12"/>
    <p:sldId id="538" r:id="rId13"/>
    <p:sldId id="568" r:id="rId14"/>
    <p:sldId id="510" r:id="rId15"/>
    <p:sldId id="569" r:id="rId16"/>
  </p:sldIdLst>
  <p:sldSz cx="18288000" cy="10287000"/>
  <p:notesSz cx="6858000" cy="9144000"/>
  <p:embeddedFontLst>
    <p:embeddedFont>
      <p:font typeface="2006_iannnnnBKK" panose="020B0604020202020204" charset="0"/>
      <p:regular r:id="rId18"/>
    </p:embeddedFont>
    <p:embeddedFont>
      <p:font typeface="Cloud Soft SemiBold" panose="02000000000000000000" charset="-34"/>
      <p:bold r:id="rId19"/>
      <p:boldItalic r:id="rId20"/>
    </p:embeddedFont>
    <p:embeddedFont>
      <p:font typeface="I n S e e D a n g" panose="020B0604020202020204" charset="-34"/>
      <p:regular r:id="rId21"/>
    </p:embeddedFont>
    <p:embeddedFont>
      <p:font typeface="Roboto Black" panose="02000000000000000000" pitchFamily="2" charset="0"/>
      <p:bold r:id="rId22"/>
    </p:embeddedFont>
    <p:embeddedFont>
      <p:font typeface="TH SarabunPSK" panose="020B0500040200020003" pitchFamily="34" charset="-3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" userDrawn="1">
          <p15:clr>
            <a:srgbClr val="FDE53C"/>
          </p15:clr>
        </p15:guide>
        <p15:guide id="2" pos="5760" userDrawn="1">
          <p15:clr>
            <a:srgbClr val="FDE53C"/>
          </p15:clr>
        </p15:guide>
        <p15:guide id="3" pos="9024" userDrawn="1">
          <p15:clr>
            <a:srgbClr val="FDE53C"/>
          </p15:clr>
        </p15:guide>
        <p15:guide id="4" pos="11520" userDrawn="1">
          <p15:clr>
            <a:srgbClr val="FDE53C"/>
          </p15:clr>
        </p15:guide>
        <p15:guide id="5" orient="horz" pos="2136" userDrawn="1">
          <p15:clr>
            <a:srgbClr val="FDE53C"/>
          </p15:clr>
        </p15:guide>
        <p15:guide id="6" orient="horz" pos="3127" userDrawn="1">
          <p15:clr>
            <a:srgbClr val="FDE53C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099"/>
    <a:srgbClr val="D9F3F2"/>
    <a:srgbClr val="C0EAE9"/>
    <a:srgbClr val="34C3F0"/>
    <a:srgbClr val="FE8ABE"/>
    <a:srgbClr val="FFE1E6"/>
    <a:srgbClr val="FEBEDB"/>
    <a:srgbClr val="63D1F3"/>
    <a:srgbClr val="B6E5EF"/>
    <a:srgbClr val="BCB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4" autoAdjust="0"/>
    <p:restoredTop sz="94574" autoAdjust="0"/>
  </p:normalViewPr>
  <p:slideViewPr>
    <p:cSldViewPr snapToGrid="0">
      <p:cViewPr varScale="1">
        <p:scale>
          <a:sx n="52" d="100"/>
          <a:sy n="52" d="100"/>
        </p:scale>
        <p:origin x="134" y="72"/>
      </p:cViewPr>
      <p:guideLst>
        <p:guide orient="horz" pos="65"/>
        <p:guide pos="5760"/>
        <p:guide pos="9024"/>
        <p:guide pos="11520"/>
        <p:guide orient="horz" pos="2136"/>
        <p:guide orient="horz" pos="3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BB38-700C-4312-ACE9-35C42C9D509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75D3-CAE6-437A-AFD3-CDF3F5993B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6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29529-FA3E-8089-4573-2D4E0943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410700"/>
            <a:ext cx="4114800" cy="547688"/>
          </a:xfrm>
          <a:prstGeom prst="rect">
            <a:avLst/>
          </a:prstGeom>
        </p:spPr>
        <p:txBody>
          <a:bodyPr/>
          <a:lstStyle/>
          <a:p>
            <a:fld id="{8C2767D1-976E-4B3B-B815-8D832BAACD7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C463C-1B38-C7DF-B509-C0030ABA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410700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939F-6CBC-2FEE-93AA-3D72071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410700"/>
            <a:ext cx="4114800" cy="547688"/>
          </a:xfrm>
          <a:prstGeom prst="rect">
            <a:avLst/>
          </a:prstGeom>
        </p:spPr>
        <p:txBody>
          <a:bodyPr/>
          <a:lstStyle/>
          <a:p>
            <a:fld id="{0879F979-041D-4560-8B8A-D1B0F0798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29529-FA3E-8089-4573-2D4E0943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8C2767D1-976E-4B3B-B815-8D832BAACD7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C463C-1B38-C7DF-B509-C0030ABA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939F-6CBC-2FEE-93AA-3D72071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79F979-041D-4560-8B8A-D1B0F07989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469A2-2154-6773-9887-33336DDA55C0}"/>
              </a:ext>
            </a:extLst>
          </p:cNvPr>
          <p:cNvSpPr/>
          <p:nvPr userDrawn="1"/>
        </p:nvSpPr>
        <p:spPr>
          <a:xfrm>
            <a:off x="609600" y="1943100"/>
            <a:ext cx="17678400" cy="7848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F56989-C955-455B-5E5E-42E1C10AF7F5}"/>
              </a:ext>
            </a:extLst>
          </p:cNvPr>
          <p:cNvSpPr/>
          <p:nvPr userDrawn="1"/>
        </p:nvSpPr>
        <p:spPr>
          <a:xfrm>
            <a:off x="2514600" y="0"/>
            <a:ext cx="15773400" cy="1028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6A628-CF26-C54C-DD2D-F56D267182D8}"/>
              </a:ext>
            </a:extLst>
          </p:cNvPr>
          <p:cNvSpPr/>
          <p:nvPr userDrawn="1"/>
        </p:nvSpPr>
        <p:spPr>
          <a:xfrm>
            <a:off x="-76200" y="1"/>
            <a:ext cx="184404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6C6FA7-E5F2-07DD-761E-754E25F883AD}"/>
              </a:ext>
            </a:extLst>
          </p:cNvPr>
          <p:cNvCxnSpPr/>
          <p:nvPr userDrawn="1"/>
        </p:nvCxnSpPr>
        <p:spPr>
          <a:xfrm>
            <a:off x="-457200" y="342900"/>
            <a:ext cx="188214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6A628-CF26-C54C-DD2D-F56D267182D8}"/>
              </a:ext>
            </a:extLst>
          </p:cNvPr>
          <p:cNvSpPr/>
          <p:nvPr userDrawn="1"/>
        </p:nvSpPr>
        <p:spPr>
          <a:xfrm>
            <a:off x="0" y="1"/>
            <a:ext cx="18288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6C6FA7-E5F2-07DD-761E-754E25F883AD}"/>
              </a:ext>
            </a:extLst>
          </p:cNvPr>
          <p:cNvCxnSpPr/>
          <p:nvPr userDrawn="1"/>
        </p:nvCxnSpPr>
        <p:spPr>
          <a:xfrm>
            <a:off x="-457200" y="342900"/>
            <a:ext cx="18821400" cy="0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3C30E6A-31AB-1748-6BD2-8271E5A2D1C9}"/>
              </a:ext>
            </a:extLst>
          </p:cNvPr>
          <p:cNvSpPr/>
          <p:nvPr userDrawn="1"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3C30E6A-31AB-1748-6BD2-8271E5A2D1C9}"/>
              </a:ext>
            </a:extLst>
          </p:cNvPr>
          <p:cNvSpPr/>
          <p:nvPr userDrawn="1"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534C2D8E-753B-286D-8D90-BD927044BB1F}"/>
              </a:ext>
            </a:extLst>
          </p:cNvPr>
          <p:cNvSpPr/>
          <p:nvPr userDrawn="1"/>
        </p:nvSpPr>
        <p:spPr>
          <a:xfrm>
            <a:off x="0" y="495301"/>
            <a:ext cx="3048000" cy="97917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16A628-CF26-C54C-DD2D-F56D267182D8}"/>
              </a:ext>
            </a:extLst>
          </p:cNvPr>
          <p:cNvSpPr/>
          <p:nvPr userDrawn="1"/>
        </p:nvSpPr>
        <p:spPr>
          <a:xfrm>
            <a:off x="0" y="1"/>
            <a:ext cx="18288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6C6FA7-E5F2-07DD-761E-754E25F883AD}"/>
              </a:ext>
            </a:extLst>
          </p:cNvPr>
          <p:cNvCxnSpPr/>
          <p:nvPr userDrawn="1"/>
        </p:nvCxnSpPr>
        <p:spPr>
          <a:xfrm>
            <a:off x="-457200" y="342900"/>
            <a:ext cx="18821400" cy="0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1E2289-BAE5-93A2-3651-8B9163B523DE}"/>
              </a:ext>
            </a:extLst>
          </p:cNvPr>
          <p:cNvGrpSpPr/>
          <p:nvPr userDrawn="1"/>
        </p:nvGrpSpPr>
        <p:grpSpPr>
          <a:xfrm>
            <a:off x="11963400" y="10934700"/>
            <a:ext cx="6000751" cy="2819400"/>
            <a:chOff x="6458816" y="318792"/>
            <a:chExt cx="5774995" cy="2819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77843E-CE18-3966-78CA-3CF4BC43DC0A}"/>
                </a:ext>
              </a:extLst>
            </p:cNvPr>
            <p:cNvSpPr/>
            <p:nvPr/>
          </p:nvSpPr>
          <p:spPr>
            <a:xfrm>
              <a:off x="6706317" y="318792"/>
              <a:ext cx="5279995" cy="2819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DC224037-F8B3-F540-2660-B1C13F182CF2}"/>
                </a:ext>
              </a:extLst>
            </p:cNvPr>
            <p:cNvSpPr txBox="1"/>
            <p:nvPr/>
          </p:nvSpPr>
          <p:spPr>
            <a:xfrm>
              <a:off x="6458816" y="623592"/>
              <a:ext cx="5774995" cy="2359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7200" b="1" dirty="0">
                  <a:solidFill>
                    <a:schemeClr val="bg1"/>
                  </a:solidFill>
                  <a:latin typeface="+mn-lt"/>
                  <a:cs typeface="2006_iannnnnBKK" panose="02000000000000000000" pitchFamily="2" charset="0"/>
                </a:rPr>
                <a:t>Marketer Personality Development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FAE3FC-2C58-49B2-EFE6-A9D4DE535B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7"/>
          <a:stretch/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05F4E-F8BA-FD6D-6D05-711382E27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10215"/>
          <a:stretch/>
        </p:blipFill>
        <p:spPr>
          <a:xfrm>
            <a:off x="0" y="-4763"/>
            <a:ext cx="18364200" cy="103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6C7C5-3C56-5ECC-E93D-83791295D2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r="48565"/>
          <a:stretch/>
        </p:blipFill>
        <p:spPr>
          <a:xfrm>
            <a:off x="1" y="495300"/>
            <a:ext cx="2538649" cy="97917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84581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1F5860-4136-8632-E656-598F5DE7EC59}"/>
              </a:ext>
            </a:extLst>
          </p:cNvPr>
          <p:cNvSpPr/>
          <p:nvPr/>
        </p:nvSpPr>
        <p:spPr>
          <a:xfrm>
            <a:off x="0" y="6362700"/>
            <a:ext cx="18288000" cy="39243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30878B-C356-34D0-F3D1-BE188D618ED4}"/>
              </a:ext>
            </a:extLst>
          </p:cNvPr>
          <p:cNvGrpSpPr/>
          <p:nvPr/>
        </p:nvGrpSpPr>
        <p:grpSpPr>
          <a:xfrm>
            <a:off x="7747973" y="10728992"/>
            <a:ext cx="11322570" cy="1199556"/>
            <a:chOff x="8002807" y="10514384"/>
            <a:chExt cx="10896600" cy="119955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8AD928-2D22-F082-8628-BC638470C53F}"/>
                </a:ext>
              </a:extLst>
            </p:cNvPr>
            <p:cNvSpPr/>
            <p:nvPr/>
          </p:nvSpPr>
          <p:spPr>
            <a:xfrm>
              <a:off x="8002807" y="10514384"/>
              <a:ext cx="10896600" cy="11995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6">
              <a:extLst>
                <a:ext uri="{FF2B5EF4-FFF2-40B4-BE49-F238E27FC236}">
                  <a16:creationId xmlns:a16="http://schemas.microsoft.com/office/drawing/2014/main" id="{803609CD-1701-396E-83C3-1F9E12D6D11B}"/>
                </a:ext>
              </a:extLst>
            </p:cNvPr>
            <p:cNvSpPr txBox="1"/>
            <p:nvPr/>
          </p:nvSpPr>
          <p:spPr>
            <a:xfrm>
              <a:off x="8099649" y="10617486"/>
              <a:ext cx="10203543" cy="1096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979"/>
                </a:lnSpc>
              </a:pPr>
              <a:r>
                <a:rPr lang="en-US" sz="8500" dirty="0">
                  <a:latin typeface="2006_iannnnnBKK" panose="02000000000000000000" pitchFamily="2" charset="0"/>
                  <a:cs typeface="2006_iannnnnBKK" panose="02000000000000000000" pitchFamily="2" charset="0"/>
                </a:rPr>
                <a:t>Marketer Personality Development</a:t>
              </a:r>
              <a:endParaRPr lang="en-US" sz="8500" b="1" dirty="0">
                <a:solidFill>
                  <a:srgbClr val="192954"/>
                </a:solidFill>
                <a:latin typeface="2006_iannnnnBKK" panose="02000000000000000000" pitchFamily="2" charset="0"/>
                <a:cs typeface="2006_iannnnnBKK" panose="02000000000000000000" pitchFamily="2" charset="0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FB77C7E-4074-55A8-1466-4EF30DCB7255}"/>
              </a:ext>
            </a:extLst>
          </p:cNvPr>
          <p:cNvSpPr/>
          <p:nvPr/>
        </p:nvSpPr>
        <p:spPr>
          <a:xfrm>
            <a:off x="19119858" y="1295989"/>
            <a:ext cx="12302424" cy="2469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978E7BB-7786-FD4E-D785-ABCB0DE7F57A}"/>
              </a:ext>
            </a:extLst>
          </p:cNvPr>
          <p:cNvSpPr txBox="1"/>
          <p:nvPr/>
        </p:nvSpPr>
        <p:spPr>
          <a:xfrm>
            <a:off x="16602143" y="-3543300"/>
            <a:ext cx="47243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79"/>
              </a:lnSpc>
            </a:pPr>
            <a:r>
              <a:rPr lang="th-TH" sz="8000" b="1" dirty="0">
                <a:latin typeface="RSU" panose="02000506040000020003" pitchFamily="2" charset="-34"/>
                <a:cs typeface="RSU" panose="02000506040000020003" pitchFamily="2" charset="-34"/>
              </a:rPr>
              <a:t>198221638</a:t>
            </a:r>
            <a:endParaRPr lang="en-US" sz="80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5C16BB53-5051-41C3-8AC9-6F5D8334273F}"/>
              </a:ext>
            </a:extLst>
          </p:cNvPr>
          <p:cNvSpPr txBox="1"/>
          <p:nvPr/>
        </p:nvSpPr>
        <p:spPr>
          <a:xfrm>
            <a:off x="4549027" y="7322709"/>
            <a:ext cx="13534790" cy="2035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th-TH" sz="8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การบำรุงรักษา</a:t>
            </a:r>
            <a:br>
              <a:rPr lang="th-TH" sz="8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</a:br>
            <a:r>
              <a:rPr lang="th-TH" sz="8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เครื่องยนต์ดีเซล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9CC4E-3363-B078-CFB9-8E2C27605BB8}"/>
              </a:ext>
            </a:extLst>
          </p:cNvPr>
          <p:cNvSpPr txBox="1"/>
          <p:nvPr/>
        </p:nvSpPr>
        <p:spPr>
          <a:xfrm>
            <a:off x="20040600" y="-789714"/>
            <a:ext cx="314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333333"/>
                </a:solidFill>
                <a:effectLst/>
                <a:latin typeface="I n S e e D a n g" panose="02000500000000020004" pitchFamily="50" charset="-34"/>
                <a:cs typeface="I n S e e D a n g" panose="02000500000000020004" pitchFamily="50" charset="-34"/>
              </a:rPr>
              <a:t>145939723</a:t>
            </a:r>
            <a:endParaRPr lang="en-US" sz="4000" dirty="0">
              <a:latin typeface="I n S e e D a n g" panose="02000500000000020004" pitchFamily="50" charset="-34"/>
              <a:cs typeface="I n S e e D a n g" panose="02000500000000020004" pitchFamily="50" charset="-34"/>
            </a:endParaRPr>
          </a:p>
        </p:txBody>
      </p:sp>
      <p:sp>
        <p:nvSpPr>
          <p:cNvPr id="17" name="Chord 16">
            <a:extLst>
              <a:ext uri="{FF2B5EF4-FFF2-40B4-BE49-F238E27FC236}">
                <a16:creationId xmlns:a16="http://schemas.microsoft.com/office/drawing/2014/main" id="{BB832565-4A74-6AFE-97A7-730349C0FEEF}"/>
              </a:ext>
            </a:extLst>
          </p:cNvPr>
          <p:cNvSpPr/>
          <p:nvPr/>
        </p:nvSpPr>
        <p:spPr>
          <a:xfrm>
            <a:off x="19070543" y="5143500"/>
            <a:ext cx="5161057" cy="5161057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E5BA3-DCA1-96BA-7CED-94C77947A6BE}"/>
              </a:ext>
            </a:extLst>
          </p:cNvPr>
          <p:cNvGrpSpPr/>
          <p:nvPr/>
        </p:nvGrpSpPr>
        <p:grpSpPr>
          <a:xfrm>
            <a:off x="697887" y="5878124"/>
            <a:ext cx="4283538" cy="4348675"/>
            <a:chOff x="697887" y="5878124"/>
            <a:chExt cx="4283538" cy="4348675"/>
          </a:xfrm>
        </p:grpSpPr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id="{A965E83B-D054-691F-5504-0A0AAC7D51B6}"/>
                </a:ext>
              </a:extLst>
            </p:cNvPr>
            <p:cNvSpPr/>
            <p:nvPr/>
          </p:nvSpPr>
          <p:spPr>
            <a:xfrm rot="5400000">
              <a:off x="697887" y="6362701"/>
              <a:ext cx="3352800" cy="3352800"/>
            </a:xfrm>
            <a:prstGeom prst="flowChartDelay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571500" dir="15480000" sx="95000" sy="95000" rotWithShape="0">
                <a:prstClr val="black">
                  <a:alpha val="37000"/>
                </a:prstClr>
              </a:outerShdw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94CDA87C-2D65-B5A3-4276-3B508FE17F55}"/>
                </a:ext>
              </a:extLst>
            </p:cNvPr>
            <p:cNvSpPr txBox="1"/>
            <p:nvPr/>
          </p:nvSpPr>
          <p:spPr>
            <a:xfrm>
              <a:off x="697887" y="8572500"/>
              <a:ext cx="3352800" cy="16542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22000" b="1" dirty="0">
                  <a:solidFill>
                    <a:srgbClr val="C00000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1</a:t>
              </a:r>
              <a:r>
                <a:rPr lang="th-TH" sz="22000" b="1" dirty="0">
                  <a:solidFill>
                    <a:srgbClr val="C00000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5</a:t>
              </a:r>
              <a:endParaRPr lang="en-US" sz="22000" b="1" dirty="0">
                <a:solidFill>
                  <a:srgbClr val="C00000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5B8257-0331-B2A4-F396-031D06728C4A}"/>
                </a:ext>
              </a:extLst>
            </p:cNvPr>
            <p:cNvGrpSpPr/>
            <p:nvPr/>
          </p:nvGrpSpPr>
          <p:grpSpPr>
            <a:xfrm rot="454332">
              <a:off x="2240461" y="5878124"/>
              <a:ext cx="2740964" cy="1067282"/>
              <a:chOff x="596630" y="6013685"/>
              <a:chExt cx="2740964" cy="106728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96B26B-B0FC-D845-97B4-F9AFD9212057}"/>
                  </a:ext>
                </a:extLst>
              </p:cNvPr>
              <p:cNvSpPr/>
              <p:nvPr/>
            </p:nvSpPr>
            <p:spPr>
              <a:xfrm rot="20733411">
                <a:off x="596630" y="6268722"/>
                <a:ext cx="2116233" cy="81224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D9008BEE-17BF-47E3-BF6D-E1E76051C467}"/>
                  </a:ext>
                </a:extLst>
              </p:cNvPr>
              <p:cNvSpPr txBox="1"/>
              <p:nvPr/>
            </p:nvSpPr>
            <p:spPr>
              <a:xfrm rot="20717805">
                <a:off x="777206" y="6013685"/>
                <a:ext cx="256038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บทเรียนที่</a:t>
                </a:r>
                <a:endPara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B40DA5-1E5D-12EB-A225-AA2F6BF7E896}"/>
                </a:ext>
              </a:extLst>
            </p:cNvPr>
            <p:cNvGrpSpPr/>
            <p:nvPr/>
          </p:nvGrpSpPr>
          <p:grpSpPr>
            <a:xfrm rot="5400000">
              <a:off x="778720" y="6576839"/>
              <a:ext cx="709177" cy="468501"/>
              <a:chOff x="3164552" y="4338614"/>
              <a:chExt cx="367312" cy="242656"/>
            </a:xfrm>
          </p:grpSpPr>
          <p:sp>
            <p:nvSpPr>
              <p:cNvPr id="5" name="Arrow: Chevron 4">
                <a:extLst>
                  <a:ext uri="{FF2B5EF4-FFF2-40B4-BE49-F238E27FC236}">
                    <a16:creationId xmlns:a16="http://schemas.microsoft.com/office/drawing/2014/main" id="{7036C765-7B8C-4EFB-FBE2-E3D7E7CD03E6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Arrow: Chevron 5">
                <a:extLst>
                  <a:ext uri="{FF2B5EF4-FFF2-40B4-BE49-F238E27FC236}">
                    <a16:creationId xmlns:a16="http://schemas.microsoft.com/office/drawing/2014/main" id="{74F797ED-90F7-E98D-9F9F-E626A31019B0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F942-C912-DF82-B24B-1B2A0858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4E1EC19F-169E-E5D2-09D4-8F53A75AC33D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2E27-B5C9-5885-EBBF-B1B9CF7A2D2D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E90748-7E2C-B97C-C580-FF84A8AE818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25B2AF4-BFD6-E8B1-5B11-1DC69CFB830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1491D8E3-F83F-AA1B-1421-7A7871B793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A02E12A-0A33-C76B-C446-0E0791E1A213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371BAA-0E9E-D430-4EAC-E689C9E7D6CF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454E0B69-268F-CD82-3D4E-C521CA8C130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6FD03AB-38F7-C23B-C14D-47673657BE7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F1F51-C297-4663-85D7-C698429B3916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7B5F9A-150C-91A4-A196-4F6F82415E5E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A60F1FBD-9823-AF96-D3E9-596C83FAC3C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6A42E0D-D2F8-F96D-201A-C17D8D41AB9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3A6E6F-DA3D-6CF4-DA17-11AFA23EA57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F3B81604-7FCB-34EF-1466-B7D735DC81D7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7DE8F769-708F-7150-BBD8-0E155EAF9990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8E960-7EF3-0D55-9237-C9BA3E590727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27F726-DCDA-B5D6-CEA8-9AA96A907480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B1A175B4-0C35-E1AD-F2CA-2FFF6EDC5FF2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7CA3946-BA27-9411-5171-54E480EE8B27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65D00337-FBE6-C903-66CC-B11A04B85205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354CCA-A4C8-8386-E71F-3F649AD7001F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DD25C5-E99E-ED7F-CC87-961B86CF1D0A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1C7BC1E6-85F5-BBC9-51E3-23DE45D5D60B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BA5A1E9A-DEAC-F467-FDBE-E835D226DC8F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EB8FBB30-1EB9-1796-E666-9474C2EA9ED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6A33AF20-DCDF-5B7D-ACB2-5430CCFE80B8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C442B1B0-AFA0-F7FD-40C9-5365BF698479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EE916-2025-4B33-BEBB-2D91FD6DA78E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F38639-85FA-314A-BD3B-36EB909E0CCC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472EA51B-ADE0-A42D-111B-DBA901F14231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81D9251E-30F5-5832-BFEF-7DB7DE7A4AA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FFAA8D-D774-EAC7-585D-62592846498A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7E5203B0-0CBC-E751-F84C-6592FD17E14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7F164A0D-E282-4675-D0E3-E4A2611C5D7E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447C6-8C84-4EB2-1C9E-A8266433C136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609A1AE-7DFC-AC2C-C702-C90FEC51A67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902BCC8-528B-323E-2216-6C19735511E8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016280C-DF1F-EA86-80C4-FB7C3D049F61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00EED-0B92-68F4-EDD9-9C8F3C3BEE6B}"/>
              </a:ext>
            </a:extLst>
          </p:cNvPr>
          <p:cNvGrpSpPr/>
          <p:nvPr/>
        </p:nvGrpSpPr>
        <p:grpSpPr>
          <a:xfrm>
            <a:off x="19427349" y="8113963"/>
            <a:ext cx="3940010" cy="923330"/>
            <a:chOff x="3041361" y="2114402"/>
            <a:chExt cx="3940010" cy="923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17E4EB-C7F5-E630-FB40-A238447B95A1}"/>
                </a:ext>
              </a:extLst>
            </p:cNvPr>
            <p:cNvGrpSpPr/>
            <p:nvPr/>
          </p:nvGrpSpPr>
          <p:grpSpPr>
            <a:xfrm>
              <a:off x="3213275" y="2356304"/>
              <a:ext cx="3768096" cy="655419"/>
              <a:chOff x="4567415" y="4086431"/>
              <a:chExt cx="3768096" cy="655419"/>
            </a:xfrm>
          </p:grpSpPr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AA44478-AEE9-7495-9955-CE0A40800F4C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76809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FD40D8CE-E733-8ED5-CE91-760B7A0AF61D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2927599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หม้อนํ้า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Radiator)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CB0677A-ECE3-8031-24AC-6740447E8082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B5169A7-FC47-D9DB-CDBA-489112C5BD53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AAD53B58-738D-6D0B-10B6-2457643CC4E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Arrow: Chevron 46">
                <a:extLst>
                  <a:ext uri="{FF2B5EF4-FFF2-40B4-BE49-F238E27FC236}">
                    <a16:creationId xmlns:a16="http://schemas.microsoft.com/office/drawing/2014/main" id="{5B229E35-6749-9DB5-BC84-DE92BBA391E7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99CECC18-D335-906D-E55A-2EB30AC4FF3C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3</a:t>
              </a: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.</a:t>
              </a: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2</a:t>
              </a: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7B3577E1-CC7A-1BA0-55D2-F06899CC8853}"/>
              </a:ext>
            </a:extLst>
          </p:cNvPr>
          <p:cNvSpPr txBox="1"/>
          <p:nvPr/>
        </p:nvSpPr>
        <p:spPr>
          <a:xfrm>
            <a:off x="1817184" y="8853768"/>
            <a:ext cx="4107366" cy="6120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15.17 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ความสะอาดไส้กรองอากาศแบบไซโคลน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AA70C5-EE24-F09F-9599-7B7BD184D7A4}"/>
              </a:ext>
            </a:extLst>
          </p:cNvPr>
          <p:cNvGrpSpPr/>
          <p:nvPr/>
        </p:nvGrpSpPr>
        <p:grpSpPr>
          <a:xfrm>
            <a:off x="737305" y="1088109"/>
            <a:ext cx="9869212" cy="735666"/>
            <a:chOff x="3224444" y="4284645"/>
            <a:chExt cx="9869212" cy="73566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66C44D2-F7E6-537C-930F-019795D1D997}"/>
                </a:ext>
              </a:extLst>
            </p:cNvPr>
            <p:cNvGrpSpPr/>
            <p:nvPr/>
          </p:nvGrpSpPr>
          <p:grpSpPr>
            <a:xfrm>
              <a:off x="3272853" y="4394872"/>
              <a:ext cx="9820803" cy="625439"/>
              <a:chOff x="4567417" y="4086431"/>
              <a:chExt cx="9820803" cy="625439"/>
            </a:xfrm>
          </p:grpSpPr>
          <p:sp>
            <p:nvSpPr>
              <p:cNvPr id="71" name="Flowchart: Process 70">
                <a:extLst>
                  <a:ext uri="{FF2B5EF4-FFF2-40B4-BE49-F238E27FC236}">
                    <a16:creationId xmlns:a16="http://schemas.microsoft.com/office/drawing/2014/main" id="{24ADCB83-EA56-561A-C36C-7A8D81AD70E5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9180198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10">
                <a:extLst>
                  <a:ext uri="{FF2B5EF4-FFF2-40B4-BE49-F238E27FC236}">
                    <a16:creationId xmlns:a16="http://schemas.microsoft.com/office/drawing/2014/main" id="{2D1A320E-343C-9F61-CB40-9115FF50A0F0}"/>
                  </a:ext>
                </a:extLst>
              </p:cNvPr>
              <p:cNvSpPr txBox="1"/>
              <p:nvPr/>
            </p:nvSpPr>
            <p:spPr>
              <a:xfrm>
                <a:off x="4799763" y="4254670"/>
                <a:ext cx="958845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การตรวจสอบและทำความสะอาดไส้กรองอากาศแบบใช้นํ้าล้าง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7D960EC-3554-DC78-E6A6-47A496D5B4C4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9" name="Arrow: Chevron 68">
                <a:extLst>
                  <a:ext uri="{FF2B5EF4-FFF2-40B4-BE49-F238E27FC236}">
                    <a16:creationId xmlns:a16="http://schemas.microsoft.com/office/drawing/2014/main" id="{C571B322-805E-A864-CC26-1B214E5C07A3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row: Chevron 69">
                <a:extLst>
                  <a:ext uri="{FF2B5EF4-FFF2-40B4-BE49-F238E27FC236}">
                    <a16:creationId xmlns:a16="http://schemas.microsoft.com/office/drawing/2014/main" id="{9FEE0497-ECCE-FB38-350F-B69CFC0ABA55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3" name="TextBox 10">
            <a:extLst>
              <a:ext uri="{FF2B5EF4-FFF2-40B4-BE49-F238E27FC236}">
                <a16:creationId xmlns:a16="http://schemas.microsoft.com/office/drawing/2014/main" id="{05808A5C-FAE1-C1F0-B9D7-F77F37E13F72}"/>
              </a:ext>
            </a:extLst>
          </p:cNvPr>
          <p:cNvSpPr txBox="1"/>
          <p:nvPr/>
        </p:nvSpPr>
        <p:spPr>
          <a:xfrm>
            <a:off x="132514" y="-3247589"/>
            <a:ext cx="6401091" cy="315880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เทอร์โบ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ชาร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์เจอร์ (รูปที่ 13.5)  มีส่วนประกอบหลัก คือ ล้อกังหันหรือล้อเทอร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์ไ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บน์ ซึ่งอยู่ทางด้านท่อไอเสีย และล้ออัดหรือล้อคอมเพรสเซอร์ต่อ ซึ่งอยู่กับกรองอากาศ และส่วนประกอบอื่น ๆ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F88274-3A0C-ED2C-0818-C64079DDD822}"/>
              </a:ext>
            </a:extLst>
          </p:cNvPr>
          <p:cNvGrpSpPr/>
          <p:nvPr/>
        </p:nvGrpSpPr>
        <p:grpSpPr>
          <a:xfrm>
            <a:off x="739230" y="2127409"/>
            <a:ext cx="9626552" cy="1705845"/>
            <a:chOff x="4971950" y="2085132"/>
            <a:chExt cx="9626552" cy="1705845"/>
          </a:xfrm>
        </p:grpSpPr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AC0C202C-438B-4B4D-9F3C-BE5C4EDB0FDF}"/>
                </a:ext>
              </a:extLst>
            </p:cNvPr>
            <p:cNvSpPr txBox="1"/>
            <p:nvPr/>
          </p:nvSpPr>
          <p:spPr>
            <a:xfrm>
              <a:off x="5533368" y="2098281"/>
              <a:ext cx="9065134" cy="1692696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ตรวจสอบการอุดตัน คราบยางเหนียว และการฉีกขาดของปะเก็น</a:t>
              </a:r>
            </a:p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การทำ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ความสะอาดไส้กรองอากาศด้วยนํ้า 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563DAB-EFE7-36BF-839E-C149913B9D52}"/>
                </a:ext>
              </a:extLst>
            </p:cNvPr>
            <p:cNvSpPr/>
            <p:nvPr/>
          </p:nvSpPr>
          <p:spPr>
            <a:xfrm>
              <a:off x="4971950" y="208513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9C63AE6-8D8D-85C2-0BB4-91CC1F65955B}"/>
                </a:ext>
              </a:extLst>
            </p:cNvPr>
            <p:cNvSpPr/>
            <p:nvPr/>
          </p:nvSpPr>
          <p:spPr>
            <a:xfrm>
              <a:off x="4971950" y="273739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C56A7EB-4548-9478-3429-EED213516570}"/>
              </a:ext>
            </a:extLst>
          </p:cNvPr>
          <p:cNvGrpSpPr/>
          <p:nvPr/>
        </p:nvGrpSpPr>
        <p:grpSpPr>
          <a:xfrm>
            <a:off x="8187264" y="5808479"/>
            <a:ext cx="9869212" cy="735666"/>
            <a:chOff x="3224444" y="4284645"/>
            <a:chExt cx="9869212" cy="73566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EE2F052-22D6-8E51-FD77-3CC936E605E0}"/>
                </a:ext>
              </a:extLst>
            </p:cNvPr>
            <p:cNvGrpSpPr/>
            <p:nvPr/>
          </p:nvGrpSpPr>
          <p:grpSpPr>
            <a:xfrm>
              <a:off x="3272853" y="4394872"/>
              <a:ext cx="9820803" cy="625439"/>
              <a:chOff x="4567417" y="4086431"/>
              <a:chExt cx="9820803" cy="625439"/>
            </a:xfrm>
          </p:grpSpPr>
          <p:sp>
            <p:nvSpPr>
              <p:cNvPr id="67" name="Flowchart: Process 66">
                <a:extLst>
                  <a:ext uri="{FF2B5EF4-FFF2-40B4-BE49-F238E27FC236}">
                    <a16:creationId xmlns:a16="http://schemas.microsoft.com/office/drawing/2014/main" id="{A65D6FDC-BE8F-61DB-4BF0-BB5C90ECB0AF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8979538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10">
                <a:extLst>
                  <a:ext uri="{FF2B5EF4-FFF2-40B4-BE49-F238E27FC236}">
                    <a16:creationId xmlns:a16="http://schemas.microsoft.com/office/drawing/2014/main" id="{C60089CC-23E7-6559-79AC-6FA004F2D464}"/>
                  </a:ext>
                </a:extLst>
              </p:cNvPr>
              <p:cNvSpPr txBox="1"/>
              <p:nvPr/>
            </p:nvSpPr>
            <p:spPr>
              <a:xfrm>
                <a:off x="4799763" y="4254670"/>
                <a:ext cx="958845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การตรวจสอบและทำความสะอาดไส้กรองอากาศแบบไซโคลน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FBF1F67-5F3D-4BBD-5944-1282300E2B0E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5" name="Arrow: Chevron 64">
                <a:extLst>
                  <a:ext uri="{FF2B5EF4-FFF2-40B4-BE49-F238E27FC236}">
                    <a16:creationId xmlns:a16="http://schemas.microsoft.com/office/drawing/2014/main" id="{9C9468B3-5991-F3BC-D032-5F85B0BE0D7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Arrow: Chevron 65">
                <a:extLst>
                  <a:ext uri="{FF2B5EF4-FFF2-40B4-BE49-F238E27FC236}">
                    <a16:creationId xmlns:a16="http://schemas.microsoft.com/office/drawing/2014/main" id="{F67B6C40-BC6A-9373-3183-29C86E75C65A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54C9443-1425-3941-B7DC-22FF32055724}"/>
              </a:ext>
            </a:extLst>
          </p:cNvPr>
          <p:cNvGrpSpPr/>
          <p:nvPr/>
        </p:nvGrpSpPr>
        <p:grpSpPr>
          <a:xfrm>
            <a:off x="8189189" y="6847779"/>
            <a:ext cx="9626552" cy="1705845"/>
            <a:chOff x="4971950" y="2085132"/>
            <a:chExt cx="9626552" cy="1705845"/>
          </a:xfrm>
        </p:grpSpPr>
        <p:sp>
          <p:nvSpPr>
            <p:cNvPr id="77" name="TextBox 10">
              <a:extLst>
                <a:ext uri="{FF2B5EF4-FFF2-40B4-BE49-F238E27FC236}">
                  <a16:creationId xmlns:a16="http://schemas.microsoft.com/office/drawing/2014/main" id="{998BC3B8-EFB6-890B-A0C5-C8A8AE25EA66}"/>
                </a:ext>
              </a:extLst>
            </p:cNvPr>
            <p:cNvSpPr txBox="1"/>
            <p:nvPr/>
          </p:nvSpPr>
          <p:spPr>
            <a:xfrm>
              <a:off x="5533368" y="2098281"/>
              <a:ext cx="9065134" cy="1692696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ตรวจสอบการอุดตัน คราบยางเหนียว และการฉีกขาดของปะเก็น</a:t>
              </a:r>
            </a:p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การทำ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ความสะอาดไส้กรองอากาศแบบไซโคลน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EF2A495-8842-CB05-9F0A-9963C3716846}"/>
                </a:ext>
              </a:extLst>
            </p:cNvPr>
            <p:cNvSpPr/>
            <p:nvPr/>
          </p:nvSpPr>
          <p:spPr>
            <a:xfrm>
              <a:off x="4971950" y="208513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D5E201-0720-916D-B7F4-4B78C21A97B3}"/>
                </a:ext>
              </a:extLst>
            </p:cNvPr>
            <p:cNvSpPr/>
            <p:nvPr/>
          </p:nvSpPr>
          <p:spPr>
            <a:xfrm>
              <a:off x="4971950" y="273739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78371A11-8FA1-4D66-A226-4FCC545D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17" y="951740"/>
            <a:ext cx="7142787" cy="3976397"/>
          </a:xfrm>
          <a:prstGeom prst="rect">
            <a:avLst/>
          </a:prstGeom>
        </p:spPr>
      </p:pic>
      <p:sp>
        <p:nvSpPr>
          <p:cNvPr id="83" name="TextBox 10">
            <a:extLst>
              <a:ext uri="{FF2B5EF4-FFF2-40B4-BE49-F238E27FC236}">
                <a16:creationId xmlns:a16="http://schemas.microsoft.com/office/drawing/2014/main" id="{4006DD6A-81BB-C016-7352-DADFA3D6952B}"/>
              </a:ext>
            </a:extLst>
          </p:cNvPr>
          <p:cNvSpPr txBox="1"/>
          <p:nvPr/>
        </p:nvSpPr>
        <p:spPr>
          <a:xfrm>
            <a:off x="9690100" y="3987271"/>
            <a:ext cx="4131213" cy="111995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15.16 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ความสะอาดไส้กรองอากาศแบบใช้นํ้าล้าง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509D966A-B900-B57A-688A-FAFA1F167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8" y="3897587"/>
            <a:ext cx="7511247" cy="47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7B68-5C2A-0CD1-417E-F66AE7FC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7391D40A-7FDD-16F8-B818-493574965D55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5C9EC9-2FE6-E994-9273-6B9AE512912F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6FD2AD-C57E-4237-2E62-56F11E1C28E4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15C769C7-BEF7-D428-F415-7C03AB4EBC5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C983A5DD-3630-D991-16B1-E67D4F84F7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62B3EA3-5C35-0A77-1103-1AB5A256BDF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7CC1D2-C6B6-FFD5-993C-E98928F92C5C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3CC925FA-2E94-7D94-9201-49D3C1734057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26723ABD-4A3B-D425-19AC-99D84B29DF02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9223947-1863-3BD8-E0DA-15E4BE513B1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F4B73A-6F15-DE4F-0637-ECB379C043EA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4A16433D-525F-76AA-A9E0-913A5924C7F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5A438DFF-3BA4-CB5C-797E-B69D4EDFDF5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A334836-ED04-98F5-E036-F805CCE5A99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2B70763C-FEB4-22B1-08C7-10BE48BD4FB8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285EAD26-97E4-22E0-152E-79E00592F296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EA25BF-F768-AE81-88B2-8EEEDA08D8CF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17CE39-3B08-3D18-AAB5-5F5C45F215C4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94464BCE-D42E-0297-E2CE-3D8884568B19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43331016-9CFF-C326-9EAF-EAB5C7B2B239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1B9A3A66-75EC-D66E-2FF5-B724E31CFD3B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DC05C-D870-42F9-1C90-BBA050643913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296C9C9-0C62-49F9-49F9-2243A6068FC0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00C35F7-9E3D-7E06-270E-C99A95EAFCD4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B4B2F1A-E99D-17CB-CF2C-D1BEAA945682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6BDBBF-0131-695C-9B59-A5036FD96A42}"/>
              </a:ext>
            </a:extLst>
          </p:cNvPr>
          <p:cNvGrpSpPr/>
          <p:nvPr/>
        </p:nvGrpSpPr>
        <p:grpSpPr>
          <a:xfrm>
            <a:off x="17379380" y="-2000028"/>
            <a:ext cx="7804439" cy="923330"/>
            <a:chOff x="3041361" y="2114402"/>
            <a:chExt cx="7804439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2AFF766-9926-8143-47F9-0EC3DBC08EA7}"/>
                </a:ext>
              </a:extLst>
            </p:cNvPr>
            <p:cNvGrpSpPr/>
            <p:nvPr/>
          </p:nvGrpSpPr>
          <p:grpSpPr>
            <a:xfrm>
              <a:off x="3213274" y="2356304"/>
              <a:ext cx="7632526" cy="655419"/>
              <a:chOff x="4567414" y="4086431"/>
              <a:chExt cx="763252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4232A03B-A50E-BF7B-8636-FCA724D324D4}"/>
                  </a:ext>
                </a:extLst>
              </p:cNvPr>
              <p:cNvSpPr/>
              <p:nvPr/>
            </p:nvSpPr>
            <p:spPr>
              <a:xfrm>
                <a:off x="4567414" y="4086431"/>
                <a:ext cx="716262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81928739-A0B6-248B-325B-B859DCD88FFE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6792028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ตรวจสอบการรั่วของระบบระบายความร้อน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2696380-BC2B-B72B-A18F-C3207C53D470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83B061-49E0-95AC-B810-458331203C33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86F34BC0-329E-EAB8-385D-C5EA6FE95F3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B7A26A74-C0C6-B20F-E819-4E0703AFF57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0DD73256-3058-8101-292D-157093BB769B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4.1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6AD85D-9B96-C6AD-5AFD-B95EE7639C56}"/>
              </a:ext>
            </a:extLst>
          </p:cNvPr>
          <p:cNvGrpSpPr/>
          <p:nvPr/>
        </p:nvGrpSpPr>
        <p:grpSpPr>
          <a:xfrm>
            <a:off x="3243686" y="1257879"/>
            <a:ext cx="6070857" cy="954107"/>
            <a:chOff x="2971800" y="1028700"/>
            <a:chExt cx="6070857" cy="9541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9F88EE-008F-3039-D06E-63EE95E4FB3B}"/>
                </a:ext>
              </a:extLst>
            </p:cNvPr>
            <p:cNvGrpSpPr/>
            <p:nvPr/>
          </p:nvGrpSpPr>
          <p:grpSpPr>
            <a:xfrm>
              <a:off x="2971800" y="1028700"/>
              <a:ext cx="6070857" cy="954107"/>
              <a:chOff x="5691670" y="1818142"/>
              <a:chExt cx="6070857" cy="954107"/>
            </a:xfrm>
          </p:grpSpPr>
          <p:sp>
            <p:nvSpPr>
              <p:cNvPr id="6" name="Flowchart: Process 5">
                <a:extLst>
                  <a:ext uri="{FF2B5EF4-FFF2-40B4-BE49-F238E27FC236}">
                    <a16:creationId xmlns:a16="http://schemas.microsoft.com/office/drawing/2014/main" id="{2BF39516-5AAB-423C-34A6-F5E3AE31563A}"/>
                  </a:ext>
                </a:extLst>
              </p:cNvPr>
              <p:cNvSpPr/>
              <p:nvPr/>
            </p:nvSpPr>
            <p:spPr>
              <a:xfrm>
                <a:off x="6400801" y="1918284"/>
                <a:ext cx="4267258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30EB3E1A-495C-9141-67C0-EAEF153B3CFB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89247305-9934-F3E1-9ADA-2AA9F9CC7490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1.4</a:t>
                </a:r>
              </a:p>
            </p:txBody>
          </p:sp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895CFB22-4EE7-36E5-8190-DDA6893A9746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4610464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สายพานพัดลม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727E3D25-32D9-FC96-BE9C-BCFA208EC02E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8F6A0091-3A1B-680B-55B4-B51BD5CA460C}"/>
              </a:ext>
            </a:extLst>
          </p:cNvPr>
          <p:cNvSpPr txBox="1"/>
          <p:nvPr/>
        </p:nvSpPr>
        <p:spPr>
          <a:xfrm>
            <a:off x="3420177" y="2588505"/>
            <a:ext cx="6822154" cy="500551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สายพานทำหน้าที่ส่งกำลังขับไปยังอุปกรณ์ต่าง ๆ เช่น 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อัล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เทอร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์เนเต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อร์ ปั๊มนํ้า ปั๊มนํ้ามันพวงมาลัยเพาเวอร์ ถ้าสายพานเสียหาย จะทำให้อ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ัล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เทอร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์เนเต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์ห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ยุดทำงาน ไฟไม่ประจุเข้าแบตเตอรี่ ปั๊มนํ้าหยุดทำงาน เป็นสาเหตุให้เครื่องยนต์มีความร้อนสูงเกินปกติ ดังนั้น ควรตรวจสอบสายพานหรือเปลี่ยนถ้าจำเป็น ทุก ๆ 100,000 กิโลเมตร หรือ 5 ปี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TOYOTA Fortuner)</a:t>
            </a:r>
          </a:p>
        </p:txBody>
      </p:sp>
      <p:sp>
        <p:nvSpPr>
          <p:cNvPr id="108" name="TextBox 10">
            <a:extLst>
              <a:ext uri="{FF2B5EF4-FFF2-40B4-BE49-F238E27FC236}">
                <a16:creationId xmlns:a16="http://schemas.microsoft.com/office/drawing/2014/main" id="{7845CFB2-01E3-4255-3309-7B124DAB3197}"/>
              </a:ext>
            </a:extLst>
          </p:cNvPr>
          <p:cNvSpPr txBox="1"/>
          <p:nvPr/>
        </p:nvSpPr>
        <p:spPr>
          <a:xfrm>
            <a:off x="12251634" y="7323901"/>
            <a:ext cx="3735764" cy="95162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15.18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เปรียบเทียบสายพานใหม่กับสายพานเสื่อมสภาพ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395D62-8EA4-78A7-E67D-E20FD83CFB1B}"/>
              </a:ext>
            </a:extLst>
          </p:cNvPr>
          <p:cNvGrpSpPr/>
          <p:nvPr/>
        </p:nvGrpSpPr>
        <p:grpSpPr>
          <a:xfrm>
            <a:off x="22545470" y="7042012"/>
            <a:ext cx="8073660" cy="3709227"/>
            <a:chOff x="9305720" y="2489493"/>
            <a:chExt cx="8073660" cy="3709227"/>
          </a:xfrm>
        </p:grpSpPr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A16B319B-9B4A-4207-5ED3-26582D0F0327}"/>
                </a:ext>
              </a:extLst>
            </p:cNvPr>
            <p:cNvSpPr txBox="1"/>
            <p:nvPr/>
          </p:nvSpPr>
          <p:spPr>
            <a:xfrm>
              <a:off x="9305721" y="2489493"/>
              <a:ext cx="8073659" cy="1129355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b="1" u="sng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การตรวจสอบนํ้ามันเครื่อง</a:t>
              </a:r>
            </a:p>
            <a:p>
              <a:pPr marL="533400"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จอดรถยนต์บนพื้นระดับ</a:t>
              </a:r>
            </a:p>
            <a:p>
              <a:pPr marL="533400"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สตาร์ตเครื่องยนต์ให้เครื่องยนต์ทำงานเพื่ออุ่นเครื่องยนต์ และเพื่อให้นํ้ามันไปหล่อลื่นชิ้นส่วนต่าง ๆ จากนั้นดับเครื่องยนต์ และทิ้งไว้ประมาณ 5 นาที เหตุผลที่ต้องรอก็เพื่อให้นํ้ามันเครื่องไหลลงอ่างนํ้ามันเครื่อง</a:t>
              </a:r>
            </a:p>
            <a:p>
              <a:pPr marL="533400"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5B7C2B-B961-9574-99B5-3EFD21183BEB}"/>
                </a:ext>
              </a:extLst>
            </p:cNvPr>
            <p:cNvSpPr/>
            <p:nvPr/>
          </p:nvSpPr>
          <p:spPr>
            <a:xfrm>
              <a:off x="9305720" y="304464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215372-0987-B87C-12D2-6A7097D1E85B}"/>
                </a:ext>
              </a:extLst>
            </p:cNvPr>
            <p:cNvSpPr/>
            <p:nvPr/>
          </p:nvSpPr>
          <p:spPr>
            <a:xfrm>
              <a:off x="9305720" y="3668877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AE1C25F-17B2-791E-CD63-A927B4BBBCC5}"/>
                </a:ext>
              </a:extLst>
            </p:cNvPr>
            <p:cNvSpPr/>
            <p:nvPr/>
          </p:nvSpPr>
          <p:spPr>
            <a:xfrm>
              <a:off x="9305720" y="5741520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AC441DE-C1AE-DECF-F874-774E19850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07" y="1785003"/>
            <a:ext cx="7835163" cy="52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84BB4-947A-0FD3-BEBF-13F914E1A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8C3EFE67-423E-5149-93F9-3137730DA7DB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C77E92-9DE8-1628-2A53-16BC66A282E6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417B8D-8740-CF85-D62C-486ABA1EADFA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BAAAF983-D24E-5B80-D1A1-F2C87F4F932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78DA31DF-0323-1B2D-C91A-B6EFD5389D85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25AFEB-EC78-9D96-8DA5-4C8E29F9161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7B1444-3064-8A84-79E4-CCCD06D8BDFA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DFBE6DDE-7456-7F64-5CE7-ACFB5EE4FE8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5E57343-3A34-CC89-137B-AB48569E8EF4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CB21AB5-001B-8D8E-2011-B944883671D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F74E4D8-049A-D9B5-817D-AAE159F83AB1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C0348946-5AE0-D6A3-1A6A-64199F862964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259DFEC-05DA-1BB7-1921-55F0D4BD25BC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15BEF44-CF43-0F99-BEED-393B06C4094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30E8B48F-EA87-1464-B1F8-2BC5BAFCD610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A2E5A594-EDCE-74A2-1CEC-218ADF3D1EA1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2F0B76-F66E-3809-0A4C-4B13F3C4CA5C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93B8B0-4575-EE64-4C7C-881F9DB97A9A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C22DFBD1-2C8A-27E8-3E72-FB9C848B7F2B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B0EB0005-A54B-ABD1-A300-91A04FF66181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74F4CA97-4BD9-4C32-A8D8-FA0972A98970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028F6D-5C8A-F00C-9210-1D30D7998738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AF2101-C494-F08F-533E-4D816E8B910A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B4BBFE43-082B-F24A-A03E-87E41EBA738A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305D9EFF-083E-51CF-9211-59028D82EE47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0581BD-D868-B93B-98B3-6869BDA73307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0945D74D-E654-6E68-39E9-70BDF193A30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31B828CD-9F1F-2D23-4B57-58A9439FF30F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148C3-3037-DBA8-5FA5-5BAF87EDDC32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1483A1E8-8C75-ECF6-A518-BA78B29768EE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F046042-E0A3-558E-D2F0-E5642E7A582B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13356DC-98E7-BE37-AAE8-8A47B009FADF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EB95E3A-38CB-B7D5-425E-015BEBF4BBAC}"/>
              </a:ext>
            </a:extLst>
          </p:cNvPr>
          <p:cNvGrpSpPr/>
          <p:nvPr/>
        </p:nvGrpSpPr>
        <p:grpSpPr>
          <a:xfrm>
            <a:off x="592577" y="-45064"/>
            <a:ext cx="14215478" cy="2673964"/>
            <a:chOff x="592577" y="-45064"/>
            <a:chExt cx="14215478" cy="267396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5F5F7F-FEC4-E367-F5D6-FF58911ACA83}"/>
                </a:ext>
              </a:extLst>
            </p:cNvPr>
            <p:cNvGrpSpPr/>
            <p:nvPr/>
          </p:nvGrpSpPr>
          <p:grpSpPr>
            <a:xfrm>
              <a:off x="592577" y="0"/>
              <a:ext cx="14215478" cy="2628900"/>
              <a:chOff x="-22215" y="0"/>
              <a:chExt cx="14215478" cy="26289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06DFE7E-7161-F070-1278-78944BA499A1}"/>
                  </a:ext>
                </a:extLst>
              </p:cNvPr>
              <p:cNvSpPr/>
              <p:nvPr/>
            </p:nvSpPr>
            <p:spPr>
              <a:xfrm>
                <a:off x="1899810" y="717042"/>
                <a:ext cx="9261701" cy="114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">
                <a:extLst>
                  <a:ext uri="{FF2B5EF4-FFF2-40B4-BE49-F238E27FC236}">
                    <a16:creationId xmlns:a16="http://schemas.microsoft.com/office/drawing/2014/main" id="{51D79BC7-4D06-4E0C-BD74-891C933AFB50}"/>
                  </a:ext>
                </a:extLst>
              </p:cNvPr>
              <p:cNvSpPr txBox="1"/>
              <p:nvPr/>
            </p:nvSpPr>
            <p:spPr>
              <a:xfrm>
                <a:off x="2661808" y="839320"/>
                <a:ext cx="11531455" cy="10259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ความปลอดภัยในการปฏิบัติงาน</a:t>
                </a:r>
              </a:p>
            </p:txBody>
          </p:sp>
          <p:sp>
            <p:nvSpPr>
              <p:cNvPr id="66" name="Flowchart: Delay 65">
                <a:extLst>
                  <a:ext uri="{FF2B5EF4-FFF2-40B4-BE49-F238E27FC236}">
                    <a16:creationId xmlns:a16="http://schemas.microsoft.com/office/drawing/2014/main" id="{476AE331-771F-94DE-BFA3-9EE46E60AC8B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13EA39C8-6D34-9746-A344-0E61F85F6A3F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4338204-0277-938C-D32D-867256B0B457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62" name="Arrow: Chevron 61">
                <a:extLst>
                  <a:ext uri="{FF2B5EF4-FFF2-40B4-BE49-F238E27FC236}">
                    <a16:creationId xmlns:a16="http://schemas.microsoft.com/office/drawing/2014/main" id="{6B90F9F4-3F80-BDB6-B6B0-584EA0E99F77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row: Chevron 62">
                <a:extLst>
                  <a:ext uri="{FF2B5EF4-FFF2-40B4-BE49-F238E27FC236}">
                    <a16:creationId xmlns:a16="http://schemas.microsoft.com/office/drawing/2014/main" id="{51D37C24-6ADE-D257-23C5-A0B0DC03BF90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5F899ADC-C569-F33C-298F-8E2136352956}"/>
              </a:ext>
            </a:extLst>
          </p:cNvPr>
          <p:cNvSpPr txBox="1"/>
          <p:nvPr/>
        </p:nvSpPr>
        <p:spPr>
          <a:xfrm>
            <a:off x="20496990" y="9215919"/>
            <a:ext cx="2466631" cy="111995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14.2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ระบบควบคุมหัวเผา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3B176EA-A9E3-894E-A308-DDDBE2D6FE55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A26F3F7-9D53-1456-F26D-E4F629338DCA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FA8FF30-4495-EF39-0B81-04DBEA7DBB0D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E88504D2-F4FD-37F5-15F9-6BFCBCFEECE5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67A915DB-0F94-0380-E808-D283D82DB5D9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4214D01-4384-700E-D37E-363DF5476389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C18A0DD4-7480-BFA2-9674-1E51B838C101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5B55C683-59AF-E4E8-D5D5-C639B9987990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57BB232-A3CA-9DF7-CB6D-838C8F165728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57" name="TextBox 10">
            <a:extLst>
              <a:ext uri="{FF2B5EF4-FFF2-40B4-BE49-F238E27FC236}">
                <a16:creationId xmlns:a16="http://schemas.microsoft.com/office/drawing/2014/main" id="{09035DF3-B4F0-95A2-7454-9770AC99D7FB}"/>
              </a:ext>
            </a:extLst>
          </p:cNvPr>
          <p:cNvSpPr txBox="1"/>
          <p:nvPr/>
        </p:nvSpPr>
        <p:spPr>
          <a:xfrm>
            <a:off x="3314700" y="2258069"/>
            <a:ext cx="14033842" cy="287920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600"/>
              </a:spcBef>
            </a:pP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ความปลอดภัยในการปฏิบัติงาน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Occupational Safety and Health)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เป็นการจัดสภาพการทำงานอย่างเหมาะสม  ไม่เสี่ยงต่อการเกิดอันตรายจากเทคโนโลยี เครื่องจักร เครื่องมือ และมลพิษ ที่จะส่งผลให้ผู้ปฏิบัติงานได้รับอันตราย บาดเจ็บ เสียชีวิต ทรัพย์สินเสียหาย หรือทำให้การผลิตสินค้าหยุดชะงัก การสร้างความปลอดภัยในการทำงานอย่างมีประสิทธิภาพ จะส่งผลให้ผู้ปฏิบัติงานมีความสุข และผลการปฏิบัติงานมีประสิทธิภาพด้วย </a:t>
            </a:r>
          </a:p>
          <a:p>
            <a:pPr algn="thaiDist">
              <a:lnSpc>
                <a:spcPts val="40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ความปลอดภัยในการทำงานเป็นหัวใจสำคัญของการปฏิบัติงาน หากมีการจัดสภาพการทำงานอย่างปลอดภัย จะทำให้ปราศจากการเกิด “อุบัติเหตุ” ในการทำงาน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ts val="40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อุบัติเหตุ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Accident)</a:t>
            </a:r>
            <a:r>
              <a:rPr lang="en-US" sz="800" spc="-1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เป็นเหตุการณ์ที่เกิดขึ้นโดยไม่คาดคิด เมื่อเกิดขึ้นแล้ว มีผลกระทบต่อทรัพย์สิน หรือการบาดเจ็บและเสียชีวิตของบุคคล ดังนั้น ผู้ปฏิบัติงานจึงต้องมีความระมัดระวัง โดยเฉพาะการก่อสร้าง การผลิตโดยเครื่องจักร หากไม่รัดกุมพอ อาจก่อให้เกิดความเสียหายต่อทรัพย์สินและบุคคลดังกล่าว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ตัวการสำคัญที่จะก่อให้เกิดอุบัติเหตุมี 3 ประการด้วยกัน ได้แก่ 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8570A08-DB7B-3742-764B-FD97299D23EB}"/>
              </a:ext>
            </a:extLst>
          </p:cNvPr>
          <p:cNvGrpSpPr/>
          <p:nvPr/>
        </p:nvGrpSpPr>
        <p:grpSpPr>
          <a:xfrm>
            <a:off x="4178506" y="8416694"/>
            <a:ext cx="2466631" cy="878209"/>
            <a:chOff x="3783203" y="8826757"/>
            <a:chExt cx="2466631" cy="878209"/>
          </a:xfrm>
        </p:grpSpPr>
        <p:sp>
          <p:nvSpPr>
            <p:cNvPr id="5" name="Google Shape;176;p25">
              <a:extLst>
                <a:ext uri="{FF2B5EF4-FFF2-40B4-BE49-F238E27FC236}">
                  <a16:creationId xmlns:a16="http://schemas.microsoft.com/office/drawing/2014/main" id="{D1EF4C6B-07F2-EFD2-CCEC-9F4137211D1D}"/>
                </a:ext>
              </a:extLst>
            </p:cNvPr>
            <p:cNvSpPr/>
            <p:nvPr/>
          </p:nvSpPr>
          <p:spPr>
            <a:xfrm rot="16200000">
              <a:off x="4627357" y="7982603"/>
              <a:ext cx="778324" cy="2466631"/>
            </a:xfrm>
            <a:prstGeom prst="roundRect">
              <a:avLst>
                <a:gd name="adj" fmla="val 50000"/>
              </a:avLst>
            </a:prstGeom>
            <a:solidFill>
              <a:srgbClr val="C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9B41F6DD-6DC6-1A52-F9F7-26A7DC3F66BA}"/>
                </a:ext>
              </a:extLst>
            </p:cNvPr>
            <p:cNvSpPr txBox="1"/>
            <p:nvPr/>
          </p:nvSpPr>
          <p:spPr>
            <a:xfrm>
              <a:off x="4574723" y="9019166"/>
              <a:ext cx="1242753" cy="68580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4000"/>
                </a:lnSpc>
                <a:spcBef>
                  <a:spcPts val="3000"/>
                </a:spcBef>
              </a:pPr>
              <a:r>
                <a:rPr lang="th-TH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บุคคล</a:t>
              </a:r>
              <a:endParaRPr lang="en-US" sz="4000" b="1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3BF3D6B-C034-4522-0C97-95816293913A}"/>
              </a:ext>
            </a:extLst>
          </p:cNvPr>
          <p:cNvGrpSpPr/>
          <p:nvPr/>
        </p:nvGrpSpPr>
        <p:grpSpPr>
          <a:xfrm>
            <a:off x="7723627" y="8416695"/>
            <a:ext cx="3455294" cy="878209"/>
            <a:chOff x="7328324" y="8826758"/>
            <a:chExt cx="3455294" cy="878209"/>
          </a:xfrm>
        </p:grpSpPr>
        <p:sp>
          <p:nvSpPr>
            <p:cNvPr id="44" name="Google Shape;176;p25">
              <a:extLst>
                <a:ext uri="{FF2B5EF4-FFF2-40B4-BE49-F238E27FC236}">
                  <a16:creationId xmlns:a16="http://schemas.microsoft.com/office/drawing/2014/main" id="{2DDC1B6F-2B91-02D0-B477-09D3C543EF3A}"/>
                </a:ext>
              </a:extLst>
            </p:cNvPr>
            <p:cNvSpPr/>
            <p:nvPr/>
          </p:nvSpPr>
          <p:spPr>
            <a:xfrm rot="16200000">
              <a:off x="8666809" y="7488273"/>
              <a:ext cx="778324" cy="3455294"/>
            </a:xfrm>
            <a:prstGeom prst="roundRect">
              <a:avLst>
                <a:gd name="adj" fmla="val 50000"/>
              </a:avLst>
            </a:prstGeom>
            <a:solidFill>
              <a:srgbClr val="C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637BA0F6-91D4-1B53-2921-15C1C9803855}"/>
                </a:ext>
              </a:extLst>
            </p:cNvPr>
            <p:cNvSpPr txBox="1"/>
            <p:nvPr/>
          </p:nvSpPr>
          <p:spPr>
            <a:xfrm>
              <a:off x="8040713" y="9019167"/>
              <a:ext cx="2206573" cy="68580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4000"/>
                </a:lnSpc>
                <a:spcBef>
                  <a:spcPts val="3000"/>
                </a:spcBef>
              </a:pPr>
              <a:r>
                <a:rPr lang="th-TH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สภาพแวดล้อม</a:t>
              </a:r>
              <a:endParaRPr lang="en-US" sz="4000" b="1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20FCEB-A2C1-2ECE-4191-78925A87D9CA}"/>
              </a:ext>
            </a:extLst>
          </p:cNvPr>
          <p:cNvGrpSpPr/>
          <p:nvPr/>
        </p:nvGrpSpPr>
        <p:grpSpPr>
          <a:xfrm>
            <a:off x="12147318" y="8416695"/>
            <a:ext cx="4155392" cy="885387"/>
            <a:chOff x="11752015" y="8826758"/>
            <a:chExt cx="4155392" cy="885387"/>
          </a:xfrm>
        </p:grpSpPr>
        <p:sp>
          <p:nvSpPr>
            <p:cNvPr id="46" name="Google Shape;176;p25">
              <a:extLst>
                <a:ext uri="{FF2B5EF4-FFF2-40B4-BE49-F238E27FC236}">
                  <a16:creationId xmlns:a16="http://schemas.microsoft.com/office/drawing/2014/main" id="{3E5480DC-44B0-E058-E93F-2751273B602C}"/>
                </a:ext>
              </a:extLst>
            </p:cNvPr>
            <p:cNvSpPr/>
            <p:nvPr/>
          </p:nvSpPr>
          <p:spPr>
            <a:xfrm rot="16200000">
              <a:off x="13440549" y="7138224"/>
              <a:ext cx="778324" cy="4155392"/>
            </a:xfrm>
            <a:prstGeom prst="roundRect">
              <a:avLst>
                <a:gd name="adj" fmla="val 50000"/>
              </a:avLst>
            </a:prstGeom>
            <a:solidFill>
              <a:srgbClr val="C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id="{42F3A857-8D1F-6CF4-B6B3-8BC29C73C5F2}"/>
                </a:ext>
              </a:extLst>
            </p:cNvPr>
            <p:cNvSpPr txBox="1"/>
            <p:nvPr/>
          </p:nvSpPr>
          <p:spPr>
            <a:xfrm>
              <a:off x="12464404" y="9026345"/>
              <a:ext cx="2975254" cy="68580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4000"/>
                </a:lnSpc>
                <a:spcBef>
                  <a:spcPts val="3000"/>
                </a:spcBef>
              </a:pPr>
              <a:r>
                <a:rPr lang="th-TH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เครื่องมือ เครื่องจักร</a:t>
              </a:r>
              <a:endParaRPr lang="en-US" sz="4000" b="1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F942-C912-DF82-B24B-1B2A0858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4E1EC19F-169E-E5D2-09D4-8F53A75AC33D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2E27-B5C9-5885-EBBF-B1B9CF7A2D2D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E90748-7E2C-B97C-C580-FF84A8AE818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25B2AF4-BFD6-E8B1-5B11-1DC69CFB830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1491D8E3-F83F-AA1B-1421-7A7871B793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A02E12A-0A33-C76B-C446-0E0791E1A213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371BAA-0E9E-D430-4EAC-E689C9E7D6CF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454E0B69-268F-CD82-3D4E-C521CA8C130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6FD03AB-38F7-C23B-C14D-47673657BE7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F1F51-C297-4663-85D7-C698429B3916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7B5F9A-150C-91A4-A196-4F6F82415E5E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A60F1FBD-9823-AF96-D3E9-596C83FAC3C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6A42E0D-D2F8-F96D-201A-C17D8D41AB9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3A6E6F-DA3D-6CF4-DA17-11AFA23EA57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F3B81604-7FCB-34EF-1466-B7D735DC81D7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7DE8F769-708F-7150-BBD8-0E155EAF9990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8E960-7EF3-0D55-9237-C9BA3E590727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27F726-DCDA-B5D6-CEA8-9AA96A907480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B1A175B4-0C35-E1AD-F2CA-2FFF6EDC5FF2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7CA3946-BA27-9411-5171-54E480EE8B27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65D00337-FBE6-C903-66CC-B11A04B85205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354CCA-A4C8-8386-E71F-3F649AD7001F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DD25C5-E99E-ED7F-CC87-961B86CF1D0A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1C7BC1E6-85F5-BBC9-51E3-23DE45D5D60B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BA5A1E9A-DEAC-F467-FDBE-E835D226DC8F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EB8FBB30-1EB9-1796-E666-9474C2EA9ED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6A33AF20-DCDF-5B7D-ACB2-5430CCFE80B8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C442B1B0-AFA0-F7FD-40C9-5365BF698479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EE916-2025-4B33-BEBB-2D91FD6DA78E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F38639-85FA-314A-BD3B-36EB909E0CCC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472EA51B-ADE0-A42D-111B-DBA901F14231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81D9251E-30F5-5832-BFEF-7DB7DE7A4AA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FFAA8D-D774-EAC7-585D-62592846498A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7E5203B0-0CBC-E751-F84C-6592FD17E14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7F164A0D-E282-4675-D0E3-E4A2611C5D7E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447C6-8C84-4EB2-1C9E-A8266433C136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609A1AE-7DFC-AC2C-C702-C90FEC51A67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902BCC8-528B-323E-2216-6C19735511E8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016280C-DF1F-EA86-80C4-FB7C3D049F61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00EED-0B92-68F4-EDD9-9C8F3C3BEE6B}"/>
              </a:ext>
            </a:extLst>
          </p:cNvPr>
          <p:cNvGrpSpPr/>
          <p:nvPr/>
        </p:nvGrpSpPr>
        <p:grpSpPr>
          <a:xfrm>
            <a:off x="19427349" y="8113963"/>
            <a:ext cx="3940010" cy="923330"/>
            <a:chOff x="3041361" y="2114402"/>
            <a:chExt cx="3940010" cy="923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17E4EB-C7F5-E630-FB40-A238447B95A1}"/>
                </a:ext>
              </a:extLst>
            </p:cNvPr>
            <p:cNvGrpSpPr/>
            <p:nvPr/>
          </p:nvGrpSpPr>
          <p:grpSpPr>
            <a:xfrm>
              <a:off x="3213275" y="2356304"/>
              <a:ext cx="3768096" cy="655419"/>
              <a:chOff x="4567415" y="4086431"/>
              <a:chExt cx="3768096" cy="655419"/>
            </a:xfrm>
          </p:grpSpPr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AA44478-AEE9-7495-9955-CE0A40800F4C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76809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FD40D8CE-E733-8ED5-CE91-760B7A0AF61D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2927599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หม้อนํ้า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Radiator)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CB0677A-ECE3-8031-24AC-6740447E8082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B5169A7-FC47-D9DB-CDBA-489112C5BD53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AAD53B58-738D-6D0B-10B6-2457643CC4E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Arrow: Chevron 46">
                <a:extLst>
                  <a:ext uri="{FF2B5EF4-FFF2-40B4-BE49-F238E27FC236}">
                    <a16:creationId xmlns:a16="http://schemas.microsoft.com/office/drawing/2014/main" id="{5B229E35-6749-9DB5-BC84-DE92BBA391E7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99CECC18-D335-906D-E55A-2EB30AC4FF3C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3</a:t>
              </a: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.</a:t>
              </a: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2</a:t>
              </a:r>
            </a:p>
          </p:txBody>
        </p: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7B3577E1-CC7A-1BA0-55D2-F06899CC8853}"/>
              </a:ext>
            </a:extLst>
          </p:cNvPr>
          <p:cNvSpPr txBox="1"/>
          <p:nvPr/>
        </p:nvSpPr>
        <p:spPr>
          <a:xfrm>
            <a:off x="20496990" y="9867057"/>
            <a:ext cx="4107366" cy="6120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15.17 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ความสะอาดไส้กรองอากาศแบบไซโคลน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AA70C5-EE24-F09F-9599-7B7BD184D7A4}"/>
              </a:ext>
            </a:extLst>
          </p:cNvPr>
          <p:cNvGrpSpPr/>
          <p:nvPr/>
        </p:nvGrpSpPr>
        <p:grpSpPr>
          <a:xfrm>
            <a:off x="662153" y="1030959"/>
            <a:ext cx="9869212" cy="735666"/>
            <a:chOff x="3224444" y="4284645"/>
            <a:chExt cx="9869212" cy="73566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66C44D2-F7E6-537C-930F-019795D1D997}"/>
                </a:ext>
              </a:extLst>
            </p:cNvPr>
            <p:cNvGrpSpPr/>
            <p:nvPr/>
          </p:nvGrpSpPr>
          <p:grpSpPr>
            <a:xfrm>
              <a:off x="3272853" y="4394872"/>
              <a:ext cx="9820803" cy="625439"/>
              <a:chOff x="4567417" y="4086431"/>
              <a:chExt cx="9820803" cy="625439"/>
            </a:xfrm>
          </p:grpSpPr>
          <p:sp>
            <p:nvSpPr>
              <p:cNvPr id="71" name="Flowchart: Process 70">
                <a:extLst>
                  <a:ext uri="{FF2B5EF4-FFF2-40B4-BE49-F238E27FC236}">
                    <a16:creationId xmlns:a16="http://schemas.microsoft.com/office/drawing/2014/main" id="{24ADCB83-EA56-561A-C36C-7A8D81AD70E5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4648838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10">
                <a:extLst>
                  <a:ext uri="{FF2B5EF4-FFF2-40B4-BE49-F238E27FC236}">
                    <a16:creationId xmlns:a16="http://schemas.microsoft.com/office/drawing/2014/main" id="{2D1A320E-343C-9F61-CB40-9115FF50A0F0}"/>
                  </a:ext>
                </a:extLst>
              </p:cNvPr>
              <p:cNvSpPr txBox="1"/>
              <p:nvPr/>
            </p:nvSpPr>
            <p:spPr>
              <a:xfrm>
                <a:off x="4799763" y="4254670"/>
                <a:ext cx="958845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สภาพการทำงานที่ไม่ปลอดภัย 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7D960EC-3554-DC78-E6A6-47A496D5B4C4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9" name="Arrow: Chevron 68">
                <a:extLst>
                  <a:ext uri="{FF2B5EF4-FFF2-40B4-BE49-F238E27FC236}">
                    <a16:creationId xmlns:a16="http://schemas.microsoft.com/office/drawing/2014/main" id="{C571B322-805E-A864-CC26-1B214E5C07A3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row: Chevron 69">
                <a:extLst>
                  <a:ext uri="{FF2B5EF4-FFF2-40B4-BE49-F238E27FC236}">
                    <a16:creationId xmlns:a16="http://schemas.microsoft.com/office/drawing/2014/main" id="{9FEE0497-ECCE-FB38-350F-B69CFC0ABA55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3" name="TextBox 10">
            <a:extLst>
              <a:ext uri="{FF2B5EF4-FFF2-40B4-BE49-F238E27FC236}">
                <a16:creationId xmlns:a16="http://schemas.microsoft.com/office/drawing/2014/main" id="{05808A5C-FAE1-C1F0-B9D7-F77F37E13F72}"/>
              </a:ext>
            </a:extLst>
          </p:cNvPr>
          <p:cNvSpPr txBox="1"/>
          <p:nvPr/>
        </p:nvSpPr>
        <p:spPr>
          <a:xfrm>
            <a:off x="132514" y="-3247589"/>
            <a:ext cx="6401091" cy="315880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เทอร์โบ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ชาร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์เจอร์ (รูปที่ 13.5)  มีส่วนประกอบหลัก คือ ล้อกังหันหรือล้อเทอร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์ไ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บน์ ซึ่งอยู่ทางด้านท่อไอเสีย และล้ออัดหรือล้อคอมเพรสเซอร์ต่อ ซึ่งอยู่กับกรองอากาศ และส่วนประกอบอื่น ๆ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F88274-3A0C-ED2C-0818-C64079DDD822}"/>
              </a:ext>
            </a:extLst>
          </p:cNvPr>
          <p:cNvGrpSpPr/>
          <p:nvPr/>
        </p:nvGrpSpPr>
        <p:grpSpPr>
          <a:xfrm>
            <a:off x="664078" y="2070259"/>
            <a:ext cx="10412594" cy="1705845"/>
            <a:chOff x="4971950" y="2085132"/>
            <a:chExt cx="10412594" cy="1705845"/>
          </a:xfrm>
        </p:grpSpPr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AC0C202C-438B-4B4D-9F3C-BE5C4EDB0FDF}"/>
                </a:ext>
              </a:extLst>
            </p:cNvPr>
            <p:cNvSpPr txBox="1"/>
            <p:nvPr/>
          </p:nvSpPr>
          <p:spPr>
            <a:xfrm>
              <a:off x="5533368" y="2098281"/>
              <a:ext cx="9851176" cy="1692696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000"/>
                </a:lnSpc>
                <a:spcBef>
                  <a:spcPts val="1000"/>
                </a:spcBef>
              </a:pPr>
              <a:r>
                <a:rPr lang="th-TH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การกระทำที่ไม่ปลอดภัยของผู้ปฏิบัติงาน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ซึ่งเป็นสาเหตุใหญ่ของการเกิดอุบัติเหตุ การกระทำที่ไม่ปลอดภัย มีดังนี้</a:t>
              </a:r>
            </a:p>
            <a:p>
              <a:pPr marL="536575" indent="-536575">
                <a:lnSpc>
                  <a:spcPts val="40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1.1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การกระทำที่ขาดความรู้ ทำให้ทำงานไม่ถูกวิธีหรือไม่ถูกตามขั้นตอน</a:t>
              </a:r>
            </a:p>
            <a:p>
              <a:pPr marL="536575" indent="-536575">
                <a:lnSpc>
                  <a:spcPts val="40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1.2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การไม่ปฏิบัติตามกฎระเบียบตามความปลอดภัยในการทำงาน </a:t>
              </a:r>
            </a:p>
            <a:p>
              <a:pPr marL="536575" indent="-536575">
                <a:lnSpc>
                  <a:spcPts val="40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1.3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การทำงานโดยไม่ใช้อุปกรณ์ส่วนบุคคล</a:t>
              </a:r>
            </a:p>
            <a:p>
              <a:pPr marL="536575" indent="-536575">
                <a:lnSpc>
                  <a:spcPts val="40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1.4	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การทำงานด้วยความประมาท พลั้งเผลอ และเหม่อลอย</a:t>
              </a:r>
            </a:p>
            <a:p>
              <a:pPr marL="536575" indent="-536575">
                <a:lnSpc>
                  <a:spcPts val="40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1.5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การใช้เครื่องมือผิดประเภท หรือไม่เหมาะสม นอกจากจะทำให้งาน</a:t>
              </a:r>
              <a:b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ไม่มีประสิทธิภาพ ขาดมาตรฐานแล้ว ยังอาจก่อให้เกิดอันตรายอีกด้วย</a:t>
              </a:r>
            </a:p>
            <a:p>
              <a:pPr marL="536575" indent="-536575">
                <a:lnSpc>
                  <a:spcPts val="40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1.6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การมีเจตนาหลีกเลี่ยงขั้นตอน หรือมาตรฐาน เพื่อความสะดวกสบาย</a:t>
              </a:r>
            </a:p>
            <a:p>
              <a:pPr marL="536575" indent="-536575">
                <a:lnSpc>
                  <a:spcPts val="40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1.7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การต้องการความรวดเร็ว จึงทำงานอย่างรีบร้อน ขาดความระมัดระวัง</a:t>
              </a:r>
            </a:p>
            <a:p>
              <a:pPr marL="536575" indent="-536575">
                <a:lnSpc>
                  <a:spcPts val="40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1.8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การมีสภาพร่างกายและจิตใจที่ไม่พร้อมทำงาน เช่น อาการป่วย อ่อนเพลีย หรือวิตกกังวลทำให้ขาดสมาธิ เป็นต้น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563DAB-EFE7-36BF-839E-C149913B9D52}"/>
                </a:ext>
              </a:extLst>
            </p:cNvPr>
            <p:cNvSpPr/>
            <p:nvPr/>
          </p:nvSpPr>
          <p:spPr>
            <a:xfrm>
              <a:off x="4971950" y="208513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54C9443-1425-3941-B7DC-22FF32055724}"/>
              </a:ext>
            </a:extLst>
          </p:cNvPr>
          <p:cNvGrpSpPr/>
          <p:nvPr/>
        </p:nvGrpSpPr>
        <p:grpSpPr>
          <a:xfrm>
            <a:off x="11546465" y="2070259"/>
            <a:ext cx="6077458" cy="1692696"/>
            <a:chOff x="4981475" y="2098281"/>
            <a:chExt cx="6077458" cy="1692696"/>
          </a:xfrm>
        </p:grpSpPr>
        <p:sp>
          <p:nvSpPr>
            <p:cNvPr id="77" name="TextBox 10">
              <a:extLst>
                <a:ext uri="{FF2B5EF4-FFF2-40B4-BE49-F238E27FC236}">
                  <a16:creationId xmlns:a16="http://schemas.microsoft.com/office/drawing/2014/main" id="{998BC3B8-EFB6-890B-A0C5-C8A8AE25EA66}"/>
                </a:ext>
              </a:extLst>
            </p:cNvPr>
            <p:cNvSpPr txBox="1"/>
            <p:nvPr/>
          </p:nvSpPr>
          <p:spPr>
            <a:xfrm>
              <a:off x="5533369" y="2098281"/>
              <a:ext cx="5525564" cy="1692696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000"/>
                </a:lnSpc>
                <a:spcBef>
                  <a:spcPts val="900"/>
                </a:spcBef>
              </a:pPr>
              <a:r>
                <a:rPr lang="th-TH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สภาพการทำงานที่ไม่ปลอดภัย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มีดังนี้</a:t>
              </a:r>
            </a:p>
            <a:p>
              <a:pPr marL="536575" indent="-536575">
                <a:lnSpc>
                  <a:spcPts val="4000"/>
                </a:lnSpc>
                <a:spcBef>
                  <a:spcPts val="9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2.1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การวางผังการจัดสถานที่ทำงานไม่ถูกต้อง รวมถึงการจัดเก็บสิ่งของไม่เป็นระเบียบ</a:t>
              </a:r>
            </a:p>
            <a:p>
              <a:pPr marL="536575" indent="-536575">
                <a:lnSpc>
                  <a:spcPts val="4000"/>
                </a:lnSpc>
                <a:spcBef>
                  <a:spcPts val="9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2.2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เครื่องจักร เครื่องมือ มีสภาพเก่า </a:t>
              </a:r>
              <a:b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เสียหรือชำรุด เสื่อมคุณภาพ</a:t>
              </a:r>
            </a:p>
            <a:p>
              <a:pPr marL="536575" indent="-536575">
                <a:lnSpc>
                  <a:spcPts val="4000"/>
                </a:lnSpc>
                <a:spcBef>
                  <a:spcPts val="9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2.3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พื้นที่ทำงานสกปรก มีเศษขยะ </a:t>
              </a:r>
              <a:b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เศษวัสดุ นํ้าหรือนํ้ามัน</a:t>
              </a:r>
            </a:p>
            <a:p>
              <a:pPr marL="536575" indent="-536575">
                <a:lnSpc>
                  <a:spcPts val="4000"/>
                </a:lnSpc>
                <a:spcBef>
                  <a:spcPts val="9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2.4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ส่วนที่เป็นอันตราย หรือส่วนที่เครื่องจักรกำลังทำงาน ไม่มีสิ่งกำบังหรือสิ่งป้องกันอันตราย</a:t>
              </a:r>
            </a:p>
            <a:p>
              <a:pPr marL="536575" indent="-536575">
                <a:lnSpc>
                  <a:spcPts val="4000"/>
                </a:lnSpc>
                <a:spcBef>
                  <a:spcPts val="9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2.5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สภาพการทำงานไม่ปลอดภัย เช่น เสียงดัง มีฝุ่นละออง อากาศร้อน เป็นต้น 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D5E201-0720-916D-B7F4-4B78C21A97B3}"/>
                </a:ext>
              </a:extLst>
            </p:cNvPr>
            <p:cNvSpPr/>
            <p:nvPr/>
          </p:nvSpPr>
          <p:spPr>
            <a:xfrm>
              <a:off x="4981475" y="2098281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92F2B00-7144-1F75-347A-0E4C008E6955}"/>
              </a:ext>
            </a:extLst>
          </p:cNvPr>
          <p:cNvCxnSpPr/>
          <p:nvPr/>
        </p:nvCxnSpPr>
        <p:spPr>
          <a:xfrm>
            <a:off x="11335656" y="2070259"/>
            <a:ext cx="0" cy="7625284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9CB08-F301-E99B-D4E5-C473C8ECB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938EE2-6AB3-7637-92DD-BF44AF040F96}"/>
              </a:ext>
            </a:extLst>
          </p:cNvPr>
          <p:cNvSpPr/>
          <p:nvPr/>
        </p:nvSpPr>
        <p:spPr>
          <a:xfrm>
            <a:off x="-13452854" y="1361011"/>
            <a:ext cx="10203543" cy="10203543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69F9DD60-6169-57A0-CB47-481D0D392A57}"/>
              </a:ext>
            </a:extLst>
          </p:cNvPr>
          <p:cNvSpPr txBox="1"/>
          <p:nvPr/>
        </p:nvSpPr>
        <p:spPr>
          <a:xfrm>
            <a:off x="-140201" y="-4152900"/>
            <a:ext cx="1020354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79"/>
              </a:lnSpc>
            </a:pPr>
            <a:r>
              <a:rPr lang="en-US" sz="6000" dirty="0">
                <a:solidFill>
                  <a:schemeClr val="bg1"/>
                </a:solidFill>
                <a:latin typeface="2006_iannnnnBKK" panose="02000000000000000000" pitchFamily="2" charset="0"/>
                <a:cs typeface="2006_iannnnnBKK" panose="02000000000000000000" pitchFamily="2" charset="0"/>
              </a:rPr>
              <a:t>Marketer Personality Development</a:t>
            </a:r>
            <a:endParaRPr lang="en-US" sz="6000" b="1" dirty="0">
              <a:solidFill>
                <a:schemeClr val="bg1"/>
              </a:solidFill>
              <a:latin typeface="2006_iannnnnBKK" panose="02000000000000000000" pitchFamily="2" charset="0"/>
              <a:cs typeface="2006_iannnnnBKK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604A1-32E5-2857-3538-53533EDA5441}"/>
              </a:ext>
            </a:extLst>
          </p:cNvPr>
          <p:cNvSpPr/>
          <p:nvPr/>
        </p:nvSpPr>
        <p:spPr>
          <a:xfrm>
            <a:off x="12220577" y="10934700"/>
            <a:ext cx="5486400" cy="281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0DEE4-A672-FE2E-E384-924DA6AE06F6}"/>
              </a:ext>
            </a:extLst>
          </p:cNvPr>
          <p:cNvSpPr txBox="1"/>
          <p:nvPr/>
        </p:nvSpPr>
        <p:spPr>
          <a:xfrm>
            <a:off x="11963400" y="11239500"/>
            <a:ext cx="6000751" cy="2359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 dirty="0">
                <a:solidFill>
                  <a:schemeClr val="bg1"/>
                </a:solidFill>
                <a:latin typeface="+mn-lt"/>
                <a:cs typeface="2006_iannnnnBKK" panose="02000000000000000000" pitchFamily="2" charset="0"/>
              </a:rPr>
              <a:t>Marketer Personality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01C042-77FC-4E2F-3D49-EDDAF33EB05F}"/>
              </a:ext>
            </a:extLst>
          </p:cNvPr>
          <p:cNvSpPr txBox="1"/>
          <p:nvPr/>
        </p:nvSpPr>
        <p:spPr>
          <a:xfrm>
            <a:off x="14678077" y="-1605325"/>
            <a:ext cx="3217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333333"/>
                </a:solidFill>
                <a:effectLst/>
                <a:latin typeface="I n S e e D a n g" panose="02000500000000020004" pitchFamily="50" charset="-34"/>
                <a:cs typeface="I n S e e D a n g" panose="02000500000000020004" pitchFamily="50" charset="-34"/>
              </a:rPr>
              <a:t>199370025</a:t>
            </a:r>
            <a:endParaRPr lang="en-US" sz="4800" dirty="0">
              <a:latin typeface="I n S e e D a n g" panose="02000500000000020004" pitchFamily="50" charset="-34"/>
              <a:cs typeface="I n S e e D a n g" panose="02000500000000020004" pitchFamily="50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FFD58-1AFF-A7C5-D458-8239D185B157}"/>
              </a:ext>
            </a:extLst>
          </p:cNvPr>
          <p:cNvSpPr txBox="1"/>
          <p:nvPr/>
        </p:nvSpPr>
        <p:spPr>
          <a:xfrm>
            <a:off x="5703635" y="-1607144"/>
            <a:ext cx="8265096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ud Soft SemiBold" panose="02000000000000000000" pitchFamily="50" charset="-34"/>
                <a:cs typeface="Cloud Soft SemiBold" panose="02000000000000000000" pitchFamily="50" charset="-34"/>
              </a:rPr>
              <a:t>PERSONALITY DEVELOPMENT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8D5348-7566-6D2F-68B9-C4242114ECFA}"/>
              </a:ext>
            </a:extLst>
          </p:cNvPr>
          <p:cNvGrpSpPr/>
          <p:nvPr/>
        </p:nvGrpSpPr>
        <p:grpSpPr>
          <a:xfrm>
            <a:off x="0" y="657095"/>
            <a:ext cx="19207498" cy="1658687"/>
            <a:chOff x="0" y="857251"/>
            <a:chExt cx="19207498" cy="1658687"/>
          </a:xfrm>
        </p:grpSpPr>
        <p:sp>
          <p:nvSpPr>
            <p:cNvPr id="3" name="Google Shape;176;p25">
              <a:extLst>
                <a:ext uri="{FF2B5EF4-FFF2-40B4-BE49-F238E27FC236}">
                  <a16:creationId xmlns:a16="http://schemas.microsoft.com/office/drawing/2014/main" id="{110D9278-4C59-7B84-F4BB-81A6FBA2B8A8}"/>
                </a:ext>
              </a:extLst>
            </p:cNvPr>
            <p:cNvSpPr/>
            <p:nvPr/>
          </p:nvSpPr>
          <p:spPr>
            <a:xfrm rot="5400000">
              <a:off x="10031705" y="-6659855"/>
              <a:ext cx="1658687" cy="1669289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015223-74D0-81ED-255A-ECB19EBF4972}"/>
                </a:ext>
              </a:extLst>
            </p:cNvPr>
            <p:cNvSpPr txBox="1"/>
            <p:nvPr/>
          </p:nvSpPr>
          <p:spPr>
            <a:xfrm>
              <a:off x="0" y="1543050"/>
              <a:ext cx="18288000" cy="961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12000" b="1" dirty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PSL YaowarajSP" panose="02020603050405020304" pitchFamily="18" charset="-34"/>
                </a:rPr>
                <a:t>Diesel Engine Job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B35F93-BA74-62E6-B995-9AB6E6F0627E}"/>
              </a:ext>
            </a:extLst>
          </p:cNvPr>
          <p:cNvGrpSpPr/>
          <p:nvPr/>
        </p:nvGrpSpPr>
        <p:grpSpPr>
          <a:xfrm>
            <a:off x="-1359703" y="2596815"/>
            <a:ext cx="20313585" cy="7924827"/>
            <a:chOff x="-1359703" y="2596815"/>
            <a:chExt cx="20313585" cy="79248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220A90-90B4-7BD7-4C30-5567642E4351}"/>
                </a:ext>
              </a:extLst>
            </p:cNvPr>
            <p:cNvSpPr/>
            <p:nvPr/>
          </p:nvSpPr>
          <p:spPr>
            <a:xfrm>
              <a:off x="8983579" y="2825442"/>
              <a:ext cx="9970303" cy="7696200"/>
            </a:xfrm>
            <a:prstGeom prst="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F98303-0B4F-4356-B1E3-D35015CAFD30}"/>
                </a:ext>
              </a:extLst>
            </p:cNvPr>
            <p:cNvGrpSpPr/>
            <p:nvPr/>
          </p:nvGrpSpPr>
          <p:grpSpPr>
            <a:xfrm>
              <a:off x="11412514" y="2596815"/>
              <a:ext cx="4458411" cy="951244"/>
              <a:chOff x="11336314" y="3005110"/>
              <a:chExt cx="4458411" cy="95124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DCF098-9336-CDCB-8742-D248DFCE8521}"/>
                  </a:ext>
                </a:extLst>
              </p:cNvPr>
              <p:cNvSpPr/>
              <p:nvPr/>
            </p:nvSpPr>
            <p:spPr>
              <a:xfrm>
                <a:off x="11486439" y="3227350"/>
                <a:ext cx="4153612" cy="7290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492D4593-2D62-647E-C312-75D8350EA684}"/>
                  </a:ext>
                </a:extLst>
              </p:cNvPr>
              <p:cNvSpPr txBox="1"/>
              <p:nvPr/>
            </p:nvSpPr>
            <p:spPr>
              <a:xfrm>
                <a:off x="11336314" y="3005110"/>
                <a:ext cx="4458411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จุดประสงค์การเรียนรู้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3065551-C93A-B18E-DFC5-AB8E52D29EC7}"/>
                </a:ext>
              </a:extLst>
            </p:cNvPr>
            <p:cNvGrpSpPr/>
            <p:nvPr/>
          </p:nvGrpSpPr>
          <p:grpSpPr>
            <a:xfrm>
              <a:off x="9541240" y="3883942"/>
              <a:ext cx="8294312" cy="5293933"/>
              <a:chOff x="571500" y="3986452"/>
              <a:chExt cx="8294312" cy="529393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3F5C3C6-8C27-14DF-2FC2-B5828EB31687}"/>
                  </a:ext>
                </a:extLst>
              </p:cNvPr>
              <p:cNvSpPr/>
              <p:nvPr/>
            </p:nvSpPr>
            <p:spPr>
              <a:xfrm>
                <a:off x="571500" y="3986452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1</a:t>
                </a:r>
                <a:endParaRPr lang="th-TH" sz="3000" dirty="0"/>
              </a:p>
            </p:txBody>
          </p:sp>
          <p:sp>
            <p:nvSpPr>
              <p:cNvPr id="41" name="TextBox 10">
                <a:extLst>
                  <a:ext uri="{FF2B5EF4-FFF2-40B4-BE49-F238E27FC236}">
                    <a16:creationId xmlns:a16="http://schemas.microsoft.com/office/drawing/2014/main" id="{A50C7598-0A5D-76B4-0796-A919EDA7C30E}"/>
                  </a:ext>
                </a:extLst>
              </p:cNvPr>
              <p:cNvSpPr txBox="1"/>
              <p:nvPr/>
            </p:nvSpPr>
            <p:spPr>
              <a:xfrm>
                <a:off x="1072845" y="4074533"/>
                <a:ext cx="7792967" cy="43345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2900"/>
                  </a:lnSpc>
                  <a:spcBef>
                    <a:spcPts val="1100"/>
                  </a:spcBef>
                </a:pPr>
                <a:r>
                  <a:rPr lang="th-TH" sz="33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อธิบายเกี่ยวกับความสำคัญและประเภทของการบำรุงรักษาเครื่องยนต์ดีเซลได้อย่างถูกต้อง</a:t>
                </a:r>
              </a:p>
              <a:p>
                <a:pPr>
                  <a:lnSpc>
                    <a:spcPts val="2900"/>
                  </a:lnSpc>
                  <a:spcBef>
                    <a:spcPts val="1100"/>
                  </a:spcBef>
                </a:pPr>
                <a:r>
                  <a:rPr lang="th-TH" sz="33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ใช้เครื่องมือและอุปกรณ์ในการบำรุงรักษาเครื่องยนต์ดีเซลได้อย่างเหมาะสมและปลอดภัย</a:t>
                </a:r>
              </a:p>
              <a:p>
                <a:pPr>
                  <a:lnSpc>
                    <a:spcPts val="2900"/>
                  </a:lnSpc>
                  <a:spcBef>
                    <a:spcPts val="1100"/>
                  </a:spcBef>
                </a:pPr>
                <a:r>
                  <a:rPr lang="th-TH" sz="33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ปฏิบัติการบำรุงรักษาเครื่องยนต์ดีเซลตามแผนที่กำหนดได้อย่างถูกต้องและครบถ้วน</a:t>
                </a:r>
              </a:p>
              <a:p>
                <a:pPr>
                  <a:lnSpc>
                    <a:spcPts val="2900"/>
                  </a:lnSpc>
                  <a:spcBef>
                    <a:spcPts val="1100"/>
                  </a:spcBef>
                </a:pPr>
                <a:r>
                  <a:rPr lang="th-TH" sz="33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ปฏิบัติงานด้วยความรอบคอบ คำนึงถึงความปลอดภัย และการประหยัดพลังงาน</a:t>
                </a:r>
              </a:p>
              <a:p>
                <a:pPr>
                  <a:lnSpc>
                    <a:spcPts val="2900"/>
                  </a:lnSpc>
                  <a:spcBef>
                    <a:spcPts val="1100"/>
                  </a:spcBef>
                </a:pPr>
                <a:r>
                  <a:rPr lang="th-TH" sz="33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วิเคราะห์ปัญหาและแก้ไขข้อขัดข้องเบื้องต้นที่อาจเกิดขึ้นระหว่างการบำรุงรักษาได้อย่างเหมาะสม</a:t>
                </a:r>
              </a:p>
              <a:p>
                <a:pPr>
                  <a:lnSpc>
                    <a:spcPts val="2900"/>
                  </a:lnSpc>
                  <a:spcBef>
                    <a:spcPts val="1100"/>
                  </a:spcBef>
                </a:pPr>
                <a:r>
                  <a:rPr lang="th-TH" sz="33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มีเจตคติที่ดีต่อการบำรุงรักษาเชิงป้องกัน เพื่อยืด</a:t>
                </a:r>
              </a:p>
              <a:p>
                <a:pPr>
                  <a:lnSpc>
                    <a:spcPts val="2900"/>
                  </a:lnSpc>
                  <a:spcBef>
                    <a:spcPts val="1100"/>
                  </a:spcBef>
                </a:pPr>
                <a:r>
                  <a:rPr lang="th-TH" sz="33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ายุการใช้งานและเพิ่มประสิทธิภาพของเครื่องยนต์ดีเซลประยุกต์ใช้ความรู้เรื่องการบำรุงรักษาตามระยะเวลา และระยะทาง เพื่อวางแผนการบำรุงรักษาเครื่องยนต์ดีเซลได้อย่างมีประสิทธิภาพ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C8F5D8F-056A-5C0B-B535-29BF087F2C82}"/>
                  </a:ext>
                </a:extLst>
              </p:cNvPr>
              <p:cNvSpPr/>
              <p:nvPr/>
            </p:nvSpPr>
            <p:spPr>
              <a:xfrm>
                <a:off x="571500" y="4862475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2</a:t>
                </a:r>
                <a:endParaRPr lang="th-TH" sz="30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D6293A4-03F2-DE05-C38B-F02F37BF551E}"/>
                  </a:ext>
                </a:extLst>
              </p:cNvPr>
              <p:cNvSpPr/>
              <p:nvPr/>
            </p:nvSpPr>
            <p:spPr>
              <a:xfrm>
                <a:off x="571500" y="5738498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3</a:t>
                </a:r>
                <a:endParaRPr lang="th-TH" sz="30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1B95300-B5C8-C105-E1D6-54AC70722A12}"/>
                  </a:ext>
                </a:extLst>
              </p:cNvPr>
              <p:cNvSpPr/>
              <p:nvPr/>
            </p:nvSpPr>
            <p:spPr>
              <a:xfrm>
                <a:off x="571500" y="7481018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5</a:t>
                </a:r>
                <a:endParaRPr lang="th-TH" sz="3000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AB54070-BF27-B70C-8C02-D5E2CF2FCA14}"/>
                  </a:ext>
                </a:extLst>
              </p:cNvPr>
              <p:cNvSpPr/>
              <p:nvPr/>
            </p:nvSpPr>
            <p:spPr>
              <a:xfrm>
                <a:off x="571500" y="6614521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4</a:t>
                </a:r>
                <a:endParaRPr lang="th-TH" sz="30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D134E09-6B00-9958-06C3-6058FE2A5772}"/>
                  </a:ext>
                </a:extLst>
              </p:cNvPr>
              <p:cNvSpPr/>
              <p:nvPr/>
            </p:nvSpPr>
            <p:spPr>
              <a:xfrm>
                <a:off x="571500" y="8372029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6</a:t>
                </a:r>
                <a:endParaRPr lang="th-TH" sz="3000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279E194-0487-50F8-3F0D-7FE73909E51A}"/>
                  </a:ext>
                </a:extLst>
              </p:cNvPr>
              <p:cNvSpPr/>
              <p:nvPr/>
            </p:nvSpPr>
            <p:spPr>
              <a:xfrm>
                <a:off x="571500" y="8872089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7</a:t>
                </a:r>
                <a:endParaRPr lang="th-TH" sz="3000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CC6D9-6B11-DDEB-7C3A-B848166327AD}"/>
                </a:ext>
              </a:extLst>
            </p:cNvPr>
            <p:cNvSpPr/>
            <p:nvPr/>
          </p:nvSpPr>
          <p:spPr>
            <a:xfrm>
              <a:off x="-1359703" y="2825442"/>
              <a:ext cx="9970303" cy="7696200"/>
            </a:xfrm>
            <a:prstGeom prst="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063DF3-CCC2-1EB0-C67E-0F6C987F875C}"/>
                </a:ext>
              </a:extLst>
            </p:cNvPr>
            <p:cNvGrpSpPr/>
            <p:nvPr/>
          </p:nvGrpSpPr>
          <p:grpSpPr>
            <a:xfrm>
              <a:off x="604951" y="3920664"/>
              <a:ext cx="7678200" cy="4358381"/>
              <a:chOff x="604951" y="4625118"/>
              <a:chExt cx="7678200" cy="4358381"/>
            </a:xfrm>
          </p:grpSpPr>
          <p:sp>
            <p:nvSpPr>
              <p:cNvPr id="33" name="TextBox 10">
                <a:extLst>
                  <a:ext uri="{FF2B5EF4-FFF2-40B4-BE49-F238E27FC236}">
                    <a16:creationId xmlns:a16="http://schemas.microsoft.com/office/drawing/2014/main" id="{3770ED38-A20F-8627-2642-2815FA6BB434}"/>
                  </a:ext>
                </a:extLst>
              </p:cNvPr>
              <p:cNvSpPr txBox="1"/>
              <p:nvPr/>
            </p:nvSpPr>
            <p:spPr>
              <a:xfrm>
                <a:off x="1106296" y="4648930"/>
                <a:ext cx="7176855" cy="43345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18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การบำรุงรักษาเครื่องยนต์ดีเซล</a:t>
                </a:r>
              </a:p>
              <a:p>
                <a:pPr>
                  <a:lnSpc>
                    <a:spcPts val="3500"/>
                  </a:lnSpc>
                  <a:spcBef>
                    <a:spcPts val="18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ความปลอดภัยในการปฏิบัติงาน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D506BF0-E35F-A04D-EE37-71028F4DCCDB}"/>
                  </a:ext>
                </a:extLst>
              </p:cNvPr>
              <p:cNvSpPr/>
              <p:nvPr/>
            </p:nvSpPr>
            <p:spPr>
              <a:xfrm>
                <a:off x="604951" y="4625118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1</a:t>
                </a:r>
                <a:endParaRPr lang="th-TH" sz="3000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4C75F4D-56F7-4416-AF6D-671BE1316170}"/>
                  </a:ext>
                </a:extLst>
              </p:cNvPr>
              <p:cNvSpPr/>
              <p:nvPr/>
            </p:nvSpPr>
            <p:spPr>
              <a:xfrm>
                <a:off x="604951" y="5291164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2</a:t>
                </a:r>
                <a:endParaRPr lang="th-TH" sz="300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31DA22-BBC2-2288-A7B0-D82B62C60444}"/>
                </a:ext>
              </a:extLst>
            </p:cNvPr>
            <p:cNvGrpSpPr/>
            <p:nvPr/>
          </p:nvGrpSpPr>
          <p:grpSpPr>
            <a:xfrm>
              <a:off x="2109473" y="2596815"/>
              <a:ext cx="3453127" cy="951244"/>
              <a:chOff x="11336314" y="3005110"/>
              <a:chExt cx="4458411" cy="95124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FC264FF-8CD8-8B7D-CAEC-9366A5A0CC8B}"/>
                  </a:ext>
                </a:extLst>
              </p:cNvPr>
              <p:cNvSpPr/>
              <p:nvPr/>
            </p:nvSpPr>
            <p:spPr>
              <a:xfrm>
                <a:off x="11486439" y="3227350"/>
                <a:ext cx="4153612" cy="7290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6">
                <a:extLst>
                  <a:ext uri="{FF2B5EF4-FFF2-40B4-BE49-F238E27FC236}">
                    <a16:creationId xmlns:a16="http://schemas.microsoft.com/office/drawing/2014/main" id="{A37DDF42-2A13-5C6F-E3BA-92BAC795224A}"/>
                  </a:ext>
                </a:extLst>
              </p:cNvPr>
              <p:cNvSpPr txBox="1"/>
              <p:nvPr/>
            </p:nvSpPr>
            <p:spPr>
              <a:xfrm>
                <a:off x="11336314" y="3005110"/>
                <a:ext cx="4458411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สาระการเรียนรู้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29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F009D-4630-F886-A445-F63AEB2D4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0172E74C-6D7B-BE3A-4236-1045A033AF73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76;p25">
            <a:extLst>
              <a:ext uri="{FF2B5EF4-FFF2-40B4-BE49-F238E27FC236}">
                <a16:creationId xmlns:a16="http://schemas.microsoft.com/office/drawing/2014/main" id="{BF42182E-5483-940A-A1A1-2A6F2B55FAAC}"/>
              </a:ext>
            </a:extLst>
          </p:cNvPr>
          <p:cNvSpPr/>
          <p:nvPr/>
        </p:nvSpPr>
        <p:spPr>
          <a:xfrm rot="16200000">
            <a:off x="12410902" y="-7375911"/>
            <a:ext cx="1025923" cy="10118673"/>
          </a:xfrm>
          <a:prstGeom prst="roundRect">
            <a:avLst>
              <a:gd name="adj" fmla="val 50000"/>
            </a:avLst>
          </a:prstGeom>
          <a:solidFill>
            <a:srgbClr val="05B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C84FF7-EE7A-6D67-7384-D027F860D943}"/>
              </a:ext>
            </a:extLst>
          </p:cNvPr>
          <p:cNvGrpSpPr/>
          <p:nvPr/>
        </p:nvGrpSpPr>
        <p:grpSpPr>
          <a:xfrm>
            <a:off x="23782876" y="2819233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DCD6FA-F9BE-3160-62C3-8B333DBC3E0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A0F3325-92DB-2130-79DA-46F6ACE500E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94D3D1AA-2DCC-FDCF-0BB9-A51AB1F7C05E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1DF8638-7F95-E098-1A97-44F0910A656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449BC9-5A56-E7E9-9C38-2D00DD7B134A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67FDA23F-8A7B-F216-8275-F0BC3CFE875D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2082016D-A7C2-32A4-7023-FB288259AC3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8D4BB15-E95C-5604-B1DB-31B9FBC1317E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247102E-6001-8264-44E7-B6F508378795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8BA27A77-7927-25B1-BAEB-01F7B2B0C90E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D6C9707F-C6DF-1E45-1F45-748C5BC52D8E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DFBE4E1-1E71-6ACF-04B4-823BF99667C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4C3144-2A25-EBCB-A4F2-1F7EFD1EA29A}"/>
              </a:ext>
            </a:extLst>
          </p:cNvPr>
          <p:cNvGrpSpPr/>
          <p:nvPr/>
        </p:nvGrpSpPr>
        <p:grpSpPr>
          <a:xfrm>
            <a:off x="22135996" y="-371120"/>
            <a:ext cx="4876800" cy="818439"/>
            <a:chOff x="5544889" y="2495507"/>
            <a:chExt cx="4876800" cy="818439"/>
          </a:xfrm>
        </p:grpSpPr>
        <p:sp>
          <p:nvSpPr>
            <p:cNvPr id="46" name="Google Shape;176;p25">
              <a:extLst>
                <a:ext uri="{FF2B5EF4-FFF2-40B4-BE49-F238E27FC236}">
                  <a16:creationId xmlns:a16="http://schemas.microsoft.com/office/drawing/2014/main" id="{467F6099-7937-04CB-D2BD-71DF20925650}"/>
                </a:ext>
              </a:extLst>
            </p:cNvPr>
            <p:cNvSpPr/>
            <p:nvPr/>
          </p:nvSpPr>
          <p:spPr>
            <a:xfrm rot="16200000">
              <a:off x="7411790" y="628606"/>
              <a:ext cx="685799" cy="4419602"/>
            </a:xfrm>
            <a:prstGeom prst="roundRect">
              <a:avLst>
                <a:gd name="adj" fmla="val 50000"/>
              </a:avLst>
            </a:prstGeom>
            <a:solidFill>
              <a:srgbClr val="FD9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id="{F87BB47F-6863-9509-0D93-75752E76B468}"/>
                </a:ext>
              </a:extLst>
            </p:cNvPr>
            <p:cNvSpPr txBox="1"/>
            <p:nvPr/>
          </p:nvSpPr>
          <p:spPr>
            <a:xfrm>
              <a:off x="5867401" y="2628146"/>
              <a:ext cx="4554288" cy="68580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4000"/>
                </a:lnSpc>
                <a:spcBef>
                  <a:spcPts val="3000"/>
                </a:spcBef>
              </a:pPr>
              <a:r>
                <a:rPr lang="th-TH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หลักพื้นฐานของงานบริการ</a:t>
              </a:r>
              <a:endParaRPr lang="en-US" sz="4000" b="1" spc="36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6D719-4A0B-1990-0F36-40A9DA4DD4F2}"/>
              </a:ext>
            </a:extLst>
          </p:cNvPr>
          <p:cNvGrpSpPr/>
          <p:nvPr/>
        </p:nvGrpSpPr>
        <p:grpSpPr>
          <a:xfrm>
            <a:off x="20192999" y="6316205"/>
            <a:ext cx="8549895" cy="985284"/>
            <a:chOff x="1112014" y="3243816"/>
            <a:chExt cx="8549895" cy="985284"/>
          </a:xfrm>
        </p:grpSpPr>
        <p:sp>
          <p:nvSpPr>
            <p:cNvPr id="8" name="Google Shape;176;p25">
              <a:extLst>
                <a:ext uri="{FF2B5EF4-FFF2-40B4-BE49-F238E27FC236}">
                  <a16:creationId xmlns:a16="http://schemas.microsoft.com/office/drawing/2014/main" id="{1DA4A72C-36C9-0E92-A199-03A0C60D0CEB}"/>
                </a:ext>
              </a:extLst>
            </p:cNvPr>
            <p:cNvSpPr/>
            <p:nvPr/>
          </p:nvSpPr>
          <p:spPr>
            <a:xfrm rot="16200000">
              <a:off x="4972989" y="-464669"/>
              <a:ext cx="897029" cy="8480810"/>
            </a:xfrm>
            <a:prstGeom prst="roundRect">
              <a:avLst>
                <a:gd name="adj" fmla="val 50000"/>
              </a:avLst>
            </a:prstGeom>
            <a:solidFill>
              <a:srgbClr val="FE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95CC74-9EF6-7B02-917D-6245E47CE922}"/>
                </a:ext>
              </a:extLst>
            </p:cNvPr>
            <p:cNvSpPr/>
            <p:nvPr/>
          </p:nvSpPr>
          <p:spPr>
            <a:xfrm>
              <a:off x="1112014" y="3317126"/>
              <a:ext cx="853695" cy="911974"/>
            </a:xfrm>
            <a:prstGeom prst="roundRect">
              <a:avLst/>
            </a:prstGeom>
            <a:solidFill>
              <a:srgbClr val="77C3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544B6279-128F-5A80-A022-3C8ADD4B2874}"/>
                </a:ext>
              </a:extLst>
            </p:cNvPr>
            <p:cNvSpPr txBox="1"/>
            <p:nvPr/>
          </p:nvSpPr>
          <p:spPr>
            <a:xfrm>
              <a:off x="1295399" y="3243816"/>
              <a:ext cx="8110489" cy="954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979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1.1</a:t>
              </a:r>
              <a:r>
                <a:rPr lang="th-TH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  ความรู้เกี่ยวกับบุคลิกภาพภายนอก</a:t>
              </a:r>
              <a:endParaRPr lang="en-US" sz="48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C1D96F-D1ED-5691-A7DC-329672E4516F}"/>
              </a:ext>
            </a:extLst>
          </p:cNvPr>
          <p:cNvGrpSpPr/>
          <p:nvPr/>
        </p:nvGrpSpPr>
        <p:grpSpPr>
          <a:xfrm>
            <a:off x="20619846" y="7595880"/>
            <a:ext cx="13834564" cy="1506546"/>
            <a:chOff x="2971800" y="2316912"/>
            <a:chExt cx="13834564" cy="1506546"/>
          </a:xfrm>
        </p:grpSpPr>
        <p:sp>
          <p:nvSpPr>
            <p:cNvPr id="27" name="Flowchart: Merge 26">
              <a:extLst>
                <a:ext uri="{FF2B5EF4-FFF2-40B4-BE49-F238E27FC236}">
                  <a16:creationId xmlns:a16="http://schemas.microsoft.com/office/drawing/2014/main" id="{340B9C3F-10AE-D978-C360-6579733842B9}"/>
                </a:ext>
              </a:extLst>
            </p:cNvPr>
            <p:cNvSpPr/>
            <p:nvPr/>
          </p:nvSpPr>
          <p:spPr>
            <a:xfrm>
              <a:off x="3376896" y="2415968"/>
              <a:ext cx="609600" cy="1347969"/>
            </a:xfrm>
            <a:prstGeom prst="flowChartMerg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9EE7C7-6B57-02B5-D79D-8FED05CBF4BA}"/>
                </a:ext>
              </a:extLst>
            </p:cNvPr>
            <p:cNvGrpSpPr/>
            <p:nvPr/>
          </p:nvGrpSpPr>
          <p:grpSpPr>
            <a:xfrm>
              <a:off x="2971800" y="2316912"/>
              <a:ext cx="13834564" cy="1506546"/>
              <a:chOff x="2971800" y="1028700"/>
              <a:chExt cx="13834564" cy="150654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5DE0340-01F0-0A43-0BBC-AF795A445B42}"/>
                  </a:ext>
                </a:extLst>
              </p:cNvPr>
              <p:cNvGrpSpPr/>
              <p:nvPr/>
            </p:nvGrpSpPr>
            <p:grpSpPr>
              <a:xfrm>
                <a:off x="2971800" y="1028700"/>
                <a:ext cx="13834564" cy="1506546"/>
                <a:chOff x="5691670" y="1818142"/>
                <a:chExt cx="13834564" cy="1506546"/>
              </a:xfrm>
            </p:grpSpPr>
            <p:sp>
              <p:nvSpPr>
                <p:cNvPr id="22" name="Flowchart: Process 21">
                  <a:extLst>
                    <a:ext uri="{FF2B5EF4-FFF2-40B4-BE49-F238E27FC236}">
                      <a16:creationId xmlns:a16="http://schemas.microsoft.com/office/drawing/2014/main" id="{F6B40156-704C-D777-E56C-5CE4FC0674C9}"/>
                    </a:ext>
                  </a:extLst>
                </p:cNvPr>
                <p:cNvSpPr/>
                <p:nvPr/>
              </p:nvSpPr>
              <p:spPr>
                <a:xfrm>
                  <a:off x="6400799" y="1918284"/>
                  <a:ext cx="7749071" cy="1354846"/>
                </a:xfrm>
                <a:prstGeom prst="flowChartProcess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Hexagon 22">
                  <a:extLst>
                    <a:ext uri="{FF2B5EF4-FFF2-40B4-BE49-F238E27FC236}">
                      <a16:creationId xmlns:a16="http://schemas.microsoft.com/office/drawing/2014/main" id="{E61BF42B-5B17-8482-5912-384FF9935998}"/>
                    </a:ext>
                  </a:extLst>
                </p:cNvPr>
                <p:cNvSpPr/>
                <p:nvPr/>
              </p:nvSpPr>
              <p:spPr>
                <a:xfrm>
                  <a:off x="5691670" y="1918284"/>
                  <a:ext cx="990600" cy="853965"/>
                </a:xfrm>
                <a:prstGeom prst="hexagon">
                  <a:avLst/>
                </a:prstGeom>
                <a:solidFill>
                  <a:srgbClr val="F660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6">
                  <a:extLst>
                    <a:ext uri="{FF2B5EF4-FFF2-40B4-BE49-F238E27FC236}">
                      <a16:creationId xmlns:a16="http://schemas.microsoft.com/office/drawing/2014/main" id="{A21F208E-1552-5E6A-9C1E-3E2714048CC2}"/>
                    </a:ext>
                  </a:extLst>
                </p:cNvPr>
                <p:cNvSpPr txBox="1"/>
                <p:nvPr/>
              </p:nvSpPr>
              <p:spPr>
                <a:xfrm>
                  <a:off x="5698905" y="1818142"/>
                  <a:ext cx="929836" cy="95410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979"/>
                    </a:lnSpc>
                  </a:pP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1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.</a:t>
                  </a: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1</a:t>
                  </a:r>
                  <a:endPara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endParaRPr>
                </a:p>
              </p:txBody>
            </p:sp>
            <p:sp>
              <p:nvSpPr>
                <p:cNvPr id="25" name="TextBox 6">
                  <a:extLst>
                    <a:ext uri="{FF2B5EF4-FFF2-40B4-BE49-F238E27FC236}">
                      <a16:creationId xmlns:a16="http://schemas.microsoft.com/office/drawing/2014/main" id="{846955D4-FD70-5D98-5E9F-5D407969999D}"/>
                    </a:ext>
                  </a:extLst>
                </p:cNvPr>
                <p:cNvSpPr txBox="1"/>
                <p:nvPr/>
              </p:nvSpPr>
              <p:spPr>
                <a:xfrm>
                  <a:off x="7152064" y="2130130"/>
                  <a:ext cx="12374170" cy="119455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4500"/>
                    </a:lnSpc>
                  </a:pP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ความสัมพันธ์ระหว่างอัตราส่วน</a:t>
                  </a:r>
                  <a:br>
                    <a:rPr lang="en-US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</a:b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การอัดกับความดันในกระบอกสูบ</a:t>
                  </a:r>
                  <a:endPara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endParaRPr>
                </a:p>
              </p:txBody>
            </p:sp>
          </p:grp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5B942765-86D3-AF70-4E6E-45617C63804C}"/>
                  </a:ext>
                </a:extLst>
              </p:cNvPr>
              <p:cNvSpPr/>
              <p:nvPr/>
            </p:nvSpPr>
            <p:spPr>
              <a:xfrm>
                <a:off x="3897592" y="1128842"/>
                <a:ext cx="445808" cy="853964"/>
              </a:xfrm>
              <a:prstGeom prst="chevron">
                <a:avLst/>
              </a:prstGeom>
              <a:solidFill>
                <a:srgbClr val="63D1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7F6506-A1C4-C375-3DD2-F38FB8A2C392}"/>
              </a:ext>
            </a:extLst>
          </p:cNvPr>
          <p:cNvGrpSpPr/>
          <p:nvPr/>
        </p:nvGrpSpPr>
        <p:grpSpPr>
          <a:xfrm>
            <a:off x="592577" y="-45064"/>
            <a:ext cx="16952473" cy="2673964"/>
            <a:chOff x="592577" y="-45064"/>
            <a:chExt cx="16952473" cy="267396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8CF5ED4-8E47-0AE9-BFEA-9DA7BE81AA7B}"/>
                </a:ext>
              </a:extLst>
            </p:cNvPr>
            <p:cNvGrpSpPr/>
            <p:nvPr/>
          </p:nvGrpSpPr>
          <p:grpSpPr>
            <a:xfrm>
              <a:off x="592577" y="0"/>
              <a:ext cx="16952473" cy="2628900"/>
              <a:chOff x="-22215" y="0"/>
              <a:chExt cx="16952473" cy="26289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D62DB16-03E5-399D-9719-0FE8ED016F4F}"/>
                  </a:ext>
                </a:extLst>
              </p:cNvPr>
              <p:cNvSpPr/>
              <p:nvPr/>
            </p:nvSpPr>
            <p:spPr>
              <a:xfrm>
                <a:off x="1899811" y="717042"/>
                <a:ext cx="9105898" cy="114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A902248C-D852-234A-3652-F94526E6A03C}"/>
                  </a:ext>
                </a:extLst>
              </p:cNvPr>
              <p:cNvSpPr txBox="1"/>
              <p:nvPr/>
            </p:nvSpPr>
            <p:spPr>
              <a:xfrm>
                <a:off x="2661808" y="839320"/>
                <a:ext cx="14268450" cy="10259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การบำรุงรักษาเครื่องยนต์ดีเซล</a:t>
                </a:r>
              </a:p>
            </p:txBody>
          </p:sp>
          <p:sp>
            <p:nvSpPr>
              <p:cNvPr id="51" name="Flowchart: Delay 50">
                <a:extLst>
                  <a:ext uri="{FF2B5EF4-FFF2-40B4-BE49-F238E27FC236}">
                    <a16:creationId xmlns:a16="http://schemas.microsoft.com/office/drawing/2014/main" id="{90116105-9EE4-3985-D3B0-E6D301ECAB2A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6">
                <a:extLst>
                  <a:ext uri="{FF2B5EF4-FFF2-40B4-BE49-F238E27FC236}">
                    <a16:creationId xmlns:a16="http://schemas.microsoft.com/office/drawing/2014/main" id="{A38E4255-A5CB-17C5-78D9-50ADD68D7C03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1.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C832CE9-08F6-1F6A-0A76-A35D1B1952B0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44" name="Arrow: Chevron 43">
                <a:extLst>
                  <a:ext uri="{FF2B5EF4-FFF2-40B4-BE49-F238E27FC236}">
                    <a16:creationId xmlns:a16="http://schemas.microsoft.com/office/drawing/2014/main" id="{546366A4-6FA9-A6CA-D424-2CD7D689E2F5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row: Chevron 47">
                <a:extLst>
                  <a:ext uri="{FF2B5EF4-FFF2-40B4-BE49-F238E27FC236}">
                    <a16:creationId xmlns:a16="http://schemas.microsoft.com/office/drawing/2014/main" id="{B3D8407C-71F0-E91E-F000-BFDB2B9BB865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FE37B2F-3335-E6F5-C031-C1D4743E92B1}"/>
              </a:ext>
            </a:extLst>
          </p:cNvPr>
          <p:cNvGrpSpPr/>
          <p:nvPr/>
        </p:nvGrpSpPr>
        <p:grpSpPr>
          <a:xfrm>
            <a:off x="22193145" y="1328853"/>
            <a:ext cx="11620716" cy="954107"/>
            <a:chOff x="2971800" y="1028700"/>
            <a:chExt cx="11620716" cy="95410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63E820A-98DE-A36C-9D61-FD53CC3D7FF7}"/>
                </a:ext>
              </a:extLst>
            </p:cNvPr>
            <p:cNvGrpSpPr/>
            <p:nvPr/>
          </p:nvGrpSpPr>
          <p:grpSpPr>
            <a:xfrm>
              <a:off x="2971800" y="1028700"/>
              <a:ext cx="11620716" cy="954107"/>
              <a:chOff x="5691670" y="1818142"/>
              <a:chExt cx="11620716" cy="954107"/>
            </a:xfrm>
          </p:grpSpPr>
          <p:sp>
            <p:nvSpPr>
              <p:cNvPr id="57" name="Flowchart: Process 56">
                <a:extLst>
                  <a:ext uri="{FF2B5EF4-FFF2-40B4-BE49-F238E27FC236}">
                    <a16:creationId xmlns:a16="http://schemas.microsoft.com/office/drawing/2014/main" id="{0C901F60-A896-8ECD-6ACB-FD1D1BC36448}"/>
                  </a:ext>
                </a:extLst>
              </p:cNvPr>
              <p:cNvSpPr/>
              <p:nvPr/>
            </p:nvSpPr>
            <p:spPr>
              <a:xfrm>
                <a:off x="6400801" y="1918284"/>
                <a:ext cx="9370884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Hexagon 67">
                <a:extLst>
                  <a:ext uri="{FF2B5EF4-FFF2-40B4-BE49-F238E27FC236}">
                    <a16:creationId xmlns:a16="http://schemas.microsoft.com/office/drawing/2014/main" id="{719EC1D4-BA3C-06FC-F206-2EDB61A6C243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">
                <a:extLst>
                  <a:ext uri="{FF2B5EF4-FFF2-40B4-BE49-F238E27FC236}">
                    <a16:creationId xmlns:a16="http://schemas.microsoft.com/office/drawing/2014/main" id="{201FF499-E749-CF1B-D4E4-A15CD1F0C638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1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70" name="TextBox 6">
                <a:extLst>
                  <a:ext uri="{FF2B5EF4-FFF2-40B4-BE49-F238E27FC236}">
                    <a16:creationId xmlns:a16="http://schemas.microsoft.com/office/drawing/2014/main" id="{BD7FE92B-4CAE-4E91-BEDE-5AAB858FA45E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10160323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ส่วนประกอบของระบบไอดีและระบบไอเสีย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56" name="Arrow: Chevron 55">
              <a:extLst>
                <a:ext uri="{FF2B5EF4-FFF2-40B4-BE49-F238E27FC236}">
                  <a16:creationId xmlns:a16="http://schemas.microsoft.com/office/drawing/2014/main" id="{E8F16593-457A-F49E-F0D5-59FF95523584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Box 10">
            <a:extLst>
              <a:ext uri="{FF2B5EF4-FFF2-40B4-BE49-F238E27FC236}">
                <a16:creationId xmlns:a16="http://schemas.microsoft.com/office/drawing/2014/main" id="{669E0C2D-F006-2564-CAD0-635B86E31CED}"/>
              </a:ext>
            </a:extLst>
          </p:cNvPr>
          <p:cNvSpPr txBox="1"/>
          <p:nvPr/>
        </p:nvSpPr>
        <p:spPr>
          <a:xfrm>
            <a:off x="3276600" y="2228893"/>
            <a:ext cx="14116050" cy="146854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2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รถยนต์ถูกออกแบบและสร้างด้วยชิ้นส่วนจำนวนหลายชิ้นมาประกอบกัน ซึ่งย่อมจะเกิดการสึก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หรอ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และเสื่อมสภาพได้ตามระยะเวลาการใช้งาน ดังนั้นจึงต้องมีการบำรุงรักษาตามที่บริษัทกำหนด เพื่อคงสภาพของรถยนต์ไว้ ซึ่งจะส่งผลให้มีการใช้งานได้ยาวนาน ช่วยประหยัดในด้านต่าง ๆ รถยนต์ก็จะพร้อม</a:t>
            </a:r>
            <a:b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ใช้งานอยู่ตลอดเวลา รวมถึงมีสมรรถนะสูงสุดด้วย</a:t>
            </a:r>
          </a:p>
          <a:p>
            <a:pPr algn="thaiDist">
              <a:lnSpc>
                <a:spcPts val="42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การบำรุงรักษารถยนต์ถือเป็นเรื่องจำเป็น โดยทางผู้ผลิตรถยนต์ได้กำหนดไว้ 2 ลักษณะ คือ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TextBox 10">
            <a:extLst>
              <a:ext uri="{FF2B5EF4-FFF2-40B4-BE49-F238E27FC236}">
                <a16:creationId xmlns:a16="http://schemas.microsoft.com/office/drawing/2014/main" id="{FAA4ADE3-B91F-5179-3559-A761CE3F9A3E}"/>
              </a:ext>
            </a:extLst>
          </p:cNvPr>
          <p:cNvSpPr txBox="1"/>
          <p:nvPr/>
        </p:nvSpPr>
        <p:spPr>
          <a:xfrm>
            <a:off x="19595984" y="9357675"/>
            <a:ext cx="2395462" cy="9293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14.1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ระบบสตาร์ตเครื่องยนต์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F7E451-E06D-6307-891E-4B39392AB305}"/>
              </a:ext>
            </a:extLst>
          </p:cNvPr>
          <p:cNvGrpSpPr/>
          <p:nvPr/>
        </p:nvGrpSpPr>
        <p:grpSpPr>
          <a:xfrm>
            <a:off x="3626550" y="5143500"/>
            <a:ext cx="10776226" cy="1615531"/>
            <a:chOff x="4971950" y="2051748"/>
            <a:chExt cx="10776226" cy="1615531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A4E4054A-784B-7092-05D6-692222CBCD79}"/>
                </a:ext>
              </a:extLst>
            </p:cNvPr>
            <p:cNvSpPr txBox="1"/>
            <p:nvPr/>
          </p:nvSpPr>
          <p:spPr>
            <a:xfrm>
              <a:off x="5533367" y="2098281"/>
              <a:ext cx="10214809" cy="1111798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900"/>
                </a:lnSpc>
                <a:spcBef>
                  <a:spcPts val="1200"/>
                </a:spcBef>
              </a:pPr>
              <a:r>
                <a:rPr lang="th-TH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การบำรุงรักษาตามระยะเวลา (ระยะเวลานับตั้งแต่วันที่ออกรถ) </a:t>
              </a:r>
              <a:br>
                <a: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6 เดือน, 12 เดือน หรือ 24 เดือน</a:t>
              </a:r>
            </a:p>
            <a:p>
              <a:pPr>
                <a:lnSpc>
                  <a:spcPts val="3900"/>
                </a:lnSpc>
                <a:spcBef>
                  <a:spcPts val="1200"/>
                </a:spcBef>
              </a:pPr>
              <a:r>
                <a:rPr lang="th-TH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การบำรุงรักษาตามระยะทาง (ระยะทางใช้งาน) </a:t>
              </a:r>
              <a:br>
                <a: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เช่น 5,000 กิโลเมตร, 10,000 กิโลเมตร หรือ 40,000 กิโลเมตร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1E80A4-2EE5-5AC4-4418-2D625C9DCCBC}"/>
                </a:ext>
              </a:extLst>
            </p:cNvPr>
            <p:cNvSpPr/>
            <p:nvPr/>
          </p:nvSpPr>
          <p:spPr>
            <a:xfrm>
              <a:off x="4971950" y="205174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F9ED6D-9459-4ED1-4FF5-FB252C9FB250}"/>
                </a:ext>
              </a:extLst>
            </p:cNvPr>
            <p:cNvSpPr/>
            <p:nvPr/>
          </p:nvSpPr>
          <p:spPr>
            <a:xfrm>
              <a:off x="4971950" y="3210079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</p:grpSp>
      <p:sp>
        <p:nvSpPr>
          <p:cNvPr id="13" name="TextBox 10">
            <a:extLst>
              <a:ext uri="{FF2B5EF4-FFF2-40B4-BE49-F238E27FC236}">
                <a16:creationId xmlns:a16="http://schemas.microsoft.com/office/drawing/2014/main" id="{11261A8A-7BD9-A15C-B40E-8EEFB7143FCE}"/>
              </a:ext>
            </a:extLst>
          </p:cNvPr>
          <p:cNvSpPr txBox="1"/>
          <p:nvPr/>
        </p:nvSpPr>
        <p:spPr>
          <a:xfrm>
            <a:off x="3276600" y="7574356"/>
            <a:ext cx="14116050" cy="146854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2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การบำรุงรักษาดังกล่าว หากมีการใช้รถน้อย ก็ให้คำนวณตามระยะเวลา แต่ถ้าใช้รถยนต์เป็นปกติ ก็ให้คิดจากระยะทางปัจจุบัน (บนมาตรวัด) หรือแล้วแต่ระยะใดถึงก่อนก็ได้ การนำรถเข้าตรวจสอบตามระยะทางที่กำหนด จะเกิดประโยชน์อย่างมากแก่ผู้ใช้รถ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81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7B68-5C2A-0CD1-417E-F66AE7FC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7391D40A-7FDD-16F8-B818-493574965D55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5C9EC9-2FE6-E994-9273-6B9AE512912F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6FD2AD-C57E-4237-2E62-56F11E1C28E4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15C769C7-BEF7-D428-F415-7C03AB4EBC5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C983A5DD-3630-D991-16B1-E67D4F84F7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62B3EA3-5C35-0A77-1103-1AB5A256BDF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7CC1D2-C6B6-FFD5-993C-E98928F92C5C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3CC925FA-2E94-7D94-9201-49D3C1734057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26723ABD-4A3B-D425-19AC-99D84B29DF02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9223947-1863-3BD8-E0DA-15E4BE513B1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F4B73A-6F15-DE4F-0637-ECB379C043EA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4A16433D-525F-76AA-A9E0-913A5924C7F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5A438DFF-3BA4-CB5C-797E-B69D4EDFDF5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A334836-ED04-98F5-E036-F805CCE5A99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2B70763C-FEB4-22B1-08C7-10BE48BD4FB8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285EAD26-97E4-22E0-152E-79E00592F296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EA25BF-F768-AE81-88B2-8EEEDA08D8CF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17CE39-3B08-3D18-AAB5-5F5C45F215C4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94464BCE-D42E-0297-E2CE-3D8884568B19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43331016-9CFF-C326-9EAF-EAB5C7B2B239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1B9A3A66-75EC-D66E-2FF5-B724E31CFD3B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DC05C-D870-42F9-1C90-BBA050643913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296C9C9-0C62-49F9-49F9-2243A6068FC0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00C35F7-9E3D-7E06-270E-C99A95EAFCD4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B4B2F1A-E99D-17CB-CF2C-D1BEAA945682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6BDBBF-0131-695C-9B59-A5036FD96A42}"/>
              </a:ext>
            </a:extLst>
          </p:cNvPr>
          <p:cNvGrpSpPr/>
          <p:nvPr/>
        </p:nvGrpSpPr>
        <p:grpSpPr>
          <a:xfrm>
            <a:off x="17379380" y="-2000028"/>
            <a:ext cx="7804439" cy="923330"/>
            <a:chOff x="3041361" y="2114402"/>
            <a:chExt cx="7804439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2AFF766-9926-8143-47F9-0EC3DBC08EA7}"/>
                </a:ext>
              </a:extLst>
            </p:cNvPr>
            <p:cNvGrpSpPr/>
            <p:nvPr/>
          </p:nvGrpSpPr>
          <p:grpSpPr>
            <a:xfrm>
              <a:off x="3213274" y="2356304"/>
              <a:ext cx="7632526" cy="655419"/>
              <a:chOff x="4567414" y="4086431"/>
              <a:chExt cx="763252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4232A03B-A50E-BF7B-8636-FCA724D324D4}"/>
                  </a:ext>
                </a:extLst>
              </p:cNvPr>
              <p:cNvSpPr/>
              <p:nvPr/>
            </p:nvSpPr>
            <p:spPr>
              <a:xfrm>
                <a:off x="4567414" y="4086431"/>
                <a:ext cx="716262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81928739-A0B6-248B-325B-B859DCD88FFE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6792028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ตรวจสอบการรั่วของระบบระบายความร้อน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2696380-BC2B-B72B-A18F-C3207C53D470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83B061-49E0-95AC-B810-458331203C33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86F34BC0-329E-EAB8-385D-C5EA6FE95F3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B7A26A74-C0C6-B20F-E819-4E0703AFF57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0DD73256-3058-8101-292D-157093BB769B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4.1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6AD85D-9B96-C6AD-5AFD-B95EE7639C56}"/>
              </a:ext>
            </a:extLst>
          </p:cNvPr>
          <p:cNvGrpSpPr/>
          <p:nvPr/>
        </p:nvGrpSpPr>
        <p:grpSpPr>
          <a:xfrm>
            <a:off x="3091286" y="1143579"/>
            <a:ext cx="12854268" cy="954107"/>
            <a:chOff x="2971800" y="1028700"/>
            <a:chExt cx="12854268" cy="9541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9F88EE-008F-3039-D06E-63EE95E4FB3B}"/>
                </a:ext>
              </a:extLst>
            </p:cNvPr>
            <p:cNvGrpSpPr/>
            <p:nvPr/>
          </p:nvGrpSpPr>
          <p:grpSpPr>
            <a:xfrm>
              <a:off x="2971800" y="1028700"/>
              <a:ext cx="12854268" cy="954107"/>
              <a:chOff x="5691670" y="1818142"/>
              <a:chExt cx="12854268" cy="954107"/>
            </a:xfrm>
          </p:grpSpPr>
          <p:sp>
            <p:nvSpPr>
              <p:cNvPr id="6" name="Flowchart: Process 5">
                <a:extLst>
                  <a:ext uri="{FF2B5EF4-FFF2-40B4-BE49-F238E27FC236}">
                    <a16:creationId xmlns:a16="http://schemas.microsoft.com/office/drawing/2014/main" id="{2BF39516-5AAB-423C-34A6-F5E3AE31563A}"/>
                  </a:ext>
                </a:extLst>
              </p:cNvPr>
              <p:cNvSpPr/>
              <p:nvPr/>
            </p:nvSpPr>
            <p:spPr>
              <a:xfrm>
                <a:off x="6400801" y="1918284"/>
                <a:ext cx="8622811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30EB3E1A-495C-9141-67C0-EAEF153B3CFB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89247305-9934-F3E1-9ADA-2AA9F9CC7490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1.1</a:t>
                </a:r>
              </a:p>
            </p:txBody>
          </p:sp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895CFB22-4EE7-36E5-8190-DDA6893A9746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11393875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ชิ้นส่วน และอุปกรณ์ที่ต้องบำรุงรักษา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727E3D25-32D9-FC96-BE9C-BCFA208EC02E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8F6A0091-3A1B-680B-55B4-B51BD5CA460C}"/>
              </a:ext>
            </a:extLst>
          </p:cNvPr>
          <p:cNvSpPr txBox="1"/>
          <p:nvPr/>
        </p:nvSpPr>
        <p:spPr>
          <a:xfrm>
            <a:off x="3267778" y="3347128"/>
            <a:ext cx="5019879" cy="11293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นํ้ามันเครื่องเสื่อมสภาพด้วยการใช้งาน หรือแม้ไม่ใช้งานก็เสื่อมสภาพเช่นกัน นํ้ามันเครื่องที่ผ่านการใช้งานจะสกปรก มีตะกอน และมีสีดำ 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มันเครื่องจะมีปริมาณลดลงเนื่องจากถูกเผาไหม้ไปกับนํ้ามันเชื้อเพลิงในขณะหล่อลื่น ถ้าไม่เปลี่ยนถ่ายนํ้ามันเครื่อง จะทำให้ชิ้นส่วนเกิดการสึก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หรอ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เนื่องจากนํ้ามันเสื่อมคุณภาพ ควรตรวจสอบนํ้ามันเครื่องทุกวันก่อนใช้งาน และเปลี่ยนทุก ๆ 10,000 กิโลเมตร หรือ 6 เดือน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TOYOTA Fortuner)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BF781A-922D-F2B1-6FE6-C382440A4CE6}"/>
              </a:ext>
            </a:extLst>
          </p:cNvPr>
          <p:cNvGrpSpPr/>
          <p:nvPr/>
        </p:nvGrpSpPr>
        <p:grpSpPr>
          <a:xfrm>
            <a:off x="3267778" y="2382037"/>
            <a:ext cx="2167823" cy="748366"/>
            <a:chOff x="3224444" y="4284645"/>
            <a:chExt cx="2167823" cy="74836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0910403-F7A0-F13E-ED9D-A0FFF63BE687}"/>
                </a:ext>
              </a:extLst>
            </p:cNvPr>
            <p:cNvGrpSpPr/>
            <p:nvPr/>
          </p:nvGrpSpPr>
          <p:grpSpPr>
            <a:xfrm>
              <a:off x="3272853" y="4394872"/>
              <a:ext cx="2119414" cy="638139"/>
              <a:chOff x="4567417" y="4086431"/>
              <a:chExt cx="2119414" cy="638139"/>
            </a:xfrm>
          </p:grpSpPr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65981EE2-3CA9-95B4-6446-565C68577761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2119414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10">
                <a:extLst>
                  <a:ext uri="{FF2B5EF4-FFF2-40B4-BE49-F238E27FC236}">
                    <a16:creationId xmlns:a16="http://schemas.microsoft.com/office/drawing/2014/main" id="{2F172FD2-6372-BFAE-0692-3A9E2980EB86}"/>
                  </a:ext>
                </a:extLst>
              </p:cNvPr>
              <p:cNvSpPr txBox="1"/>
              <p:nvPr/>
            </p:nvSpPr>
            <p:spPr>
              <a:xfrm>
                <a:off x="4799764" y="4267370"/>
                <a:ext cx="1887066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นํ้ามันเครื่อง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F46E5A9-DCF3-584F-32EF-90D1CE079EE0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0" name="Arrow: Chevron 59">
                <a:extLst>
                  <a:ext uri="{FF2B5EF4-FFF2-40B4-BE49-F238E27FC236}">
                    <a16:creationId xmlns:a16="http://schemas.microsoft.com/office/drawing/2014/main" id="{5039A1C1-C527-73C9-77A8-F54802736715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Arrow: Chevron 60">
                <a:extLst>
                  <a:ext uri="{FF2B5EF4-FFF2-40B4-BE49-F238E27FC236}">
                    <a16:creationId xmlns:a16="http://schemas.microsoft.com/office/drawing/2014/main" id="{7691828B-2AC4-04C8-6E62-73DC134F1790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AC846FF7-7995-6F22-F797-B33C3F64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37" y="6412937"/>
            <a:ext cx="5189534" cy="3435913"/>
          </a:xfrm>
          <a:prstGeom prst="rect">
            <a:avLst/>
          </a:prstGeom>
        </p:spPr>
      </p:pic>
      <p:sp>
        <p:nvSpPr>
          <p:cNvPr id="108" name="TextBox 10">
            <a:extLst>
              <a:ext uri="{FF2B5EF4-FFF2-40B4-BE49-F238E27FC236}">
                <a16:creationId xmlns:a16="http://schemas.microsoft.com/office/drawing/2014/main" id="{7845CFB2-01E3-4255-3309-7B124DAB3197}"/>
              </a:ext>
            </a:extLst>
          </p:cNvPr>
          <p:cNvSpPr txBox="1"/>
          <p:nvPr/>
        </p:nvSpPr>
        <p:spPr>
          <a:xfrm>
            <a:off x="14325600" y="8420812"/>
            <a:ext cx="2419523" cy="95162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15.2 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F54530-69F2-359D-8BD8-22F6A701360F}"/>
              </a:ext>
            </a:extLst>
          </p:cNvPr>
          <p:cNvGrpSpPr/>
          <p:nvPr/>
        </p:nvGrpSpPr>
        <p:grpSpPr>
          <a:xfrm>
            <a:off x="9305720" y="2489493"/>
            <a:ext cx="8073660" cy="3709227"/>
            <a:chOff x="9305720" y="2489493"/>
            <a:chExt cx="8073660" cy="3709227"/>
          </a:xfrm>
        </p:grpSpPr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A16B319B-9B4A-4207-5ED3-26582D0F0327}"/>
                </a:ext>
              </a:extLst>
            </p:cNvPr>
            <p:cNvSpPr txBox="1"/>
            <p:nvPr/>
          </p:nvSpPr>
          <p:spPr>
            <a:xfrm>
              <a:off x="9305721" y="2489493"/>
              <a:ext cx="8073659" cy="1129355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b="1" u="sng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การตรวจสอบนํ้ามันเครื่อง</a:t>
              </a:r>
            </a:p>
            <a:p>
              <a:pPr marL="533400"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จอดรถยนต์บนพื้นระดับ</a:t>
              </a:r>
            </a:p>
            <a:p>
              <a:pPr marL="533400"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สตาร์ตเครื่องยนต์ให้เครื่องยนต์ทำงานเพื่ออุ่นเครื่องยนต์ และเพื่อให้นํ้ามันไปหล่อลื่นชิ้นส่วนต่าง ๆ จากนั้นดับเครื่องยนต์ และทิ้งไว้ประมาณ 5 นาที เหตุผลที่ต้องรอก็เพื่อให้นํ้ามันเครื่องไหลลงอ่างนํ้ามันเครื่อง</a:t>
              </a:r>
            </a:p>
            <a:p>
              <a:pPr marL="533400"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5B7C2B-B961-9574-99B5-3EFD21183BEB}"/>
                </a:ext>
              </a:extLst>
            </p:cNvPr>
            <p:cNvSpPr/>
            <p:nvPr/>
          </p:nvSpPr>
          <p:spPr>
            <a:xfrm>
              <a:off x="9305720" y="304464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215372-0987-B87C-12D2-6A7097D1E85B}"/>
                </a:ext>
              </a:extLst>
            </p:cNvPr>
            <p:cNvSpPr/>
            <p:nvPr/>
          </p:nvSpPr>
          <p:spPr>
            <a:xfrm>
              <a:off x="9305720" y="3668877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AE1C25F-17B2-791E-CD63-A927B4BBBCC5}"/>
                </a:ext>
              </a:extLst>
            </p:cNvPr>
            <p:cNvSpPr/>
            <p:nvPr/>
          </p:nvSpPr>
          <p:spPr>
            <a:xfrm>
              <a:off x="9305720" y="5741520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04D846-3703-F955-C7C7-F70BD600C417}"/>
              </a:ext>
            </a:extLst>
          </p:cNvPr>
          <p:cNvCxnSpPr>
            <a:cxnSpLocks/>
          </p:cNvCxnSpPr>
          <p:nvPr/>
        </p:nvCxnSpPr>
        <p:spPr>
          <a:xfrm>
            <a:off x="8826084" y="2566742"/>
            <a:ext cx="0" cy="6971396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D1751-B86C-8FF4-A994-CB59165A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F7E846C5-DC58-B333-E641-9536B9784F79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4067BC-5DBB-954F-8391-6FA5AD6E2FD6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8C11398-DFA2-7E2F-9E16-BA52E7A10AE1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B542B957-67A5-2A6F-1F24-0F159437408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46636022-AC05-8CD3-F163-A5E28B76DC24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D3B2C12-8C74-0692-1570-B7981498976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36355A-D768-776C-0731-6AC87E6C7505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FBAD941B-265A-7222-FEA5-AB98232A950B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45B8CD55-FF4B-0787-3ECA-F18055E7A21C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1B9CCF2-A6F9-B04D-8B47-061987BD0F07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56202BE-55FD-EB26-42C4-B3679B6775A9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71CD77EB-2DD6-139E-7F74-D5E32ACD9A4F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9F33451B-ABC3-F65E-2365-444A3609BE86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33F4610-7B35-3871-C01A-558374CBBDA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424301B6-884B-B239-06C1-28D90E78C82A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C15C5B21-83E7-4345-3990-DC1436A4F728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C5599-388C-3464-BFFA-B6E5635FBF60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78A868-9902-75A0-270D-7D744F08872E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3DF2041A-0D20-EDBB-7549-552465CAD106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93F19BE9-F14C-0515-61FB-0A6339232628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8525E252-EF5B-DEAE-6F88-314D79B4D171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270E70-EF8C-07F5-B053-748D7F98624B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A105BF-99D4-FE9B-DE08-5CAE29B63E19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E4A6B55D-BD75-4637-C534-9E75636737E5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0F5766D4-2E02-6391-B232-8427084FA63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8EF5DB-8D80-CC82-8ED9-32D145EAED83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D525BBAA-E62E-6568-EE60-40D5B61C0986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9016ADD4-4743-B113-1A77-CDC4DFDAB482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FDFF92-F895-9968-F60D-30C3ACA6680B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0F39220C-3ACB-216D-EFBE-D2076C7E725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B74ED34-9F51-3AF4-30C9-AF3BBD5C39B1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A3346C8-43C0-A16C-46E2-B6EB2FDF3B49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A83F19D-1907-70DE-3D3F-FBEBEEA45D54}"/>
              </a:ext>
            </a:extLst>
          </p:cNvPr>
          <p:cNvGrpSpPr/>
          <p:nvPr/>
        </p:nvGrpSpPr>
        <p:grpSpPr>
          <a:xfrm>
            <a:off x="19427349" y="8113963"/>
            <a:ext cx="3940010" cy="923330"/>
            <a:chOff x="3041361" y="2114402"/>
            <a:chExt cx="3940010" cy="923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D7A54E-B26A-7AB5-A18C-EF7BCE1BB204}"/>
                </a:ext>
              </a:extLst>
            </p:cNvPr>
            <p:cNvGrpSpPr/>
            <p:nvPr/>
          </p:nvGrpSpPr>
          <p:grpSpPr>
            <a:xfrm>
              <a:off x="3213275" y="2356304"/>
              <a:ext cx="3768096" cy="655419"/>
              <a:chOff x="4567415" y="4086431"/>
              <a:chExt cx="3768096" cy="655419"/>
            </a:xfrm>
          </p:grpSpPr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33447553-4AC5-5B55-5879-F80A4D292024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76809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1DD6F5DA-FD08-BDAE-B136-955E48890802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2927599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หม้อนํ้า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Radiator)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62C4F902-D266-CA48-FC28-87EFBCABDB41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09A0223-083C-33B9-DAEF-D9C664A8CB29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4F12D97D-122C-7ADF-A6D1-DF789C1EF86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Arrow: Chevron 46">
                <a:extLst>
                  <a:ext uri="{FF2B5EF4-FFF2-40B4-BE49-F238E27FC236}">
                    <a16:creationId xmlns:a16="http://schemas.microsoft.com/office/drawing/2014/main" id="{F49E2A4E-6B6D-3C97-B003-0A6D509776A2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6354BCB1-7926-F605-1961-D8B0E7FD5E53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3</a:t>
              </a: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.</a:t>
              </a: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2</a:t>
              </a:r>
            </a:p>
          </p:txBody>
        </p: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5EE619E2-10F2-A7CA-BC77-EF9160BBBCDA}"/>
              </a:ext>
            </a:extLst>
          </p:cNvPr>
          <p:cNvSpPr txBox="1"/>
          <p:nvPr/>
        </p:nvSpPr>
        <p:spPr>
          <a:xfrm>
            <a:off x="979619" y="1998554"/>
            <a:ext cx="10529210" cy="227245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1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กรองนํ้ามันเครื่องทำหน้าที่กรองคราบเขม่าและเศษโลหะออกจากนํ้ามันเครื่อง ถ้ากรองนํ้ามันเครื่องอุดตัน จะทำให้นํ้ามันเครื่องไม่สามารถไหลผ่าน</a:t>
            </a:r>
            <a:b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ไส้กรองได้ วาล์วระบายที่กรองจะเปิดให้นํ้ามันเครื่องสกปรกไปหล่อลื่นชิ้นส่วน ซึ่งจะทำให้ชิ้นส่วนเกิดการสึก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หรอ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กรองนํ้ามันเครื่องต้องเปลี่ยนทุก ๆ 10,000 กิโลเมตร หรือ 6 เดือน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TOYOTA Fortuner)</a:t>
            </a:r>
          </a:p>
        </p:txBody>
      </p:sp>
      <p:sp>
        <p:nvSpPr>
          <p:cNvPr id="81" name="TextBox 10">
            <a:extLst>
              <a:ext uri="{FF2B5EF4-FFF2-40B4-BE49-F238E27FC236}">
                <a16:creationId xmlns:a16="http://schemas.microsoft.com/office/drawing/2014/main" id="{F2F5307F-B7EB-DA90-EAC7-CECACE676ECD}"/>
              </a:ext>
            </a:extLst>
          </p:cNvPr>
          <p:cNvSpPr txBox="1"/>
          <p:nvPr/>
        </p:nvSpPr>
        <p:spPr>
          <a:xfrm>
            <a:off x="12603941" y="4337279"/>
            <a:ext cx="4423944" cy="76826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15.3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เปรียบเทียบกรองนํ้ามันเครื่องใหม่และเก่า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9C98E9-9F1C-C5CF-BEAD-539FA1CAA122}"/>
              </a:ext>
            </a:extLst>
          </p:cNvPr>
          <p:cNvGrpSpPr/>
          <p:nvPr/>
        </p:nvGrpSpPr>
        <p:grpSpPr>
          <a:xfrm>
            <a:off x="979619" y="1030959"/>
            <a:ext cx="2931981" cy="735666"/>
            <a:chOff x="3224444" y="4284645"/>
            <a:chExt cx="2931981" cy="73566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FEC5E0C-AAFF-A9F4-2B28-598AF8862666}"/>
                </a:ext>
              </a:extLst>
            </p:cNvPr>
            <p:cNvGrpSpPr/>
            <p:nvPr/>
          </p:nvGrpSpPr>
          <p:grpSpPr>
            <a:xfrm>
              <a:off x="3272853" y="4394872"/>
              <a:ext cx="2883572" cy="625439"/>
              <a:chOff x="4567417" y="4086431"/>
              <a:chExt cx="2883572" cy="625439"/>
            </a:xfrm>
          </p:grpSpPr>
          <p:sp>
            <p:nvSpPr>
              <p:cNvPr id="71" name="Flowchart: Process 70">
                <a:extLst>
                  <a:ext uri="{FF2B5EF4-FFF2-40B4-BE49-F238E27FC236}">
                    <a16:creationId xmlns:a16="http://schemas.microsoft.com/office/drawing/2014/main" id="{0BD547E2-1B45-B857-98D1-4E2A15EA1E9E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2883572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10">
                <a:extLst>
                  <a:ext uri="{FF2B5EF4-FFF2-40B4-BE49-F238E27FC236}">
                    <a16:creationId xmlns:a16="http://schemas.microsoft.com/office/drawing/2014/main" id="{6B67DB29-B69D-D782-E49A-B4B157356749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2651225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กรองนํ้ามันเครื่อง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43B2E74-10F0-DC3E-00FF-09DD96606B45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9" name="Arrow: Chevron 68">
                <a:extLst>
                  <a:ext uri="{FF2B5EF4-FFF2-40B4-BE49-F238E27FC236}">
                    <a16:creationId xmlns:a16="http://schemas.microsoft.com/office/drawing/2014/main" id="{633512B9-9DD9-D645-20B3-A3C27EB4F9EC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row: Chevron 69">
                <a:extLst>
                  <a:ext uri="{FF2B5EF4-FFF2-40B4-BE49-F238E27FC236}">
                    <a16:creationId xmlns:a16="http://schemas.microsoft.com/office/drawing/2014/main" id="{AACDBF19-1A4E-CB17-3381-F6DD4764BAD4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3" name="TextBox 10">
            <a:extLst>
              <a:ext uri="{FF2B5EF4-FFF2-40B4-BE49-F238E27FC236}">
                <a16:creationId xmlns:a16="http://schemas.microsoft.com/office/drawing/2014/main" id="{51C9436B-BA9B-6059-B963-76073AF2359F}"/>
              </a:ext>
            </a:extLst>
          </p:cNvPr>
          <p:cNvSpPr txBox="1"/>
          <p:nvPr/>
        </p:nvSpPr>
        <p:spPr>
          <a:xfrm>
            <a:off x="132514" y="-3247589"/>
            <a:ext cx="6401091" cy="315880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เทอร์โบ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ชาร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์เจอร์ (รูปที่ 13.5)  มีส่วนประกอบหลัก คือ ล้อกังหันหรือล้อเทอร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์ไ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บน์ ซึ่งอยู่ทางด้านท่อไอเสีย และล้ออัดหรือล้อคอมเพรสเซอร์ต่อ ซึ่งอยู่กับกรองอากาศ และส่วนประกอบอื่น ๆ </a:t>
            </a:r>
          </a:p>
        </p:txBody>
      </p:sp>
      <p:sp>
        <p:nvSpPr>
          <p:cNvPr id="64" name="TextBox 10">
            <a:extLst>
              <a:ext uri="{FF2B5EF4-FFF2-40B4-BE49-F238E27FC236}">
                <a16:creationId xmlns:a16="http://schemas.microsoft.com/office/drawing/2014/main" id="{22B506E3-1AAE-D035-0CE3-FD1357A6AC54}"/>
              </a:ext>
            </a:extLst>
          </p:cNvPr>
          <p:cNvSpPr txBox="1"/>
          <p:nvPr/>
        </p:nvSpPr>
        <p:spPr>
          <a:xfrm>
            <a:off x="979619" y="5958840"/>
            <a:ext cx="16319919" cy="2528403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1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ระบบระบายความร้อนจะต้องตรวจสอบการรั่วทั้งระบบ ถ้ามีการรั่วของ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หล่อเย็น จะทำให้เครื่องยนต์มีความร้อนสูงเกินปกติ ส่งผลให้เครื่องยนต์เกิดความเสียหาย การตรวจสอบระบบระบายความร้อนควรตรวจสอบทุก ๆ 40,000 กิโลเมตร หรือ 2 ปี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TOYOTA Fortuner)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ส่วนนํ้ายาหล่อเย็นควรเปลี่ยนทุก ๆ 40,000 กิโลเมตร หรือ 2 ปี (ขึ้นอยู่กับชนิดของนํ้ายาหล่อเย็น) ฝาหม้อนํ้า ทำหน้าที่รักษาความดันของระบบหล่อเย็น เพื่อให้จุดเดือดของนํ้าสูงกว่าจุดเดือดที่ความดันบรรยากาศ ถ้าฝาหม้อนํ้าเสื่อมสภาพ จะทำให้เครื่องยนต์มีความร้อนสูงเกินปกติ ดังนั้น ควรตรวจสอบฝาหม้อนํ้าทุก ๆ 40,000 กิโลเมตร หรือ 2 ปี ตรวจสอบการเปิดของลิ้นความดันต้องเปิดตามค่ากำหนด ตรวจสอบการเคลื่อนตัวของลิ้นสุญญากาศต้องเคลื่อนที่ได้ราบเรียบ ตรวจสอบซีลต้องไม่ฉีกขาดหรือชำรุด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D966FAD-ADA9-D946-4951-8B42BAF3163D}"/>
              </a:ext>
            </a:extLst>
          </p:cNvPr>
          <p:cNvGrpSpPr/>
          <p:nvPr/>
        </p:nvGrpSpPr>
        <p:grpSpPr>
          <a:xfrm>
            <a:off x="979619" y="5048396"/>
            <a:ext cx="3671209" cy="735666"/>
            <a:chOff x="3224444" y="4284645"/>
            <a:chExt cx="3671209" cy="73566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FA4AB34-5F22-23F5-2DC5-3505184B2ED0}"/>
                </a:ext>
              </a:extLst>
            </p:cNvPr>
            <p:cNvGrpSpPr/>
            <p:nvPr/>
          </p:nvGrpSpPr>
          <p:grpSpPr>
            <a:xfrm>
              <a:off x="3272854" y="4394872"/>
              <a:ext cx="3622799" cy="625439"/>
              <a:chOff x="4567418" y="4086431"/>
              <a:chExt cx="3622799" cy="625439"/>
            </a:xfrm>
          </p:grpSpPr>
          <p:sp>
            <p:nvSpPr>
              <p:cNvPr id="76" name="Flowchart: Process 75">
                <a:extLst>
                  <a:ext uri="{FF2B5EF4-FFF2-40B4-BE49-F238E27FC236}">
                    <a16:creationId xmlns:a16="http://schemas.microsoft.com/office/drawing/2014/main" id="{0527281E-7F92-84D0-7BA1-314E8E13607E}"/>
                  </a:ext>
                </a:extLst>
              </p:cNvPr>
              <p:cNvSpPr/>
              <p:nvPr/>
            </p:nvSpPr>
            <p:spPr>
              <a:xfrm>
                <a:off x="4567418" y="4086431"/>
                <a:ext cx="3622799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extBox 10">
                <a:extLst>
                  <a:ext uri="{FF2B5EF4-FFF2-40B4-BE49-F238E27FC236}">
                    <a16:creationId xmlns:a16="http://schemas.microsoft.com/office/drawing/2014/main" id="{745F21FB-3477-BF04-6F43-56C429DB0DA5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3390453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ระบบระบายความร้อน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9C5612-E598-CF19-FD2C-97391566CBFE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74" name="Arrow: Chevron 73">
                <a:extLst>
                  <a:ext uri="{FF2B5EF4-FFF2-40B4-BE49-F238E27FC236}">
                    <a16:creationId xmlns:a16="http://schemas.microsoft.com/office/drawing/2014/main" id="{3FFC4633-8550-3885-B3BE-01999462AA6C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Arrow: Chevron 74">
                <a:extLst>
                  <a:ext uri="{FF2B5EF4-FFF2-40B4-BE49-F238E27FC236}">
                    <a16:creationId xmlns:a16="http://schemas.microsoft.com/office/drawing/2014/main" id="{3BA431DF-D44B-017C-F343-9726BEE7C557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51C507D3-353C-EC02-FCC6-BEC5C4C1D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"/>
          <a:stretch/>
        </p:blipFill>
        <p:spPr>
          <a:xfrm>
            <a:off x="12118629" y="1030959"/>
            <a:ext cx="5372054" cy="29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1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75C3E-9A1D-0AD6-201C-80365300A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5F04E584-3EFA-2B2B-C846-78B3A1244AC4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BD996-8671-4ED7-CE75-0B28C57676D3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7829B6-B1BE-60B3-2760-7FC3F0804482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918725C3-FA54-CC73-4823-256843397BD4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FF75DE59-BD42-DCEF-EAB0-8AB4C4B0F40E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E7E35B0-1825-ADFC-39EA-7C2482F65E51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B0783E8-4653-CC37-BC79-7E929632AFA0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B8D0F9E1-764E-2F46-940D-FAF2A70DC31B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34B4F209-7C27-058C-2524-74DD870BE93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BE83CF-857C-228D-C89D-69F7E726F851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CE94413-64C4-884A-A95F-1468BD86BF44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15968B90-B53D-12A5-0AB9-BDAAE03FA050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0CAB608D-7271-45B0-0F4B-1A7BDD377F31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1BA3EF2-AFDA-A654-330D-318F6AA7F5D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233B8E4B-58DF-3AC4-27DE-F49E55D5353E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505A46A8-B70C-698A-ADD9-49DE65E60237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6838AE-2608-C995-AF72-C697E419A5F9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DFDAD7-4150-FFC5-0E72-362F18801F48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CDAEDE2C-D6E6-C392-53D8-71692E6A6AA2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BE62B27-C4EF-73B6-AA69-28AAFD6F7179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5DC811EA-3955-D9CF-B057-30214A9F7463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824CE0-B34D-BF44-E41C-CC93E8047D53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16F3D1-AC92-3A1D-5B79-1B9CB0A1E775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D4569338-1B97-141F-4F24-BB470894D74E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0A94AD72-261B-1765-7010-824A95DCDF4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4DEBBFA-36DE-33BA-9283-1CD2F58760DC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315437A9-97E8-C543-C295-3F24F5A35DF1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8D4BE2B9-AC50-19EC-8978-6C28B446DAD5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AFFFB6-E9B4-1CE4-6CF8-E19E6B835AFA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E6A41724-4A94-ACFB-6DC9-D274BCFF7F5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EC25D62-5D84-12E4-7640-1787E4ECA47C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C8D24E4-5396-AF91-E86D-46BF6DE268D6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AED76E-F169-B855-C367-04752C0BF4BD}"/>
              </a:ext>
            </a:extLst>
          </p:cNvPr>
          <p:cNvGrpSpPr/>
          <p:nvPr/>
        </p:nvGrpSpPr>
        <p:grpSpPr>
          <a:xfrm>
            <a:off x="19427349" y="8113963"/>
            <a:ext cx="3940010" cy="923330"/>
            <a:chOff x="3041361" y="2114402"/>
            <a:chExt cx="3940010" cy="923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3FCC55-6AD0-2716-5BA7-0AFCA1EB0AAD}"/>
                </a:ext>
              </a:extLst>
            </p:cNvPr>
            <p:cNvGrpSpPr/>
            <p:nvPr/>
          </p:nvGrpSpPr>
          <p:grpSpPr>
            <a:xfrm>
              <a:off x="3213275" y="2356304"/>
              <a:ext cx="3768096" cy="655419"/>
              <a:chOff x="4567415" y="4086431"/>
              <a:chExt cx="3768096" cy="655419"/>
            </a:xfrm>
          </p:grpSpPr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934BD763-EB7F-870D-E240-D3F7F22E9E6D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76809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E243D1E1-C62B-A2C5-4F60-D19E16AD5435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2927599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หม้อนํ้า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Radiator)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E2DC1CA6-F4C5-36EF-BA7C-9F82E24F73AD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4F29338-D279-4222-7D3F-8D36D4EB7026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48A2068F-4266-5EB5-3E51-93D2C55BAC1A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Arrow: Chevron 46">
                <a:extLst>
                  <a:ext uri="{FF2B5EF4-FFF2-40B4-BE49-F238E27FC236}">
                    <a16:creationId xmlns:a16="http://schemas.microsoft.com/office/drawing/2014/main" id="{E6C00BD3-5B33-E29B-FE37-DDF380647D54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A4A860D6-4644-8D9A-BC69-9C8FEE31CC04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3</a:t>
              </a: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.</a:t>
              </a: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2</a:t>
              </a:r>
            </a:p>
          </p:txBody>
        </p: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25078BC1-FF61-61D8-B78A-2E392CD59A3C}"/>
              </a:ext>
            </a:extLst>
          </p:cNvPr>
          <p:cNvSpPr txBox="1"/>
          <p:nvPr/>
        </p:nvSpPr>
        <p:spPr>
          <a:xfrm>
            <a:off x="979618" y="2074753"/>
            <a:ext cx="9142658" cy="257160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1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กรองนํ้ามันเชื้อเพลิงทำหน้าที่กรองเศษผงหรือสิ่งเจือปนออกจากนํ้ามัน ถ้าไส้กรองเกิดการอุดตันจะทำให้เครื่องยนต์สูญเสียกำลังในรอบสูง ระยะที่ควรเปลี่ยนไส้กรองนํ้ามันเชื้อเพลิงของเครื่องยนต์ดีเซล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ทุก ๆ 80,000 กิโลเมตร หรือ 4 ปี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TOYOTA Fortuner)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ถ้าใช้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มันที่ปนเปื้อนมาก จะต้องลดระยะเวลาลงครึ่งหนึ่ง 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TextBox 10">
            <a:extLst>
              <a:ext uri="{FF2B5EF4-FFF2-40B4-BE49-F238E27FC236}">
                <a16:creationId xmlns:a16="http://schemas.microsoft.com/office/drawing/2014/main" id="{3885EAB5-AD65-7441-320A-698E2A5738AC}"/>
              </a:ext>
            </a:extLst>
          </p:cNvPr>
          <p:cNvSpPr txBox="1"/>
          <p:nvPr/>
        </p:nvSpPr>
        <p:spPr>
          <a:xfrm>
            <a:off x="12372454" y="8612927"/>
            <a:ext cx="4423944" cy="76826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15.6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ระยะห่างวาล์ว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FE4333-6E06-4F6B-2FC9-24DB9137E73F}"/>
              </a:ext>
            </a:extLst>
          </p:cNvPr>
          <p:cNvGrpSpPr/>
          <p:nvPr/>
        </p:nvGrpSpPr>
        <p:grpSpPr>
          <a:xfrm>
            <a:off x="979619" y="1107159"/>
            <a:ext cx="3671209" cy="735666"/>
            <a:chOff x="3224444" y="4284645"/>
            <a:chExt cx="3671209" cy="73566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4AF7080-C693-DB71-1073-89E56ECFE834}"/>
                </a:ext>
              </a:extLst>
            </p:cNvPr>
            <p:cNvGrpSpPr/>
            <p:nvPr/>
          </p:nvGrpSpPr>
          <p:grpSpPr>
            <a:xfrm>
              <a:off x="3272854" y="4394872"/>
              <a:ext cx="3622799" cy="625439"/>
              <a:chOff x="4567418" y="4086431"/>
              <a:chExt cx="3622799" cy="625439"/>
            </a:xfrm>
          </p:grpSpPr>
          <p:sp>
            <p:nvSpPr>
              <p:cNvPr id="71" name="Flowchart: Process 70">
                <a:extLst>
                  <a:ext uri="{FF2B5EF4-FFF2-40B4-BE49-F238E27FC236}">
                    <a16:creationId xmlns:a16="http://schemas.microsoft.com/office/drawing/2014/main" id="{25344C5B-552D-DD79-C431-39424989D844}"/>
                  </a:ext>
                </a:extLst>
              </p:cNvPr>
              <p:cNvSpPr/>
              <p:nvPr/>
            </p:nvSpPr>
            <p:spPr>
              <a:xfrm>
                <a:off x="4567418" y="4086431"/>
                <a:ext cx="3289972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10">
                <a:extLst>
                  <a:ext uri="{FF2B5EF4-FFF2-40B4-BE49-F238E27FC236}">
                    <a16:creationId xmlns:a16="http://schemas.microsoft.com/office/drawing/2014/main" id="{5FADC20A-96F8-960E-C4DA-22866DEFCB45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3390453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กรองนํ้ามันเชื้อเพลิง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B91A649-FB52-C310-1287-82CBB9ED943E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9" name="Arrow: Chevron 68">
                <a:extLst>
                  <a:ext uri="{FF2B5EF4-FFF2-40B4-BE49-F238E27FC236}">
                    <a16:creationId xmlns:a16="http://schemas.microsoft.com/office/drawing/2014/main" id="{8E794CE9-C165-7FE7-F33F-D64F8350FF22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row: Chevron 69">
                <a:extLst>
                  <a:ext uri="{FF2B5EF4-FFF2-40B4-BE49-F238E27FC236}">
                    <a16:creationId xmlns:a16="http://schemas.microsoft.com/office/drawing/2014/main" id="{EABFD346-8D09-4DE9-46E7-03CB095E681B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3" name="TextBox 10">
            <a:extLst>
              <a:ext uri="{FF2B5EF4-FFF2-40B4-BE49-F238E27FC236}">
                <a16:creationId xmlns:a16="http://schemas.microsoft.com/office/drawing/2014/main" id="{D0345688-82F5-AA2B-DE44-E6DD522803C8}"/>
              </a:ext>
            </a:extLst>
          </p:cNvPr>
          <p:cNvSpPr txBox="1"/>
          <p:nvPr/>
        </p:nvSpPr>
        <p:spPr>
          <a:xfrm>
            <a:off x="132514" y="-3247589"/>
            <a:ext cx="6401091" cy="315880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เทอร์โบ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ชาร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์เจอร์ (รูปที่ 13.5)  มีส่วนประกอบหลัก คือ ล้อกังหันหรือล้อเทอร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์ไ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บน์ ซึ่งอยู่ทางด้านท่อไอเสีย และล้ออัดหรือล้อคอมเพรสเซอร์ต่อ ซึ่งอยู่กับกรองอากาศ และส่วนประกอบอื่น ๆ </a:t>
            </a:r>
          </a:p>
        </p:txBody>
      </p:sp>
      <p:sp>
        <p:nvSpPr>
          <p:cNvPr id="64" name="TextBox 10">
            <a:extLst>
              <a:ext uri="{FF2B5EF4-FFF2-40B4-BE49-F238E27FC236}">
                <a16:creationId xmlns:a16="http://schemas.microsoft.com/office/drawing/2014/main" id="{683142A1-2CFF-A9BC-52D5-E051C34106D1}"/>
              </a:ext>
            </a:extLst>
          </p:cNvPr>
          <p:cNvSpPr txBox="1"/>
          <p:nvPr/>
        </p:nvSpPr>
        <p:spPr>
          <a:xfrm>
            <a:off x="979620" y="6043408"/>
            <a:ext cx="9142656" cy="252964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1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ระยะห่างวาล์ว (รูปที่ 15.6) ทำให้จังหวะการเปิด-ปิดของวาล์วถูกต้อง ถ้าระยะห่างวาล์วมากเกินไป จะทำให้เครื่องยนต์เกิดเสียงดัง ถ้าระยะห่างวาล์วน้อยเกินไป จะทำให้เครื่องยนต์สั่นในรอบเดินเบา เครื่องยนต์ดีเซลควรตรวจสอบทุก ๆ 40,000 กิโลเมตร หรือ 2 ปี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TOYOTA Fortuner)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9AFD620-6CC4-EA5F-1740-F5A3D1459120}"/>
              </a:ext>
            </a:extLst>
          </p:cNvPr>
          <p:cNvGrpSpPr/>
          <p:nvPr/>
        </p:nvGrpSpPr>
        <p:grpSpPr>
          <a:xfrm>
            <a:off x="979619" y="5132964"/>
            <a:ext cx="3671209" cy="735666"/>
            <a:chOff x="3224444" y="4284645"/>
            <a:chExt cx="3671209" cy="73566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11DD99A-F328-7ECB-3F2E-850328724629}"/>
                </a:ext>
              </a:extLst>
            </p:cNvPr>
            <p:cNvGrpSpPr/>
            <p:nvPr/>
          </p:nvGrpSpPr>
          <p:grpSpPr>
            <a:xfrm>
              <a:off x="3272855" y="4394872"/>
              <a:ext cx="3622798" cy="625439"/>
              <a:chOff x="4567419" y="4086431"/>
              <a:chExt cx="3622798" cy="625439"/>
            </a:xfrm>
          </p:grpSpPr>
          <p:sp>
            <p:nvSpPr>
              <p:cNvPr id="76" name="Flowchart: Process 75">
                <a:extLst>
                  <a:ext uri="{FF2B5EF4-FFF2-40B4-BE49-F238E27FC236}">
                    <a16:creationId xmlns:a16="http://schemas.microsoft.com/office/drawing/2014/main" id="{2C3C20BA-0000-E4D8-720B-E6D4B9683158}"/>
                  </a:ext>
                </a:extLst>
              </p:cNvPr>
              <p:cNvSpPr/>
              <p:nvPr/>
            </p:nvSpPr>
            <p:spPr>
              <a:xfrm>
                <a:off x="4567419" y="4086431"/>
                <a:ext cx="2540670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extBox 10">
                <a:extLst>
                  <a:ext uri="{FF2B5EF4-FFF2-40B4-BE49-F238E27FC236}">
                    <a16:creationId xmlns:a16="http://schemas.microsoft.com/office/drawing/2014/main" id="{E4B0A51C-C799-4056-7AF9-F2729A889199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3390453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ระยะห่างวาล์ว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4EA3F7A-260F-987C-45F5-A7FB1B7FD10C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74" name="Arrow: Chevron 73">
                <a:extLst>
                  <a:ext uri="{FF2B5EF4-FFF2-40B4-BE49-F238E27FC236}">
                    <a16:creationId xmlns:a16="http://schemas.microsoft.com/office/drawing/2014/main" id="{39BCE2C3-E4C5-0687-086B-F070EDDA7920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Arrow: Chevron 74">
                <a:extLst>
                  <a:ext uri="{FF2B5EF4-FFF2-40B4-BE49-F238E27FC236}">
                    <a16:creationId xmlns:a16="http://schemas.microsoft.com/office/drawing/2014/main" id="{776AE64E-633C-816C-C0B9-07720D2A440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FCAFC79-1387-0535-B896-63DB704C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270" y="2615061"/>
            <a:ext cx="5908944" cy="57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1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7B68-5C2A-0CD1-417E-F66AE7FC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7391D40A-7FDD-16F8-B818-493574965D55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5C9EC9-2FE6-E994-9273-6B9AE512912F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6FD2AD-C57E-4237-2E62-56F11E1C28E4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15C769C7-BEF7-D428-F415-7C03AB4EBC5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C983A5DD-3630-D991-16B1-E67D4F84F7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62B3EA3-5C35-0A77-1103-1AB5A256BDF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7CC1D2-C6B6-FFD5-993C-E98928F92C5C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3CC925FA-2E94-7D94-9201-49D3C1734057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26723ABD-4A3B-D425-19AC-99D84B29DF02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9223947-1863-3BD8-E0DA-15E4BE513B1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F4B73A-6F15-DE4F-0637-ECB379C043EA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4A16433D-525F-76AA-A9E0-913A5924C7F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5A438DFF-3BA4-CB5C-797E-B69D4EDFDF5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A334836-ED04-98F5-E036-F805CCE5A99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2B70763C-FEB4-22B1-08C7-10BE48BD4FB8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285EAD26-97E4-22E0-152E-79E00592F296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EA25BF-F768-AE81-88B2-8EEEDA08D8CF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17CE39-3B08-3D18-AAB5-5F5C45F215C4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94464BCE-D42E-0297-E2CE-3D8884568B19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43331016-9CFF-C326-9EAF-EAB5C7B2B239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1B9A3A66-75EC-D66E-2FF5-B724E31CFD3B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DC05C-D870-42F9-1C90-BBA050643913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296C9C9-0C62-49F9-49F9-2243A6068FC0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00C35F7-9E3D-7E06-270E-C99A95EAFCD4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B4B2F1A-E99D-17CB-CF2C-D1BEAA945682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6BDBBF-0131-695C-9B59-A5036FD96A42}"/>
              </a:ext>
            </a:extLst>
          </p:cNvPr>
          <p:cNvGrpSpPr/>
          <p:nvPr/>
        </p:nvGrpSpPr>
        <p:grpSpPr>
          <a:xfrm>
            <a:off x="17379380" y="-2000028"/>
            <a:ext cx="7804439" cy="923330"/>
            <a:chOff x="3041361" y="2114402"/>
            <a:chExt cx="7804439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2AFF766-9926-8143-47F9-0EC3DBC08EA7}"/>
                </a:ext>
              </a:extLst>
            </p:cNvPr>
            <p:cNvGrpSpPr/>
            <p:nvPr/>
          </p:nvGrpSpPr>
          <p:grpSpPr>
            <a:xfrm>
              <a:off x="3213274" y="2356304"/>
              <a:ext cx="7632526" cy="655419"/>
              <a:chOff x="4567414" y="4086431"/>
              <a:chExt cx="763252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4232A03B-A50E-BF7B-8636-FCA724D324D4}"/>
                  </a:ext>
                </a:extLst>
              </p:cNvPr>
              <p:cNvSpPr/>
              <p:nvPr/>
            </p:nvSpPr>
            <p:spPr>
              <a:xfrm>
                <a:off x="4567414" y="4086431"/>
                <a:ext cx="716262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81928739-A0B6-248B-325B-B859DCD88FFE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6792028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ตรวจสอบการรั่วของระบบระบายความร้อน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2696380-BC2B-B72B-A18F-C3207C53D470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83B061-49E0-95AC-B810-458331203C33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86F34BC0-329E-EAB8-385D-C5EA6FE95F3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B7A26A74-C0C6-B20F-E819-4E0703AFF57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0DD73256-3058-8101-292D-157093BB769B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4.1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6AD85D-9B96-C6AD-5AFD-B95EE7639C56}"/>
              </a:ext>
            </a:extLst>
          </p:cNvPr>
          <p:cNvGrpSpPr/>
          <p:nvPr/>
        </p:nvGrpSpPr>
        <p:grpSpPr>
          <a:xfrm>
            <a:off x="3091286" y="1143579"/>
            <a:ext cx="14629127" cy="954107"/>
            <a:chOff x="2971800" y="1028700"/>
            <a:chExt cx="14629127" cy="9541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9F88EE-008F-3039-D06E-63EE95E4FB3B}"/>
                </a:ext>
              </a:extLst>
            </p:cNvPr>
            <p:cNvGrpSpPr/>
            <p:nvPr/>
          </p:nvGrpSpPr>
          <p:grpSpPr>
            <a:xfrm>
              <a:off x="2971800" y="1028700"/>
              <a:ext cx="14629127" cy="954107"/>
              <a:chOff x="5691670" y="1818142"/>
              <a:chExt cx="14629127" cy="954107"/>
            </a:xfrm>
          </p:grpSpPr>
          <p:sp>
            <p:nvSpPr>
              <p:cNvPr id="6" name="Flowchart: Process 5">
                <a:extLst>
                  <a:ext uri="{FF2B5EF4-FFF2-40B4-BE49-F238E27FC236}">
                    <a16:creationId xmlns:a16="http://schemas.microsoft.com/office/drawing/2014/main" id="{2BF39516-5AAB-423C-34A6-F5E3AE31563A}"/>
                  </a:ext>
                </a:extLst>
              </p:cNvPr>
              <p:cNvSpPr/>
              <p:nvPr/>
            </p:nvSpPr>
            <p:spPr>
              <a:xfrm>
                <a:off x="6400801" y="1918284"/>
                <a:ext cx="13420784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30EB3E1A-495C-9141-67C0-EAEF153B3CFB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89247305-9934-F3E1-9ADA-2AA9F9CC7490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1.2</a:t>
                </a:r>
              </a:p>
            </p:txBody>
          </p:sp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895CFB22-4EE7-36E5-8190-DDA6893A9746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13168734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งานตรวจสอบและปรับตั้งระยะห่างลิ้นแบบปรับตั้งด้วยแผ่นชิม 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727E3D25-32D9-FC96-BE9C-BCFA208EC02E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8F6A0091-3A1B-680B-55B4-B51BD5CA460C}"/>
              </a:ext>
            </a:extLst>
          </p:cNvPr>
          <p:cNvSpPr txBox="1"/>
          <p:nvPr/>
        </p:nvSpPr>
        <p:spPr>
          <a:xfrm>
            <a:off x="3267778" y="3347128"/>
            <a:ext cx="9775122" cy="11293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เครื่องมือกดลูกถ้วยกดลิ้น (รูปที่ 15.7) ใช้สำหรับกดลูกถ้วย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กดลิ้นให้ยุบตัวลง เพื่อถอดแผ่นชิมที่อยู่บนลูกถ้วยกดลิ้น สำหรับเครื่องยนต์บางรุ่นไม่มีแผ่นชิม จะต้องถอดทั้งลูกถ้วยกดลิ้น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ซึ่งในการปรับตั้งระยะห่างลิ้น จะต้องถอดเพลาลูกเบี้ยวออก ในการถอดแผ่นชิม ถ้าไม่มีเครื่องมือชิ้นนี้ จะทำให้การถอดแผ่นชิมทำได้ยาก ถ้าใช้ไขควงกด อาจทำให้เกิดความเสียหายกับลูกเบี้ยวและลูกถ้วยกดลิ้นได้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BF781A-922D-F2B1-6FE6-C382440A4CE6}"/>
              </a:ext>
            </a:extLst>
          </p:cNvPr>
          <p:cNvGrpSpPr/>
          <p:nvPr/>
        </p:nvGrpSpPr>
        <p:grpSpPr>
          <a:xfrm>
            <a:off x="3267778" y="2382037"/>
            <a:ext cx="5165022" cy="748366"/>
            <a:chOff x="3224444" y="4284645"/>
            <a:chExt cx="5165022" cy="74836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0910403-F7A0-F13E-ED9D-A0FFF63BE687}"/>
                </a:ext>
              </a:extLst>
            </p:cNvPr>
            <p:cNvGrpSpPr/>
            <p:nvPr/>
          </p:nvGrpSpPr>
          <p:grpSpPr>
            <a:xfrm>
              <a:off x="3272853" y="4394872"/>
              <a:ext cx="5116613" cy="638139"/>
              <a:chOff x="4567417" y="4086431"/>
              <a:chExt cx="5116613" cy="638139"/>
            </a:xfrm>
          </p:grpSpPr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65981EE2-3CA9-95B4-6446-565C68577761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397361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10">
                <a:extLst>
                  <a:ext uri="{FF2B5EF4-FFF2-40B4-BE49-F238E27FC236}">
                    <a16:creationId xmlns:a16="http://schemas.microsoft.com/office/drawing/2014/main" id="{2F172FD2-6372-BFAE-0692-3A9E2980EB86}"/>
                  </a:ext>
                </a:extLst>
              </p:cNvPr>
              <p:cNvSpPr txBox="1"/>
              <p:nvPr/>
            </p:nvSpPr>
            <p:spPr>
              <a:xfrm>
                <a:off x="4799764" y="4267370"/>
                <a:ext cx="4884266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เครื่องมือกดลูกถ้วยกดลิ้น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F46E5A9-DCF3-584F-32EF-90D1CE079EE0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0" name="Arrow: Chevron 59">
                <a:extLst>
                  <a:ext uri="{FF2B5EF4-FFF2-40B4-BE49-F238E27FC236}">
                    <a16:creationId xmlns:a16="http://schemas.microsoft.com/office/drawing/2014/main" id="{5039A1C1-C527-73C9-77A8-F54802736715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Arrow: Chevron 60">
                <a:extLst>
                  <a:ext uri="{FF2B5EF4-FFF2-40B4-BE49-F238E27FC236}">
                    <a16:creationId xmlns:a16="http://schemas.microsoft.com/office/drawing/2014/main" id="{7691828B-2AC4-04C8-6E62-73DC134F1790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8" name="TextBox 10">
            <a:extLst>
              <a:ext uri="{FF2B5EF4-FFF2-40B4-BE49-F238E27FC236}">
                <a16:creationId xmlns:a16="http://schemas.microsoft.com/office/drawing/2014/main" id="{7845CFB2-01E3-4255-3309-7B124DAB3197}"/>
              </a:ext>
            </a:extLst>
          </p:cNvPr>
          <p:cNvSpPr txBox="1"/>
          <p:nvPr/>
        </p:nvSpPr>
        <p:spPr>
          <a:xfrm>
            <a:off x="13992425" y="5623797"/>
            <a:ext cx="3120478" cy="95162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15.7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ลักษณะเครื่องมือกดลูกถ้วยกดลิ้น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395D62-8EA4-78A7-E67D-E20FD83CFB1B}"/>
              </a:ext>
            </a:extLst>
          </p:cNvPr>
          <p:cNvGrpSpPr/>
          <p:nvPr/>
        </p:nvGrpSpPr>
        <p:grpSpPr>
          <a:xfrm>
            <a:off x="22545470" y="7042012"/>
            <a:ext cx="8073660" cy="3709227"/>
            <a:chOff x="9305720" y="2489493"/>
            <a:chExt cx="8073660" cy="3709227"/>
          </a:xfrm>
        </p:grpSpPr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A16B319B-9B4A-4207-5ED3-26582D0F0327}"/>
                </a:ext>
              </a:extLst>
            </p:cNvPr>
            <p:cNvSpPr txBox="1"/>
            <p:nvPr/>
          </p:nvSpPr>
          <p:spPr>
            <a:xfrm>
              <a:off x="9305721" y="2489493"/>
              <a:ext cx="8073659" cy="1129355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b="1" u="sng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การตรวจสอบนํ้ามันเครื่อง</a:t>
              </a:r>
            </a:p>
            <a:p>
              <a:pPr marL="533400"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จอดรถยนต์บนพื้นระดับ</a:t>
              </a:r>
            </a:p>
            <a:p>
              <a:pPr marL="533400"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สตาร์ตเครื่องยนต์ให้เครื่องยนต์ทำงานเพื่ออุ่นเครื่องยนต์ และเพื่อให้นํ้ามันไปหล่อลื่นชิ้นส่วนต่าง ๆ จากนั้นดับเครื่องยนต์ และทิ้งไว้ประมาณ 5 นาที เหตุผลที่ต้องรอก็เพื่อให้นํ้ามันเครื่องไหลลงอ่างนํ้ามันเครื่อง</a:t>
              </a:r>
            </a:p>
            <a:p>
              <a:pPr marL="533400" algn="thaiDist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มันเครื่อง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5B7C2B-B961-9574-99B5-3EFD21183BEB}"/>
                </a:ext>
              </a:extLst>
            </p:cNvPr>
            <p:cNvSpPr/>
            <p:nvPr/>
          </p:nvSpPr>
          <p:spPr>
            <a:xfrm>
              <a:off x="9305720" y="304464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215372-0987-B87C-12D2-6A7097D1E85B}"/>
                </a:ext>
              </a:extLst>
            </p:cNvPr>
            <p:cNvSpPr/>
            <p:nvPr/>
          </p:nvSpPr>
          <p:spPr>
            <a:xfrm>
              <a:off x="9305720" y="3668877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AE1C25F-17B2-791E-CD63-A927B4BBBCC5}"/>
                </a:ext>
              </a:extLst>
            </p:cNvPr>
            <p:cNvSpPr/>
            <p:nvPr/>
          </p:nvSpPr>
          <p:spPr>
            <a:xfrm>
              <a:off x="9305720" y="5741520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</p:grpSp>
      <p:sp>
        <p:nvSpPr>
          <p:cNvPr id="17" name="TextBox 10">
            <a:extLst>
              <a:ext uri="{FF2B5EF4-FFF2-40B4-BE49-F238E27FC236}">
                <a16:creationId xmlns:a16="http://schemas.microsoft.com/office/drawing/2014/main" id="{E40E5C36-4A40-244D-3BF2-D07D71098DC3}"/>
              </a:ext>
            </a:extLst>
          </p:cNvPr>
          <p:cNvSpPr txBox="1"/>
          <p:nvPr/>
        </p:nvSpPr>
        <p:spPr>
          <a:xfrm>
            <a:off x="9503662" y="7573487"/>
            <a:ext cx="7609241" cy="11293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เมื่อต้องการกดลูกถ้วยกดลิ้น ให้ใช้ส่วนโค้งบนยึดเพลาลูกเบี้ยว แล้วหมุนด้ามขันทิศทางตามเข็มนาฬิกา ส่วนโค้งล่างจะดันลูกถ้วยกดลิ้นลง (แผ่นชิมเป็นอิสระ) หมุนด้ามขันลงจนมีระยะห่างเพียงพอที่สามารถถอดแผ่นชิมออกได้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700FB0-81DA-2E7D-B7CF-23CC09CEEB0C}"/>
              </a:ext>
            </a:extLst>
          </p:cNvPr>
          <p:cNvGrpSpPr/>
          <p:nvPr/>
        </p:nvGrpSpPr>
        <p:grpSpPr>
          <a:xfrm>
            <a:off x="9503662" y="6608396"/>
            <a:ext cx="5165022" cy="748366"/>
            <a:chOff x="3224444" y="4284645"/>
            <a:chExt cx="5165022" cy="74836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CB8782-5A13-9027-95B2-294AD94B0D77}"/>
                </a:ext>
              </a:extLst>
            </p:cNvPr>
            <p:cNvGrpSpPr/>
            <p:nvPr/>
          </p:nvGrpSpPr>
          <p:grpSpPr>
            <a:xfrm>
              <a:off x="3272853" y="4394872"/>
              <a:ext cx="5116613" cy="638139"/>
              <a:chOff x="4567417" y="4086431"/>
              <a:chExt cx="5116613" cy="638139"/>
            </a:xfrm>
          </p:grpSpPr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BE4BE49A-19F2-1852-E96C-610BC59303B9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472291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44AAA08E-23E7-8F10-B15E-69D0AD522B3D}"/>
                  </a:ext>
                </a:extLst>
              </p:cNvPr>
              <p:cNvSpPr txBox="1"/>
              <p:nvPr/>
            </p:nvSpPr>
            <p:spPr>
              <a:xfrm>
                <a:off x="4799764" y="4267370"/>
                <a:ext cx="4884266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วิธีใช้เครื่องมือกดลูกถ้วยกดลิ้น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F4D4E9-A784-D11B-40D0-0CFB99F87FF4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618845B5-B59F-2063-7685-0B1A1FCEF447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3610477E-30D8-FF39-D131-8DEFB2953896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ED1F4E6-59AA-AB63-0143-852EB603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704" y="2197828"/>
            <a:ext cx="3665977" cy="324503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6503128-4236-7A73-2F52-819CCA7F1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41" y="6608396"/>
            <a:ext cx="5498674" cy="3344554"/>
          </a:xfrm>
          <a:prstGeom prst="rect">
            <a:avLst/>
          </a:prstGeom>
        </p:spPr>
      </p:pic>
      <p:sp>
        <p:nvSpPr>
          <p:cNvPr id="46" name="TextBox 10">
            <a:extLst>
              <a:ext uri="{FF2B5EF4-FFF2-40B4-BE49-F238E27FC236}">
                <a16:creationId xmlns:a16="http://schemas.microsoft.com/office/drawing/2014/main" id="{E801E5F7-7768-2925-2A76-4315404FD0E9}"/>
              </a:ext>
            </a:extLst>
          </p:cNvPr>
          <p:cNvSpPr txBox="1"/>
          <p:nvPr/>
        </p:nvSpPr>
        <p:spPr>
          <a:xfrm>
            <a:off x="6041665" y="8893882"/>
            <a:ext cx="3120478" cy="95162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15.8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วิธีใช้เครื่องมือกดลูกถ้วยกดลิ้น</a:t>
            </a:r>
          </a:p>
        </p:txBody>
      </p:sp>
    </p:spTree>
    <p:extLst>
      <p:ext uri="{BB962C8B-B14F-4D97-AF65-F5344CB8AC3E}">
        <p14:creationId xmlns:p14="http://schemas.microsoft.com/office/powerpoint/2010/main" val="6015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08" grpId="0"/>
      <p:bldP spid="17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7B68-5C2A-0CD1-417E-F66AE7FC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7391D40A-7FDD-16F8-B818-493574965D55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5C9EC9-2FE6-E994-9273-6B9AE512912F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6FD2AD-C57E-4237-2E62-56F11E1C28E4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15C769C7-BEF7-D428-F415-7C03AB4EBC5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C983A5DD-3630-D991-16B1-E67D4F84F7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62B3EA3-5C35-0A77-1103-1AB5A256BDF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7CC1D2-C6B6-FFD5-993C-E98928F92C5C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3CC925FA-2E94-7D94-9201-49D3C1734057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26723ABD-4A3B-D425-19AC-99D84B29DF02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9223947-1863-3BD8-E0DA-15E4BE513B1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F4B73A-6F15-DE4F-0637-ECB379C043EA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4A16433D-525F-76AA-A9E0-913A5924C7F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5A438DFF-3BA4-CB5C-797E-B69D4EDFDF5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A334836-ED04-98F5-E036-F805CCE5A99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2B70763C-FEB4-22B1-08C7-10BE48BD4FB8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285EAD26-97E4-22E0-152E-79E00592F296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EA25BF-F768-AE81-88B2-8EEEDA08D8CF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17CE39-3B08-3D18-AAB5-5F5C45F215C4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94464BCE-D42E-0297-E2CE-3D8884568B19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43331016-9CFF-C326-9EAF-EAB5C7B2B239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1B9A3A66-75EC-D66E-2FF5-B724E31CFD3B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DC05C-D870-42F9-1C90-BBA050643913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296C9C9-0C62-49F9-49F9-2243A6068FC0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00C35F7-9E3D-7E06-270E-C99A95EAFCD4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B4B2F1A-E99D-17CB-CF2C-D1BEAA945682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6BDBBF-0131-695C-9B59-A5036FD96A42}"/>
              </a:ext>
            </a:extLst>
          </p:cNvPr>
          <p:cNvGrpSpPr/>
          <p:nvPr/>
        </p:nvGrpSpPr>
        <p:grpSpPr>
          <a:xfrm>
            <a:off x="17379380" y="-2000028"/>
            <a:ext cx="7804439" cy="923330"/>
            <a:chOff x="3041361" y="2114402"/>
            <a:chExt cx="7804439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2AFF766-9926-8143-47F9-0EC3DBC08EA7}"/>
                </a:ext>
              </a:extLst>
            </p:cNvPr>
            <p:cNvGrpSpPr/>
            <p:nvPr/>
          </p:nvGrpSpPr>
          <p:grpSpPr>
            <a:xfrm>
              <a:off x="3213274" y="2356304"/>
              <a:ext cx="7632526" cy="655419"/>
              <a:chOff x="4567414" y="4086431"/>
              <a:chExt cx="763252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4232A03B-A50E-BF7B-8636-FCA724D324D4}"/>
                  </a:ext>
                </a:extLst>
              </p:cNvPr>
              <p:cNvSpPr/>
              <p:nvPr/>
            </p:nvSpPr>
            <p:spPr>
              <a:xfrm>
                <a:off x="4567414" y="4086431"/>
                <a:ext cx="716262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81928739-A0B6-248B-325B-B859DCD88FFE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6792028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ตรวจสอบการรั่วของระบบระบายความร้อน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2696380-BC2B-B72B-A18F-C3207C53D470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83B061-49E0-95AC-B810-458331203C33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86F34BC0-329E-EAB8-385D-C5EA6FE95F3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B7A26A74-C0C6-B20F-E819-4E0703AFF57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0DD73256-3058-8101-292D-157093BB769B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4.1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108" name="TextBox 10">
            <a:extLst>
              <a:ext uri="{FF2B5EF4-FFF2-40B4-BE49-F238E27FC236}">
                <a16:creationId xmlns:a16="http://schemas.microsoft.com/office/drawing/2014/main" id="{7845CFB2-01E3-4255-3309-7B124DAB3197}"/>
              </a:ext>
            </a:extLst>
          </p:cNvPr>
          <p:cNvSpPr txBox="1"/>
          <p:nvPr/>
        </p:nvSpPr>
        <p:spPr>
          <a:xfrm>
            <a:off x="13803085" y="7956200"/>
            <a:ext cx="3073074" cy="95162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หมุนสูบที่ 1 อยู่ตำแหน่งศูนย์ตายบน (</a:t>
            </a:r>
            <a:r>
              <a:rPr lang="en-US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TDC)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ในจังหวะอัด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9685C5-4240-0D4E-0B35-67BBC00A6F3E}"/>
              </a:ext>
            </a:extLst>
          </p:cNvPr>
          <p:cNvGrpSpPr/>
          <p:nvPr/>
        </p:nvGrpSpPr>
        <p:grpSpPr>
          <a:xfrm>
            <a:off x="3238749" y="1226722"/>
            <a:ext cx="14434395" cy="3294799"/>
            <a:chOff x="9305720" y="2489493"/>
            <a:chExt cx="14434395" cy="3294799"/>
          </a:xfrm>
        </p:grpSpPr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A16B319B-9B4A-4207-5ED3-26582D0F0327}"/>
                </a:ext>
              </a:extLst>
            </p:cNvPr>
            <p:cNvSpPr txBox="1"/>
            <p:nvPr/>
          </p:nvSpPr>
          <p:spPr>
            <a:xfrm>
              <a:off x="9305720" y="2489493"/>
              <a:ext cx="14434395" cy="1129355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900"/>
                </a:lnSpc>
                <a:spcBef>
                  <a:spcPts val="1000"/>
                </a:spcBef>
              </a:pPr>
              <a:r>
                <a:rPr lang="th-TH" sz="3800" b="1" u="sng" spc="36" dirty="0">
                  <a:solidFill>
                    <a:srgbClr val="F660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ขั้นตอนการปฏิบัติงานตรวจสอบและปรับตั้งระยะห่างลิ้นแบบปรับตั้งด้วยแผ่นชิม</a:t>
              </a:r>
              <a:endParaRPr lang="en-US" sz="3800" b="1" u="sng" spc="36" dirty="0">
                <a:solidFill>
                  <a:srgbClr val="F66099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33400">
                <a:lnSpc>
                  <a:spcPts val="3900"/>
                </a:lnSpc>
                <a:spcBef>
                  <a:spcPts val="1000"/>
                </a:spcBef>
              </a:pP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เปิดฝาครอบลิ้น	</a:t>
              </a:r>
            </a:p>
            <a:p>
              <a:pPr marL="533400">
                <a:lnSpc>
                  <a:spcPts val="3900"/>
                </a:lnSpc>
                <a:spcBef>
                  <a:spcPts val="1000"/>
                </a:spcBef>
              </a:pP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หมุนเครื่องยนต์ตามทิศทางการหมุนของเครื่องยนต์  ให้สูบ 1 อยู่ตำแหน่งศูนย์ตายบน (</a:t>
              </a:r>
              <a:r>
                <a:rPr lang="en-US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TDC) </a:t>
              </a: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ในจังหวะอัด (รูปที่ 15.9) ให้สังเกตเครื่องหมายที่พูลเลย์ตรงกับเข็มชี้บอกตำแหน่งที่ฝาครอบ (เครื่องยนต์บางรุ่นเครื่องหมายอยู่ที่ล้อช่วยแรง)</a:t>
              </a:r>
            </a:p>
            <a:p>
              <a:pPr marL="533400">
                <a:lnSpc>
                  <a:spcPts val="3900"/>
                </a:lnSpc>
                <a:spcBef>
                  <a:spcPts val="1000"/>
                </a:spcBef>
              </a:pP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ตรวจสอบการเคลื่อนตัวของลูกถ้วยกดลิ้น </a:t>
              </a:r>
              <a:endPara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33400">
                <a:lnSpc>
                  <a:spcPts val="3900"/>
                </a:lnSpc>
                <a:spcBef>
                  <a:spcPts val="1000"/>
                </a:spcBef>
              </a:pP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ใช้มือขยับลูกถ้วยกดลิ้นของสูบที่ 1 ขยับหมุนไปมาจะรู้สึกหลวม และขยับได้ ส่วนสูบที่ 4 (กรณีเครื่องยนต์ </a:t>
              </a:r>
              <a:br>
                <a:rPr lang="en-US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 สูบ) จะแน่น และขยับไม่ได้</a:t>
              </a:r>
            </a:p>
            <a:p>
              <a:pPr marL="533400">
                <a:lnSpc>
                  <a:spcPts val="3900"/>
                </a:lnSpc>
                <a:spcBef>
                  <a:spcPts val="1000"/>
                </a:spcBef>
              </a:pPr>
              <a:r>
                <a:rPr lang="th-TH" sz="38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ถ้าไม่เป็นตามดังกล่าว ให้หมุนเครื่องยนต์ไปอีก 1 รอบ (360 องศา) และจัดเครื่องหมายให้เหมือนรูปที่ 15.9</a:t>
              </a:r>
              <a:endParaRPr lang="en-US" sz="38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5B7C2B-B961-9574-99B5-3EFD21183BEB}"/>
                </a:ext>
              </a:extLst>
            </p:cNvPr>
            <p:cNvSpPr/>
            <p:nvPr/>
          </p:nvSpPr>
          <p:spPr>
            <a:xfrm>
              <a:off x="9305720" y="306750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215372-0987-B87C-12D2-6A7097D1E85B}"/>
                </a:ext>
              </a:extLst>
            </p:cNvPr>
            <p:cNvSpPr/>
            <p:nvPr/>
          </p:nvSpPr>
          <p:spPr>
            <a:xfrm>
              <a:off x="9305720" y="3715851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AE1C25F-17B2-791E-CD63-A927B4BBBCC5}"/>
                </a:ext>
              </a:extLst>
            </p:cNvPr>
            <p:cNvSpPr/>
            <p:nvPr/>
          </p:nvSpPr>
          <p:spPr>
            <a:xfrm>
              <a:off x="9305720" y="532709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5800167-2DF7-B491-9417-D69187F7425D}"/>
              </a:ext>
            </a:extLst>
          </p:cNvPr>
          <p:cNvSpPr/>
          <p:nvPr/>
        </p:nvSpPr>
        <p:spPr>
          <a:xfrm>
            <a:off x="3522120" y="4838070"/>
            <a:ext cx="165901" cy="1659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BA488A-AD2D-9373-80E3-5C7B8D017699}"/>
              </a:ext>
            </a:extLst>
          </p:cNvPr>
          <p:cNvSpPr/>
          <p:nvPr/>
        </p:nvSpPr>
        <p:spPr>
          <a:xfrm>
            <a:off x="3522120" y="5949320"/>
            <a:ext cx="165901" cy="1659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9BD6DF-061A-49A6-AA61-6347D4938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6519289"/>
            <a:ext cx="10179991" cy="33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5CEB9-ABF3-C048-6C37-16A34EB5F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377D5CAE-8801-D7C7-6D10-8BD6F8D06EB7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3271DE-E294-9F12-282E-85D1A20D1C34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0C9102-556A-13B7-BB5F-DCB1C83D501A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B9E9E6B-4007-713C-F09A-21DF2AA60481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4992C2A5-1226-3DD3-FDAC-7B7CFCC3615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043EC2D-F431-9DE1-E804-E50DCB742EFB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8C24BB-7FAC-05A1-E585-52A2874EB084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14B940F4-DF4B-0BA5-141B-C6069A7F1366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F159F233-ED51-E565-C89D-B9AA3EF4F54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2CB8DD6-6D1A-93F6-24F2-91E9B020AFBB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AA16D84-7FA0-D43E-0AE0-92CD0AF68964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6800DCF7-948C-63CF-8DBC-03221DBDF1A9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48C9ECA6-5E9A-69A6-C670-81086C19D0DF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4A3BF55-DF1A-A742-791E-D91AF2AC18D2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17635269-E623-AEB7-C007-6F44366E60E0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38FD2A45-D4B2-568F-BC15-FC37B9AD6026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C1023B-DB11-724D-9529-0CC9F88260C7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864BA2-B6C6-31FF-2BE9-BC9E30E3A2BA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19850169-0CF5-BD48-2F1A-CFC52C179F38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845BE459-6E34-1D9C-0219-15669DF635DA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D8A44E02-B054-674D-12D8-B758DF8F9BAD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ผลของอัตราเร็วต่อการควบคุมนํ้ามันหล่อลื่น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14B132-82A6-BAC6-A6D0-365920ABF397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FA573AC-BDC0-A633-1A26-AFC511AB540A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นํ้ามันจากในเรือนปั๊มฉีดนํ้ามันเชื้อเพลิงจะไหลผ่านช่องทางเข้านํ้ามัน และเข้าร่องนํ้ามันที่ลูกปั๊ม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สปริงจะดันแกนแม่เหล็กให้เคลื่อนที่ลงปิดช่องทางเข้านํ้ามัน นํ้ามันไม่สามารถเข้าไปห้องความดันสูงได้เครื่องยนต์จึงดับลง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5B9691D-1A49-8857-CDA1-76DF0BE9BB86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E8D2B06-7062-EFF8-0BF2-09B765CC0E6B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3D5B49F-768D-85CF-88E4-FCFC6EBCFFBF}"/>
              </a:ext>
            </a:extLst>
          </p:cNvPr>
          <p:cNvGrpSpPr/>
          <p:nvPr/>
        </p:nvGrpSpPr>
        <p:grpSpPr>
          <a:xfrm>
            <a:off x="17379380" y="-2000028"/>
            <a:ext cx="7804439" cy="923330"/>
            <a:chOff x="3041361" y="2114402"/>
            <a:chExt cx="7804439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0E3E985-0564-94B2-34B8-2C73E062A15B}"/>
                </a:ext>
              </a:extLst>
            </p:cNvPr>
            <p:cNvGrpSpPr/>
            <p:nvPr/>
          </p:nvGrpSpPr>
          <p:grpSpPr>
            <a:xfrm>
              <a:off x="3213274" y="2356304"/>
              <a:ext cx="7632526" cy="655419"/>
              <a:chOff x="4567414" y="4086431"/>
              <a:chExt cx="763252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DC8FA675-2855-21B1-5837-F19C21B95F78}"/>
                  </a:ext>
                </a:extLst>
              </p:cNvPr>
              <p:cNvSpPr/>
              <p:nvPr/>
            </p:nvSpPr>
            <p:spPr>
              <a:xfrm>
                <a:off x="4567414" y="4086431"/>
                <a:ext cx="716262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CA30DF9D-F89F-87D9-80A4-85A83201E7B7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6792028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ตรวจสอบการรั่วของระบบระบายความร้อน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5BB9A4D-BC7D-FF61-E1F4-A3C32547B94A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244B4BC-AA50-6A7A-D650-BCAB6354E484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244EAA9A-845E-8F39-2F91-2338D15B72D4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A56FD6C0-7D29-7B0D-3E61-929D26994987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F16AB499-0657-4615-70E5-0A26CA39E3BB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4.1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108" name="TextBox 10">
            <a:extLst>
              <a:ext uri="{FF2B5EF4-FFF2-40B4-BE49-F238E27FC236}">
                <a16:creationId xmlns:a16="http://schemas.microsoft.com/office/drawing/2014/main" id="{13AAB9F6-C9A2-2CD4-609C-4777E07E876C}"/>
              </a:ext>
            </a:extLst>
          </p:cNvPr>
          <p:cNvSpPr txBox="1"/>
          <p:nvPr/>
        </p:nvSpPr>
        <p:spPr>
          <a:xfrm>
            <a:off x="19529805" y="8301420"/>
            <a:ext cx="3073074" cy="95162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15.9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หมุนสูบที่ 1 อยู่ตำแหน่งศูนย์ตายบน (</a:t>
            </a:r>
            <a:r>
              <a:rPr lang="en-US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TDC)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ในจังหวะอัด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8215A-5B3B-E4A5-89B1-E6E63FD8B92C}"/>
              </a:ext>
            </a:extLst>
          </p:cNvPr>
          <p:cNvGrpSpPr/>
          <p:nvPr/>
        </p:nvGrpSpPr>
        <p:grpSpPr>
          <a:xfrm>
            <a:off x="3238749" y="1176693"/>
            <a:ext cx="14159925" cy="2134288"/>
            <a:chOff x="9305720" y="2439464"/>
            <a:chExt cx="14159925" cy="2134288"/>
          </a:xfrm>
        </p:grpSpPr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9C4F0B1E-D9D1-B5E2-B948-158BC9BC2B9C}"/>
                </a:ext>
              </a:extLst>
            </p:cNvPr>
            <p:cNvSpPr txBox="1"/>
            <p:nvPr/>
          </p:nvSpPr>
          <p:spPr>
            <a:xfrm>
              <a:off x="9305721" y="2489493"/>
              <a:ext cx="14159924" cy="1129355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marL="533400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ตรวจสอบระยะห่างลิ้น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33400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หมุนเครื่องยนต์ตามทิศทางการหมุนไปอีก 1 รอบ จากนั้นตรวจสอบระยะห่างลิ้นของสูบที่ 4 และลิ้นที่เหลือของสูบที่ 2 และ 3</a:t>
              </a:r>
            </a:p>
            <a:p>
              <a:pPr marL="533400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การปรับตั้งระยะห่างลิ้น</a:t>
              </a:r>
              <a: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จากการตรวจสอบระยะห่างลิ้น ถ้าไม่ได้ตามค่ากำหนด จะต้องปรับตั้งระยะห่างลิ้นใหม่ ให้ได้ตามค่ากำหนด ด้วยการเปลี่ยนขนาดความหนาของแผ่นชิม วิธีการมีดังนี้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33400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6.1</a:t>
              </a:r>
              <a: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ถอดแผ่นชิมออก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533400">
                <a:lnSpc>
                  <a:spcPts val="3800"/>
                </a:lnSpc>
                <a:spcBef>
                  <a:spcPts val="1000"/>
                </a:spcBef>
              </a:pPr>
              <a:r>
                <a:rPr lang="th-TH" sz="4000" b="1" spc="36" dirty="0">
                  <a:solidFill>
                    <a:schemeClr val="accent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6.2</a:t>
              </a:r>
              <a: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หาขนาดความหนาแผ่นชิมใหม่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FCF6C02-13C9-CEAE-9149-C4046D68E2F5}"/>
                </a:ext>
              </a:extLst>
            </p:cNvPr>
            <p:cNvSpPr/>
            <p:nvPr/>
          </p:nvSpPr>
          <p:spPr>
            <a:xfrm>
              <a:off x="9305720" y="304464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5</a:t>
              </a:r>
              <a:endParaRPr lang="th-TH" sz="2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920C81E-644A-F510-9C4A-B0A33CF4BCA2}"/>
                </a:ext>
              </a:extLst>
            </p:cNvPr>
            <p:cNvSpPr/>
            <p:nvPr/>
          </p:nvSpPr>
          <p:spPr>
            <a:xfrm>
              <a:off x="9305720" y="411655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6</a:t>
              </a:r>
              <a:endParaRPr lang="th-TH" sz="2800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A254E03-3A0B-3D2D-B143-9841EF676DC1}"/>
                </a:ext>
              </a:extLst>
            </p:cNvPr>
            <p:cNvSpPr/>
            <p:nvPr/>
          </p:nvSpPr>
          <p:spPr>
            <a:xfrm>
              <a:off x="9305720" y="2439464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4</a:t>
              </a:r>
              <a:endParaRPr lang="th-TH" sz="28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7C6D55-F2FE-B276-8DDB-5C5921C73B03}"/>
              </a:ext>
            </a:extLst>
          </p:cNvPr>
          <p:cNvGrpSpPr/>
          <p:nvPr/>
        </p:nvGrpSpPr>
        <p:grpSpPr>
          <a:xfrm>
            <a:off x="3041361" y="5636174"/>
            <a:ext cx="9493538" cy="954107"/>
            <a:chOff x="2971800" y="1028700"/>
            <a:chExt cx="9493538" cy="9541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6F11AB-9740-C3EF-E26E-12E065E5328A}"/>
                </a:ext>
              </a:extLst>
            </p:cNvPr>
            <p:cNvGrpSpPr/>
            <p:nvPr/>
          </p:nvGrpSpPr>
          <p:grpSpPr>
            <a:xfrm>
              <a:off x="2971800" y="1028700"/>
              <a:ext cx="9493538" cy="954107"/>
              <a:chOff x="5691670" y="1818142"/>
              <a:chExt cx="9493538" cy="954107"/>
            </a:xfrm>
          </p:grpSpPr>
          <p:sp>
            <p:nvSpPr>
              <p:cNvPr id="8" name="Flowchart: Process 7">
                <a:extLst>
                  <a:ext uri="{FF2B5EF4-FFF2-40B4-BE49-F238E27FC236}">
                    <a16:creationId xmlns:a16="http://schemas.microsoft.com/office/drawing/2014/main" id="{9CADA917-BD19-0551-2E47-FF31C87523F4}"/>
                  </a:ext>
                </a:extLst>
              </p:cNvPr>
              <p:cNvSpPr/>
              <p:nvPr/>
            </p:nvSpPr>
            <p:spPr>
              <a:xfrm>
                <a:off x="6400799" y="1918284"/>
                <a:ext cx="4163800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171DE7CA-C40F-B588-BC10-AE338BAE9DCD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A6845C25-060D-AFFE-0BDD-F9345520C6FC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1.3</a:t>
                </a:r>
              </a:p>
            </p:txBody>
          </p:sp>
          <p:sp>
            <p:nvSpPr>
              <p:cNvPr id="19" name="TextBox 6">
                <a:extLst>
                  <a:ext uri="{FF2B5EF4-FFF2-40B4-BE49-F238E27FC236}">
                    <a16:creationId xmlns:a16="http://schemas.microsoft.com/office/drawing/2014/main" id="{7D7D83A5-7121-0732-7CD6-A92543CC4F74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8033145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ไส้กรองอากาศ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117B566C-DD34-E188-18AC-2DD7B2AFDB6A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835E6C64-7AAF-CC44-9E83-7A6C8BD68E89}"/>
              </a:ext>
            </a:extLst>
          </p:cNvPr>
          <p:cNvSpPr txBox="1"/>
          <p:nvPr/>
        </p:nvSpPr>
        <p:spPr>
          <a:xfrm>
            <a:off x="3314700" y="6861816"/>
            <a:ext cx="14033842" cy="287920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2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ไส้กรองอากาศทำหน้าที่กรองฝุ่น ทราย ออกจากอากาศที่เข้าสู่เครื่องยนต์ ถ้าไส้กรองอากาศอุดตัน จะทำให้เครื่องยนต์ไม่มีกำลัง และสิ้นเปลืองนํ้ามันเชื้อเพลิง เครื่องยนต์ดีเซลควรทำความสะอาดหรือตรวจสอบทุก ๆ 5,000 กิโลเมตร และเปลี่ยนทุก ๆ 30,000 กิโลเมตร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TOYOTA Fortuner)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รถยนต์ที่ใช้ในบริเวณที่มีฝุ่นทรายมาก ควรทำความสะอาด และเปลี่ยนเร็วกว่ากำหนด 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ความสะอาดไส้กรองอากาศ (รูปที่ 15.16)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9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Custom Design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14474</TotalTime>
  <Words>4130</Words>
  <Application>Microsoft Office PowerPoint</Application>
  <PresentationFormat>กำหนดเอง</PresentationFormat>
  <Paragraphs>326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4" baseType="lpstr">
      <vt:lpstr>2006_iannnnnBKK</vt:lpstr>
      <vt:lpstr>Arial</vt:lpstr>
      <vt:lpstr>I n S e e D a n g</vt:lpstr>
      <vt:lpstr>Cloud Soft SemiBold</vt:lpstr>
      <vt:lpstr>Roboto Black</vt:lpstr>
      <vt:lpstr>Calibri</vt:lpstr>
      <vt:lpstr>TH SarabunPSK</vt:lpstr>
      <vt:lpstr>RSU</vt:lpstr>
      <vt:lpstr>Custom Design</vt:lpstr>
      <vt:lpstr>6_Custom Design</vt:lpstr>
      <vt:lpstr>7_Custom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Geometric Business Progress Report Sustainable Development Goals Presentation</dc:title>
  <dc:creator>Passakorn Pacharoen</dc:creator>
  <cp:lastModifiedBy>Warintorn</cp:lastModifiedBy>
  <cp:revision>722</cp:revision>
  <dcterms:created xsi:type="dcterms:W3CDTF">2006-08-16T00:00:00Z</dcterms:created>
  <dcterms:modified xsi:type="dcterms:W3CDTF">2025-03-22T17:39:04Z</dcterms:modified>
  <dc:identifier>DAFo_rOLUwE</dc:identifier>
</cp:coreProperties>
</file>